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1" r:id="rId13"/>
    <p:sldId id="272" r:id="rId14"/>
    <p:sldId id="274" r:id="rId15"/>
    <p:sldId id="268" r:id="rId16"/>
    <p:sldId id="270" r:id="rId17"/>
    <p:sldId id="269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F73"/>
    <a:srgbClr val="6B87BF"/>
    <a:srgbClr val="5388C9"/>
    <a:srgbClr val="AAC4E4"/>
    <a:srgbClr val="D5E2F2"/>
    <a:srgbClr val="D4CBBA"/>
    <a:srgbClr val="C6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E8579-B38E-44CE-8B06-5FB406EC8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D21782-A21C-412F-9BFD-E70BED78F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FED-314B-4FDA-9AA4-4736BB4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B7BCE7E0-B68E-48FB-AABE-521759BD35F2}" type="datetimeFigureOut">
              <a:rPr lang="ko-KR" altLang="en-US" smtClean="0"/>
              <a:pPr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0FE1B-ECF4-423D-8DD3-54385FDE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19528-51B2-46EA-BFF0-D17D9A81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2B627638-175C-47F8-A6BB-19C747CB82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6D84E7-0BAE-4600-B1C1-787C6DF1A5D5}"/>
              </a:ext>
            </a:extLst>
          </p:cNvPr>
          <p:cNvSpPr/>
          <p:nvPr userDrawn="1"/>
        </p:nvSpPr>
        <p:spPr>
          <a:xfrm>
            <a:off x="1198880" y="0"/>
            <a:ext cx="11094720" cy="6858000"/>
          </a:xfrm>
          <a:prstGeom prst="rect">
            <a:avLst/>
          </a:prstGeom>
          <a:gradFill flip="none" rotWithShape="1">
            <a:gsLst>
              <a:gs pos="0">
                <a:srgbClr val="D5E2F2"/>
              </a:gs>
              <a:gs pos="0">
                <a:schemeClr val="accent1">
                  <a:lumMod val="45000"/>
                  <a:lumOff val="55000"/>
                  <a:alpha val="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4AB75-09E6-452E-A972-735009E2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E6FF6-7DD2-4581-8891-49AE79ECA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6A7B3-5FBA-48B9-B788-2D0B204F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563F2-C1DF-4997-B05C-D07A88BE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A56F-F9A0-4FDD-BE9E-020A4447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70353C-5889-4C7D-9606-FFD6BBA6F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25EB94-33BA-4101-A0E0-A5CB15BAA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E5734-F5F9-4388-81C8-29657C1E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0F165-2E81-4805-BC47-E2C148C2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EF115-75DB-4089-923C-71C9C4D0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EF86E-A273-4F89-A448-16112583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AC6A1-5BE7-4E9D-A303-BD312190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2pPr>
            <a:lvl3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3pPr>
            <a:lvl4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4pPr>
            <a:lvl5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8E442-20DB-4BE4-80DC-8CC514F4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B7BCE7E0-B68E-48FB-AABE-521759BD35F2}" type="datetimeFigureOut">
              <a:rPr lang="ko-KR" altLang="en-US" smtClean="0"/>
              <a:pPr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BEC80-9540-4627-B552-A22FA6F5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2661D-EA74-4691-A7F5-7F00B718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2B627638-175C-47F8-A6BB-19C747CB8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7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A67F-13C1-4847-932A-8D9504E3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C4B57-C6D5-4825-9408-FF8F3A84E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55AE3-5C56-4521-9FDD-F66FED1A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FB7C-3637-4B1F-8052-12D2D895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428B7-F97F-4D99-83C4-5A75935F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5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03B1-E10C-4107-9F49-834D907A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876C9-BDC7-48EF-9E32-460AFC19B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C7B43F-787D-4812-ACA0-48C9DAC40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2951A-74E1-40B2-8269-7A00C384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CD27D-8B35-4FFC-A044-AF0ED3E0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787F5-C968-45D6-AAE4-706EFD89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EBA8A-757D-4861-90C6-69450BF1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C8106-4308-4B24-84D7-906CA899D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149FC-1DF9-4193-81D6-F9CE4E34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08736B-22DB-4286-9369-8E044F8B3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A1A2E8-1040-44A0-AFC1-921DDB598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80FF5-582F-4FC0-8BA7-773E2B39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92752-2CD3-43BC-9011-1523793D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E03162-21BA-419E-8E7F-47933849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4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A8773-3AFF-44AC-BF12-F6AB8266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FCC86-3103-4E12-8DF1-A437E7B6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93835-2D89-46A2-8ADE-FF7FFA21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8DA3A-A326-4348-8A6D-86A1AF72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6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6A5555-0FCF-4A4A-98C9-F23EAE11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059C54-8D4C-411C-AE9F-093A65B6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7FB99-F66B-4FDF-ACC9-F020E8BC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9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C0611-E1B1-4B9F-85E7-9B71AC0A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EF8CC-79A5-41BE-A7A7-4E84ED77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DB106-DF00-4824-8908-19CC87EDF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29004-27CB-4073-9D95-856A21C7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2AE8C-EBA8-47FD-9175-D2DC5992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C87A6-587A-42E4-AB5A-93C3CD5A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81BB-0132-49A7-81BC-8FFED4E7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4B2430-2957-47C1-95E3-BA202684D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DC749-651D-486B-8C2B-AB077F682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547B1-E538-4D5B-9590-029CF7C4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42DC8-524B-4AB8-8CD6-A262F0FE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67DF4-E815-40C3-B160-26F624CE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2411F5-76A3-4900-9E08-5B3C7238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17F8C1-B3F9-4929-A91E-F393D548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8813F-BB15-477E-A7FD-B88DD47C8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B7BCE7E0-B68E-48FB-AABE-521759BD35F2}" type="datetimeFigureOut">
              <a:rPr lang="ko-KR" altLang="en-US" smtClean="0"/>
              <a:pPr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6DE2-4AC7-49BD-A218-B3830900E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FC5E2-3AFE-48C0-B844-ACE761087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2B627638-175C-47F8-A6BB-19C747CB8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0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0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14D18-D31D-4FE0-935D-A2FC8285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306" y="2306396"/>
            <a:ext cx="9909387" cy="2245208"/>
          </a:xfrm>
        </p:spPr>
        <p:txBody>
          <a:bodyPr>
            <a:normAutofit/>
          </a:bodyPr>
          <a:lstStyle/>
          <a:p>
            <a:r>
              <a:rPr lang="ko-KR" altLang="en-US" sz="8000" dirty="0" err="1">
                <a:solidFill>
                  <a:schemeClr val="bg1"/>
                </a:solidFill>
              </a:rPr>
              <a:t>클린앤화이트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rgbClr val="495F73"/>
                </a:solidFill>
              </a:rPr>
              <a:t>-</a:t>
            </a:r>
            <a:r>
              <a:rPr lang="ko-KR" altLang="en-US" sz="4000" dirty="0" err="1">
                <a:solidFill>
                  <a:srgbClr val="495F73"/>
                </a:solidFill>
              </a:rPr>
              <a:t>온디맨드</a:t>
            </a:r>
            <a:r>
              <a:rPr lang="ko-KR" altLang="en-US" sz="4000" dirty="0">
                <a:solidFill>
                  <a:srgbClr val="495F73"/>
                </a:solidFill>
              </a:rPr>
              <a:t> </a:t>
            </a:r>
            <a:r>
              <a:rPr lang="en-US" altLang="ko-KR" sz="4000" dirty="0">
                <a:solidFill>
                  <a:srgbClr val="495F73"/>
                </a:solidFill>
              </a:rPr>
              <a:t>O2O </a:t>
            </a:r>
            <a:r>
              <a:rPr lang="ko-KR" altLang="en-US" sz="4000" dirty="0">
                <a:solidFill>
                  <a:srgbClr val="495F73"/>
                </a:solidFill>
              </a:rPr>
              <a:t>세탁서비스</a:t>
            </a:r>
            <a:r>
              <a:rPr lang="en-US" altLang="ko-KR" sz="4000" dirty="0">
                <a:solidFill>
                  <a:srgbClr val="495F73"/>
                </a:solidFill>
              </a:rPr>
              <a:t>-</a:t>
            </a:r>
            <a:endParaRPr lang="ko-KR" altLang="en-US" sz="4000" dirty="0">
              <a:solidFill>
                <a:srgbClr val="495F7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EB97E-94C6-41F2-8E5C-F9CEF988A3EE}"/>
              </a:ext>
            </a:extLst>
          </p:cNvPr>
          <p:cNvSpPr txBox="1"/>
          <p:nvPr/>
        </p:nvSpPr>
        <p:spPr>
          <a:xfrm>
            <a:off x="7095067" y="5089306"/>
            <a:ext cx="461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spc="300" dirty="0">
                <a:solidFill>
                  <a:srgbClr val="495F7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2017112224</a:t>
            </a:r>
          </a:p>
          <a:p>
            <a:pPr algn="r"/>
            <a:r>
              <a:rPr lang="en-US" altLang="ko-KR" sz="3000" spc="300" dirty="0">
                <a:solidFill>
                  <a:srgbClr val="495F7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3000" spc="300" dirty="0">
                <a:solidFill>
                  <a:srgbClr val="495F7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컴퓨터학부 김서진</a:t>
            </a:r>
          </a:p>
        </p:txBody>
      </p:sp>
    </p:spTree>
    <p:extLst>
      <p:ext uri="{BB962C8B-B14F-4D97-AF65-F5344CB8AC3E}">
        <p14:creationId xmlns:p14="http://schemas.microsoft.com/office/powerpoint/2010/main" val="296283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4783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회원가입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277216-663A-424D-BF2D-6A8D86036D07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3D91E97-7957-4D01-97ED-CB9E0A7A6DF2}"/>
              </a:ext>
            </a:extLst>
          </p:cNvPr>
          <p:cNvSpPr/>
          <p:nvPr/>
        </p:nvSpPr>
        <p:spPr>
          <a:xfrm>
            <a:off x="4681247" y="4040472"/>
            <a:ext cx="479395" cy="408373"/>
          </a:xfrm>
          <a:prstGeom prst="rightArrow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3D86D18-37CD-4243-AC98-AC482688C298}"/>
              </a:ext>
            </a:extLst>
          </p:cNvPr>
          <p:cNvGrpSpPr/>
          <p:nvPr/>
        </p:nvGrpSpPr>
        <p:grpSpPr>
          <a:xfrm>
            <a:off x="839187" y="2712883"/>
            <a:ext cx="3544905" cy="3542190"/>
            <a:chOff x="1035973" y="2902998"/>
            <a:chExt cx="3544905" cy="354219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2E98416-581C-4AA0-929A-AA5C3E9AF791}"/>
                </a:ext>
              </a:extLst>
            </p:cNvPr>
            <p:cNvSpPr/>
            <p:nvPr/>
          </p:nvSpPr>
          <p:spPr>
            <a:xfrm>
              <a:off x="1035973" y="2902998"/>
              <a:ext cx="3544905" cy="3542190"/>
            </a:xfrm>
            <a:prstGeom prst="roundRect">
              <a:avLst/>
            </a:prstGeom>
            <a:noFill/>
            <a:ln w="28575">
              <a:solidFill>
                <a:srgbClr val="6B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304B2F0-545D-462F-953D-52968EAE1B34}"/>
                </a:ext>
              </a:extLst>
            </p:cNvPr>
            <p:cNvSpPr/>
            <p:nvPr/>
          </p:nvSpPr>
          <p:spPr>
            <a:xfrm>
              <a:off x="2388093" y="3316187"/>
              <a:ext cx="1926455" cy="328473"/>
            </a:xfrm>
            <a:prstGeom prst="roundRect">
              <a:avLst/>
            </a:prstGeom>
            <a:noFill/>
            <a:ln>
              <a:solidFill>
                <a:srgbClr val="495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abcd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9C296E6-662A-45BC-AB1D-B542D158CE4C}"/>
                </a:ext>
              </a:extLst>
            </p:cNvPr>
            <p:cNvSpPr/>
            <p:nvPr/>
          </p:nvSpPr>
          <p:spPr>
            <a:xfrm>
              <a:off x="2388093" y="3813337"/>
              <a:ext cx="1926455" cy="328473"/>
            </a:xfrm>
            <a:prstGeom prst="roundRect">
              <a:avLst/>
            </a:prstGeom>
            <a:noFill/>
            <a:ln>
              <a:solidFill>
                <a:srgbClr val="495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XXXXX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4F73EA1-1C48-4F9B-81CB-E3C22019C393}"/>
                </a:ext>
              </a:extLst>
            </p:cNvPr>
            <p:cNvSpPr/>
            <p:nvPr/>
          </p:nvSpPr>
          <p:spPr>
            <a:xfrm>
              <a:off x="2388093" y="4332303"/>
              <a:ext cx="1926455" cy="306657"/>
            </a:xfrm>
            <a:prstGeom prst="roundRect">
              <a:avLst/>
            </a:prstGeom>
            <a:noFill/>
            <a:ln>
              <a:solidFill>
                <a:srgbClr val="495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XXXXX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D7B5B05-6281-4201-8332-3D1D0EA45B07}"/>
                </a:ext>
              </a:extLst>
            </p:cNvPr>
            <p:cNvSpPr/>
            <p:nvPr/>
          </p:nvSpPr>
          <p:spPr>
            <a:xfrm>
              <a:off x="2388093" y="4807637"/>
              <a:ext cx="1926455" cy="328473"/>
            </a:xfrm>
            <a:prstGeom prst="roundRect">
              <a:avLst/>
            </a:prstGeom>
            <a:noFill/>
            <a:ln>
              <a:solidFill>
                <a:srgbClr val="495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XXX@gmail.com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F3230B-0C55-4102-803D-D217E4CB24FB}"/>
                </a:ext>
              </a:extLst>
            </p:cNvPr>
            <p:cNvSpPr txBox="1"/>
            <p:nvPr/>
          </p:nvSpPr>
          <p:spPr>
            <a:xfrm>
              <a:off x="1251751" y="3322337"/>
              <a:ext cx="113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아이디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CCD3DE-7469-465B-8815-BBFEF834A144}"/>
                </a:ext>
              </a:extLst>
            </p:cNvPr>
            <p:cNvSpPr txBox="1"/>
            <p:nvPr/>
          </p:nvSpPr>
          <p:spPr>
            <a:xfrm>
              <a:off x="1251751" y="3842597"/>
              <a:ext cx="113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비밀번호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13E981-D834-4A42-8373-7389F3F9EA6D}"/>
                </a:ext>
              </a:extLst>
            </p:cNvPr>
            <p:cNvSpPr txBox="1"/>
            <p:nvPr/>
          </p:nvSpPr>
          <p:spPr>
            <a:xfrm>
              <a:off x="1279863" y="4362857"/>
              <a:ext cx="113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비밀번호 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BA851-5EBB-47C5-ACA0-554A6BC88907}"/>
                </a:ext>
              </a:extLst>
            </p:cNvPr>
            <p:cNvSpPr txBox="1"/>
            <p:nvPr/>
          </p:nvSpPr>
          <p:spPr>
            <a:xfrm>
              <a:off x="1279863" y="4833373"/>
              <a:ext cx="113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이메일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1375CA-A422-40D3-BED0-5A662FC94381}"/>
                </a:ext>
              </a:extLst>
            </p:cNvPr>
            <p:cNvSpPr/>
            <p:nvPr/>
          </p:nvSpPr>
          <p:spPr>
            <a:xfrm>
              <a:off x="2388093" y="5303889"/>
              <a:ext cx="1926455" cy="328473"/>
            </a:xfrm>
            <a:prstGeom prst="roundRect">
              <a:avLst/>
            </a:prstGeom>
            <a:noFill/>
            <a:ln>
              <a:solidFill>
                <a:srgbClr val="495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010-XXXX-XXXX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24A1B2-2CF6-44F0-960C-80E4D6CDA91F}"/>
                </a:ext>
              </a:extLst>
            </p:cNvPr>
            <p:cNvSpPr txBox="1"/>
            <p:nvPr/>
          </p:nvSpPr>
          <p:spPr>
            <a:xfrm>
              <a:off x="1279863" y="5329625"/>
              <a:ext cx="113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연락처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B83E756-07E1-492D-B706-8DB8A1C1D67A}"/>
                </a:ext>
              </a:extLst>
            </p:cNvPr>
            <p:cNvSpPr/>
            <p:nvPr/>
          </p:nvSpPr>
          <p:spPr>
            <a:xfrm>
              <a:off x="1455938" y="5851615"/>
              <a:ext cx="1136342" cy="2929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B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제출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61182AD-D65B-4974-B37F-7F8E81EF4E5E}"/>
                </a:ext>
              </a:extLst>
            </p:cNvPr>
            <p:cNvSpPr/>
            <p:nvPr/>
          </p:nvSpPr>
          <p:spPr>
            <a:xfrm>
              <a:off x="3012245" y="5851615"/>
              <a:ext cx="1136342" cy="2929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B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리셋</a:t>
              </a: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37F5C8-F61C-480C-A6F7-B85D7CF15C04}"/>
              </a:ext>
            </a:extLst>
          </p:cNvPr>
          <p:cNvSpPr/>
          <p:nvPr/>
        </p:nvSpPr>
        <p:spPr>
          <a:xfrm>
            <a:off x="5520434" y="2510033"/>
            <a:ext cx="5177158" cy="4157097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입력된 정보는 </a:t>
            </a:r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signup.php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전송되고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mysql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미리 등록해 둔 테이블에 저장한다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 때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제출된 아이디가 이미 등록되어 있다면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 존재하는 아이디입니다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”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라고 알려준 후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다시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signup.html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페이지로 돌아간다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새로운 정보라면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가입이 완료되었습니다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”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라고 알려준 후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사이트의 로그인 페이지로 이동한다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D7907-4F8A-4897-98DC-58ADBE94F592}"/>
              </a:ext>
            </a:extLst>
          </p:cNvPr>
          <p:cNvSpPr txBox="1"/>
          <p:nvPr/>
        </p:nvSpPr>
        <p:spPr>
          <a:xfrm>
            <a:off x="3509394" y="1762998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signup.html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54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4783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687AD-F7D5-4BD8-BE60-FC06CB4507D4}"/>
              </a:ext>
            </a:extLst>
          </p:cNvPr>
          <p:cNvSpPr txBox="1"/>
          <p:nvPr/>
        </p:nvSpPr>
        <p:spPr>
          <a:xfrm>
            <a:off x="2843569" y="1762998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login.html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7" y="2712883"/>
            <a:ext cx="3544905" cy="3542190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BD2E82-A386-455A-AB48-D267ED491862}"/>
              </a:ext>
            </a:extLst>
          </p:cNvPr>
          <p:cNvSpPr/>
          <p:nvPr/>
        </p:nvSpPr>
        <p:spPr>
          <a:xfrm>
            <a:off x="2191306" y="3882462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abcd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3738B3-0DA9-4F1B-866C-1ACF3C345C84}"/>
              </a:ext>
            </a:extLst>
          </p:cNvPr>
          <p:cNvSpPr/>
          <p:nvPr/>
        </p:nvSpPr>
        <p:spPr>
          <a:xfrm>
            <a:off x="2191306" y="4379612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XXXXX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E285A-A0CD-4FF1-971E-52F2FB552863}"/>
              </a:ext>
            </a:extLst>
          </p:cNvPr>
          <p:cNvSpPr txBox="1"/>
          <p:nvPr/>
        </p:nvSpPr>
        <p:spPr>
          <a:xfrm>
            <a:off x="1054964" y="388861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17DCB-6590-465D-9091-29A36F34EFBE}"/>
              </a:ext>
            </a:extLst>
          </p:cNvPr>
          <p:cNvSpPr txBox="1"/>
          <p:nvPr/>
        </p:nvSpPr>
        <p:spPr>
          <a:xfrm>
            <a:off x="1054964" y="440887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884577-F880-4D85-930A-497A61C31B49}"/>
              </a:ext>
            </a:extLst>
          </p:cNvPr>
          <p:cNvSpPr/>
          <p:nvPr/>
        </p:nvSpPr>
        <p:spPr>
          <a:xfrm>
            <a:off x="2044825" y="5199722"/>
            <a:ext cx="1136342" cy="2929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8707AB1-2BF1-4A32-BB90-EB4C41D51D0D}"/>
              </a:ext>
            </a:extLst>
          </p:cNvPr>
          <p:cNvSpPr/>
          <p:nvPr/>
        </p:nvSpPr>
        <p:spPr>
          <a:xfrm>
            <a:off x="4681247" y="4040472"/>
            <a:ext cx="479395" cy="408373"/>
          </a:xfrm>
          <a:prstGeom prst="rightArrow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E38B4B8-FDEA-4C17-B40E-98909A4ABB4A}"/>
              </a:ext>
            </a:extLst>
          </p:cNvPr>
          <p:cNvSpPr/>
          <p:nvPr/>
        </p:nvSpPr>
        <p:spPr>
          <a:xfrm>
            <a:off x="5520434" y="2645549"/>
            <a:ext cx="5177158" cy="3675349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입력된 정보는 </a:t>
            </a:r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login.php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전송되고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mysql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테이블에 저장된 사용자의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아이디가 존재하는지 확인한다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존재한다면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비밀번호가 일치하는지 확인한다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일치하는 경우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“</a:t>
            </a:r>
            <a:r>
              <a:rPr lang="ko-KR" altLang="en-US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성공</a:t>
            </a:r>
            <a:r>
              <a:rPr lang="ko-KR" altLang="en-US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＂이라는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알림과 함께 메인 페이지로 이동한다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8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5EA3C9-98C5-4649-8D7B-FB67417285BA}"/>
              </a:ext>
            </a:extLst>
          </p:cNvPr>
          <p:cNvSpPr/>
          <p:nvPr/>
        </p:nvSpPr>
        <p:spPr>
          <a:xfrm>
            <a:off x="1240594" y="3225517"/>
            <a:ext cx="6997081" cy="449462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6067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ko-KR" altLang="en-US"/>
              <a:t>이용</a:t>
            </a:r>
            <a:r>
              <a:rPr lang="en-US" altLang="ko-KR" dirty="0"/>
              <a:t>_</a:t>
            </a:r>
            <a:r>
              <a:rPr lang="ko-KR" altLang="en-US" dirty="0"/>
              <a:t>가격안내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D30252-2B3E-409A-9F9A-928A4C106171}"/>
              </a:ext>
            </a:extLst>
          </p:cNvPr>
          <p:cNvSpPr txBox="1"/>
          <p:nvPr/>
        </p:nvSpPr>
        <p:spPr>
          <a:xfrm>
            <a:off x="8237675" y="1788621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6" y="2712883"/>
            <a:ext cx="9822895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D79D3B8-5F6C-4F8F-921E-B2D83F73C212}"/>
              </a:ext>
            </a:extLst>
          </p:cNvPr>
          <p:cNvSpPr/>
          <p:nvPr/>
        </p:nvSpPr>
        <p:spPr>
          <a:xfrm rot="3293644">
            <a:off x="1656025" y="3132173"/>
            <a:ext cx="372063" cy="2522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7ECCD2-0056-46BA-B75C-0C194A1AF7DC}"/>
              </a:ext>
            </a:extLst>
          </p:cNvPr>
          <p:cNvCxnSpPr>
            <a:cxnSpLocks/>
          </p:cNvCxnSpPr>
          <p:nvPr/>
        </p:nvCxnSpPr>
        <p:spPr>
          <a:xfrm>
            <a:off x="2041865" y="3375660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EB5258-7146-45D2-8371-A53DB990FA70}"/>
              </a:ext>
            </a:extLst>
          </p:cNvPr>
          <p:cNvCxnSpPr>
            <a:cxnSpLocks/>
          </p:cNvCxnSpPr>
          <p:nvPr/>
        </p:nvCxnSpPr>
        <p:spPr>
          <a:xfrm>
            <a:off x="2902925" y="3375659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7CA44B-5615-4C3A-B1FE-EA6667619D13}"/>
              </a:ext>
            </a:extLst>
          </p:cNvPr>
          <p:cNvCxnSpPr>
            <a:cxnSpLocks/>
          </p:cNvCxnSpPr>
          <p:nvPr/>
        </p:nvCxnSpPr>
        <p:spPr>
          <a:xfrm>
            <a:off x="38351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17188E-FEE8-4F81-BB5C-CBDFE583F671}"/>
              </a:ext>
            </a:extLst>
          </p:cNvPr>
          <p:cNvCxnSpPr>
            <a:cxnSpLocks/>
          </p:cNvCxnSpPr>
          <p:nvPr/>
        </p:nvCxnSpPr>
        <p:spPr>
          <a:xfrm>
            <a:off x="4739134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CB3119-EC15-40D7-AA09-87425FC93D0F}"/>
              </a:ext>
            </a:extLst>
          </p:cNvPr>
          <p:cNvCxnSpPr>
            <a:cxnSpLocks/>
          </p:cNvCxnSpPr>
          <p:nvPr/>
        </p:nvCxnSpPr>
        <p:spPr>
          <a:xfrm>
            <a:off x="567914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D9B60-C60B-4C8F-86B1-7F813449293B}"/>
              </a:ext>
            </a:extLst>
          </p:cNvPr>
          <p:cNvCxnSpPr>
            <a:cxnSpLocks/>
          </p:cNvCxnSpPr>
          <p:nvPr/>
        </p:nvCxnSpPr>
        <p:spPr>
          <a:xfrm>
            <a:off x="66037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75F60-6877-494C-8C8B-D9425D54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75384"/>
              </p:ext>
            </p:extLst>
          </p:nvPr>
        </p:nvGraphicFramePr>
        <p:xfrm>
          <a:off x="1260262" y="3918960"/>
          <a:ext cx="8128000" cy="209286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61318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9761666"/>
                    </a:ext>
                  </a:extLst>
                </a:gridCol>
              </a:tblGrid>
              <a:tr h="35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name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price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1468544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가디건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6522743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무스탕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3541181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블라우스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6084737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셔츠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823210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C72762-0F6E-478C-98FD-4B5425D8C103}"/>
              </a:ext>
            </a:extLst>
          </p:cNvPr>
          <p:cNvSpPr/>
          <p:nvPr/>
        </p:nvSpPr>
        <p:spPr>
          <a:xfrm>
            <a:off x="1240594" y="2752311"/>
            <a:ext cx="1018227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가격안내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10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5EA3C9-98C5-4649-8D7B-FB67417285BA}"/>
              </a:ext>
            </a:extLst>
          </p:cNvPr>
          <p:cNvSpPr/>
          <p:nvPr/>
        </p:nvSpPr>
        <p:spPr>
          <a:xfrm>
            <a:off x="1240594" y="3225517"/>
            <a:ext cx="6997081" cy="449462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6067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ko-KR" altLang="en-US"/>
              <a:t>이용</a:t>
            </a:r>
            <a:r>
              <a:rPr lang="en-US" altLang="ko-KR" dirty="0"/>
              <a:t>_</a:t>
            </a:r>
            <a:r>
              <a:rPr lang="ko-KR" altLang="en-US" dirty="0"/>
              <a:t>가격안내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D30252-2B3E-409A-9F9A-928A4C106171}"/>
              </a:ext>
            </a:extLst>
          </p:cNvPr>
          <p:cNvSpPr txBox="1"/>
          <p:nvPr/>
        </p:nvSpPr>
        <p:spPr>
          <a:xfrm>
            <a:off x="8237675" y="1788621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6" y="2712883"/>
            <a:ext cx="9822895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D79D3B8-5F6C-4F8F-921E-B2D83F73C212}"/>
              </a:ext>
            </a:extLst>
          </p:cNvPr>
          <p:cNvSpPr/>
          <p:nvPr/>
        </p:nvSpPr>
        <p:spPr>
          <a:xfrm rot="3293644">
            <a:off x="2684374" y="3132173"/>
            <a:ext cx="372063" cy="2522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7ECCD2-0056-46BA-B75C-0C194A1AF7DC}"/>
              </a:ext>
            </a:extLst>
          </p:cNvPr>
          <p:cNvCxnSpPr>
            <a:cxnSpLocks/>
          </p:cNvCxnSpPr>
          <p:nvPr/>
        </p:nvCxnSpPr>
        <p:spPr>
          <a:xfrm>
            <a:off x="2041865" y="3375660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EB5258-7146-45D2-8371-A53DB990FA70}"/>
              </a:ext>
            </a:extLst>
          </p:cNvPr>
          <p:cNvCxnSpPr>
            <a:cxnSpLocks/>
          </p:cNvCxnSpPr>
          <p:nvPr/>
        </p:nvCxnSpPr>
        <p:spPr>
          <a:xfrm>
            <a:off x="2902925" y="3375659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7CA44B-5615-4C3A-B1FE-EA6667619D13}"/>
              </a:ext>
            </a:extLst>
          </p:cNvPr>
          <p:cNvCxnSpPr>
            <a:cxnSpLocks/>
          </p:cNvCxnSpPr>
          <p:nvPr/>
        </p:nvCxnSpPr>
        <p:spPr>
          <a:xfrm>
            <a:off x="38351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17188E-FEE8-4F81-BB5C-CBDFE583F671}"/>
              </a:ext>
            </a:extLst>
          </p:cNvPr>
          <p:cNvCxnSpPr>
            <a:cxnSpLocks/>
          </p:cNvCxnSpPr>
          <p:nvPr/>
        </p:nvCxnSpPr>
        <p:spPr>
          <a:xfrm>
            <a:off x="4739134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CB3119-EC15-40D7-AA09-87425FC93D0F}"/>
              </a:ext>
            </a:extLst>
          </p:cNvPr>
          <p:cNvCxnSpPr>
            <a:cxnSpLocks/>
          </p:cNvCxnSpPr>
          <p:nvPr/>
        </p:nvCxnSpPr>
        <p:spPr>
          <a:xfrm>
            <a:off x="567914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D9B60-C60B-4C8F-86B1-7F813449293B}"/>
              </a:ext>
            </a:extLst>
          </p:cNvPr>
          <p:cNvCxnSpPr>
            <a:cxnSpLocks/>
          </p:cNvCxnSpPr>
          <p:nvPr/>
        </p:nvCxnSpPr>
        <p:spPr>
          <a:xfrm>
            <a:off x="66037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75F60-6877-494C-8C8B-D9425D54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18988"/>
              </p:ext>
            </p:extLst>
          </p:nvPr>
        </p:nvGraphicFramePr>
        <p:xfrm>
          <a:off x="1260262" y="3918960"/>
          <a:ext cx="8128000" cy="209286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61318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9761666"/>
                    </a:ext>
                  </a:extLst>
                </a:gridCol>
              </a:tblGrid>
              <a:tr h="35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name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price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1468544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바지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6522743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반바지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2500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3541181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스커트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6084737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스키복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15000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823210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C72762-0F6E-478C-98FD-4B5425D8C103}"/>
              </a:ext>
            </a:extLst>
          </p:cNvPr>
          <p:cNvSpPr/>
          <p:nvPr/>
        </p:nvSpPr>
        <p:spPr>
          <a:xfrm>
            <a:off x="1240594" y="2742107"/>
            <a:ext cx="1018227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가격안내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5EA3C9-98C5-4649-8D7B-FB67417285BA}"/>
              </a:ext>
            </a:extLst>
          </p:cNvPr>
          <p:cNvSpPr/>
          <p:nvPr/>
        </p:nvSpPr>
        <p:spPr>
          <a:xfrm>
            <a:off x="1127242" y="3249845"/>
            <a:ext cx="6325126" cy="449462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6067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ko-KR" altLang="en-US"/>
              <a:t>이용</a:t>
            </a:r>
            <a:r>
              <a:rPr lang="en-US" altLang="ko-KR" dirty="0"/>
              <a:t>_</a:t>
            </a:r>
            <a:r>
              <a:rPr lang="ko-KR" altLang="en-US" dirty="0"/>
              <a:t>가격안내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D30252-2B3E-409A-9F9A-928A4C106171}"/>
              </a:ext>
            </a:extLst>
          </p:cNvPr>
          <p:cNvSpPr txBox="1"/>
          <p:nvPr/>
        </p:nvSpPr>
        <p:spPr>
          <a:xfrm>
            <a:off x="8237675" y="1788621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6" y="2712883"/>
            <a:ext cx="6726535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D79D3B8-5F6C-4F8F-921E-B2D83F73C212}"/>
              </a:ext>
            </a:extLst>
          </p:cNvPr>
          <p:cNvSpPr/>
          <p:nvPr/>
        </p:nvSpPr>
        <p:spPr>
          <a:xfrm rot="3293644">
            <a:off x="2602375" y="3121260"/>
            <a:ext cx="372063" cy="2522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7ECCD2-0056-46BA-B75C-0C194A1AF7DC}"/>
              </a:ext>
            </a:extLst>
          </p:cNvPr>
          <p:cNvCxnSpPr>
            <a:cxnSpLocks/>
          </p:cNvCxnSpPr>
          <p:nvPr/>
        </p:nvCxnSpPr>
        <p:spPr>
          <a:xfrm>
            <a:off x="2041865" y="3375660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EB5258-7146-45D2-8371-A53DB990FA70}"/>
              </a:ext>
            </a:extLst>
          </p:cNvPr>
          <p:cNvCxnSpPr>
            <a:cxnSpLocks/>
          </p:cNvCxnSpPr>
          <p:nvPr/>
        </p:nvCxnSpPr>
        <p:spPr>
          <a:xfrm>
            <a:off x="2902925" y="3375659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7CA44B-5615-4C3A-B1FE-EA6667619D13}"/>
              </a:ext>
            </a:extLst>
          </p:cNvPr>
          <p:cNvCxnSpPr>
            <a:cxnSpLocks/>
          </p:cNvCxnSpPr>
          <p:nvPr/>
        </p:nvCxnSpPr>
        <p:spPr>
          <a:xfrm>
            <a:off x="38351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17188E-FEE8-4F81-BB5C-CBDFE583F671}"/>
              </a:ext>
            </a:extLst>
          </p:cNvPr>
          <p:cNvCxnSpPr>
            <a:cxnSpLocks/>
          </p:cNvCxnSpPr>
          <p:nvPr/>
        </p:nvCxnSpPr>
        <p:spPr>
          <a:xfrm>
            <a:off x="4739134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CB3119-EC15-40D7-AA09-87425FC93D0F}"/>
              </a:ext>
            </a:extLst>
          </p:cNvPr>
          <p:cNvCxnSpPr>
            <a:cxnSpLocks/>
          </p:cNvCxnSpPr>
          <p:nvPr/>
        </p:nvCxnSpPr>
        <p:spPr>
          <a:xfrm>
            <a:off x="567914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D9B60-C60B-4C8F-86B1-7F813449293B}"/>
              </a:ext>
            </a:extLst>
          </p:cNvPr>
          <p:cNvCxnSpPr>
            <a:cxnSpLocks/>
          </p:cNvCxnSpPr>
          <p:nvPr/>
        </p:nvCxnSpPr>
        <p:spPr>
          <a:xfrm>
            <a:off x="66037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75F60-6877-494C-8C8B-D9425D54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7652"/>
              </p:ext>
            </p:extLst>
          </p:nvPr>
        </p:nvGraphicFramePr>
        <p:xfrm>
          <a:off x="1260262" y="3918960"/>
          <a:ext cx="4418884" cy="209286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09442">
                  <a:extLst>
                    <a:ext uri="{9D8B030D-6E8A-4147-A177-3AD203B41FA5}">
                      <a16:colId xmlns:a16="http://schemas.microsoft.com/office/drawing/2014/main" val="1866131809"/>
                    </a:ext>
                  </a:extLst>
                </a:gridCol>
                <a:gridCol w="2209442">
                  <a:extLst>
                    <a:ext uri="{9D8B030D-6E8A-4147-A177-3AD203B41FA5}">
                      <a16:colId xmlns:a16="http://schemas.microsoft.com/office/drawing/2014/main" val="859761666"/>
                    </a:ext>
                  </a:extLst>
                </a:gridCol>
              </a:tblGrid>
              <a:tr h="35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name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price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1468544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바지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6522743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반바지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2500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3541181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스커트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6084737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스키복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15000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823210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C72762-0F6E-478C-98FD-4B5425D8C103}"/>
              </a:ext>
            </a:extLst>
          </p:cNvPr>
          <p:cNvSpPr/>
          <p:nvPr/>
        </p:nvSpPr>
        <p:spPr>
          <a:xfrm>
            <a:off x="1147647" y="2770921"/>
            <a:ext cx="1018227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가격안내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04CE3F5-6728-48E3-BE2A-D45E152C0FFA}"/>
              </a:ext>
            </a:extLst>
          </p:cNvPr>
          <p:cNvSpPr/>
          <p:nvPr/>
        </p:nvSpPr>
        <p:spPr>
          <a:xfrm>
            <a:off x="5903434" y="3841640"/>
            <a:ext cx="6033869" cy="28152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 테이블을 가리키는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태그를 생성한다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 항목 테이블을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div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태그로 감싼 후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부여한다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Div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태그에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style=“</a:t>
            </a:r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display:none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;”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지정한 후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pPr algn="ctr"/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이용해서 각 항목이 선택되는 것을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구분하여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display:block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;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바뀌도록 만들어 원하는 항목만 볼 수 있도록 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0395E-9165-43FE-B066-ED8D674680B1}"/>
              </a:ext>
            </a:extLst>
          </p:cNvPr>
          <p:cNvSpPr txBox="1"/>
          <p:nvPr/>
        </p:nvSpPr>
        <p:spPr>
          <a:xfrm>
            <a:off x="1035973" y="3746033"/>
            <a:ext cx="8053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&lt;div&gt;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8BB721-B019-4B92-9CDD-9ECC99C0AAFB}"/>
              </a:ext>
            </a:extLst>
          </p:cNvPr>
          <p:cNvSpPr txBox="1"/>
          <p:nvPr/>
        </p:nvSpPr>
        <p:spPr>
          <a:xfrm>
            <a:off x="1127242" y="5827161"/>
            <a:ext cx="11315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&lt;/div&gt;</a:t>
            </a:r>
            <a:endParaRPr lang="ko-KR" altLang="en-US" sz="1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E344D-E350-4BD0-9826-07D96FA55C25}"/>
              </a:ext>
            </a:extLst>
          </p:cNvPr>
          <p:cNvSpPr txBox="1"/>
          <p:nvPr/>
        </p:nvSpPr>
        <p:spPr>
          <a:xfrm>
            <a:off x="1883928" y="3149749"/>
            <a:ext cx="8053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&lt;a&gt;</a:t>
            </a:r>
            <a:endParaRPr lang="ko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8ECBCB-E8B8-4773-8ABD-E954202BB3A0}"/>
              </a:ext>
            </a:extLst>
          </p:cNvPr>
          <p:cNvSpPr txBox="1"/>
          <p:nvPr/>
        </p:nvSpPr>
        <p:spPr>
          <a:xfrm>
            <a:off x="2520136" y="3457964"/>
            <a:ext cx="8053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&lt;/a&gt;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6841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81095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이용</a:t>
            </a:r>
            <a:r>
              <a:rPr lang="en-US" altLang="ko-KR" dirty="0"/>
              <a:t>_</a:t>
            </a:r>
            <a:r>
              <a:rPr lang="ko-KR" altLang="en-US" dirty="0"/>
              <a:t>세탁 물품 선택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D30252-2B3E-409A-9F9A-928A4C106171}"/>
              </a:ext>
            </a:extLst>
          </p:cNvPr>
          <p:cNvSpPr txBox="1"/>
          <p:nvPr/>
        </p:nvSpPr>
        <p:spPr>
          <a:xfrm>
            <a:off x="9000490" y="1762998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19620C-26B4-4D36-97A4-D7F59AEE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3" y="2867082"/>
            <a:ext cx="7705054" cy="343278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7" y="2712883"/>
            <a:ext cx="8109504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87CE3-AB25-42D3-84DF-E6F90B6ADF7F}"/>
              </a:ext>
            </a:extLst>
          </p:cNvPr>
          <p:cNvSpPr txBox="1"/>
          <p:nvPr/>
        </p:nvSpPr>
        <p:spPr>
          <a:xfrm>
            <a:off x="8571872" y="3743241"/>
            <a:ext cx="284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Label </a:t>
            </a:r>
            <a:r>
              <a:rPr lang="ko-KR" altLang="en-US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태그로 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input</a:t>
            </a:r>
            <a:r>
              <a:rPr lang="ko-KR" altLang="en-US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태그를 감싸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체크박스를 선택하기 쉽게 한다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1232055-EDC0-4EE8-939A-8CB3D2B9EAD2}"/>
              </a:ext>
            </a:extLst>
          </p:cNvPr>
          <p:cNvSpPr/>
          <p:nvPr/>
        </p:nvSpPr>
        <p:spPr>
          <a:xfrm rot="3499214">
            <a:off x="8319799" y="4088263"/>
            <a:ext cx="193080" cy="4219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9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75058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이용</a:t>
            </a:r>
            <a:r>
              <a:rPr lang="en-US" altLang="ko-KR" dirty="0"/>
              <a:t>_</a:t>
            </a:r>
            <a:r>
              <a:rPr lang="ko-KR" altLang="en-US" dirty="0"/>
              <a:t>이용 시간 예약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B70A9B-C4CB-448E-A8A0-455761D8A570}"/>
              </a:ext>
            </a:extLst>
          </p:cNvPr>
          <p:cNvSpPr txBox="1"/>
          <p:nvPr/>
        </p:nvSpPr>
        <p:spPr>
          <a:xfrm>
            <a:off x="8150323" y="1689669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5A1224-AAD0-4000-A31C-C5C224D2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3" y="3772581"/>
            <a:ext cx="8294458" cy="198902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6" y="2712883"/>
            <a:ext cx="8801963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7647F-18E4-4BAE-8A72-E917CDC10DAE}"/>
              </a:ext>
            </a:extLst>
          </p:cNvPr>
          <p:cNvSpPr txBox="1"/>
          <p:nvPr/>
        </p:nvSpPr>
        <p:spPr>
          <a:xfrm>
            <a:off x="3414567" y="5683310"/>
            <a:ext cx="473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Clear </a:t>
            </a:r>
            <a:r>
              <a:rPr lang="ko-KR" altLang="en-US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버튼은 지금까지 선택한 내용을 </a:t>
            </a:r>
            <a:r>
              <a:rPr lang="ko-KR" altLang="en-US" sz="1400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초기화시켜준다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9A71E50-1850-41C1-962B-173F52FA1FB9}"/>
              </a:ext>
            </a:extLst>
          </p:cNvPr>
          <p:cNvSpPr/>
          <p:nvPr/>
        </p:nvSpPr>
        <p:spPr>
          <a:xfrm rot="14174711">
            <a:off x="6917127" y="5206854"/>
            <a:ext cx="193080" cy="4219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5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4783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이용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D30252-2B3E-409A-9F9A-928A4C106171}"/>
              </a:ext>
            </a:extLst>
          </p:cNvPr>
          <p:cNvSpPr txBox="1"/>
          <p:nvPr/>
        </p:nvSpPr>
        <p:spPr>
          <a:xfrm>
            <a:off x="4384092" y="1762998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FAF45A-B65F-4F5A-AAD3-8F7BD8CB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46" y="2870831"/>
            <a:ext cx="7534060" cy="3488687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889EBC2-3A75-4ECD-9F82-520796C8BAC1}"/>
              </a:ext>
            </a:extLst>
          </p:cNvPr>
          <p:cNvSpPr/>
          <p:nvPr/>
        </p:nvSpPr>
        <p:spPr>
          <a:xfrm rot="3499214">
            <a:off x="8350808" y="5684239"/>
            <a:ext cx="382658" cy="47939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7" y="2712883"/>
            <a:ext cx="8109504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509CA2-38E5-4247-8BC7-F16A25A80AE2}"/>
              </a:ext>
            </a:extLst>
          </p:cNvPr>
          <p:cNvSpPr/>
          <p:nvPr/>
        </p:nvSpPr>
        <p:spPr>
          <a:xfrm>
            <a:off x="1138565" y="2380019"/>
            <a:ext cx="8644261" cy="374118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제출 버튼을 누르면 </a:t>
            </a:r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cal.php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체크박스에 체크한 내용들과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입력한 이용 시간이 전달된다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 항목의 각 요소들은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데이터베이스에 이름과 함께 값이 미리 저장 되어있다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체크한 항목들의 값을 가져와서 전체 비용을 계산한다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그리고 사용자가 선택한 항목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총 금액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예약 시간을 페이지에 나타낸다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선택하신 항목은 상의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가디건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트레이닝복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인형입니다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.”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수선비용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10000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배송비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2000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 전체 금액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12000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원입니다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.”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수거 시간은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20190501/11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-14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배송 시간은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20190501 17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-20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시입니다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”</a:t>
            </a:r>
            <a:endParaRPr lang="ko-KR" altLang="en-US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3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46707-897B-4639-A0BB-03DAAE96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93" y="2766218"/>
            <a:ext cx="9584185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559F85E-3403-4E5D-AAD1-1F65D98498AA}"/>
              </a:ext>
            </a:extLst>
          </p:cNvPr>
          <p:cNvCxnSpPr>
            <a:cxnSpLocks/>
          </p:cNvCxnSpPr>
          <p:nvPr/>
        </p:nvCxnSpPr>
        <p:spPr>
          <a:xfrm>
            <a:off x="1081593" y="4174725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F0E3A-1BF9-4CE3-96E2-8878258F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268" y="1160992"/>
            <a:ext cx="5698066" cy="955675"/>
          </a:xfrm>
        </p:spPr>
        <p:txBody>
          <a:bodyPr>
            <a:noAutofit/>
          </a:bodyPr>
          <a:lstStyle/>
          <a:p>
            <a:r>
              <a:rPr lang="ko-KR" altLang="en-US" sz="5000" b="1" spc="300" dirty="0" err="1"/>
              <a:t>온디맨드</a:t>
            </a:r>
            <a:r>
              <a:rPr lang="ko-KR" altLang="en-US" sz="5000" spc="300" dirty="0"/>
              <a:t> 서비스란</a:t>
            </a:r>
            <a:r>
              <a:rPr lang="en-US" altLang="ko-KR" sz="5000" spc="300" dirty="0"/>
              <a:t>?</a:t>
            </a:r>
            <a:endParaRPr lang="ko-KR" altLang="en-US" sz="5000" spc="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07826-7423-4A28-916F-F841C5DC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268" y="2672292"/>
            <a:ext cx="6612466" cy="28141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spc="300" dirty="0"/>
              <a:t>소비자의 수요에 맞춰</a:t>
            </a:r>
            <a:endParaRPr lang="en-US" altLang="ko-KR" sz="3500" spc="300" dirty="0"/>
          </a:p>
          <a:p>
            <a:pPr>
              <a:lnSpc>
                <a:spcPct val="150000"/>
              </a:lnSpc>
            </a:pPr>
            <a:r>
              <a:rPr lang="ko-KR" altLang="en-US" sz="3500" spc="300" dirty="0"/>
              <a:t>원하는 시간대에</a:t>
            </a:r>
            <a:endParaRPr lang="en-US" altLang="ko-KR" sz="3500" spc="300" dirty="0"/>
          </a:p>
          <a:p>
            <a:pPr>
              <a:lnSpc>
                <a:spcPct val="150000"/>
              </a:lnSpc>
            </a:pPr>
            <a:r>
              <a:rPr lang="ko-KR" altLang="en-US" sz="3500" spc="300" dirty="0"/>
              <a:t>필요한 상품을 제공받는다</a:t>
            </a:r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4A3A4642-44DF-49CB-8D88-7BF876F80661}"/>
              </a:ext>
            </a:extLst>
          </p:cNvPr>
          <p:cNvSpPr/>
          <p:nvPr/>
        </p:nvSpPr>
        <p:spPr>
          <a:xfrm>
            <a:off x="1032933" y="1160992"/>
            <a:ext cx="2878667" cy="5697008"/>
          </a:xfrm>
          <a:prstGeom prst="snip1Rect">
            <a:avLst/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D75B9D-E39D-44F5-9CE7-90B3EEA6D07D}"/>
              </a:ext>
            </a:extLst>
          </p:cNvPr>
          <p:cNvCxnSpPr>
            <a:cxnSpLocks/>
          </p:cNvCxnSpPr>
          <p:nvPr/>
        </p:nvCxnSpPr>
        <p:spPr>
          <a:xfrm>
            <a:off x="4504267" y="2082802"/>
            <a:ext cx="5215466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1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766B84EF-5D19-46FD-879E-7D81FF44CF3B}"/>
              </a:ext>
            </a:extLst>
          </p:cNvPr>
          <p:cNvSpPr/>
          <p:nvPr/>
        </p:nvSpPr>
        <p:spPr>
          <a:xfrm flipH="1">
            <a:off x="5384805" y="0"/>
            <a:ext cx="6807195" cy="6857999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04EDD-932F-4C1C-B55A-4B24BEC3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8" y="2603820"/>
            <a:ext cx="4550060" cy="1325563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O2O </a:t>
            </a:r>
            <a:r>
              <a:rPr lang="ko-KR" altLang="en-US" sz="5000" b="1" dirty="0"/>
              <a:t>서비스란</a:t>
            </a:r>
            <a:r>
              <a:rPr lang="en-US" altLang="ko-KR" sz="5000" b="1" dirty="0"/>
              <a:t>?</a:t>
            </a:r>
            <a:endParaRPr lang="ko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BB9B6-7898-4336-A206-8584CC3E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98764"/>
            <a:ext cx="6095995" cy="61095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/>
              <a:t>Online to Offline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/>
              <a:t>정보 유통이 용이하고 비용이 저렴한 </a:t>
            </a:r>
            <a:r>
              <a:rPr lang="en-US" altLang="ko-KR" sz="3000" dirty="0"/>
              <a:t>‘</a:t>
            </a:r>
            <a:r>
              <a:rPr lang="ko-KR" altLang="en-US" sz="3000" dirty="0"/>
              <a:t>온라인</a:t>
            </a:r>
            <a:r>
              <a:rPr lang="en-US" altLang="ko-KR" sz="3000" dirty="0"/>
              <a:t>’</a:t>
            </a:r>
            <a:r>
              <a:rPr lang="ko-KR" altLang="en-US" sz="3000" dirty="0"/>
              <a:t>과 실제로 소비가 발생하게 되는 </a:t>
            </a:r>
            <a:r>
              <a:rPr lang="en-US" altLang="ko-KR" sz="3000" dirty="0"/>
              <a:t>‘</a:t>
            </a:r>
            <a:r>
              <a:rPr lang="ko-KR" altLang="en-US" sz="3000" dirty="0"/>
              <a:t>오프라인</a:t>
            </a:r>
            <a:r>
              <a:rPr lang="en-US" altLang="ko-KR" sz="3000" dirty="0"/>
              <a:t>’</a:t>
            </a:r>
            <a:r>
              <a:rPr lang="ko-KR" altLang="en-US" sz="3000" dirty="0"/>
              <a:t>을 결합한 시장</a:t>
            </a: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 err="1"/>
              <a:t>배달앱</a:t>
            </a:r>
            <a:r>
              <a:rPr lang="ko-KR" altLang="en-US" sz="3000" dirty="0"/>
              <a:t> </a:t>
            </a:r>
            <a:r>
              <a:rPr lang="en-US" altLang="ko-KR" sz="3000" dirty="0"/>
              <a:t>: </a:t>
            </a:r>
            <a:r>
              <a:rPr lang="ko-KR" altLang="en-US" sz="3000" dirty="0"/>
              <a:t>배달의 민족</a:t>
            </a: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 err="1"/>
              <a:t>택시앱</a:t>
            </a:r>
            <a:r>
              <a:rPr lang="en-US" altLang="ko-KR" sz="3000" dirty="0"/>
              <a:t> : </a:t>
            </a:r>
            <a:r>
              <a:rPr lang="ko-KR" altLang="en-US" sz="3000" dirty="0"/>
              <a:t>카카오택시</a:t>
            </a:r>
            <a:r>
              <a:rPr lang="en-US" altLang="ko-KR" sz="30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 err="1"/>
              <a:t>숙박앱</a:t>
            </a:r>
            <a:r>
              <a:rPr lang="ko-KR" altLang="en-US" sz="3000" dirty="0"/>
              <a:t> </a:t>
            </a:r>
            <a:r>
              <a:rPr lang="en-US" altLang="ko-KR" sz="3000" dirty="0"/>
              <a:t>:</a:t>
            </a:r>
            <a:r>
              <a:rPr lang="ko-KR" altLang="en-US" sz="3000" dirty="0"/>
              <a:t>여기어때</a:t>
            </a: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 err="1"/>
              <a:t>부동산앱</a:t>
            </a:r>
            <a:r>
              <a:rPr lang="ko-KR" altLang="en-US" sz="3000" dirty="0"/>
              <a:t> </a:t>
            </a:r>
            <a:r>
              <a:rPr lang="en-US" altLang="ko-KR" sz="3000" dirty="0"/>
              <a:t>:</a:t>
            </a:r>
            <a:r>
              <a:rPr lang="ko-KR" altLang="en-US" sz="3000" dirty="0"/>
              <a:t>직방</a:t>
            </a:r>
            <a:endParaRPr lang="en-US" altLang="ko-KR" sz="3000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7DC8A1E-E707-421D-AD5F-431D5DE08B4C}"/>
              </a:ext>
            </a:extLst>
          </p:cNvPr>
          <p:cNvSpPr/>
          <p:nvPr/>
        </p:nvSpPr>
        <p:spPr>
          <a:xfrm rot="5400000">
            <a:off x="5704840" y="718821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1A14300-7B2C-41DA-82C4-360F3BDE3A70}"/>
              </a:ext>
            </a:extLst>
          </p:cNvPr>
          <p:cNvSpPr/>
          <p:nvPr/>
        </p:nvSpPr>
        <p:spPr>
          <a:xfrm rot="5400000">
            <a:off x="5704839" y="1907541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408797F-7AB7-4922-94C7-70ACF0FD24FE}"/>
              </a:ext>
            </a:extLst>
          </p:cNvPr>
          <p:cNvSpPr/>
          <p:nvPr/>
        </p:nvSpPr>
        <p:spPr>
          <a:xfrm rot="5400000">
            <a:off x="5704838" y="3959861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1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FBDF6-A4B9-4B79-90D2-4F4A9FFF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798" y="425153"/>
            <a:ext cx="9220200" cy="1325563"/>
          </a:xfrm>
        </p:spPr>
        <p:txBody>
          <a:bodyPr/>
          <a:lstStyle/>
          <a:p>
            <a:r>
              <a:rPr lang="ko-KR" altLang="en-US" dirty="0" err="1"/>
              <a:t>온디맨드</a:t>
            </a:r>
            <a:r>
              <a:rPr lang="ko-KR" altLang="en-US" dirty="0"/>
              <a:t> </a:t>
            </a:r>
            <a:r>
              <a:rPr lang="en-US" altLang="ko-KR" dirty="0"/>
              <a:t>O2O </a:t>
            </a:r>
            <a:r>
              <a:rPr lang="ko-KR" altLang="en-US" dirty="0"/>
              <a:t>세탁서비스란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2C872-8EF1-4A1C-9857-78B63F95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868" y="5107285"/>
            <a:ext cx="9719733" cy="1551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수거 </a:t>
            </a:r>
            <a:r>
              <a:rPr lang="en-US" altLang="ko-KR" dirty="0"/>
              <a:t>, </a:t>
            </a:r>
            <a:r>
              <a:rPr lang="ko-KR" altLang="en-US" dirty="0"/>
              <a:t>배송날짜</a:t>
            </a:r>
            <a:r>
              <a:rPr lang="en-US" altLang="ko-KR" dirty="0"/>
              <a:t> , </a:t>
            </a:r>
            <a:r>
              <a:rPr lang="ko-KR" altLang="en-US" dirty="0"/>
              <a:t>예약 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/>
              <a:t>서비스 피드백을 웹이나 앱으로 이용하는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95FBF-6651-46D3-8556-17C77222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17" y="2200738"/>
            <a:ext cx="2281073" cy="2281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7E4775-A521-42C9-A933-27C585086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10" y="1958975"/>
            <a:ext cx="2446486" cy="24464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2384FC-B434-4B79-ADFE-326F73B8B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04" y="2859062"/>
            <a:ext cx="913922" cy="91392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8B86412-2AD7-4C5B-A134-04135CD8651A}"/>
              </a:ext>
            </a:extLst>
          </p:cNvPr>
          <p:cNvCxnSpPr>
            <a:cxnSpLocks/>
          </p:cNvCxnSpPr>
          <p:nvPr/>
        </p:nvCxnSpPr>
        <p:spPr>
          <a:xfrm>
            <a:off x="1701798" y="1557869"/>
            <a:ext cx="8661402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BF59AB6-A6B3-41D2-93EB-A0FC8D6B3C9C}"/>
              </a:ext>
            </a:extLst>
          </p:cNvPr>
          <p:cNvSpPr/>
          <p:nvPr/>
        </p:nvSpPr>
        <p:spPr>
          <a:xfrm rot="5400000">
            <a:off x="1811031" y="5230280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0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3C393-82EE-4BCA-BDBA-FA509EA1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133" y="5051293"/>
            <a:ext cx="6671733" cy="924720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서비스 지역 </a:t>
            </a:r>
            <a:r>
              <a:rPr lang="en-US" altLang="ko-KR" sz="3500" dirty="0"/>
              <a:t>: </a:t>
            </a:r>
            <a:r>
              <a:rPr lang="ko-KR" altLang="en-US" sz="3500" dirty="0"/>
              <a:t>서울</a:t>
            </a:r>
            <a:r>
              <a:rPr lang="en-US" altLang="ko-KR" sz="3500" dirty="0"/>
              <a:t>, </a:t>
            </a:r>
            <a:r>
              <a:rPr lang="ko-KR" altLang="en-US" sz="3500" dirty="0"/>
              <a:t>경기 수도권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34B781-985C-4ECF-B2D5-4691C951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86" y="2328648"/>
            <a:ext cx="8715024" cy="2144713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49A43D50-FE85-409D-8AA8-322ED9CCA8AF}"/>
              </a:ext>
            </a:extLst>
          </p:cNvPr>
          <p:cNvSpPr txBox="1">
            <a:spLocks/>
          </p:cNvSpPr>
          <p:nvPr/>
        </p:nvSpPr>
        <p:spPr>
          <a:xfrm>
            <a:off x="1701798" y="425153"/>
            <a:ext cx="9220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 err="1"/>
              <a:t>온디맨드</a:t>
            </a:r>
            <a:r>
              <a:rPr lang="ko-KR" altLang="en-US" dirty="0"/>
              <a:t> </a:t>
            </a:r>
            <a:r>
              <a:rPr lang="en-US" altLang="ko-KR" dirty="0"/>
              <a:t>O2O </a:t>
            </a:r>
            <a:r>
              <a:rPr lang="ko-KR" altLang="en-US" dirty="0"/>
              <a:t>세탁서비스란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A24521-13E2-4F00-9568-CB0C305A9E77}"/>
              </a:ext>
            </a:extLst>
          </p:cNvPr>
          <p:cNvCxnSpPr>
            <a:cxnSpLocks/>
          </p:cNvCxnSpPr>
          <p:nvPr/>
        </p:nvCxnSpPr>
        <p:spPr>
          <a:xfrm>
            <a:off x="1701798" y="1557869"/>
            <a:ext cx="8661402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3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DBE697-7267-4B62-A40D-7D313CF7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AC7512-2513-40D7-88A0-ABC8E875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2241285"/>
            <a:ext cx="2785533" cy="1325563"/>
          </a:xfrm>
        </p:spPr>
        <p:txBody>
          <a:bodyPr/>
          <a:lstStyle/>
          <a:p>
            <a:r>
              <a:rPr lang="ko-KR" altLang="en-US" dirty="0"/>
              <a:t>대구는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4384A5-A66D-4428-BBAE-C3A310DECE6C}"/>
              </a:ext>
            </a:extLst>
          </p:cNvPr>
          <p:cNvCxnSpPr/>
          <p:nvPr/>
        </p:nvCxnSpPr>
        <p:spPr>
          <a:xfrm>
            <a:off x="1393794" y="4651899"/>
            <a:ext cx="9587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126A5F-D5C4-46DF-8832-E9A91401ACC8}"/>
              </a:ext>
            </a:extLst>
          </p:cNvPr>
          <p:cNvCxnSpPr/>
          <p:nvPr/>
        </p:nvCxnSpPr>
        <p:spPr>
          <a:xfrm>
            <a:off x="1393794" y="5869619"/>
            <a:ext cx="9587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잘린 한쪽 모서리 33">
            <a:extLst>
              <a:ext uri="{FF2B5EF4-FFF2-40B4-BE49-F238E27FC236}">
                <a16:creationId xmlns:a16="http://schemas.microsoft.com/office/drawing/2014/main" id="{B0C6DEB7-890D-4FDE-91B6-8081D327CE6E}"/>
              </a:ext>
            </a:extLst>
          </p:cNvPr>
          <p:cNvSpPr/>
          <p:nvPr/>
        </p:nvSpPr>
        <p:spPr>
          <a:xfrm flipH="1">
            <a:off x="3526975" y="2714477"/>
            <a:ext cx="2926514" cy="4159188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B0F593FF-38B0-4C5A-A72A-BBB95427317D}"/>
              </a:ext>
            </a:extLst>
          </p:cNvPr>
          <p:cNvSpPr/>
          <p:nvPr/>
        </p:nvSpPr>
        <p:spPr>
          <a:xfrm flipH="1">
            <a:off x="6643952" y="2698812"/>
            <a:ext cx="2813360" cy="4159188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잘린 한쪽 모서리 35">
            <a:extLst>
              <a:ext uri="{FF2B5EF4-FFF2-40B4-BE49-F238E27FC236}">
                <a16:creationId xmlns:a16="http://schemas.microsoft.com/office/drawing/2014/main" id="{E86CFEB3-629E-47E3-9B07-C8973423AFA4}"/>
              </a:ext>
            </a:extLst>
          </p:cNvPr>
          <p:cNvSpPr/>
          <p:nvPr/>
        </p:nvSpPr>
        <p:spPr>
          <a:xfrm flipH="1">
            <a:off x="9619636" y="2714477"/>
            <a:ext cx="2572363" cy="4159188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A782D46D-C1E2-4432-A4FA-8E62651D72B1}"/>
              </a:ext>
            </a:extLst>
          </p:cNvPr>
          <p:cNvSpPr/>
          <p:nvPr/>
        </p:nvSpPr>
        <p:spPr>
          <a:xfrm flipH="1">
            <a:off x="326404" y="2714477"/>
            <a:ext cx="2996308" cy="4159188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7D9868-188C-4CC1-80D0-AA16A82A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87" y="1184470"/>
            <a:ext cx="4783667" cy="1325563"/>
          </a:xfrm>
        </p:spPr>
        <p:txBody>
          <a:bodyPr/>
          <a:lstStyle/>
          <a:p>
            <a:r>
              <a:rPr lang="ko-KR" altLang="en-US" dirty="0"/>
              <a:t>서비스 안내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D08E74-42E9-48B1-869A-B6A76421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37" y="3011751"/>
            <a:ext cx="2996309" cy="24390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500" dirty="0"/>
              <a:t> 서비스 가능 </a:t>
            </a:r>
            <a:r>
              <a:rPr lang="ko-KR" altLang="en-US" sz="2300" dirty="0"/>
              <a:t>지역</a:t>
            </a:r>
            <a:endParaRPr lang="en-US" altLang="ko-KR" sz="23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/>
              <a:t>대구광역시 일대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endParaRPr lang="en-US" altLang="ko-KR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C0BDA-AB2B-4EDE-944F-41D1EA301D0A}"/>
              </a:ext>
            </a:extLst>
          </p:cNvPr>
          <p:cNvSpPr txBox="1"/>
          <p:nvPr/>
        </p:nvSpPr>
        <p:spPr>
          <a:xfrm>
            <a:off x="3739311" y="3011751"/>
            <a:ext cx="2813360" cy="283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가격 </a:t>
            </a:r>
            <a:endParaRPr lang="en-US" altLang="ko-KR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수거배달비 </a:t>
            </a:r>
            <a:r>
              <a:rPr lang="en-US" altLang="ko-KR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:2</a:t>
            </a: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천원</a:t>
            </a:r>
            <a:endParaRPr lang="en-US" altLang="ko-KR" sz="23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최소 주문금액 </a:t>
            </a:r>
            <a:r>
              <a:rPr lang="en-US" altLang="ko-KR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1</a:t>
            </a: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만원</a:t>
            </a:r>
            <a:endParaRPr lang="en-US" altLang="ko-KR" sz="23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85E00-6074-412A-8BC7-7C29FAC7FDBC}"/>
              </a:ext>
            </a:extLst>
          </p:cNvPr>
          <p:cNvSpPr txBox="1"/>
          <p:nvPr/>
        </p:nvSpPr>
        <p:spPr>
          <a:xfrm>
            <a:off x="6950110" y="3011751"/>
            <a:ext cx="2521258" cy="369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수거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배달시간 </a:t>
            </a:r>
            <a:endParaRPr lang="en-US" altLang="ko-KR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11</a:t>
            </a: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 20</a:t>
            </a: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23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(11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14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),(14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-17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(17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20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나누어 수거 및 배달합니다</a:t>
            </a:r>
            <a:endParaRPr lang="en-US" altLang="ko-KR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42678-805D-4885-894B-A96FD9510ACA}"/>
              </a:ext>
            </a:extLst>
          </p:cNvPr>
          <p:cNvSpPr txBox="1"/>
          <p:nvPr/>
        </p:nvSpPr>
        <p:spPr>
          <a:xfrm>
            <a:off x="9967989" y="3011751"/>
            <a:ext cx="2288344" cy="283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결제방식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후불제</a:t>
            </a:r>
            <a:r>
              <a:rPr lang="en-US" altLang="ko-KR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/ </a:t>
            </a:r>
          </a:p>
          <a:p>
            <a:pPr>
              <a:lnSpc>
                <a:spcPct val="150000"/>
              </a:lnSpc>
            </a:pPr>
            <a:r>
              <a:rPr lang="ko-KR" altLang="en-US" sz="2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카드</a:t>
            </a:r>
            <a:r>
              <a:rPr lang="en-US" altLang="ko-KR" sz="2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2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현금</a:t>
            </a:r>
            <a:r>
              <a:rPr lang="en-US" altLang="ko-KR" sz="2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2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무통장</a:t>
            </a:r>
          </a:p>
          <a:p>
            <a:pPr>
              <a:lnSpc>
                <a:spcPct val="150000"/>
              </a:lnSpc>
            </a:pPr>
            <a:endParaRPr lang="ko-KR" altLang="en-US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99F9439-0DAA-4CAB-BA45-4CB8B4C28B9C}"/>
              </a:ext>
            </a:extLst>
          </p:cNvPr>
          <p:cNvSpPr/>
          <p:nvPr/>
        </p:nvSpPr>
        <p:spPr>
          <a:xfrm rot="5400000">
            <a:off x="517542" y="3246415"/>
            <a:ext cx="206738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D43E5598-A901-49BD-9E70-4A9C664FABDB}"/>
              </a:ext>
            </a:extLst>
          </p:cNvPr>
          <p:cNvSpPr/>
          <p:nvPr/>
        </p:nvSpPr>
        <p:spPr>
          <a:xfrm rot="5400000">
            <a:off x="3637008" y="3243374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A9275EEB-1040-44E5-880B-C6F84B915259}"/>
              </a:ext>
            </a:extLst>
          </p:cNvPr>
          <p:cNvSpPr/>
          <p:nvPr/>
        </p:nvSpPr>
        <p:spPr>
          <a:xfrm rot="5400000">
            <a:off x="6700010" y="3243374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63B3541C-E328-4D22-AFCF-DCDF5604DBB7}"/>
              </a:ext>
            </a:extLst>
          </p:cNvPr>
          <p:cNvSpPr/>
          <p:nvPr/>
        </p:nvSpPr>
        <p:spPr>
          <a:xfrm rot="5400000">
            <a:off x="9773582" y="3246416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CD5B9DC-B4A5-470C-AB37-A23AA65AF49C}"/>
              </a:ext>
            </a:extLst>
          </p:cNvPr>
          <p:cNvCxnSpPr>
            <a:cxnSpLocks/>
          </p:cNvCxnSpPr>
          <p:nvPr/>
        </p:nvCxnSpPr>
        <p:spPr>
          <a:xfrm>
            <a:off x="971640" y="2276961"/>
            <a:ext cx="11220360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2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52DA5572-73B3-4453-9DF9-EA1D5F03E1BF}"/>
              </a:ext>
            </a:extLst>
          </p:cNvPr>
          <p:cNvSpPr/>
          <p:nvPr/>
        </p:nvSpPr>
        <p:spPr>
          <a:xfrm flipH="1">
            <a:off x="7748721" y="1785107"/>
            <a:ext cx="2469477" cy="4159188"/>
          </a:xfrm>
          <a:prstGeom prst="snip1Rect">
            <a:avLst>
              <a:gd name="adj" fmla="val 0"/>
            </a:avLst>
          </a:prstGeom>
          <a:solidFill>
            <a:srgbClr val="5388C9">
              <a:alpha val="73725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이용</a:t>
            </a: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9981A5F0-D392-4544-A39E-55873E2D6C78}"/>
              </a:ext>
            </a:extLst>
          </p:cNvPr>
          <p:cNvSpPr/>
          <p:nvPr/>
        </p:nvSpPr>
        <p:spPr>
          <a:xfrm flipH="1">
            <a:off x="1445575" y="1847251"/>
            <a:ext cx="2469477" cy="4159188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회원가입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826322-735D-4C31-8090-BF5972619ED0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4783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이용</a:t>
            </a: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FB638B21-D1BB-4E4C-9AF6-24184975CF2B}"/>
              </a:ext>
            </a:extLst>
          </p:cNvPr>
          <p:cNvSpPr/>
          <p:nvPr/>
        </p:nvSpPr>
        <p:spPr>
          <a:xfrm flipH="1">
            <a:off x="4597148" y="1785107"/>
            <a:ext cx="2469477" cy="4159188"/>
          </a:xfrm>
          <a:prstGeom prst="snip1Rect">
            <a:avLst>
              <a:gd name="adj" fmla="val 0"/>
            </a:avLst>
          </a:prstGeom>
          <a:solidFill>
            <a:srgbClr val="AAC4E4">
              <a:alpha val="74118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293D00-4897-43E5-9BC8-5325053C262F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8661402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C8EBAE5-8E70-4190-8414-EE45BED6C63F}"/>
              </a:ext>
            </a:extLst>
          </p:cNvPr>
          <p:cNvSpPr/>
          <p:nvPr/>
        </p:nvSpPr>
        <p:spPr>
          <a:xfrm>
            <a:off x="4076079" y="3485878"/>
            <a:ext cx="428834" cy="772358"/>
          </a:xfrm>
          <a:prstGeom prst="rightArrow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C0C331E-3A25-49B2-B10B-ABED86565878}"/>
              </a:ext>
            </a:extLst>
          </p:cNvPr>
          <p:cNvSpPr/>
          <p:nvPr/>
        </p:nvSpPr>
        <p:spPr>
          <a:xfrm>
            <a:off x="7193256" y="3485878"/>
            <a:ext cx="428834" cy="772358"/>
          </a:xfrm>
          <a:prstGeom prst="rightArrow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66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4783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회원가입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277216-663A-424D-BF2D-6A8D86036D07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8661402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3D91E97-7957-4D01-97ED-CB9E0A7A6DF2}"/>
              </a:ext>
            </a:extLst>
          </p:cNvPr>
          <p:cNvSpPr/>
          <p:nvPr/>
        </p:nvSpPr>
        <p:spPr>
          <a:xfrm>
            <a:off x="4681247" y="4040472"/>
            <a:ext cx="479395" cy="408373"/>
          </a:xfrm>
          <a:prstGeom prst="rightArrow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2174FCA-6A9F-47D9-9876-3C4A702178C0}"/>
              </a:ext>
            </a:extLst>
          </p:cNvPr>
          <p:cNvSpPr/>
          <p:nvPr/>
        </p:nvSpPr>
        <p:spPr>
          <a:xfrm>
            <a:off x="5416076" y="3126072"/>
            <a:ext cx="4783667" cy="254745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제출했을 때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입력한 비밀번호와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 확인란의 비밀번호가 같지 않으면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비밀번호가 틀렸습니다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다시 입력해주세요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!”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라고 표시한다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자바스크립트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2E98416-581C-4AA0-929A-AA5C3E9AF791}"/>
              </a:ext>
            </a:extLst>
          </p:cNvPr>
          <p:cNvSpPr/>
          <p:nvPr/>
        </p:nvSpPr>
        <p:spPr>
          <a:xfrm>
            <a:off x="839187" y="2712883"/>
            <a:ext cx="3544905" cy="3542190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04B2F0-545D-462F-953D-52968EAE1B34}"/>
              </a:ext>
            </a:extLst>
          </p:cNvPr>
          <p:cNvSpPr/>
          <p:nvPr/>
        </p:nvSpPr>
        <p:spPr>
          <a:xfrm>
            <a:off x="2191307" y="3126072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abcd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C296E6-662A-45BC-AB1D-B542D158CE4C}"/>
              </a:ext>
            </a:extLst>
          </p:cNvPr>
          <p:cNvSpPr/>
          <p:nvPr/>
        </p:nvSpPr>
        <p:spPr>
          <a:xfrm>
            <a:off x="2191307" y="3623222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12345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4F73EA1-1C48-4F9B-81CB-E3C22019C393}"/>
              </a:ext>
            </a:extLst>
          </p:cNvPr>
          <p:cNvSpPr/>
          <p:nvPr/>
        </p:nvSpPr>
        <p:spPr>
          <a:xfrm>
            <a:off x="2191307" y="4142188"/>
            <a:ext cx="1926455" cy="306657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abcde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7B5B05-6281-4201-8332-3D1D0EA45B07}"/>
              </a:ext>
            </a:extLst>
          </p:cNvPr>
          <p:cNvSpPr/>
          <p:nvPr/>
        </p:nvSpPr>
        <p:spPr>
          <a:xfrm>
            <a:off x="2191306" y="4726084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XXX@gmail.com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3230B-0C55-4102-803D-D217E4CB24FB}"/>
              </a:ext>
            </a:extLst>
          </p:cNvPr>
          <p:cNvSpPr txBox="1"/>
          <p:nvPr/>
        </p:nvSpPr>
        <p:spPr>
          <a:xfrm>
            <a:off x="1054965" y="313222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CD3DE-7469-465B-8815-BBFEF834A144}"/>
              </a:ext>
            </a:extLst>
          </p:cNvPr>
          <p:cNvSpPr txBox="1"/>
          <p:nvPr/>
        </p:nvSpPr>
        <p:spPr>
          <a:xfrm>
            <a:off x="1054965" y="365248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3E981-D834-4A42-8373-7389F3F9EA6D}"/>
              </a:ext>
            </a:extLst>
          </p:cNvPr>
          <p:cNvSpPr txBox="1"/>
          <p:nvPr/>
        </p:nvSpPr>
        <p:spPr>
          <a:xfrm>
            <a:off x="1083077" y="417274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BA851-5EBB-47C5-ACA0-554A6BC88907}"/>
              </a:ext>
            </a:extLst>
          </p:cNvPr>
          <p:cNvSpPr txBox="1"/>
          <p:nvPr/>
        </p:nvSpPr>
        <p:spPr>
          <a:xfrm>
            <a:off x="1083077" y="476903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이메일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D1375CA-A422-40D3-BED0-5A662FC94381}"/>
              </a:ext>
            </a:extLst>
          </p:cNvPr>
          <p:cNvSpPr/>
          <p:nvPr/>
        </p:nvSpPr>
        <p:spPr>
          <a:xfrm>
            <a:off x="2191306" y="5151407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010-XXXX-XXXX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24A1B2-2CF6-44F0-960C-80E4D6CDA91F}"/>
              </a:ext>
            </a:extLst>
          </p:cNvPr>
          <p:cNvSpPr txBox="1"/>
          <p:nvPr/>
        </p:nvSpPr>
        <p:spPr>
          <a:xfrm>
            <a:off x="1054965" y="5156628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연락처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B83E756-07E1-492D-B706-8DB8A1C1D67A}"/>
              </a:ext>
            </a:extLst>
          </p:cNvPr>
          <p:cNvSpPr/>
          <p:nvPr/>
        </p:nvSpPr>
        <p:spPr>
          <a:xfrm>
            <a:off x="1259152" y="5661500"/>
            <a:ext cx="1136342" cy="2929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1182AD-D65B-4974-B37F-7F8E81EF4E5E}"/>
              </a:ext>
            </a:extLst>
          </p:cNvPr>
          <p:cNvSpPr/>
          <p:nvPr/>
        </p:nvSpPr>
        <p:spPr>
          <a:xfrm>
            <a:off x="2815459" y="5661500"/>
            <a:ext cx="1136342" cy="2929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리셋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6DA269-F94A-49E5-9965-606950400A9C}"/>
              </a:ext>
            </a:extLst>
          </p:cNvPr>
          <p:cNvSpPr txBox="1"/>
          <p:nvPr/>
        </p:nvSpPr>
        <p:spPr>
          <a:xfrm>
            <a:off x="3509394" y="1762998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signup.html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C7A22D-8565-40C6-A1A1-CE7C2CEF934E}"/>
              </a:ext>
            </a:extLst>
          </p:cNvPr>
          <p:cNvSpPr txBox="1"/>
          <p:nvPr/>
        </p:nvSpPr>
        <p:spPr>
          <a:xfrm>
            <a:off x="1864811" y="4455069"/>
            <a:ext cx="2592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비밀번호가 틀렸습니다</a:t>
            </a:r>
            <a:r>
              <a:rPr lang="en-US" altLang="ko-KR" sz="10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다시 입력해주세요</a:t>
            </a:r>
            <a:endParaRPr lang="ko-KR" altLang="en-US" sz="1000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B899E0AD-6DAD-4C9F-ABA9-852E3F8F183D}"/>
              </a:ext>
            </a:extLst>
          </p:cNvPr>
          <p:cNvSpPr/>
          <p:nvPr/>
        </p:nvSpPr>
        <p:spPr>
          <a:xfrm rot="3293644">
            <a:off x="2142450" y="5554245"/>
            <a:ext cx="372063" cy="2522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7" grpId="0" animBg="1"/>
      <p:bldP spid="8" grpId="0" animBg="1"/>
      <p:bldP spid="9" grpId="0" animBg="1"/>
      <p:bldP spid="10" grpId="0" animBg="1"/>
      <p:bldP spid="23" grpId="0" animBg="1"/>
      <p:bldP spid="34" grpId="0"/>
      <p:bldP spid="3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628</Words>
  <Application>Microsoft Office PowerPoint</Application>
  <PresentationFormat>와이드스크린</PresentationFormat>
  <Paragraphs>168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210 맨발의청춘 L</vt:lpstr>
      <vt:lpstr>맑은 고딕</vt:lpstr>
      <vt:lpstr>Arial</vt:lpstr>
      <vt:lpstr>Office 테마</vt:lpstr>
      <vt:lpstr>클린앤화이트 -온디맨드 O2O 세탁서비스-</vt:lpstr>
      <vt:lpstr>온디맨드 서비스란?</vt:lpstr>
      <vt:lpstr>O2O 서비스란?</vt:lpstr>
      <vt:lpstr>온디맨드 O2O 세탁서비스란?</vt:lpstr>
      <vt:lpstr>서비스 지역 : 서울, 경기 수도권</vt:lpstr>
      <vt:lpstr>대구는 ?</vt:lpstr>
      <vt:lpstr>서비스 안내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SEOJIN KIM</dc:creator>
  <cp:lastModifiedBy>SEOJIN KIM</cp:lastModifiedBy>
  <cp:revision>116</cp:revision>
  <dcterms:created xsi:type="dcterms:W3CDTF">2019-06-01T16:33:44Z</dcterms:created>
  <dcterms:modified xsi:type="dcterms:W3CDTF">2019-06-01T20:24:02Z</dcterms:modified>
</cp:coreProperties>
</file>