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  <p:sldId id="265" r:id="rId5"/>
    <p:sldId id="261" r:id="rId6"/>
    <p:sldId id="262" r:id="rId7"/>
    <p:sldId id="263" r:id="rId8"/>
    <p:sldId id="267" r:id="rId9"/>
    <p:sldId id="270" r:id="rId10"/>
    <p:sldId id="256" r:id="rId11"/>
    <p:sldId id="257" r:id="rId12"/>
    <p:sldId id="258" r:id="rId13"/>
    <p:sldId id="259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66" d="100"/>
          <a:sy n="66" d="100"/>
        </p:scale>
        <p:origin x="1099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700" b="1" dirty="0"/>
              <a:t>기본소양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기본소양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81-41F7-A8B2-97813DF0506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81-41F7-A8B2-97813DF050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81-41F7-A8B2-97813DF050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700" b="1" dirty="0"/>
              <a:t>전공기반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전공기반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8-4C85-A945-6EF4E2189295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8-4C85-A945-6EF4E21892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88-4C85-A945-6EF4E21892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700" b="1" dirty="0"/>
              <a:t>공학전공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공학전공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81-41F7-A8B2-97813DF05060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81-41F7-A8B2-97813DF050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81-41F7-A8B2-97813DF050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700" b="1" dirty="0"/>
              <a:t>공학설계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공학설계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8-4C85-A945-6EF4E2189295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8-4C85-A945-6EF4E21892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88-4C85-A945-6EF4E21892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1A05-6F6F-430E-892C-315004EC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A854E-591B-435A-BE09-8CDA0692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5CA63-35F1-4FF7-BA7B-746F2EFC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58F3D-4582-4947-828A-95B0CC62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E06B3-9167-4DF9-9BB5-7A0A5D5A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1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34D0-BCAD-4EDF-92EF-F578F3A4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715CD-FDBB-4B59-84CE-794F5C45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EBAB1-120A-4AFB-985C-7ECE9168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0661C-F5CB-4669-B7B8-39397234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4312-C1F2-481C-99A5-01CB4A2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66C99-6589-4278-B486-6EB2A2F5F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F99E0-7B94-4074-969F-89A69E63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5B4BF-CBF4-43C4-81EA-489875BF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44D5F-ECCF-49AB-ACBE-5E7E01A6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42B41-A761-49D9-BF8E-8AB7783F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3B20-B59E-486A-90D5-73BAE750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3B8E2-F875-44AE-A2F1-0D178589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A87DD-EFC5-4F29-B10D-836A8192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C072F-C256-4EAF-BB14-0829136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3C24B-751E-436A-8063-75645C2F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DEE92-F530-4A36-BD44-7B423721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FA00-4EB1-406F-A32A-B59CF718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951A-89F6-4DDB-A303-254FB8BF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858B0-D9FB-4342-A7D6-3FC115EB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662EB-BF48-4537-8C62-12211A02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46D6F-EA95-43F1-9361-ED05662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377EC-A1D2-4C40-887F-9A40549E6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07EDB-3DBC-4883-BE2C-C4CC5562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BAD01-44D5-4777-B883-A2F0E737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F410B-0526-465C-A7B5-B925237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502F7-D723-408A-A6FB-44652A0F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4ACB-E720-445C-ADDD-44BFFF4A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C2713-501E-4C50-9E4E-E03EFAC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1F460-98F1-41C1-9C2D-80393CAB7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BA643-CD03-4012-82AA-2B6E7F4DF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BB9F7-EDE3-418E-86F4-6122BE643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68B9C2-DF46-4E59-ACF2-FD354B5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07E89-7457-4A2C-B688-DFBB2A01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E130F-D9F3-426E-9D38-DE93D81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FE5C-4ED9-4F1A-AFB9-2765DDEF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6FB68B-ACBA-480B-966D-74CD21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6F2827-3925-401C-8700-2AC8CDE6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44A88-60B7-45E8-B85C-1FEF64EF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0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83C5FC-B607-4384-9A6F-5273CD7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4E530-FB7D-4AD9-921A-E490EEC0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1E3E3-727A-4EB1-92AE-91295E6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7EEBC-B701-4645-A34C-55B0B795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85B97-87B0-41FB-82E2-616CBB6E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CF9FB-7B37-43CB-81BB-866C257C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69331-D1E3-4630-B8E7-24E4C91C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3AC20-297B-479D-99F6-795C3811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7D35B-0903-472F-9CF4-8826296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4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456A-2DC8-451C-887E-1DFD1931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127F4E-B567-4EC3-8448-BBA75121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99AEA1-F2BC-43CF-A071-F5E621AB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F2B9E-F8CB-4B7A-9888-947C3B8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8EA2D-65AE-483F-B748-CAE6B4C1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EDF43-3F14-459F-9496-9FB572F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7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748978-F9A2-4E28-8242-BB302CFC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49031-E937-44B8-9D8B-C35159A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F98D9-2CBB-4E57-92AB-8B9DD36F2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FDCB-3F31-444D-A5AB-3981BEA1F3B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18BF5-60F9-46CE-9831-04C29825E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D0F28-EC74-4286-94A4-9D8936FF7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3145-964D-414B-B6B1-80F7E0048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B9500-86EB-4DEF-88F0-727FAF06701D}"/>
              </a:ext>
            </a:extLst>
          </p:cNvPr>
          <p:cNvSpPr txBox="1"/>
          <p:nvPr/>
        </p:nvSpPr>
        <p:spPr>
          <a:xfrm>
            <a:off x="2127681" y="2556584"/>
            <a:ext cx="79366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+mn-ea"/>
              </a:rPr>
              <a:t>경북대학교 졸업 시뮬레이션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45AC2-A80D-4718-9E3C-151143CE99B4}"/>
              </a:ext>
            </a:extLst>
          </p:cNvPr>
          <p:cNvSpPr txBox="1"/>
          <p:nvPr/>
        </p:nvSpPr>
        <p:spPr>
          <a:xfrm>
            <a:off x="7350599" y="4974192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경북대 </a:t>
            </a:r>
            <a:r>
              <a:rPr lang="ko-KR" altLang="en-US" dirty="0" err="1"/>
              <a:t>멋사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기 김서진</a:t>
            </a:r>
          </a:p>
        </p:txBody>
      </p:sp>
    </p:spTree>
    <p:extLst>
      <p:ext uri="{BB962C8B-B14F-4D97-AF65-F5344CB8AC3E}">
        <p14:creationId xmlns:p14="http://schemas.microsoft.com/office/powerpoint/2010/main" val="244894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30F1B-76C0-4A2D-A2C7-ACF33B0D03EE}"/>
              </a:ext>
            </a:extLst>
          </p:cNvPr>
          <p:cNvSpPr txBox="1"/>
          <p:nvPr/>
        </p:nvSpPr>
        <p:spPr>
          <a:xfrm>
            <a:off x="3689902" y="2130640"/>
            <a:ext cx="481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경북대학교 컴퓨터학부 김서진 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132AA8-0EAC-445E-86B0-9F6B67E0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86686"/>
              </p:ext>
            </p:extLst>
          </p:nvPr>
        </p:nvGraphicFramePr>
        <p:xfrm>
          <a:off x="2096116" y="2872740"/>
          <a:ext cx="7999765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9953">
                  <a:extLst>
                    <a:ext uri="{9D8B030D-6E8A-4147-A177-3AD203B41FA5}">
                      <a16:colId xmlns:a16="http://schemas.microsoft.com/office/drawing/2014/main" val="2509391561"/>
                    </a:ext>
                  </a:extLst>
                </a:gridCol>
                <a:gridCol w="1599953">
                  <a:extLst>
                    <a:ext uri="{9D8B030D-6E8A-4147-A177-3AD203B41FA5}">
                      <a16:colId xmlns:a16="http://schemas.microsoft.com/office/drawing/2014/main" val="2233875581"/>
                    </a:ext>
                  </a:extLst>
                </a:gridCol>
                <a:gridCol w="1599953">
                  <a:extLst>
                    <a:ext uri="{9D8B030D-6E8A-4147-A177-3AD203B41FA5}">
                      <a16:colId xmlns:a16="http://schemas.microsoft.com/office/drawing/2014/main" val="1430519455"/>
                    </a:ext>
                  </a:extLst>
                </a:gridCol>
                <a:gridCol w="1599953">
                  <a:extLst>
                    <a:ext uri="{9D8B030D-6E8A-4147-A177-3AD203B41FA5}">
                      <a16:colId xmlns:a16="http://schemas.microsoft.com/office/drawing/2014/main" val="2942633114"/>
                    </a:ext>
                  </a:extLst>
                </a:gridCol>
                <a:gridCol w="1599953">
                  <a:extLst>
                    <a:ext uri="{9D8B030D-6E8A-4147-A177-3AD203B41FA5}">
                      <a16:colId xmlns:a16="http://schemas.microsoft.com/office/drawing/2014/main" val="310875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2017112224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0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문헌정보학과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융합전공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2017112224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6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CFD01C-D9B2-48AB-B1B4-4D72569A4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47401"/>
              </p:ext>
            </p:extLst>
          </p:nvPr>
        </p:nvGraphicFramePr>
        <p:xfrm>
          <a:off x="1975138" y="3401806"/>
          <a:ext cx="8164288" cy="98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2855">
                  <a:extLst>
                    <a:ext uri="{9D8B030D-6E8A-4147-A177-3AD203B41FA5}">
                      <a16:colId xmlns:a16="http://schemas.microsoft.com/office/drawing/2014/main" val="2401532569"/>
                    </a:ext>
                  </a:extLst>
                </a:gridCol>
                <a:gridCol w="3831433">
                  <a:extLst>
                    <a:ext uri="{9D8B030D-6E8A-4147-A177-3AD203B41FA5}">
                      <a16:colId xmlns:a16="http://schemas.microsoft.com/office/drawing/2014/main" val="1029074307"/>
                    </a:ext>
                  </a:extLst>
                </a:gridCol>
              </a:tblGrid>
              <a:tr h="21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전체 이수학점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전체 평점평균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912839"/>
                  </a:ext>
                </a:extLst>
              </a:tr>
              <a:tr h="622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81/150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x.xx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91502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B8557B-1679-4184-8945-313339FE7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40897"/>
              </p:ext>
            </p:extLst>
          </p:nvPr>
        </p:nvGraphicFramePr>
        <p:xfrm>
          <a:off x="1975138" y="2006480"/>
          <a:ext cx="79559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083">
                  <a:extLst>
                    <a:ext uri="{9D8B030D-6E8A-4147-A177-3AD203B41FA5}">
                      <a16:colId xmlns:a16="http://schemas.microsoft.com/office/drawing/2014/main" val="1790851961"/>
                    </a:ext>
                  </a:extLst>
                </a:gridCol>
                <a:gridCol w="3728861">
                  <a:extLst>
                    <a:ext uri="{9D8B030D-6E8A-4147-A177-3AD203B41FA5}">
                      <a16:colId xmlns:a16="http://schemas.microsoft.com/office/drawing/2014/main" val="301642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err="1"/>
                        <a:t>학점이수조건</a:t>
                      </a:r>
                      <a:r>
                        <a:rPr lang="ko-KR" altLang="en-US" u="sng" dirty="0"/>
                        <a:t> 충족여부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졸업요건 충족여부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4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미충족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미충족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65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17B7B8E-7DB2-40AF-83D1-E714CBC50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797633"/>
              </p:ext>
            </p:extLst>
          </p:nvPr>
        </p:nvGraphicFramePr>
        <p:xfrm>
          <a:off x="1759351" y="1287615"/>
          <a:ext cx="3611301" cy="2169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0DDAF0-D16C-4E32-A939-1D53EDEEE1B7}"/>
              </a:ext>
            </a:extLst>
          </p:cNvPr>
          <p:cNvSpPr txBox="1"/>
          <p:nvPr/>
        </p:nvSpPr>
        <p:spPr>
          <a:xfrm>
            <a:off x="1458409" y="555585"/>
            <a:ext cx="391224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u="sng"/>
              <a:t>현재 필수학점 </a:t>
            </a:r>
            <a:r>
              <a:rPr lang="ko-KR" altLang="en-US" sz="2500" u="sng" dirty="0"/>
              <a:t>이수 상태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C135275-42B3-423F-87B2-1C4248166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078826"/>
              </p:ext>
            </p:extLst>
          </p:nvPr>
        </p:nvGraphicFramePr>
        <p:xfrm>
          <a:off x="6821350" y="1287615"/>
          <a:ext cx="3611299" cy="2172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79A0982-773E-4DE0-B4BE-47DC83C60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176889"/>
              </p:ext>
            </p:extLst>
          </p:nvPr>
        </p:nvGraphicFramePr>
        <p:xfrm>
          <a:off x="1759351" y="3984516"/>
          <a:ext cx="3611301" cy="2169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16CABCE-5DDA-4E11-A0F2-1FC2BB0D5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672723"/>
              </p:ext>
            </p:extLst>
          </p:nvPr>
        </p:nvGraphicFramePr>
        <p:xfrm>
          <a:off x="6821350" y="3799321"/>
          <a:ext cx="3611299" cy="2172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083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AFA1EF-DF80-46A0-BA7C-66D26E02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88799"/>
              </p:ext>
            </p:extLst>
          </p:nvPr>
        </p:nvGraphicFramePr>
        <p:xfrm>
          <a:off x="555583" y="1698369"/>
          <a:ext cx="11159636" cy="367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481">
                  <a:extLst>
                    <a:ext uri="{9D8B030D-6E8A-4147-A177-3AD203B41FA5}">
                      <a16:colId xmlns:a16="http://schemas.microsoft.com/office/drawing/2014/main" val="1225182798"/>
                    </a:ext>
                  </a:extLst>
                </a:gridCol>
                <a:gridCol w="962632">
                  <a:extLst>
                    <a:ext uri="{9D8B030D-6E8A-4147-A177-3AD203B41FA5}">
                      <a16:colId xmlns:a16="http://schemas.microsoft.com/office/drawing/2014/main" val="3030330731"/>
                    </a:ext>
                  </a:extLst>
                </a:gridCol>
                <a:gridCol w="1011752">
                  <a:extLst>
                    <a:ext uri="{9D8B030D-6E8A-4147-A177-3AD203B41FA5}">
                      <a16:colId xmlns:a16="http://schemas.microsoft.com/office/drawing/2014/main" val="3618288003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4019611673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262601582"/>
                    </a:ext>
                  </a:extLst>
                </a:gridCol>
                <a:gridCol w="1503889">
                  <a:extLst>
                    <a:ext uri="{9D8B030D-6E8A-4147-A177-3AD203B41FA5}">
                      <a16:colId xmlns:a16="http://schemas.microsoft.com/office/drawing/2014/main" val="82562669"/>
                    </a:ext>
                  </a:extLst>
                </a:gridCol>
                <a:gridCol w="3034206">
                  <a:extLst>
                    <a:ext uri="{9D8B030D-6E8A-4147-A177-3AD203B41FA5}">
                      <a16:colId xmlns:a16="http://schemas.microsoft.com/office/drawing/2014/main" val="867213031"/>
                    </a:ext>
                  </a:extLst>
                </a:gridCol>
              </a:tblGrid>
              <a:tr h="379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합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전체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남은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남은 필수 과목 이수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34516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졸업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150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81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69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82525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기본소양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15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12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609924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전공기반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24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21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필수</a:t>
                      </a:r>
                      <a:r>
                        <a:rPr lang="en-US" altLang="ko-KR" sz="1500" b="1" dirty="0"/>
                        <a:t>[</a:t>
                      </a:r>
                      <a:r>
                        <a:rPr lang="ko-KR" altLang="en-US" sz="1500" b="1" dirty="0"/>
                        <a:t>수학</a:t>
                      </a:r>
                      <a:r>
                        <a:rPr lang="en-US" altLang="ko-KR" sz="1500" b="1" dirty="0"/>
                        <a:t>1, </a:t>
                      </a:r>
                      <a:r>
                        <a:rPr lang="ko-KR" altLang="en-US" sz="1500" b="1" dirty="0"/>
                        <a:t>물리학</a:t>
                      </a:r>
                      <a:r>
                        <a:rPr lang="en-US" altLang="ko-KR" sz="1500" b="1" dirty="0"/>
                        <a:t>1, </a:t>
                      </a:r>
                      <a:r>
                        <a:rPr lang="ko-KR" altLang="en-US" sz="1500" b="1" dirty="0"/>
                        <a:t>기초공학물리학실험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이산수학</a:t>
                      </a:r>
                      <a:r>
                        <a:rPr lang="en-US" altLang="ko-KR" sz="1500" b="1" dirty="0"/>
                        <a:t>]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25355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공학전공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75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27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필수</a:t>
                      </a:r>
                      <a:r>
                        <a:rPr lang="en-US" altLang="ko-KR" sz="1500" b="1" dirty="0"/>
                        <a:t>[</a:t>
                      </a:r>
                      <a:r>
                        <a:rPr lang="ko-KR" altLang="en-US" sz="1500" b="1" dirty="0"/>
                        <a:t>기초프로그래밍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자료구조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컴퓨터구조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알고리즘</a:t>
                      </a:r>
                      <a:r>
                        <a:rPr lang="en-US" altLang="ko-KR" sz="1500" b="1" dirty="0"/>
                        <a:t>1, </a:t>
                      </a:r>
                      <a:r>
                        <a:rPr lang="ko-KR" altLang="en-US" sz="1500" b="1" dirty="0"/>
                        <a:t>운영체제</a:t>
                      </a:r>
                      <a:r>
                        <a:rPr lang="en-US" altLang="ko-KR" sz="1500" b="1" dirty="0"/>
                        <a:t>]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567788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공학설계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16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필수</a:t>
                      </a:r>
                      <a:r>
                        <a:rPr lang="en-US" altLang="ko-KR" sz="1500" b="1" dirty="0"/>
                        <a:t>[</a:t>
                      </a:r>
                      <a:r>
                        <a:rPr lang="ko-KR" altLang="en-US" sz="1500" b="1" dirty="0"/>
                        <a:t>기초창의공학설계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자바프로그래밍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시스템프로그래밍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종합설계프로젝트</a:t>
                      </a:r>
                      <a:r>
                        <a:rPr lang="en-US" altLang="ko-KR" sz="1500" b="1" dirty="0"/>
                        <a:t>1, </a:t>
                      </a:r>
                      <a:r>
                        <a:rPr lang="ko-KR" altLang="en-US" sz="1500" b="1" dirty="0"/>
                        <a:t>종합설계프로젝트</a:t>
                      </a:r>
                      <a:r>
                        <a:rPr lang="en-US" altLang="ko-KR" sz="1500" b="1" dirty="0"/>
                        <a:t>]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11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451C17-2673-4E49-92D4-10F4F248117D}"/>
              </a:ext>
            </a:extLst>
          </p:cNvPr>
          <p:cNvSpPr txBox="1"/>
          <p:nvPr/>
        </p:nvSpPr>
        <p:spPr>
          <a:xfrm>
            <a:off x="833377" y="740780"/>
            <a:ext cx="2858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u="sng" dirty="0"/>
              <a:t>전공 </a:t>
            </a:r>
          </a:p>
        </p:txBody>
      </p:sp>
    </p:spTree>
    <p:extLst>
      <p:ext uri="{BB962C8B-B14F-4D97-AF65-F5344CB8AC3E}">
        <p14:creationId xmlns:p14="http://schemas.microsoft.com/office/powerpoint/2010/main" val="174144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C031E1-43E6-458F-8DC0-835334078292}"/>
              </a:ext>
            </a:extLst>
          </p:cNvPr>
          <p:cNvSpPr txBox="1"/>
          <p:nvPr/>
        </p:nvSpPr>
        <p:spPr>
          <a:xfrm>
            <a:off x="648182" y="833378"/>
            <a:ext cx="7373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u="sng" dirty="0"/>
              <a:t>복수전공</a:t>
            </a:r>
            <a:r>
              <a:rPr lang="en-US" altLang="ko-KR" sz="3000" u="sng" dirty="0"/>
              <a:t>/</a:t>
            </a:r>
            <a:r>
              <a:rPr lang="ko-KR" altLang="en-US" sz="3000" u="sng" dirty="0"/>
              <a:t>부전공</a:t>
            </a:r>
            <a:r>
              <a:rPr lang="en-US" altLang="ko-KR" sz="3000" u="sng" dirty="0"/>
              <a:t>/</a:t>
            </a:r>
            <a:r>
              <a:rPr lang="ko-KR" altLang="en-US" sz="3000" u="sng" dirty="0">
                <a:solidFill>
                  <a:srgbClr val="FF0000"/>
                </a:solidFill>
              </a:rPr>
              <a:t>융합전공</a:t>
            </a:r>
            <a:r>
              <a:rPr lang="en-US" altLang="ko-KR" sz="3000" u="sng" dirty="0"/>
              <a:t>/</a:t>
            </a:r>
            <a:r>
              <a:rPr lang="ko-KR" altLang="en-US" sz="3000" u="sng" dirty="0"/>
              <a:t>연계전공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6D2FF5-9F68-4A36-99A0-0F90F43CF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90572"/>
              </p:ext>
            </p:extLst>
          </p:nvPr>
        </p:nvGraphicFramePr>
        <p:xfrm>
          <a:off x="555583" y="1698369"/>
          <a:ext cx="11159636" cy="211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5727">
                  <a:extLst>
                    <a:ext uri="{9D8B030D-6E8A-4147-A177-3AD203B41FA5}">
                      <a16:colId xmlns:a16="http://schemas.microsoft.com/office/drawing/2014/main" val="1225182798"/>
                    </a:ext>
                  </a:extLst>
                </a:gridCol>
                <a:gridCol w="877946">
                  <a:extLst>
                    <a:ext uri="{9D8B030D-6E8A-4147-A177-3AD203B41FA5}">
                      <a16:colId xmlns:a16="http://schemas.microsoft.com/office/drawing/2014/main" val="3030330731"/>
                    </a:ext>
                  </a:extLst>
                </a:gridCol>
                <a:gridCol w="958101">
                  <a:extLst>
                    <a:ext uri="{9D8B030D-6E8A-4147-A177-3AD203B41FA5}">
                      <a16:colId xmlns:a16="http://schemas.microsoft.com/office/drawing/2014/main" val="3618288003"/>
                    </a:ext>
                  </a:extLst>
                </a:gridCol>
                <a:gridCol w="946392">
                  <a:extLst>
                    <a:ext uri="{9D8B030D-6E8A-4147-A177-3AD203B41FA5}">
                      <a16:colId xmlns:a16="http://schemas.microsoft.com/office/drawing/2014/main" val="1730167109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4019611673"/>
                    </a:ext>
                  </a:extLst>
                </a:gridCol>
                <a:gridCol w="1129255">
                  <a:extLst>
                    <a:ext uri="{9D8B030D-6E8A-4147-A177-3AD203B41FA5}">
                      <a16:colId xmlns:a16="http://schemas.microsoft.com/office/drawing/2014/main" val="2262601582"/>
                    </a:ext>
                  </a:extLst>
                </a:gridCol>
                <a:gridCol w="1371587">
                  <a:extLst>
                    <a:ext uri="{9D8B030D-6E8A-4147-A177-3AD203B41FA5}">
                      <a16:colId xmlns:a16="http://schemas.microsoft.com/office/drawing/2014/main" val="82562669"/>
                    </a:ext>
                  </a:extLst>
                </a:gridCol>
                <a:gridCol w="2767278">
                  <a:extLst>
                    <a:ext uri="{9D8B030D-6E8A-4147-A177-3AD203B41FA5}">
                      <a16:colId xmlns:a16="http://schemas.microsoft.com/office/drawing/2014/main" val="867213031"/>
                    </a:ext>
                  </a:extLst>
                </a:gridCol>
              </a:tblGrid>
              <a:tr h="379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합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전체 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최소 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남은 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남은 필수 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이수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34516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졸업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36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-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15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82525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융합전공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-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609924"/>
                  </a:ext>
                </a:extLst>
              </a:tr>
              <a:tr h="51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공통과목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-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-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컴퓨터학부의 경우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전공필수의 과목은 포함되지 않음</a:t>
                      </a:r>
                      <a:r>
                        <a:rPr lang="en-US" altLang="ko-KR" sz="1500" b="1" dirty="0"/>
                        <a:t>.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2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68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B45E2-142D-42B8-81D8-00162468C598}"/>
              </a:ext>
            </a:extLst>
          </p:cNvPr>
          <p:cNvSpPr txBox="1"/>
          <p:nvPr/>
        </p:nvSpPr>
        <p:spPr>
          <a:xfrm>
            <a:off x="1026288" y="601193"/>
            <a:ext cx="3125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u="sng"/>
              <a:t>부가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A7BBC-791E-49B5-9BE9-E85FA825A9E8}"/>
              </a:ext>
            </a:extLst>
          </p:cNvPr>
          <p:cNvSpPr txBox="1"/>
          <p:nvPr/>
        </p:nvSpPr>
        <p:spPr>
          <a:xfrm>
            <a:off x="1026288" y="1420276"/>
            <a:ext cx="544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이수한 과목을</a:t>
            </a:r>
            <a:endParaRPr lang="en-US" altLang="ko-KR" dirty="0"/>
          </a:p>
          <a:p>
            <a:r>
              <a:rPr lang="ko-KR" altLang="en-US" dirty="0"/>
              <a:t>기본소양</a:t>
            </a:r>
            <a:r>
              <a:rPr lang="en-US" altLang="ko-KR" dirty="0"/>
              <a:t>/ </a:t>
            </a:r>
            <a:r>
              <a:rPr lang="ko-KR" altLang="en-US" dirty="0"/>
              <a:t>전공기반</a:t>
            </a:r>
            <a:r>
              <a:rPr lang="en-US" altLang="ko-KR" dirty="0"/>
              <a:t>/ </a:t>
            </a:r>
            <a:r>
              <a:rPr lang="ko-KR" altLang="en-US" dirty="0"/>
              <a:t>공학전공</a:t>
            </a:r>
            <a:r>
              <a:rPr lang="en-US" altLang="ko-KR" dirty="0"/>
              <a:t>/ </a:t>
            </a:r>
            <a:r>
              <a:rPr lang="ko-KR" altLang="en-US" dirty="0"/>
              <a:t>공학설계 별 분류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57BF1A-2B72-4301-89C5-B2797025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57" y="2129622"/>
            <a:ext cx="6062471" cy="3646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9BEA8-D2A2-46C9-96F9-AA62DAE3FD10}"/>
              </a:ext>
            </a:extLst>
          </p:cNvPr>
          <p:cNvSpPr txBox="1"/>
          <p:nvPr/>
        </p:nvSpPr>
        <p:spPr>
          <a:xfrm>
            <a:off x="3206187" y="6388694"/>
            <a:ext cx="35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느낌으로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A783E5D-71CA-4459-9DB9-02D4B36EB6C8}"/>
              </a:ext>
            </a:extLst>
          </p:cNvPr>
          <p:cNvSpPr/>
          <p:nvPr/>
        </p:nvSpPr>
        <p:spPr>
          <a:xfrm rot="16200000">
            <a:off x="3619018" y="5919921"/>
            <a:ext cx="254643" cy="5092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9D244-FB16-47F9-B16F-F2BC92C78ABD}"/>
              </a:ext>
            </a:extLst>
          </p:cNvPr>
          <p:cNvSpPr txBox="1"/>
          <p:nvPr/>
        </p:nvSpPr>
        <p:spPr>
          <a:xfrm>
            <a:off x="7442522" y="2393682"/>
            <a:ext cx="48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아까 차트표에서 항목을 누르면 이렇게 창이 뜰 수 있으면 좋겠다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E4D7E-0F03-41B1-95C8-396D160529CB}"/>
              </a:ext>
            </a:extLst>
          </p:cNvPr>
          <p:cNvSpPr txBox="1"/>
          <p:nvPr/>
        </p:nvSpPr>
        <p:spPr>
          <a:xfrm>
            <a:off x="7334491" y="3306364"/>
            <a:ext cx="47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커리큘럼에 이미 이수한 과목이 표시되게</a:t>
            </a:r>
            <a:endParaRPr lang="en-US" altLang="ko-KR" dirty="0"/>
          </a:p>
          <a:p>
            <a:r>
              <a:rPr lang="ko-KR" altLang="en-US" dirty="0"/>
              <a:t> 해서</a:t>
            </a:r>
            <a:r>
              <a:rPr lang="en-US" altLang="ko-KR" dirty="0"/>
              <a:t> </a:t>
            </a:r>
            <a:r>
              <a:rPr lang="ko-KR" altLang="en-US" dirty="0"/>
              <a:t>남은 과목이 잘 드러나게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69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857BF1A-2B72-4301-89C5-B2797025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57" y="2129622"/>
            <a:ext cx="3550765" cy="3646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09883-DC2F-4D89-9750-B3D92FDDEBD9}"/>
              </a:ext>
            </a:extLst>
          </p:cNvPr>
          <p:cNvSpPr txBox="1"/>
          <p:nvPr/>
        </p:nvSpPr>
        <p:spPr>
          <a:xfrm>
            <a:off x="1148557" y="2129622"/>
            <a:ext cx="14699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공학전공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03E15-8186-4C68-9D9A-A99E41D8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65" y="2372809"/>
            <a:ext cx="4998442" cy="3784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783B0-F0C8-4DD5-BE7A-D72BAD3DD1EE}"/>
              </a:ext>
            </a:extLst>
          </p:cNvPr>
          <p:cNvSpPr txBox="1"/>
          <p:nvPr/>
        </p:nvSpPr>
        <p:spPr>
          <a:xfrm>
            <a:off x="6782765" y="2188143"/>
            <a:ext cx="23728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커리큘럼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099B54-B018-4223-BC49-9C10F2210415}"/>
              </a:ext>
            </a:extLst>
          </p:cNvPr>
          <p:cNvSpPr/>
          <p:nvPr/>
        </p:nvSpPr>
        <p:spPr>
          <a:xfrm>
            <a:off x="5023413" y="3136739"/>
            <a:ext cx="1643605" cy="15625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3993F6-27D8-46BA-893B-1E6AE805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86073"/>
              </p:ext>
            </p:extLst>
          </p:nvPr>
        </p:nvGraphicFramePr>
        <p:xfrm>
          <a:off x="947303" y="1085425"/>
          <a:ext cx="10837764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0580">
                  <a:extLst>
                    <a:ext uri="{9D8B030D-6E8A-4147-A177-3AD203B41FA5}">
                      <a16:colId xmlns:a16="http://schemas.microsoft.com/office/drawing/2014/main" val="3883013649"/>
                    </a:ext>
                  </a:extLst>
                </a:gridCol>
                <a:gridCol w="934867">
                  <a:extLst>
                    <a:ext uri="{9D8B030D-6E8A-4147-A177-3AD203B41FA5}">
                      <a16:colId xmlns:a16="http://schemas.microsoft.com/office/drawing/2014/main" val="589802886"/>
                    </a:ext>
                  </a:extLst>
                </a:gridCol>
                <a:gridCol w="982571">
                  <a:extLst>
                    <a:ext uri="{9D8B030D-6E8A-4147-A177-3AD203B41FA5}">
                      <a16:colId xmlns:a16="http://schemas.microsoft.com/office/drawing/2014/main" val="1594228402"/>
                    </a:ext>
                  </a:extLst>
                </a:gridCol>
                <a:gridCol w="1045398">
                  <a:extLst>
                    <a:ext uri="{9D8B030D-6E8A-4147-A177-3AD203B41FA5}">
                      <a16:colId xmlns:a16="http://schemas.microsoft.com/office/drawing/2014/main" val="2649254408"/>
                    </a:ext>
                  </a:extLst>
                </a:gridCol>
                <a:gridCol w="1417143">
                  <a:extLst>
                    <a:ext uri="{9D8B030D-6E8A-4147-A177-3AD203B41FA5}">
                      <a16:colId xmlns:a16="http://schemas.microsoft.com/office/drawing/2014/main" val="941868087"/>
                    </a:ext>
                  </a:extLst>
                </a:gridCol>
                <a:gridCol w="1460512">
                  <a:extLst>
                    <a:ext uri="{9D8B030D-6E8A-4147-A177-3AD203B41FA5}">
                      <a16:colId xmlns:a16="http://schemas.microsoft.com/office/drawing/2014/main" val="3215735995"/>
                    </a:ext>
                  </a:extLst>
                </a:gridCol>
                <a:gridCol w="2946693">
                  <a:extLst>
                    <a:ext uri="{9D8B030D-6E8A-4147-A177-3AD203B41FA5}">
                      <a16:colId xmlns:a16="http://schemas.microsoft.com/office/drawing/2014/main" val="3830827095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공학전공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75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27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필수</a:t>
                      </a:r>
                      <a:r>
                        <a:rPr lang="en-US" altLang="ko-KR" sz="1500" b="1" dirty="0"/>
                        <a:t>[</a:t>
                      </a:r>
                      <a:r>
                        <a:rPr lang="ko-KR" altLang="en-US" sz="1500" b="1" dirty="0"/>
                        <a:t>기초프로그래밍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자료구조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컴퓨터구조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알고리즘</a:t>
                      </a:r>
                      <a:r>
                        <a:rPr lang="en-US" altLang="ko-KR" sz="1500" b="1" dirty="0"/>
                        <a:t>1, </a:t>
                      </a:r>
                      <a:r>
                        <a:rPr lang="ko-KR" altLang="en-US" sz="1500" b="1" dirty="0"/>
                        <a:t>운영체제</a:t>
                      </a:r>
                      <a:r>
                        <a:rPr lang="en-US" altLang="ko-KR" sz="1500" b="1" dirty="0"/>
                        <a:t>]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7384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073DC0E-01AD-4AE4-84E2-6ABBD83D6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54342"/>
              </p:ext>
            </p:extLst>
          </p:nvPr>
        </p:nvGraphicFramePr>
        <p:xfrm>
          <a:off x="935727" y="536599"/>
          <a:ext cx="1083776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0581">
                  <a:extLst>
                    <a:ext uri="{9D8B030D-6E8A-4147-A177-3AD203B41FA5}">
                      <a16:colId xmlns:a16="http://schemas.microsoft.com/office/drawing/2014/main" val="1427893294"/>
                    </a:ext>
                  </a:extLst>
                </a:gridCol>
                <a:gridCol w="934867">
                  <a:extLst>
                    <a:ext uri="{9D8B030D-6E8A-4147-A177-3AD203B41FA5}">
                      <a16:colId xmlns:a16="http://schemas.microsoft.com/office/drawing/2014/main" val="4096038337"/>
                    </a:ext>
                  </a:extLst>
                </a:gridCol>
                <a:gridCol w="982571">
                  <a:extLst>
                    <a:ext uri="{9D8B030D-6E8A-4147-A177-3AD203B41FA5}">
                      <a16:colId xmlns:a16="http://schemas.microsoft.com/office/drawing/2014/main" val="3912325077"/>
                    </a:ext>
                  </a:extLst>
                </a:gridCol>
                <a:gridCol w="1045399">
                  <a:extLst>
                    <a:ext uri="{9D8B030D-6E8A-4147-A177-3AD203B41FA5}">
                      <a16:colId xmlns:a16="http://schemas.microsoft.com/office/drawing/2014/main" val="2481218668"/>
                    </a:ext>
                  </a:extLst>
                </a:gridCol>
                <a:gridCol w="1417142">
                  <a:extLst>
                    <a:ext uri="{9D8B030D-6E8A-4147-A177-3AD203B41FA5}">
                      <a16:colId xmlns:a16="http://schemas.microsoft.com/office/drawing/2014/main" val="332681632"/>
                    </a:ext>
                  </a:extLst>
                </a:gridCol>
                <a:gridCol w="1460513">
                  <a:extLst>
                    <a:ext uri="{9D8B030D-6E8A-4147-A177-3AD203B41FA5}">
                      <a16:colId xmlns:a16="http://schemas.microsoft.com/office/drawing/2014/main" val="2030012724"/>
                    </a:ext>
                  </a:extLst>
                </a:gridCol>
                <a:gridCol w="2946692">
                  <a:extLst>
                    <a:ext uri="{9D8B030D-6E8A-4147-A177-3AD203B41FA5}">
                      <a16:colId xmlns:a16="http://schemas.microsoft.com/office/drawing/2014/main" val="2505239743"/>
                    </a:ext>
                  </a:extLst>
                </a:gridCol>
              </a:tblGrid>
              <a:tr h="379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합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전체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남은 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남은 필수 과목 이수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41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2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467BA-93D8-4628-A225-403F3D1411F8}"/>
              </a:ext>
            </a:extLst>
          </p:cNvPr>
          <p:cNvSpPr txBox="1"/>
          <p:nvPr/>
        </p:nvSpPr>
        <p:spPr>
          <a:xfrm>
            <a:off x="2580443" y="2751892"/>
            <a:ext cx="7031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/>
              <a:t>yes.knu.ac.kr </a:t>
            </a:r>
            <a:r>
              <a:rPr lang="ko-KR" altLang="en-US" sz="3800" dirty="0"/>
              <a:t>통합정보 시스템</a:t>
            </a:r>
          </a:p>
        </p:txBody>
      </p:sp>
    </p:spTree>
    <p:extLst>
      <p:ext uri="{BB962C8B-B14F-4D97-AF65-F5344CB8AC3E}">
        <p14:creationId xmlns:p14="http://schemas.microsoft.com/office/powerpoint/2010/main" val="29867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1A6B90-C9E2-4077-AE1F-C0F96EE6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3" y="0"/>
            <a:ext cx="10073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1A8D7-2BDB-480F-AA00-7E21DFEEB69F}"/>
              </a:ext>
            </a:extLst>
          </p:cNvPr>
          <p:cNvSpPr txBox="1"/>
          <p:nvPr/>
        </p:nvSpPr>
        <p:spPr>
          <a:xfrm>
            <a:off x="2291918" y="2751892"/>
            <a:ext cx="7608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/>
              <a:t>abeek.knu.ac.kr </a:t>
            </a:r>
            <a:r>
              <a:rPr lang="ko-KR" altLang="en-US" sz="3800" dirty="0"/>
              <a:t>공학인증 시스템</a:t>
            </a:r>
          </a:p>
        </p:txBody>
      </p:sp>
    </p:spTree>
    <p:extLst>
      <p:ext uri="{BB962C8B-B14F-4D97-AF65-F5344CB8AC3E}">
        <p14:creationId xmlns:p14="http://schemas.microsoft.com/office/powerpoint/2010/main" val="347634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080784-7419-49A5-B069-FF962A97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67" y="399226"/>
            <a:ext cx="11540066" cy="107426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927BE9-7266-437E-849F-33E8CE00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52590"/>
              </p:ext>
            </p:extLst>
          </p:nvPr>
        </p:nvGraphicFramePr>
        <p:xfrm>
          <a:off x="361478" y="1331451"/>
          <a:ext cx="1135704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619">
                  <a:extLst>
                    <a:ext uri="{9D8B030D-6E8A-4147-A177-3AD203B41FA5}">
                      <a16:colId xmlns:a16="http://schemas.microsoft.com/office/drawing/2014/main" val="1317581067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661691989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175732022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4173091194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776690953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968214251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563324011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912997202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669361246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650191463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535007328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463641030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25505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7437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1E5C0B0-DA6E-4864-9392-E64287C5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8" y="1990725"/>
            <a:ext cx="9207154" cy="4468049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772D03-B5CA-4442-ACF7-66099924E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01593"/>
              </p:ext>
            </p:extLst>
          </p:nvPr>
        </p:nvGraphicFramePr>
        <p:xfrm>
          <a:off x="9568632" y="2405718"/>
          <a:ext cx="827119" cy="384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119">
                  <a:extLst>
                    <a:ext uri="{9D8B030D-6E8A-4147-A177-3AD203B41FA5}">
                      <a16:colId xmlns:a16="http://schemas.microsoft.com/office/drawing/2014/main" val="1463050199"/>
                    </a:ext>
                  </a:extLst>
                </a:gridCol>
              </a:tblGrid>
              <a:tr h="266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평점</a:t>
                      </a:r>
                      <a:endParaRPr lang="en-US" altLang="ko-K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724733"/>
                  </a:ext>
                </a:extLst>
              </a:tr>
              <a:tr h="35538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53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57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080784-7419-49A5-B069-FF962A97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67" y="399226"/>
            <a:ext cx="11540066" cy="107426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927BE9-7266-437E-849F-33E8CE00BA49}"/>
              </a:ext>
            </a:extLst>
          </p:cNvPr>
          <p:cNvGraphicFramePr>
            <a:graphicFrameLocks noGrp="1"/>
          </p:cNvGraphicFramePr>
          <p:nvPr/>
        </p:nvGraphicFramePr>
        <p:xfrm>
          <a:off x="361478" y="1331451"/>
          <a:ext cx="1135704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619">
                  <a:extLst>
                    <a:ext uri="{9D8B030D-6E8A-4147-A177-3AD203B41FA5}">
                      <a16:colId xmlns:a16="http://schemas.microsoft.com/office/drawing/2014/main" val="1317581067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661691989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175732022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4173091194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776690953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968214251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563324011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912997202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669361246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650191463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535007328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463641030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25505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7437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1572A6-8A65-4590-8B9B-62F50769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8" y="2029649"/>
            <a:ext cx="10696575" cy="4429125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9104EA-7795-4304-81EC-874AF201F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65374"/>
              </p:ext>
            </p:extLst>
          </p:nvPr>
        </p:nvGraphicFramePr>
        <p:xfrm>
          <a:off x="11058053" y="3222595"/>
          <a:ext cx="827119" cy="315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119">
                  <a:extLst>
                    <a:ext uri="{9D8B030D-6E8A-4147-A177-3AD203B41FA5}">
                      <a16:colId xmlns:a16="http://schemas.microsoft.com/office/drawing/2014/main" val="1463050199"/>
                    </a:ext>
                  </a:extLst>
                </a:gridCol>
              </a:tblGrid>
              <a:tr h="23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평점</a:t>
                      </a:r>
                      <a:endParaRPr lang="en-US" altLang="ko-K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724733"/>
                  </a:ext>
                </a:extLst>
              </a:tr>
              <a:tr h="2864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53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9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080784-7419-49A5-B069-FF962A97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67" y="399226"/>
            <a:ext cx="11540066" cy="107426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927BE9-7266-437E-849F-33E8CE00BA49}"/>
              </a:ext>
            </a:extLst>
          </p:cNvPr>
          <p:cNvGraphicFramePr>
            <a:graphicFrameLocks noGrp="1"/>
          </p:cNvGraphicFramePr>
          <p:nvPr/>
        </p:nvGraphicFramePr>
        <p:xfrm>
          <a:off x="361478" y="1331451"/>
          <a:ext cx="1135704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619">
                  <a:extLst>
                    <a:ext uri="{9D8B030D-6E8A-4147-A177-3AD203B41FA5}">
                      <a16:colId xmlns:a16="http://schemas.microsoft.com/office/drawing/2014/main" val="1317581067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661691989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175732022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4173091194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776690953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968214251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563324011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912997202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669361246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650191463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535007328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3463641030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225505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7437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9137D05-0AC5-4DE8-8041-05A6E33F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8" y="2405719"/>
            <a:ext cx="10677525" cy="28194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3C2F66-F123-4609-9D00-A89CD738C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79400"/>
              </p:ext>
            </p:extLst>
          </p:nvPr>
        </p:nvGraphicFramePr>
        <p:xfrm>
          <a:off x="11003403" y="3639846"/>
          <a:ext cx="827119" cy="1587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119">
                  <a:extLst>
                    <a:ext uri="{9D8B030D-6E8A-4147-A177-3AD203B41FA5}">
                      <a16:colId xmlns:a16="http://schemas.microsoft.com/office/drawing/2014/main" val="1463050199"/>
                    </a:ext>
                  </a:extLst>
                </a:gridCol>
              </a:tblGrid>
              <a:tr h="287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평점</a:t>
                      </a:r>
                      <a:endParaRPr lang="en-US" altLang="ko-K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724733"/>
                  </a:ext>
                </a:extLst>
              </a:tr>
              <a:tr h="1297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53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9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6F8C7-8397-46C1-9648-8DD18FB03371}"/>
              </a:ext>
            </a:extLst>
          </p:cNvPr>
          <p:cNvSpPr txBox="1"/>
          <p:nvPr/>
        </p:nvSpPr>
        <p:spPr>
          <a:xfrm>
            <a:off x="2071456" y="2842942"/>
            <a:ext cx="8049087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/>
              <a:t>내가 지금껏 이수한 과목에 대한 정보는 보여주지만</a:t>
            </a:r>
            <a:r>
              <a:rPr lang="en-US" altLang="ko-KR" sz="25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500" dirty="0"/>
              <a:t>졸업까지의 남은 전체적인 그림은 보여주지 않고 있다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41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E8ACA-BBA0-41A9-B5DB-16C08F7BA9BD}"/>
              </a:ext>
            </a:extLst>
          </p:cNvPr>
          <p:cNvSpPr txBox="1"/>
          <p:nvPr/>
        </p:nvSpPr>
        <p:spPr>
          <a:xfrm>
            <a:off x="1390891" y="1520464"/>
            <a:ext cx="9688011" cy="381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이름과 학번</a:t>
            </a:r>
            <a:r>
              <a:rPr lang="en-US" altLang="ko-KR" sz="2500" dirty="0"/>
              <a:t>, </a:t>
            </a:r>
            <a:r>
              <a:rPr lang="ko-KR" altLang="en-US" sz="2500" dirty="0"/>
              <a:t>재학상태를 입력한다</a:t>
            </a:r>
            <a:r>
              <a:rPr lang="en-US" altLang="ko-KR" sz="25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현재 전공을 입력하고</a:t>
            </a:r>
            <a:r>
              <a:rPr lang="en-US" altLang="ko-KR" sz="2500" dirty="0"/>
              <a:t> </a:t>
            </a:r>
            <a:r>
              <a:rPr lang="ko-KR" altLang="en-US" sz="2500" dirty="0"/>
              <a:t>부전공</a:t>
            </a:r>
            <a:r>
              <a:rPr lang="en-US" altLang="ko-KR" sz="2500" dirty="0"/>
              <a:t>/</a:t>
            </a:r>
            <a:r>
              <a:rPr lang="ko-KR" altLang="en-US" sz="2500" dirty="0"/>
              <a:t>복수전공</a:t>
            </a:r>
            <a:r>
              <a:rPr lang="en-US" altLang="ko-KR" sz="2500" dirty="0"/>
              <a:t>/</a:t>
            </a:r>
            <a:r>
              <a:rPr lang="ko-KR" altLang="en-US" sz="2500" dirty="0"/>
              <a:t>융합전공</a:t>
            </a:r>
            <a:r>
              <a:rPr lang="en-US" altLang="ko-KR" sz="2500" dirty="0"/>
              <a:t>/</a:t>
            </a:r>
            <a:r>
              <a:rPr lang="ko-KR" altLang="en-US" sz="2500" dirty="0"/>
              <a:t>연계전공 등의 상태를 입력한다</a:t>
            </a:r>
            <a:r>
              <a:rPr lang="en-US" altLang="ko-KR" sz="25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지금까지 이수한 과목을 모두 선택 </a:t>
            </a:r>
            <a:r>
              <a:rPr lang="en-US" altLang="ko-KR" sz="2500" dirty="0"/>
              <a:t>/ </a:t>
            </a:r>
            <a:r>
              <a:rPr lang="ko-KR" altLang="en-US" sz="2500" dirty="0"/>
              <a:t>입력한다</a:t>
            </a:r>
            <a:r>
              <a:rPr lang="en-US" altLang="ko-KR" sz="25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지금까지의 학점을 입력한다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87FFC-3913-4FCD-82B8-53DBFF62FB42}"/>
              </a:ext>
            </a:extLst>
          </p:cNvPr>
          <p:cNvSpPr txBox="1"/>
          <p:nvPr/>
        </p:nvSpPr>
        <p:spPr>
          <a:xfrm>
            <a:off x="1390891" y="717630"/>
            <a:ext cx="4259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u="sng" dirty="0"/>
              <a:t>이용 방법</a:t>
            </a:r>
          </a:p>
        </p:txBody>
      </p:sp>
    </p:spTree>
    <p:extLst>
      <p:ext uri="{BB962C8B-B14F-4D97-AF65-F5344CB8AC3E}">
        <p14:creationId xmlns:p14="http://schemas.microsoft.com/office/powerpoint/2010/main" val="394996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349</Words>
  <Application>Microsoft Office PowerPoint</Application>
  <PresentationFormat>와이드스크린</PresentationFormat>
  <Paragraphs>143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63</cp:revision>
  <dcterms:created xsi:type="dcterms:W3CDTF">2019-04-28T16:48:03Z</dcterms:created>
  <dcterms:modified xsi:type="dcterms:W3CDTF">2019-04-29T09:39:04Z</dcterms:modified>
</cp:coreProperties>
</file>