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4"/>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Merriweather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erriweatherSans-regular.fntdata"/><Relationship Id="rId25" Type="http://schemas.openxmlformats.org/officeDocument/2006/relationships/slide" Target="slides/slide19.xml"/><Relationship Id="rId28" Type="http://schemas.openxmlformats.org/officeDocument/2006/relationships/font" Target="fonts/MerriweatherSans-italic.fntdata"/><Relationship Id="rId27" Type="http://schemas.openxmlformats.org/officeDocument/2006/relationships/font" Target="fonts/Merriweather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erriweatherSans-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Shape 7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4" name="Shape 7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zh-C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We design the controller by the total flying time we measured, which is about 0.2 s. We should balance the speed and accuracy. Due to hardware problem, we could not let the controller move to fast. We try to use moveit and function setjointpostion in package </a:t>
            </a:r>
            <a:r>
              <a:rPr lang="zh-CN" sz="900">
                <a:solidFill>
                  <a:srgbClr val="24292E"/>
                </a:solidFill>
                <a:highlight>
                  <a:srgbClr val="FFFFFF"/>
                </a:highlight>
                <a:latin typeface="Verdana"/>
                <a:ea typeface="Verdana"/>
                <a:cs typeface="Verdana"/>
                <a:sym typeface="Verdana"/>
              </a:rPr>
              <a:t>baxter_interface.Limb</a:t>
            </a:r>
            <a:r>
              <a:rPr lang="zh-CN"/>
              <a:t> directly at first, but the speed is more than 1 second, which is too slow. So we write a joint velocity controller to set joint velocity directly. </a:t>
            </a:r>
            <a:endParaRPr/>
          </a:p>
          <a:p>
            <a:pPr indent="0" lvl="0" marL="0">
              <a:spcBef>
                <a:spcPts val="0"/>
              </a:spcBef>
              <a:spcAft>
                <a:spcPts val="0"/>
              </a:spcAft>
              <a:buNone/>
            </a:pPr>
            <a:r>
              <a:t/>
            </a:r>
            <a:endParaRPr/>
          </a:p>
          <a:p>
            <a:pPr indent="0" lvl="0" marL="0">
              <a:spcBef>
                <a:spcPts val="0"/>
              </a:spcBef>
              <a:spcAft>
                <a:spcPts val="0"/>
              </a:spcAft>
              <a:buNone/>
            </a:pPr>
            <a:r>
              <a:rPr lang="zh-CN"/>
              <a:t>In order to reach the prediction point in time, a fast and stable controller is needed for robot arm. After several test, we decide to use a PD controller with a decaying parameter K p on the proportional element. In our design, K p is initially large so that the arm can move quickly. It declines to make the arm stay stable at the prediction point.</a:t>
            </a:r>
            <a:endParaRPr/>
          </a:p>
          <a:p>
            <a:pPr indent="0" lvl="0" marL="0">
              <a:spcBef>
                <a:spcPts val="0"/>
              </a:spcBef>
              <a:spcAft>
                <a:spcPts val="0"/>
              </a:spcAft>
              <a:buNone/>
            </a:pPr>
            <a:r>
              <a:t/>
            </a:r>
            <a:endParaRPr/>
          </a:p>
          <a:p>
            <a:pPr indent="0" lvl="0" marL="0">
              <a:spcBef>
                <a:spcPts val="0"/>
              </a:spcBef>
              <a:spcAft>
                <a:spcPts val="0"/>
              </a:spcAft>
              <a:buNone/>
            </a:pPr>
            <a:r>
              <a:rPr lang="zh-CN"/>
              <a:t>Also, sometimes </a:t>
            </a:r>
            <a:r>
              <a:rPr lang="zh-CN" sz="900">
                <a:solidFill>
                  <a:srgbClr val="24292E"/>
                </a:solidFill>
                <a:highlight>
                  <a:srgbClr val="FFFFFF"/>
                </a:highlight>
                <a:latin typeface="Verdana"/>
                <a:ea typeface="Verdana"/>
                <a:cs typeface="Verdana"/>
                <a:sym typeface="Verdana"/>
              </a:rPr>
              <a:t>inverse_kinematics are very large due to unknown problems, so we try to call the function several times and select the midian of the ik numbers, which make the motion more stable.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zh-CN"/>
              <a:t>The robot can use either physical way or machine learning way to catch the ﬂying ball thrown by human. However, the success rate and stability of machine learning model is better.</a:t>
            </a:r>
            <a:endParaRPr/>
          </a:p>
        </p:txBody>
      </p:sp>
      <p:sp>
        <p:nvSpPr>
          <p:cNvPr id="214" name="Shape 2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zh-CN"/>
              <a:t>Not easy for both human and robot. For robot, </a:t>
            </a:r>
            <a:r>
              <a:rPr lang="zh-CN"/>
              <a:t>It demands for a tight interplay of skills in mechanics, control, planning and visual sensing to reach the necessary precision in space and time. All is about system </a:t>
            </a:r>
            <a:r>
              <a:rPr lang="zh-CN"/>
              <a:t>cooperation</a:t>
            </a:r>
            <a:r>
              <a:rPr lang="zh-CN"/>
              <a:t>, accuracy and speed.</a:t>
            </a:r>
            <a:endParaRPr/>
          </a:p>
          <a:p>
            <a:pPr indent="0" lvl="0" marL="0">
              <a:spcBef>
                <a:spcPts val="0"/>
              </a:spcBef>
              <a:spcAft>
                <a:spcPts val="0"/>
              </a:spcAft>
              <a:buNone/>
            </a:pPr>
            <a:r>
              <a:t/>
            </a:r>
            <a:endParaRPr/>
          </a:p>
          <a:p>
            <a:pPr indent="0" lvl="0" marL="0">
              <a:spcBef>
                <a:spcPts val="0"/>
              </a:spcBef>
              <a:spcAft>
                <a:spcPts val="0"/>
              </a:spcAft>
              <a:buNone/>
            </a:pPr>
            <a:r>
              <a:rPr lang="zh-CN"/>
              <a:t>Because of this, ball catching has been used for almost 20 years now as a challenging benchmark system to develop and test robotics key technologies.</a:t>
            </a:r>
            <a:endParaRPr/>
          </a:p>
          <a:p>
            <a:pPr indent="0" lvl="0" marL="0">
              <a:spcBef>
                <a:spcPts val="0"/>
              </a:spcBef>
              <a:spcAft>
                <a:spcPts val="0"/>
              </a:spcAft>
              <a:buNone/>
            </a:pPr>
            <a:r>
              <a:t/>
            </a:r>
            <a:endParaRPr/>
          </a:p>
          <a:p>
            <a:pPr indent="0" lvl="0" marL="0">
              <a:spcBef>
                <a:spcPts val="0"/>
              </a:spcBef>
              <a:spcAft>
                <a:spcPts val="0"/>
              </a:spcAft>
              <a:buNone/>
            </a:pPr>
            <a:r>
              <a:rPr lang="zh-CN">
                <a:solidFill>
                  <a:schemeClr val="dk1"/>
                </a:solidFill>
              </a:rPr>
              <a:t>1. A stereo vision system tracks the ball and predicts the balls trajectory. </a:t>
            </a:r>
            <a:endParaRPr>
              <a:solidFill>
                <a:schemeClr val="dk1"/>
              </a:solidFill>
            </a:endParaRPr>
          </a:p>
          <a:p>
            <a:pPr indent="0" lvl="0" marL="0">
              <a:spcBef>
                <a:spcPts val="0"/>
              </a:spcBef>
              <a:spcAft>
                <a:spcPts val="0"/>
              </a:spcAft>
              <a:buNone/>
            </a:pPr>
            <a:r>
              <a:rPr lang="zh-CN">
                <a:solidFill>
                  <a:schemeClr val="dk1"/>
                </a:solidFill>
              </a:rPr>
              <a:t>2. Then the point and time, where and in which orientation the robot should intercept the ball on its trajectory, is determined. </a:t>
            </a:r>
            <a:endParaRPr>
              <a:solidFill>
                <a:schemeClr val="dk1"/>
              </a:solidFill>
            </a:endParaRPr>
          </a:p>
          <a:p>
            <a:pPr indent="0" lvl="0" marL="0" rtl="0">
              <a:spcBef>
                <a:spcPts val="0"/>
              </a:spcBef>
              <a:spcAft>
                <a:spcPts val="0"/>
              </a:spcAft>
              <a:buNone/>
            </a:pPr>
            <a:r>
              <a:rPr lang="zh-CN">
                <a:solidFill>
                  <a:schemeClr val="dk1"/>
                </a:solidFill>
              </a:rPr>
              <a:t>3. Next, the robot conﬁguration to reach the catch point is computed and ﬁnally a path is generated, which brings the robot from its start conﬁguration to the desired catch conﬁguration.</a:t>
            </a:r>
            <a:endParaRPr/>
          </a:p>
        </p:txBody>
      </p:sp>
      <p:sp>
        <p:nvSpPr>
          <p:cNvPr id="80" name="Shape 8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Camera</a:t>
            </a:r>
            <a:endParaRPr/>
          </a:p>
          <a:p>
            <a:pPr indent="0" lvl="0" marL="0">
              <a:spcBef>
                <a:spcPts val="0"/>
              </a:spcBef>
              <a:spcAft>
                <a:spcPts val="0"/>
              </a:spcAft>
              <a:buNone/>
            </a:pPr>
            <a:r>
              <a:rPr lang="zh-CN"/>
              <a:t>Basket</a:t>
            </a:r>
            <a:endParaRPr/>
          </a:p>
          <a:p>
            <a:pPr indent="0" lvl="0" marL="0">
              <a:spcBef>
                <a:spcPts val="0"/>
              </a:spcBef>
              <a:spcAft>
                <a:spcPts val="0"/>
              </a:spcAft>
              <a:buNone/>
            </a:pPr>
            <a:r>
              <a:rPr lang="zh-CN"/>
              <a:t>Board</a:t>
            </a:r>
            <a:endParaRPr/>
          </a:p>
          <a:p>
            <a:pPr indent="0" lvl="0" marL="0">
              <a:spcBef>
                <a:spcPts val="0"/>
              </a:spcBef>
              <a:spcAft>
                <a:spcPts val="0"/>
              </a:spcAft>
              <a:buNone/>
            </a:pPr>
            <a:r>
              <a:rPr lang="zh-CN"/>
              <a:t>Orientation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sz="1400">
                <a:solidFill>
                  <a:schemeClr val="dk1"/>
                </a:solidFill>
              </a:rPr>
              <a:t>we use this to clarify processing modules and their mapping to the computation hardware as well as the cycle times and delays.</a:t>
            </a:r>
            <a:endParaRPr sz="1400">
              <a:solidFill>
                <a:schemeClr val="dk1"/>
              </a:solidFill>
            </a:endParaRPr>
          </a:p>
          <a:p>
            <a:pPr indent="0" lvl="0" marL="0">
              <a:spcBef>
                <a:spcPts val="0"/>
              </a:spcBef>
              <a:spcAft>
                <a:spcPts val="0"/>
              </a:spcAft>
              <a:buNone/>
            </a:pPr>
            <a:r>
              <a:t/>
            </a:r>
            <a:endParaRPr sz="1400">
              <a:solidFill>
                <a:schemeClr val="dk1"/>
              </a:solidFill>
            </a:endParaRPr>
          </a:p>
          <a:p>
            <a:pPr indent="0" lvl="0" marL="0">
              <a:spcBef>
                <a:spcPts val="0"/>
              </a:spcBef>
              <a:spcAft>
                <a:spcPts val="0"/>
              </a:spcAft>
              <a:buNone/>
            </a:pPr>
            <a:r>
              <a:rPr lang="zh-CN" sz="1400">
                <a:solidFill>
                  <a:schemeClr val="dk1"/>
                </a:solidFill>
              </a:rPr>
              <a:t>The ﬂying ball is observed by a stereo camera system (standard usb cameras, 25Hz video ﬁeld rate) which sends every 40ms the two video ﬁelds to a Linux PC, where the 2D-Tracking modules and the estimation and prediction modules for the trajectory are running by physical model and machine learning model. The resulting prediction is sent to the online realtime planning module running on the same PC. And the “move generator” which coordinates the slaves and communicates with the vision and the robot control system.</a:t>
            </a:r>
            <a:r>
              <a:rPr lang="zh-CN" sz="1400">
                <a:solidFill>
                  <a:schemeClr val="dk1"/>
                </a:solidFill>
              </a:rPr>
              <a:t> The planner outputs a path with</a:t>
            </a:r>
            <a:r>
              <a:rPr lang="zh-CN" sz="1400">
                <a:solidFill>
                  <a:schemeClr val="dk1"/>
                </a:solidFill>
              </a:rPr>
              <a:t>, which contains for each time step the desired arms joint angle. The robot arm and hand controllers, execute the path at the desired catch time. The overall delay from camera shutter to robot movement is about 0.2s.</a:t>
            </a:r>
            <a:endParaRPr sz="1400">
              <a:solidFill>
                <a:schemeClr val="dk1"/>
              </a:solidFill>
            </a:endParaRPr>
          </a:p>
          <a:p>
            <a:pPr indent="0" lvl="0" marL="0">
              <a:spcBef>
                <a:spcPts val="0"/>
              </a:spcBef>
              <a:spcAft>
                <a:spcPts val="0"/>
              </a:spcAft>
              <a:buNone/>
            </a:pPr>
            <a:r>
              <a:t/>
            </a:r>
            <a:endParaRPr sz="1400">
              <a:solidFill>
                <a:schemeClr val="dk1"/>
              </a:solidFill>
            </a:endParaRPr>
          </a:p>
          <a:p>
            <a:pPr indent="0" lvl="0" marL="0">
              <a:spcBef>
                <a:spcPts val="0"/>
              </a:spcBef>
              <a:spcAft>
                <a:spcPts val="0"/>
              </a:spcAft>
              <a:buNone/>
            </a:pPr>
            <a:r>
              <a:rPr lang="zh-CN" sz="1400">
                <a:solidFill>
                  <a:schemeClr val="dk1"/>
                </a:solidFill>
              </a:rPr>
              <a:t>(</a:t>
            </a:r>
            <a:r>
              <a:rPr lang="zh-CN" sz="1400">
                <a:solidFill>
                  <a:schemeClr val="dk1"/>
                </a:solidFill>
              </a:rPr>
              <a:t>The planner consists of two parts: the “compute slaves” (one for each CPU core), which are actually executing the sequential quadratic programming (SQP) optimization algorithm in parallel,)</a:t>
            </a:r>
            <a:endParaRPr sz="1400">
              <a:solidFill>
                <a:schemeClr val="dk1"/>
              </a:solidFill>
            </a:endParaRPr>
          </a:p>
          <a:p>
            <a:pPr indent="0" lvl="0" marL="0">
              <a:spcBef>
                <a:spcPts val="0"/>
              </a:spcBef>
              <a:spcAft>
                <a:spcPts val="0"/>
              </a:spcAft>
              <a:buNone/>
            </a:pPr>
            <a:r>
              <a:t/>
            </a:r>
            <a:endParaRPr sz="1400">
              <a:solidFill>
                <a:schemeClr val="dk1"/>
              </a:solidFill>
            </a:endParaRPr>
          </a:p>
          <a:p>
            <a:pPr indent="0" lvl="0" marL="0">
              <a:spcBef>
                <a:spcPts val="0"/>
              </a:spcBef>
              <a:spcAft>
                <a:spcPts val="0"/>
              </a:spcAft>
              <a:buNone/>
            </a:pPr>
            <a:r>
              <a:rPr lang="zh-CN" sz="1400">
                <a:solidFill>
                  <a:schemeClr val="dk1"/>
                </a:solidFill>
              </a:rPr>
              <a:t>The system architecture has to provide distributed computational resources while meeting hard realtime constraints for the parallel planning as well as the robot controllers. Control the delay.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zh-CN"/>
              <a:t>From the image we received from the camera, we extract the ball trajectory by pushing the RGB image into the HSV color space and ﬁlter out all non-green colors. With the help of OpenCV, we can read the pixel position of ball in camera frame.</a:t>
            </a:r>
            <a:endParaRPr/>
          </a:p>
          <a:p>
            <a:pPr indent="2108200" lvl="0" marL="0" rtl="0">
              <a:lnSpc>
                <a:spcPct val="115000"/>
              </a:lnSpc>
              <a:spcBef>
                <a:spcPts val="0"/>
              </a:spcBef>
              <a:spcAft>
                <a:spcPts val="0"/>
              </a:spcAft>
              <a:buClr>
                <a:schemeClr val="dk1"/>
              </a:buClr>
              <a:buSzPts val="1100"/>
              <a:buFont typeface="Arial"/>
              <a:buNone/>
            </a:pPr>
            <a:r>
              <a:t/>
            </a:r>
            <a:endParaRPr/>
          </a:p>
          <a:p>
            <a:pPr indent="0" lvl="0" marL="0" rtl="0">
              <a:lnSpc>
                <a:spcPct val="115000"/>
              </a:lnSpc>
              <a:spcBef>
                <a:spcPts val="0"/>
              </a:spcBef>
              <a:spcAft>
                <a:spcPts val="0"/>
              </a:spcAft>
              <a:buClr>
                <a:schemeClr val="dk1"/>
              </a:buClr>
              <a:buSzPts val="1100"/>
              <a:buFont typeface="Arial"/>
              <a:buNone/>
            </a:pPr>
            <a:r>
              <a:rPr lang="zh-CN"/>
              <a:t>In physical model, we use the ﬁrst 3 points as well as their time intervals for prediction.</a:t>
            </a:r>
            <a:endParaRPr/>
          </a:p>
          <a:p>
            <a:pPr indent="0" lvl="0" marL="0" rtl="0">
              <a:lnSpc>
                <a:spcPct val="115000"/>
              </a:lnSpc>
              <a:spcBef>
                <a:spcPts val="0"/>
              </a:spcBef>
              <a:spcAft>
                <a:spcPts val="0"/>
              </a:spcAft>
              <a:buClr>
                <a:schemeClr val="dk1"/>
              </a:buClr>
              <a:buSzPts val="1100"/>
              <a:buFont typeface="Arial"/>
              <a:buNone/>
            </a:pPr>
            <a:r>
              <a:rPr lang="zh-CN"/>
              <a:t>In machine learning model, we choose the ﬁrst 5 points as a set of training data.</a:t>
            </a:r>
            <a:endParaRPr/>
          </a:p>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Our project intended to catching the ball at 3d dimension at first. </a:t>
            </a:r>
            <a:endParaRPr/>
          </a:p>
          <a:p>
            <a:pPr indent="0" lvl="0" marL="0">
              <a:spcBef>
                <a:spcPts val="0"/>
              </a:spcBef>
              <a:spcAft>
                <a:spcPts val="0"/>
              </a:spcAft>
              <a:buNone/>
            </a:pPr>
            <a:r>
              <a:rPr lang="zh-CN">
                <a:solidFill>
                  <a:schemeClr val="dk1"/>
                </a:solidFill>
              </a:rPr>
              <a:t>Firstly, we tried Baxter head camera to detect the ball, because but the resolution is bad, half of a meter. </a:t>
            </a:r>
            <a:endParaRPr/>
          </a:p>
          <a:p>
            <a:pPr indent="0" lvl="0" marL="0">
              <a:spcBef>
                <a:spcPts val="0"/>
              </a:spcBef>
              <a:spcAft>
                <a:spcPts val="0"/>
              </a:spcAft>
              <a:buNone/>
            </a:pPr>
            <a:r>
              <a:rPr lang="zh-CN"/>
              <a:t>We set a </a:t>
            </a:r>
            <a:r>
              <a:rPr lang="zh-CN"/>
              <a:t>separated</a:t>
            </a:r>
            <a:r>
              <a:rPr lang="zh-CN"/>
              <a:t> camera to detect the ﬂying tennis ball and calculate the transformation from separated camera to baxter base frame. </a:t>
            </a:r>
            <a:r>
              <a:rPr lang="zh-CN">
                <a:solidFill>
                  <a:schemeClr val="dk1"/>
                </a:solidFill>
              </a:rPr>
              <a:t>(How we get transformation)</a:t>
            </a:r>
            <a:r>
              <a:rPr lang="zh-CN"/>
              <a:t> </a:t>
            </a:r>
            <a:r>
              <a:rPr lang="zh-CN">
                <a:solidFill>
                  <a:schemeClr val="dk1"/>
                </a:solidFill>
              </a:rPr>
              <a:t>We tried to use a Kinect at first to get the depth data, but the speed of returning data is two slow. We have measured the time from throwing the ball to reaching the catching point, which is only 0.26s, so we could not use it. Everything needs to be fast.</a:t>
            </a:r>
            <a:endParaRPr>
              <a:solidFill>
                <a:schemeClr val="dk1"/>
              </a:solidFill>
            </a:endParaRPr>
          </a:p>
          <a:p>
            <a:pPr indent="0" lvl="0" marL="0">
              <a:spcBef>
                <a:spcPts val="0"/>
              </a:spcBef>
              <a:spcAft>
                <a:spcPts val="0"/>
              </a:spcAft>
              <a:buNone/>
            </a:pPr>
            <a:r>
              <a:rPr lang="zh-CN"/>
              <a:t>So we use the usb camera in lab. </a:t>
            </a:r>
            <a:r>
              <a:rPr lang="zh-CN"/>
              <a:t>However, due to the low frequency of our 2D camera (25Hz), we cannot read the radius of tennis ball and then get the distance accurately, so we decided to make the ball ﬂy on a 2D plane. You can see the circle is big or small. Actually, the position is also not that accurate, but it is enough for us to predict the trajectory. </a:t>
            </a:r>
            <a:endParaRPr/>
          </a:p>
          <a:p>
            <a:pPr indent="0" lvl="0" marL="0">
              <a:spcBef>
                <a:spcPts val="0"/>
              </a:spcBef>
              <a:spcAft>
                <a:spcPts val="0"/>
              </a:spcAft>
              <a:buNone/>
            </a:pPr>
            <a:r>
              <a:t/>
            </a:r>
            <a:endParaRPr/>
          </a:p>
          <a:p>
            <a:pPr indent="0" lvl="0" marL="0">
              <a:spcBef>
                <a:spcPts val="0"/>
              </a:spcBef>
              <a:spcAft>
                <a:spcPts val="0"/>
              </a:spcAft>
              <a:buNone/>
            </a:pPr>
            <a:r>
              <a:rPr lang="zh-CN"/>
              <a:t>Also, we can easily extend it into 3D space by add one more camera or just use a camera with faster shutter speed.</a:t>
            </a:r>
            <a:endParaRPr/>
          </a:p>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The first model we used is the physical model. It is like some other previous works and use the classic mechanics to make the prediction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Here are some calculations, it’s an easy dynamic question. First equation we get vy, second we can have vx, then from vx get total time, and make the prediction. Finally transformed is into base coordinate.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An important thing in this model is the transformation of coordinates. What the camera read is the position with respect to camera with pixel unit, say pixel coordinate, firstly we map it to real distance in meter unit, this transform is measured by hand so it is not very accurate, then transform it into the robot base frame, we use an arTag to calculate this transformation.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55" name="Shape 55"/>
        <p:cNvGrpSpPr/>
        <p:nvPr/>
      </p:nvGrpSpPr>
      <p:grpSpPr>
        <a:xfrm>
          <a:off x="0" y="0"/>
          <a:ext cx="0" cy="0"/>
          <a:chOff x="0" y="0"/>
          <a:chExt cx="0" cy="0"/>
        </a:xfrm>
      </p:grpSpPr>
      <p:sp>
        <p:nvSpPr>
          <p:cNvPr id="56" name="Shape 56"/>
          <p:cNvSpPr txBox="1"/>
          <p:nvPr>
            <p:ph type="title"/>
          </p:nvPr>
        </p:nvSpPr>
        <p:spPr>
          <a:xfrm>
            <a:off x="469900" y="1720672"/>
            <a:ext cx="8229600" cy="8574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Clr>
                <a:srgbClr val="E09E19"/>
              </a:buClr>
              <a:buSzPts val="3800"/>
              <a:buFont typeface="Georgia"/>
              <a:buNone/>
              <a:defRPr b="0" i="0" sz="3800" u="none" cap="small" strike="noStrike">
                <a:solidFill>
                  <a:srgbClr val="E09E19"/>
                </a:solidFill>
                <a:latin typeface="Georgia"/>
                <a:ea typeface="Georgia"/>
                <a:cs typeface="Georgia"/>
                <a:sym typeface="Georgia"/>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7" name="Shape 57"/>
          <p:cNvSpPr txBox="1"/>
          <p:nvPr>
            <p:ph idx="1" type="body"/>
          </p:nvPr>
        </p:nvSpPr>
        <p:spPr>
          <a:xfrm>
            <a:off x="469900" y="3172697"/>
            <a:ext cx="8229600" cy="1052400"/>
          </a:xfrm>
          <a:prstGeom prst="rect">
            <a:avLst/>
          </a:prstGeom>
          <a:noFill/>
          <a:ln>
            <a:noFill/>
          </a:ln>
        </p:spPr>
        <p:txBody>
          <a:bodyPr anchorCtr="0" anchor="t" bIns="68575" lIns="68575" spcFirstLastPara="1" rIns="68575" wrap="square" tIns="68575"/>
          <a:lstStyle>
            <a:lvl1pPr indent="-228600" lvl="0" marL="457200" marR="0" rtl="0" algn="r">
              <a:spcBef>
                <a:spcPts val="400"/>
              </a:spcBef>
              <a:spcAft>
                <a:spcPts val="0"/>
              </a:spcAft>
              <a:buClr>
                <a:srgbClr val="2D637F"/>
              </a:buClr>
              <a:buSzPts val="1800"/>
              <a:buFont typeface="Arial"/>
              <a:buNone/>
              <a:defRPr b="0" i="0" sz="1800" u="none" cap="small" strike="noStrike">
                <a:solidFill>
                  <a:srgbClr val="2D637F"/>
                </a:solidFill>
                <a:latin typeface="Merriweather Sans"/>
                <a:ea typeface="Merriweather Sans"/>
                <a:cs typeface="Merriweather Sans"/>
                <a:sym typeface="Merriweather Sans"/>
              </a:defRPr>
            </a:lvl1pPr>
            <a:lvl2pPr indent="-323850" lvl="1" marL="914400" marR="0" rtl="0" algn="r">
              <a:spcBef>
                <a:spcPts val="300"/>
              </a:spcBef>
              <a:spcAft>
                <a:spcPts val="0"/>
              </a:spcAft>
              <a:buClr>
                <a:srgbClr val="2D637F"/>
              </a:buClr>
              <a:buSzPts val="1500"/>
              <a:buFont typeface="Arial"/>
              <a:buChar char="–"/>
              <a:defRPr b="0" i="0" sz="1500" u="none" cap="small" strike="noStrike">
                <a:solidFill>
                  <a:srgbClr val="2D637F"/>
                </a:solidFill>
                <a:latin typeface="Merriweather Sans"/>
                <a:ea typeface="Merriweather Sans"/>
                <a:cs typeface="Merriweather Sans"/>
                <a:sym typeface="Merriweather Sans"/>
              </a:defRPr>
            </a:lvl2pPr>
            <a:lvl3pPr indent="-317500" lvl="2" marL="1371600" marR="0" rtl="0" algn="r">
              <a:spcBef>
                <a:spcPts val="300"/>
              </a:spcBef>
              <a:spcAft>
                <a:spcPts val="0"/>
              </a:spcAft>
              <a:buClr>
                <a:srgbClr val="2D637F"/>
              </a:buClr>
              <a:buSzPts val="1400"/>
              <a:buFont typeface="Arial"/>
              <a:buChar char="•"/>
              <a:defRPr b="0" i="0" sz="1400" u="none" cap="small" strike="noStrike">
                <a:solidFill>
                  <a:srgbClr val="2D637F"/>
                </a:solidFill>
                <a:latin typeface="Merriweather Sans"/>
                <a:ea typeface="Merriweather Sans"/>
                <a:cs typeface="Merriweather Sans"/>
                <a:sym typeface="Merriweather Sans"/>
              </a:defRPr>
            </a:lvl3pPr>
            <a:lvl4pPr indent="-304800" lvl="3" marL="1828800" marR="0" rtl="0" algn="r">
              <a:spcBef>
                <a:spcPts val="200"/>
              </a:spcBef>
              <a:spcAft>
                <a:spcPts val="0"/>
              </a:spcAft>
              <a:buClr>
                <a:srgbClr val="2D637F"/>
              </a:buClr>
              <a:buSzPts val="1200"/>
              <a:buFont typeface="Arial"/>
              <a:buChar char="–"/>
              <a:defRPr b="0" i="0" sz="1200" u="none" cap="small" strike="noStrike">
                <a:solidFill>
                  <a:srgbClr val="2D637F"/>
                </a:solidFill>
                <a:latin typeface="Merriweather Sans"/>
                <a:ea typeface="Merriweather Sans"/>
                <a:cs typeface="Merriweather Sans"/>
                <a:sym typeface="Merriweather Sans"/>
              </a:defRPr>
            </a:lvl4pPr>
            <a:lvl5pPr indent="-298450" lvl="4" marL="2286000" marR="0" rtl="0" algn="r">
              <a:spcBef>
                <a:spcPts val="200"/>
              </a:spcBef>
              <a:spcAft>
                <a:spcPts val="0"/>
              </a:spcAft>
              <a:buClr>
                <a:srgbClr val="2D637F"/>
              </a:buClr>
              <a:buSzPts val="1100"/>
              <a:buFont typeface="Arial"/>
              <a:buChar char="»"/>
              <a:defRPr b="0" i="0" sz="1100" u="none" cap="small" strike="noStrike">
                <a:solidFill>
                  <a:srgbClr val="2D637F"/>
                </a:solidFill>
                <a:latin typeface="Merriweather Sans"/>
                <a:ea typeface="Merriweather Sans"/>
                <a:cs typeface="Merriweather Sans"/>
                <a:sym typeface="Merriweather Sans"/>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58" name="Shape 58"/>
        <p:cNvGrpSpPr/>
        <p:nvPr/>
      </p:nvGrpSpPr>
      <p:grpSpPr>
        <a:xfrm>
          <a:off x="0" y="0"/>
          <a:ext cx="0" cy="0"/>
          <a:chOff x="0" y="0"/>
          <a:chExt cx="0" cy="0"/>
        </a:xfrm>
      </p:grpSpPr>
      <p:sp>
        <p:nvSpPr>
          <p:cNvPr id="59" name="Shape 59"/>
          <p:cNvSpPr txBox="1"/>
          <p:nvPr>
            <p:ph type="title"/>
          </p:nvPr>
        </p:nvSpPr>
        <p:spPr>
          <a:xfrm>
            <a:off x="470568" y="212447"/>
            <a:ext cx="8229600" cy="4947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Clr>
                <a:srgbClr val="E09E19"/>
              </a:buClr>
              <a:buSzPts val="3000"/>
              <a:buFont typeface="Georgia"/>
              <a:buNone/>
              <a:defRPr b="0" i="0" sz="3000" u="none" cap="small" strike="noStrike">
                <a:solidFill>
                  <a:srgbClr val="E09E19"/>
                </a:solidFill>
                <a:latin typeface="Georgia"/>
                <a:ea typeface="Georgia"/>
                <a:cs typeface="Georgia"/>
                <a:sym typeface="Georgia"/>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0" name="Shape 60"/>
          <p:cNvSpPr txBox="1"/>
          <p:nvPr/>
        </p:nvSpPr>
        <p:spPr>
          <a:xfrm>
            <a:off x="2230244" y="1237785"/>
            <a:ext cx="1386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1" name="Shape 61"/>
          <p:cNvSpPr txBox="1"/>
          <p:nvPr>
            <p:ph idx="1" type="body"/>
          </p:nvPr>
        </p:nvSpPr>
        <p:spPr>
          <a:xfrm>
            <a:off x="470569" y="945065"/>
            <a:ext cx="8138100" cy="3219900"/>
          </a:xfrm>
          <a:prstGeom prst="rect">
            <a:avLst/>
          </a:prstGeom>
          <a:noFill/>
          <a:ln>
            <a:noFill/>
          </a:ln>
        </p:spPr>
        <p:txBody>
          <a:bodyPr anchorCtr="0" anchor="t" bIns="68575" lIns="68575" spcFirstLastPara="1" rIns="68575" wrap="square" tIns="68575"/>
          <a:lstStyle>
            <a:lvl1pPr indent="-342900" lvl="0" marL="457200" marR="0" rtl="0" algn="l">
              <a:spcBef>
                <a:spcPts val="400"/>
              </a:spcBef>
              <a:spcAft>
                <a:spcPts val="0"/>
              </a:spcAft>
              <a:buClr>
                <a:srgbClr val="2D637F"/>
              </a:buClr>
              <a:buSzPts val="1800"/>
              <a:buFont typeface="Arial"/>
              <a:buChar char="•"/>
              <a:defRPr b="0" i="0" sz="1800" u="none" cap="none" strike="noStrike">
                <a:solidFill>
                  <a:srgbClr val="2D637F"/>
                </a:solidFill>
                <a:latin typeface="Arial"/>
                <a:ea typeface="Arial"/>
                <a:cs typeface="Arial"/>
                <a:sym typeface="Arial"/>
              </a:defRPr>
            </a:lvl1pPr>
            <a:lvl2pPr indent="-342900" lvl="1" marL="914400" marR="0" rtl="0" algn="l">
              <a:spcBef>
                <a:spcPts val="400"/>
              </a:spcBef>
              <a:spcAft>
                <a:spcPts val="0"/>
              </a:spcAft>
              <a:buClr>
                <a:srgbClr val="2D637F"/>
              </a:buClr>
              <a:buSzPts val="1800"/>
              <a:buFont typeface="Arial"/>
              <a:buChar char="–"/>
              <a:defRPr b="0" i="0" sz="1800" u="none" cap="none" strike="noStrike">
                <a:solidFill>
                  <a:srgbClr val="2D637F"/>
                </a:solidFill>
                <a:latin typeface="Arial"/>
                <a:ea typeface="Arial"/>
                <a:cs typeface="Arial"/>
                <a:sym typeface="Arial"/>
              </a:defRPr>
            </a:lvl2pPr>
            <a:lvl3pPr indent="-323850" lvl="2" marL="1371600" marR="0" rtl="0" algn="l">
              <a:spcBef>
                <a:spcPts val="300"/>
              </a:spcBef>
              <a:spcAft>
                <a:spcPts val="0"/>
              </a:spcAft>
              <a:buClr>
                <a:srgbClr val="2D637F"/>
              </a:buClr>
              <a:buSzPts val="1500"/>
              <a:buFont typeface="Arial"/>
              <a:buChar char="•"/>
              <a:defRPr b="0" i="0" sz="1500" u="none" cap="none" strike="noStrike">
                <a:solidFill>
                  <a:srgbClr val="2D637F"/>
                </a:solidFill>
                <a:latin typeface="Arial"/>
                <a:ea typeface="Arial"/>
                <a:cs typeface="Arial"/>
                <a:sym typeface="Arial"/>
              </a:defRPr>
            </a:lvl3pPr>
            <a:lvl4pPr indent="-317500" lvl="3" marL="1828800" marR="0" rtl="0" algn="l">
              <a:spcBef>
                <a:spcPts val="300"/>
              </a:spcBef>
              <a:spcAft>
                <a:spcPts val="0"/>
              </a:spcAft>
              <a:buClr>
                <a:srgbClr val="2D637F"/>
              </a:buClr>
              <a:buSzPts val="1400"/>
              <a:buFont typeface="Arial"/>
              <a:buChar char="–"/>
              <a:defRPr b="0" i="0" sz="1400" u="none" cap="none" strike="noStrike">
                <a:solidFill>
                  <a:srgbClr val="2D637F"/>
                </a:solidFill>
                <a:latin typeface="Arial"/>
                <a:ea typeface="Arial"/>
                <a:cs typeface="Arial"/>
                <a:sym typeface="Arial"/>
              </a:defRPr>
            </a:lvl4pPr>
            <a:lvl5pPr indent="-304800" lvl="4" marL="2286000" marR="0" rtl="0" algn="l">
              <a:spcBef>
                <a:spcPts val="200"/>
              </a:spcBef>
              <a:spcAft>
                <a:spcPts val="0"/>
              </a:spcAft>
              <a:buClr>
                <a:srgbClr val="2D637F"/>
              </a:buClr>
              <a:buSzPts val="1200"/>
              <a:buFont typeface="Arial"/>
              <a:buChar char="»"/>
              <a:defRPr b="0" i="0" sz="1200" u="none" cap="none" strike="noStrike">
                <a:solidFill>
                  <a:srgbClr val="2D637F"/>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Custom Layout">
  <p:cSld name="2_Custom Layout">
    <p:spTree>
      <p:nvGrpSpPr>
        <p:cNvPr id="62" name="Shape 62"/>
        <p:cNvGrpSpPr/>
        <p:nvPr/>
      </p:nvGrpSpPr>
      <p:grpSpPr>
        <a:xfrm>
          <a:off x="0" y="0"/>
          <a:ext cx="0" cy="0"/>
          <a:chOff x="0" y="0"/>
          <a:chExt cx="0" cy="0"/>
        </a:xfrm>
      </p:grpSpPr>
      <p:sp>
        <p:nvSpPr>
          <p:cNvPr id="63" name="Shape 63"/>
          <p:cNvSpPr txBox="1"/>
          <p:nvPr>
            <p:ph type="title"/>
          </p:nvPr>
        </p:nvSpPr>
        <p:spPr>
          <a:xfrm>
            <a:off x="470567" y="212447"/>
            <a:ext cx="4146000" cy="4947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Clr>
                <a:srgbClr val="E09E19"/>
              </a:buClr>
              <a:buSzPts val="3000"/>
              <a:buFont typeface="Georgia"/>
              <a:buNone/>
              <a:defRPr b="0" i="0" sz="3000" u="none" cap="small" strike="noStrike">
                <a:solidFill>
                  <a:srgbClr val="E09E19"/>
                </a:solidFill>
                <a:latin typeface="Georgia"/>
                <a:ea typeface="Georgia"/>
                <a:cs typeface="Georgia"/>
                <a:sym typeface="Georgia"/>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4" name="Shape 64"/>
          <p:cNvSpPr txBox="1"/>
          <p:nvPr/>
        </p:nvSpPr>
        <p:spPr>
          <a:xfrm>
            <a:off x="2230244" y="1237785"/>
            <a:ext cx="1386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5" name="Shape 65"/>
          <p:cNvSpPr txBox="1"/>
          <p:nvPr>
            <p:ph idx="1" type="body"/>
          </p:nvPr>
        </p:nvSpPr>
        <p:spPr>
          <a:xfrm>
            <a:off x="470569" y="1237785"/>
            <a:ext cx="7915200" cy="2751600"/>
          </a:xfrm>
          <a:prstGeom prst="rect">
            <a:avLst/>
          </a:prstGeom>
          <a:noFill/>
          <a:ln>
            <a:noFill/>
          </a:ln>
        </p:spPr>
        <p:txBody>
          <a:bodyPr anchorCtr="0" anchor="t" bIns="68575" lIns="68575" spcFirstLastPara="1" rIns="68575" wrap="square" tIns="68575"/>
          <a:lstStyle>
            <a:lvl1pPr indent="-342900" lvl="0" marL="457200" marR="0" rtl="0" algn="l">
              <a:spcBef>
                <a:spcPts val="400"/>
              </a:spcBef>
              <a:spcAft>
                <a:spcPts val="0"/>
              </a:spcAft>
              <a:buClr>
                <a:srgbClr val="2D637F"/>
              </a:buClr>
              <a:buSzPts val="1800"/>
              <a:buFont typeface="Arial"/>
              <a:buChar char="•"/>
              <a:defRPr b="0" i="0" sz="1800" u="none" cap="none" strike="noStrike">
                <a:solidFill>
                  <a:srgbClr val="2D637F"/>
                </a:solidFill>
                <a:latin typeface="Arial"/>
                <a:ea typeface="Arial"/>
                <a:cs typeface="Arial"/>
                <a:sym typeface="Arial"/>
              </a:defRPr>
            </a:lvl1pPr>
            <a:lvl2pPr indent="-342900" lvl="1" marL="914400" marR="0" rtl="0" algn="l">
              <a:spcBef>
                <a:spcPts val="400"/>
              </a:spcBef>
              <a:spcAft>
                <a:spcPts val="0"/>
              </a:spcAft>
              <a:buClr>
                <a:srgbClr val="2D637F"/>
              </a:buClr>
              <a:buSzPts val="1800"/>
              <a:buFont typeface="Arial"/>
              <a:buChar char="–"/>
              <a:defRPr b="0" i="0" sz="1800" u="none" cap="none" strike="noStrike">
                <a:solidFill>
                  <a:srgbClr val="2D637F"/>
                </a:solidFill>
                <a:latin typeface="Arial"/>
                <a:ea typeface="Arial"/>
                <a:cs typeface="Arial"/>
                <a:sym typeface="Arial"/>
              </a:defRPr>
            </a:lvl2pPr>
            <a:lvl3pPr indent="-323850" lvl="2" marL="1371600" marR="0" rtl="0" algn="l">
              <a:spcBef>
                <a:spcPts val="300"/>
              </a:spcBef>
              <a:spcAft>
                <a:spcPts val="0"/>
              </a:spcAft>
              <a:buClr>
                <a:srgbClr val="2D637F"/>
              </a:buClr>
              <a:buSzPts val="1500"/>
              <a:buFont typeface="Arial"/>
              <a:buChar char="•"/>
              <a:defRPr b="0" i="0" sz="1500" u="none" cap="none" strike="noStrike">
                <a:solidFill>
                  <a:srgbClr val="2D637F"/>
                </a:solidFill>
                <a:latin typeface="Arial"/>
                <a:ea typeface="Arial"/>
                <a:cs typeface="Arial"/>
                <a:sym typeface="Arial"/>
              </a:defRPr>
            </a:lvl3pPr>
            <a:lvl4pPr indent="-317500" lvl="3" marL="1828800" marR="0" rtl="0" algn="l">
              <a:spcBef>
                <a:spcPts val="300"/>
              </a:spcBef>
              <a:spcAft>
                <a:spcPts val="0"/>
              </a:spcAft>
              <a:buClr>
                <a:srgbClr val="2D637F"/>
              </a:buClr>
              <a:buSzPts val="1400"/>
              <a:buFont typeface="Arial"/>
              <a:buChar char="–"/>
              <a:defRPr b="0" i="0" sz="1400" u="none" cap="none" strike="noStrike">
                <a:solidFill>
                  <a:srgbClr val="2D637F"/>
                </a:solidFill>
                <a:latin typeface="Arial"/>
                <a:ea typeface="Arial"/>
                <a:cs typeface="Arial"/>
                <a:sym typeface="Arial"/>
              </a:defRPr>
            </a:lvl4pPr>
            <a:lvl5pPr indent="-304800" lvl="4" marL="2286000" marR="0" rtl="0" algn="l">
              <a:spcBef>
                <a:spcPts val="200"/>
              </a:spcBef>
              <a:spcAft>
                <a:spcPts val="0"/>
              </a:spcAft>
              <a:buClr>
                <a:srgbClr val="2D637F"/>
              </a:buClr>
              <a:buSzPts val="1200"/>
              <a:buFont typeface="Arial"/>
              <a:buChar char="»"/>
              <a:defRPr b="0" i="0" sz="1200" u="none" cap="none" strike="noStrike">
                <a:solidFill>
                  <a:srgbClr val="2D637F"/>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66" name="Shape 66"/>
          <p:cNvSpPr txBox="1"/>
          <p:nvPr>
            <p:ph idx="2" type="body"/>
          </p:nvPr>
        </p:nvSpPr>
        <p:spPr>
          <a:xfrm>
            <a:off x="6728367" y="291783"/>
            <a:ext cx="1657200" cy="336300"/>
          </a:xfrm>
          <a:prstGeom prst="rect">
            <a:avLst/>
          </a:prstGeom>
          <a:noFill/>
          <a:ln>
            <a:noFill/>
          </a:ln>
        </p:spPr>
        <p:txBody>
          <a:bodyPr anchorCtr="0" anchor="t" bIns="68575" lIns="68575" spcFirstLastPara="1" rIns="68575" wrap="square" tIns="68575"/>
          <a:lstStyle>
            <a:lvl1pPr indent="-228600" lvl="0" marL="457200" marR="0" rtl="0" algn="r">
              <a:spcBef>
                <a:spcPts val="400"/>
              </a:spcBef>
              <a:spcAft>
                <a:spcPts val="0"/>
              </a:spcAft>
              <a:buClr>
                <a:srgbClr val="FFC000"/>
              </a:buClr>
              <a:buSzPts val="1800"/>
              <a:buFont typeface="Arial"/>
              <a:buNone/>
              <a:defRPr b="0" i="0" sz="1800" u="none" cap="small" strike="noStrike">
                <a:solidFill>
                  <a:srgbClr val="FFC000"/>
                </a:solidFill>
                <a:latin typeface="Georgia"/>
                <a:ea typeface="Georgia"/>
                <a:cs typeface="Georgia"/>
                <a:sym typeface="Georgia"/>
              </a:defRPr>
            </a:lvl1pPr>
            <a:lvl2pPr indent="-323850" lvl="1" marL="914400" marR="0" rtl="0" algn="r">
              <a:spcBef>
                <a:spcPts val="300"/>
              </a:spcBef>
              <a:spcAft>
                <a:spcPts val="0"/>
              </a:spcAft>
              <a:buClr>
                <a:srgbClr val="2D637F"/>
              </a:buClr>
              <a:buSzPts val="1500"/>
              <a:buFont typeface="Arial"/>
              <a:buChar char="–"/>
              <a:defRPr b="0" i="0" sz="1500" u="none" cap="small" strike="noStrike">
                <a:solidFill>
                  <a:srgbClr val="2D637F"/>
                </a:solidFill>
                <a:latin typeface="Merriweather Sans"/>
                <a:ea typeface="Merriweather Sans"/>
                <a:cs typeface="Merriweather Sans"/>
                <a:sym typeface="Merriweather Sans"/>
              </a:defRPr>
            </a:lvl2pPr>
            <a:lvl3pPr indent="-317500" lvl="2" marL="1371600" marR="0" rtl="0" algn="r">
              <a:spcBef>
                <a:spcPts val="300"/>
              </a:spcBef>
              <a:spcAft>
                <a:spcPts val="0"/>
              </a:spcAft>
              <a:buClr>
                <a:srgbClr val="2D637F"/>
              </a:buClr>
              <a:buSzPts val="1400"/>
              <a:buFont typeface="Arial"/>
              <a:buChar char="•"/>
              <a:defRPr b="0" i="0" sz="1400" u="none" cap="small" strike="noStrike">
                <a:solidFill>
                  <a:srgbClr val="2D637F"/>
                </a:solidFill>
                <a:latin typeface="Merriweather Sans"/>
                <a:ea typeface="Merriweather Sans"/>
                <a:cs typeface="Merriweather Sans"/>
                <a:sym typeface="Merriweather Sans"/>
              </a:defRPr>
            </a:lvl3pPr>
            <a:lvl4pPr indent="-304800" lvl="3" marL="1828800" marR="0" rtl="0" algn="r">
              <a:spcBef>
                <a:spcPts val="200"/>
              </a:spcBef>
              <a:spcAft>
                <a:spcPts val="0"/>
              </a:spcAft>
              <a:buClr>
                <a:srgbClr val="2D637F"/>
              </a:buClr>
              <a:buSzPts val="1200"/>
              <a:buFont typeface="Arial"/>
              <a:buChar char="–"/>
              <a:defRPr b="0" i="0" sz="1200" u="none" cap="small" strike="noStrike">
                <a:solidFill>
                  <a:srgbClr val="2D637F"/>
                </a:solidFill>
                <a:latin typeface="Merriweather Sans"/>
                <a:ea typeface="Merriweather Sans"/>
                <a:cs typeface="Merriweather Sans"/>
                <a:sym typeface="Merriweather Sans"/>
              </a:defRPr>
            </a:lvl4pPr>
            <a:lvl5pPr indent="-298450" lvl="4" marL="2286000" marR="0" rtl="0" algn="r">
              <a:spcBef>
                <a:spcPts val="200"/>
              </a:spcBef>
              <a:spcAft>
                <a:spcPts val="0"/>
              </a:spcAft>
              <a:buClr>
                <a:srgbClr val="2D637F"/>
              </a:buClr>
              <a:buSzPts val="1100"/>
              <a:buFont typeface="Arial"/>
              <a:buChar char="»"/>
              <a:defRPr b="0" i="0" sz="1100" u="none" cap="small" strike="noStrike">
                <a:solidFill>
                  <a:srgbClr val="2D637F"/>
                </a:solidFill>
                <a:latin typeface="Merriweather Sans"/>
                <a:ea typeface="Merriweather Sans"/>
                <a:cs typeface="Merriweather Sans"/>
                <a:sym typeface="Merriweather Sans"/>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ustom Layout">
  <p:cSld name="1_Custom Layout">
    <p:spTree>
      <p:nvGrpSpPr>
        <p:cNvPr id="67" name="Shape 67"/>
        <p:cNvGrpSpPr/>
        <p:nvPr/>
      </p:nvGrpSpPr>
      <p:grpSpPr>
        <a:xfrm>
          <a:off x="0" y="0"/>
          <a:ext cx="0" cy="0"/>
          <a:chOff x="0" y="0"/>
          <a:chExt cx="0" cy="0"/>
        </a:xfrm>
      </p:grpSpPr>
      <p:sp>
        <p:nvSpPr>
          <p:cNvPr id="68" name="Shape 68"/>
          <p:cNvSpPr txBox="1"/>
          <p:nvPr>
            <p:ph type="title"/>
          </p:nvPr>
        </p:nvSpPr>
        <p:spPr>
          <a:xfrm>
            <a:off x="470568" y="212447"/>
            <a:ext cx="8229600" cy="4947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Clr>
                <a:srgbClr val="E09E19"/>
              </a:buClr>
              <a:buSzPts val="3000"/>
              <a:buFont typeface="Georgia"/>
              <a:buNone/>
              <a:defRPr b="0" i="0" sz="3000" u="none" cap="small" strike="noStrike">
                <a:solidFill>
                  <a:srgbClr val="E09E19"/>
                </a:solidFill>
                <a:latin typeface="Georgia"/>
                <a:ea typeface="Georgia"/>
                <a:cs typeface="Georgia"/>
                <a:sym typeface="Georgia"/>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9" name="Shape 69"/>
          <p:cNvSpPr txBox="1"/>
          <p:nvPr/>
        </p:nvSpPr>
        <p:spPr>
          <a:xfrm>
            <a:off x="2230244" y="1237785"/>
            <a:ext cx="1386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0" name="Shape 70"/>
          <p:cNvSpPr txBox="1"/>
          <p:nvPr>
            <p:ph idx="1" type="body"/>
          </p:nvPr>
        </p:nvSpPr>
        <p:spPr>
          <a:xfrm>
            <a:off x="470569" y="1237785"/>
            <a:ext cx="7915200" cy="2751600"/>
          </a:xfrm>
          <a:prstGeom prst="rect">
            <a:avLst/>
          </a:prstGeom>
          <a:noFill/>
          <a:ln>
            <a:noFill/>
          </a:ln>
        </p:spPr>
        <p:txBody>
          <a:bodyPr anchorCtr="0" anchor="t" bIns="68575" lIns="68575" spcFirstLastPara="1" rIns="68575" wrap="square" tIns="68575"/>
          <a:lstStyle>
            <a:lvl1pPr indent="-228600" lvl="0" marL="457200" marR="0" rtl="0" algn="l">
              <a:spcBef>
                <a:spcPts val="400"/>
              </a:spcBef>
              <a:spcAft>
                <a:spcPts val="0"/>
              </a:spcAft>
              <a:buClr>
                <a:srgbClr val="2D637F"/>
              </a:buClr>
              <a:buSzPts val="1800"/>
              <a:buFont typeface="Arial"/>
              <a:buNone/>
              <a:defRPr b="0" i="0" sz="1800" u="none" cap="none" strike="noStrike">
                <a:solidFill>
                  <a:srgbClr val="2D637F"/>
                </a:solidFill>
                <a:latin typeface="Arial"/>
                <a:ea typeface="Arial"/>
                <a:cs typeface="Arial"/>
                <a:sym typeface="Arial"/>
              </a:defRPr>
            </a:lvl1pPr>
            <a:lvl2pPr indent="-342900" lvl="1" marL="914400" marR="0" rtl="0" algn="l">
              <a:spcBef>
                <a:spcPts val="400"/>
              </a:spcBef>
              <a:spcAft>
                <a:spcPts val="0"/>
              </a:spcAft>
              <a:buClr>
                <a:srgbClr val="2D637F"/>
              </a:buClr>
              <a:buSzPts val="1800"/>
              <a:buFont typeface="Arial"/>
              <a:buChar char="–"/>
              <a:defRPr b="0" i="0" sz="1800" u="none" cap="none" strike="noStrike">
                <a:solidFill>
                  <a:srgbClr val="2D637F"/>
                </a:solidFill>
                <a:latin typeface="Arial"/>
                <a:ea typeface="Arial"/>
                <a:cs typeface="Arial"/>
                <a:sym typeface="Arial"/>
              </a:defRPr>
            </a:lvl2pPr>
            <a:lvl3pPr indent="-323850" lvl="2" marL="1371600" marR="0" rtl="0" algn="l">
              <a:spcBef>
                <a:spcPts val="300"/>
              </a:spcBef>
              <a:spcAft>
                <a:spcPts val="0"/>
              </a:spcAft>
              <a:buClr>
                <a:srgbClr val="2D637F"/>
              </a:buClr>
              <a:buSzPts val="1500"/>
              <a:buFont typeface="Arial"/>
              <a:buChar char="•"/>
              <a:defRPr b="0" i="0" sz="1500" u="none" cap="none" strike="noStrike">
                <a:solidFill>
                  <a:srgbClr val="2D637F"/>
                </a:solidFill>
                <a:latin typeface="Arial"/>
                <a:ea typeface="Arial"/>
                <a:cs typeface="Arial"/>
                <a:sym typeface="Arial"/>
              </a:defRPr>
            </a:lvl3pPr>
            <a:lvl4pPr indent="-317500" lvl="3" marL="1828800" marR="0" rtl="0" algn="l">
              <a:spcBef>
                <a:spcPts val="300"/>
              </a:spcBef>
              <a:spcAft>
                <a:spcPts val="0"/>
              </a:spcAft>
              <a:buClr>
                <a:srgbClr val="2D637F"/>
              </a:buClr>
              <a:buSzPts val="1400"/>
              <a:buFont typeface="Arial"/>
              <a:buChar char="–"/>
              <a:defRPr b="0" i="0" sz="1400" u="none" cap="none" strike="noStrike">
                <a:solidFill>
                  <a:srgbClr val="2D637F"/>
                </a:solidFill>
                <a:latin typeface="Arial"/>
                <a:ea typeface="Arial"/>
                <a:cs typeface="Arial"/>
                <a:sym typeface="Arial"/>
              </a:defRPr>
            </a:lvl4pPr>
            <a:lvl5pPr indent="-304800" lvl="4" marL="2286000" marR="0" rtl="0" algn="l">
              <a:spcBef>
                <a:spcPts val="200"/>
              </a:spcBef>
              <a:spcAft>
                <a:spcPts val="0"/>
              </a:spcAft>
              <a:buClr>
                <a:srgbClr val="2D637F"/>
              </a:buClr>
              <a:buSzPts val="1200"/>
              <a:buFont typeface="Arial"/>
              <a:buChar char="»"/>
              <a:defRPr b="0" i="0" sz="1200" u="none" cap="none" strike="noStrike">
                <a:solidFill>
                  <a:srgbClr val="2D637F"/>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nvSpPr>
        <p:spPr>
          <a:xfrm>
            <a:off x="267368" y="4139352"/>
            <a:ext cx="1161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 name="Shape 52"/>
          <p:cNvSpPr txBox="1"/>
          <p:nvPr>
            <p:ph type="title"/>
          </p:nvPr>
        </p:nvSpPr>
        <p:spPr>
          <a:xfrm>
            <a:off x="470568" y="1379605"/>
            <a:ext cx="8229600" cy="8574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Clr>
                <a:srgbClr val="E09E19"/>
              </a:buClr>
              <a:buSzPts val="3800"/>
              <a:buFont typeface="Georgia"/>
              <a:buNone/>
              <a:defRPr b="0" i="0" sz="3800" u="none" cap="small" strike="noStrike">
                <a:solidFill>
                  <a:srgbClr val="E09E19"/>
                </a:solidFill>
                <a:latin typeface="Georgia"/>
                <a:ea typeface="Georgia"/>
                <a:cs typeface="Georgia"/>
                <a:sym typeface="Georgia"/>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pic>
        <p:nvPicPr>
          <p:cNvPr id="53" name="Shape 53"/>
          <p:cNvPicPr preferRelativeResize="0"/>
          <p:nvPr/>
        </p:nvPicPr>
        <p:blipFill rotWithShape="1">
          <a:blip r:embed="rId1">
            <a:alphaModFix/>
          </a:blip>
          <a:srcRect b="0" l="0" r="0" t="0"/>
          <a:stretch/>
        </p:blipFill>
        <p:spPr>
          <a:xfrm>
            <a:off x="-1" y="4357820"/>
            <a:ext cx="9144000" cy="997555"/>
          </a:xfrm>
          <a:prstGeom prst="rect">
            <a:avLst/>
          </a:prstGeom>
          <a:noFill/>
          <a:ln>
            <a:noFill/>
          </a:ln>
        </p:spPr>
      </p:pic>
      <p:pic>
        <p:nvPicPr>
          <p:cNvPr id="54" name="Shape 54"/>
          <p:cNvPicPr preferRelativeResize="0"/>
          <p:nvPr/>
        </p:nvPicPr>
        <p:blipFill rotWithShape="1">
          <a:blip r:embed="rId2">
            <a:alphaModFix/>
          </a:blip>
          <a:srcRect b="0" l="0" r="0" t="0"/>
          <a:stretch/>
        </p:blipFill>
        <p:spPr>
          <a:xfrm>
            <a:off x="267368" y="4590642"/>
            <a:ext cx="1464638" cy="44735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www.youtube.com/watch?v=YsXofXWfFRc" TargetMode="Externa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hyperlink" Target="http://www.youtube.com/watch?v=sYzRmh7V7ao" TargetMode="External"/><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0.jpg"/><Relationship Id="rId4" Type="http://schemas.openxmlformats.org/officeDocument/2006/relationships/image" Target="../media/image21.png"/><Relationship Id="rId5" Type="http://schemas.openxmlformats.org/officeDocument/2006/relationships/image" Target="../media/image5.png"/><Relationship Id="rId6"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1495425" y="1213776"/>
            <a:ext cx="6172200" cy="18573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Clr>
                <a:srgbClr val="E09E19"/>
              </a:buClr>
              <a:buSzPts val="3400"/>
              <a:buFont typeface="Georgia"/>
              <a:buNone/>
            </a:pPr>
            <a:br>
              <a:rPr b="0" i="0" lang="zh-CN" sz="3400" u="none" cap="small" strike="noStrike">
                <a:solidFill>
                  <a:srgbClr val="E09E19"/>
                </a:solidFill>
                <a:latin typeface="Georgia"/>
                <a:ea typeface="Georgia"/>
                <a:cs typeface="Georgia"/>
                <a:sym typeface="Georgia"/>
              </a:rPr>
            </a:br>
            <a:br>
              <a:rPr b="0" i="0" lang="zh-CN" sz="3400" u="none" cap="small" strike="noStrike">
                <a:solidFill>
                  <a:srgbClr val="E09E19"/>
                </a:solidFill>
                <a:latin typeface="Georgia"/>
                <a:ea typeface="Georgia"/>
                <a:cs typeface="Georgia"/>
                <a:sym typeface="Georgia"/>
              </a:rPr>
            </a:br>
            <a:r>
              <a:rPr lang="zh-CN" sz="4900"/>
              <a:t>Baxter catching ball</a:t>
            </a:r>
            <a:br>
              <a:rPr b="0" i="0" lang="zh-CN" sz="3400" u="none" cap="small" strike="noStrike">
                <a:solidFill>
                  <a:srgbClr val="E09E19"/>
                </a:solidFill>
                <a:latin typeface="Georgia"/>
                <a:ea typeface="Georgia"/>
                <a:cs typeface="Georgia"/>
                <a:sym typeface="Georgia"/>
              </a:rPr>
            </a:br>
            <a:r>
              <a:rPr b="0" i="0" lang="zh-CN" sz="3400" u="none" cap="small" strike="noStrike">
                <a:solidFill>
                  <a:srgbClr val="E09E19"/>
                </a:solidFill>
                <a:latin typeface="Georgia"/>
                <a:ea typeface="Georgia"/>
                <a:cs typeface="Georgia"/>
                <a:sym typeface="Georgia"/>
              </a:rPr>
              <a:t> </a:t>
            </a:r>
            <a:br>
              <a:rPr b="0" i="0" lang="zh-CN" sz="3400" u="none" cap="small" strike="noStrike">
                <a:solidFill>
                  <a:srgbClr val="E09E19"/>
                </a:solidFill>
                <a:latin typeface="Georgia"/>
                <a:ea typeface="Georgia"/>
                <a:cs typeface="Georgia"/>
                <a:sym typeface="Georgia"/>
              </a:rPr>
            </a:br>
            <a:endParaRPr b="0" i="0" sz="3400" u="none" cap="small" strike="noStrike">
              <a:solidFill>
                <a:srgbClr val="E09E19"/>
              </a:solidFill>
              <a:latin typeface="Georgia"/>
              <a:ea typeface="Georgia"/>
              <a:cs typeface="Georgia"/>
              <a:sym typeface="Georgia"/>
            </a:endParaRPr>
          </a:p>
        </p:txBody>
      </p:sp>
      <p:sp>
        <p:nvSpPr>
          <p:cNvPr id="77" name="Shape 77"/>
          <p:cNvSpPr txBox="1"/>
          <p:nvPr>
            <p:ph idx="1" type="body"/>
          </p:nvPr>
        </p:nvSpPr>
        <p:spPr>
          <a:xfrm>
            <a:off x="3130826" y="3252210"/>
            <a:ext cx="4711200" cy="10524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Clr>
                <a:srgbClr val="2D637F"/>
              </a:buClr>
              <a:buSzPts val="1500"/>
              <a:buFont typeface="Arial"/>
              <a:buNone/>
            </a:pPr>
            <a:r>
              <a:rPr b="0" i="0" lang="zh-CN" sz="1500" u="none" cap="small" strike="noStrike">
                <a:solidFill>
                  <a:srgbClr val="2D637F"/>
                </a:solidFill>
                <a:latin typeface="Merriweather Sans"/>
                <a:ea typeface="Merriweather Sans"/>
                <a:cs typeface="Merriweather Sans"/>
                <a:sym typeface="Merriweather Sans"/>
              </a:rPr>
              <a:t>EECS 106</a:t>
            </a:r>
            <a:r>
              <a:rPr lang="zh-CN" sz="1500"/>
              <a:t>B</a:t>
            </a:r>
            <a:r>
              <a:rPr b="0" i="0" lang="zh-CN" sz="1500" u="none" cap="small" strike="noStrike">
                <a:solidFill>
                  <a:srgbClr val="2D637F"/>
                </a:solidFill>
                <a:latin typeface="Merriweather Sans"/>
                <a:ea typeface="Merriweather Sans"/>
                <a:cs typeface="Merriweather Sans"/>
                <a:sym typeface="Merriweather Sans"/>
              </a:rPr>
              <a:t>  FINAL PROJECT</a:t>
            </a:r>
            <a:endParaRPr b="0" i="0" sz="1500" u="none" cap="small" strike="noStrike">
              <a:solidFill>
                <a:srgbClr val="2D637F"/>
              </a:solidFill>
              <a:latin typeface="Merriweather Sans"/>
              <a:ea typeface="Merriweather Sans"/>
              <a:cs typeface="Merriweather Sans"/>
              <a:sym typeface="Merriweather Sans"/>
            </a:endParaRPr>
          </a:p>
          <a:p>
            <a:pPr indent="0" lvl="0" marL="0" marR="0" rtl="0" algn="r">
              <a:spcBef>
                <a:spcPts val="300"/>
              </a:spcBef>
              <a:spcAft>
                <a:spcPts val="0"/>
              </a:spcAft>
              <a:buClr>
                <a:srgbClr val="2D637F"/>
              </a:buClr>
              <a:buSzPts val="1500"/>
              <a:buFont typeface="Arial"/>
              <a:buNone/>
            </a:pPr>
            <a:r>
              <a:rPr lang="zh-CN" sz="1500"/>
              <a:t>Yichi Zhang</a:t>
            </a:r>
            <a:r>
              <a:rPr b="0" i="0" lang="zh-CN" sz="1500" u="none" cap="small" strike="noStrike">
                <a:solidFill>
                  <a:srgbClr val="2D637F"/>
                </a:solidFill>
                <a:latin typeface="Merriweather Sans"/>
                <a:ea typeface="Merriweather Sans"/>
                <a:cs typeface="Merriweather Sans"/>
                <a:sym typeface="Merriweather Sans"/>
              </a:rPr>
              <a:t>, Jingjun Liu, </a:t>
            </a:r>
            <a:r>
              <a:rPr lang="zh-CN" sz="1500"/>
              <a:t>Jiarong Li</a:t>
            </a:r>
            <a:endParaRPr sz="1500"/>
          </a:p>
          <a:p>
            <a:pPr indent="0" lvl="0" marL="0" marR="0" rtl="0" algn="r">
              <a:spcBef>
                <a:spcPts val="300"/>
              </a:spcBef>
              <a:spcAft>
                <a:spcPts val="0"/>
              </a:spcAft>
              <a:buClr>
                <a:srgbClr val="2D637F"/>
              </a:buClr>
              <a:buSzPts val="1500"/>
              <a:buFont typeface="Arial"/>
              <a:buNone/>
            </a:pPr>
            <a:r>
              <a:rPr lang="zh-CN" sz="1500"/>
              <a:t>05/08/2018</a:t>
            </a:r>
            <a:endParaRPr b="0" i="0" sz="1500" u="none" cap="small" strike="noStrike">
              <a:solidFill>
                <a:srgbClr val="2D637F"/>
              </a:solidFill>
              <a:latin typeface="Merriweather Sans"/>
              <a:ea typeface="Merriweather Sans"/>
              <a:cs typeface="Merriweather Sans"/>
              <a:sym typeface="Merriweather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470568" y="212447"/>
            <a:ext cx="8229600" cy="494700"/>
          </a:xfrm>
          <a:prstGeom prst="rect">
            <a:avLst/>
          </a:prstGeom>
        </p:spPr>
        <p:txBody>
          <a:bodyPr anchorCtr="0" anchor="ctr" bIns="68575" lIns="68575" spcFirstLastPara="1" rIns="68575" wrap="square" tIns="68575">
            <a:noAutofit/>
          </a:bodyPr>
          <a:lstStyle/>
          <a:p>
            <a:pPr indent="0" lvl="0" marL="0">
              <a:spcBef>
                <a:spcPts val="0"/>
              </a:spcBef>
              <a:spcAft>
                <a:spcPts val="0"/>
              </a:spcAft>
              <a:buNone/>
            </a:pPr>
            <a:r>
              <a:rPr lang="zh-CN"/>
              <a:t>Result</a:t>
            </a:r>
            <a:endParaRPr/>
          </a:p>
        </p:txBody>
      </p:sp>
      <p:sp>
        <p:nvSpPr>
          <p:cNvPr id="146" name="Shape 146"/>
          <p:cNvSpPr txBox="1"/>
          <p:nvPr>
            <p:ph idx="1" type="body"/>
          </p:nvPr>
        </p:nvSpPr>
        <p:spPr>
          <a:xfrm>
            <a:off x="470569" y="945065"/>
            <a:ext cx="8138100" cy="3219900"/>
          </a:xfrm>
          <a:prstGeom prst="rect">
            <a:avLst/>
          </a:prstGeom>
        </p:spPr>
        <p:txBody>
          <a:bodyPr anchorCtr="0" anchor="t" bIns="68575" lIns="68575" spcFirstLastPara="1" rIns="68575" wrap="square" tIns="68575">
            <a:noAutofit/>
          </a:bodyPr>
          <a:lstStyle/>
          <a:p>
            <a:pPr indent="0" lvl="0" marL="0">
              <a:spcBef>
                <a:spcPts val="400"/>
              </a:spcBef>
              <a:spcAft>
                <a:spcPts val="0"/>
              </a:spcAft>
              <a:buNone/>
            </a:pPr>
            <a:r>
              <a:t/>
            </a:r>
            <a:endParaRPr/>
          </a:p>
        </p:txBody>
      </p:sp>
      <p:pic>
        <p:nvPicPr>
          <p:cNvPr id="147" name="Shape 147" title="physical model">
            <a:hlinkClick r:id="rId3"/>
          </p:cNvPr>
          <p:cNvPicPr preferRelativeResize="0"/>
          <p:nvPr/>
        </p:nvPicPr>
        <p:blipFill>
          <a:blip r:embed="rId4">
            <a:alphaModFix/>
          </a:blip>
          <a:stretch>
            <a:fillRect/>
          </a:stretch>
        </p:blipFill>
        <p:spPr>
          <a:xfrm>
            <a:off x="1897750" y="391500"/>
            <a:ext cx="5814000" cy="4360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470568" y="212447"/>
            <a:ext cx="8229600" cy="494700"/>
          </a:xfrm>
          <a:prstGeom prst="rect">
            <a:avLst/>
          </a:prstGeom>
        </p:spPr>
        <p:txBody>
          <a:bodyPr anchorCtr="0" anchor="ctr" bIns="68575" lIns="68575" spcFirstLastPara="1" rIns="68575" wrap="square" tIns="68575">
            <a:noAutofit/>
          </a:bodyPr>
          <a:lstStyle/>
          <a:p>
            <a:pPr indent="0" lvl="0" marL="0">
              <a:spcBef>
                <a:spcPts val="0"/>
              </a:spcBef>
              <a:spcAft>
                <a:spcPts val="0"/>
              </a:spcAft>
              <a:buNone/>
            </a:pPr>
            <a:r>
              <a:rPr lang="zh-CN"/>
              <a:t>Goodness and badness</a:t>
            </a:r>
            <a:endParaRPr/>
          </a:p>
        </p:txBody>
      </p:sp>
      <p:sp>
        <p:nvSpPr>
          <p:cNvPr id="153" name="Shape 153"/>
          <p:cNvSpPr txBox="1"/>
          <p:nvPr>
            <p:ph idx="1" type="body"/>
          </p:nvPr>
        </p:nvSpPr>
        <p:spPr>
          <a:xfrm>
            <a:off x="502950" y="738901"/>
            <a:ext cx="8138100" cy="3665700"/>
          </a:xfrm>
          <a:prstGeom prst="rect">
            <a:avLst/>
          </a:prstGeom>
        </p:spPr>
        <p:txBody>
          <a:bodyPr anchorCtr="0" anchor="t" bIns="68575" lIns="68575" spcFirstLastPara="1" rIns="68575" wrap="square" tIns="68575">
            <a:noAutofit/>
          </a:bodyPr>
          <a:lstStyle/>
          <a:p>
            <a:pPr indent="0" lvl="0" marL="0">
              <a:spcBef>
                <a:spcPts val="400"/>
              </a:spcBef>
              <a:spcAft>
                <a:spcPts val="0"/>
              </a:spcAft>
              <a:buNone/>
            </a:pPr>
            <a:r>
              <a:rPr lang="zh-CN"/>
              <a:t>Goodness : </a:t>
            </a:r>
            <a:endParaRPr/>
          </a:p>
          <a:p>
            <a:pPr indent="-342900" lvl="0" marL="457200" rtl="0">
              <a:spcBef>
                <a:spcPts val="400"/>
              </a:spcBef>
              <a:spcAft>
                <a:spcPts val="0"/>
              </a:spcAft>
              <a:buSzPts val="1800"/>
              <a:buChar char="●"/>
            </a:pPr>
            <a:r>
              <a:rPr lang="zh-CN"/>
              <a:t>Good generalization</a:t>
            </a:r>
            <a:endParaRPr/>
          </a:p>
          <a:p>
            <a:pPr indent="-342900" lvl="0" marL="457200" rtl="0">
              <a:spcBef>
                <a:spcPts val="0"/>
              </a:spcBef>
              <a:spcAft>
                <a:spcPts val="0"/>
              </a:spcAft>
              <a:buSzPts val="1800"/>
              <a:buChar char="●"/>
            </a:pPr>
            <a:r>
              <a:rPr lang="zh-CN"/>
              <a:t>Larger reachable set of Baxter arm</a:t>
            </a:r>
            <a:endParaRPr/>
          </a:p>
          <a:p>
            <a:pPr indent="-342900" lvl="0" marL="457200" rtl="0">
              <a:spcBef>
                <a:spcPts val="0"/>
              </a:spcBef>
              <a:spcAft>
                <a:spcPts val="0"/>
              </a:spcAft>
              <a:buSzPts val="1800"/>
              <a:buChar char="●"/>
            </a:pPr>
            <a:r>
              <a:rPr lang="zh-CN"/>
              <a:t>Do not need to store too many parameters</a:t>
            </a:r>
            <a:endParaRPr/>
          </a:p>
          <a:p>
            <a:pPr indent="0" lvl="0" marL="0" rtl="0">
              <a:spcBef>
                <a:spcPts val="400"/>
              </a:spcBef>
              <a:spcAft>
                <a:spcPts val="0"/>
              </a:spcAft>
              <a:buNone/>
            </a:pPr>
            <a:r>
              <a:t/>
            </a:r>
            <a:endParaRPr/>
          </a:p>
          <a:p>
            <a:pPr indent="0" lvl="0" marL="0" rtl="0">
              <a:spcBef>
                <a:spcPts val="400"/>
              </a:spcBef>
              <a:spcAft>
                <a:spcPts val="0"/>
              </a:spcAft>
              <a:buNone/>
            </a:pPr>
            <a:r>
              <a:rPr lang="zh-CN"/>
              <a:t>Badness:</a:t>
            </a:r>
            <a:endParaRPr/>
          </a:p>
          <a:p>
            <a:pPr indent="-342900" lvl="0" marL="457200" rtl="0">
              <a:spcBef>
                <a:spcPts val="400"/>
              </a:spcBef>
              <a:spcAft>
                <a:spcPts val="0"/>
              </a:spcAft>
              <a:buSzPts val="1800"/>
              <a:buChar char="●"/>
            </a:pPr>
            <a:r>
              <a:rPr lang="zh-CN"/>
              <a:t>Not very accurate</a:t>
            </a:r>
            <a:endParaRPr/>
          </a:p>
          <a:p>
            <a:pPr indent="-342900" lvl="1" marL="914400" rtl="0">
              <a:spcBef>
                <a:spcPts val="0"/>
              </a:spcBef>
              <a:spcAft>
                <a:spcPts val="0"/>
              </a:spcAft>
              <a:buSzPts val="1800"/>
              <a:buChar char="○"/>
            </a:pPr>
            <a:r>
              <a:rPr lang="zh-CN"/>
              <a:t>Camera has distortion and need to be calibrate</a:t>
            </a:r>
            <a:endParaRPr/>
          </a:p>
          <a:p>
            <a:pPr indent="-342900" lvl="1" marL="914400" rtl="0">
              <a:spcBef>
                <a:spcPts val="0"/>
              </a:spcBef>
              <a:spcAft>
                <a:spcPts val="0"/>
              </a:spcAft>
              <a:buSzPts val="1800"/>
              <a:buChar char="○"/>
            </a:pPr>
            <a:r>
              <a:rPr lang="zh-CN"/>
              <a:t>Transformation mapping error</a:t>
            </a:r>
            <a:endParaRPr/>
          </a:p>
          <a:p>
            <a:pPr indent="-342900" lvl="0" marL="457200" rtl="0">
              <a:spcBef>
                <a:spcPts val="0"/>
              </a:spcBef>
              <a:spcAft>
                <a:spcPts val="0"/>
              </a:spcAft>
              <a:buSzPts val="1800"/>
              <a:buChar char="●"/>
            </a:pPr>
            <a:r>
              <a:rPr lang="zh-CN"/>
              <a:t>Hard to control</a:t>
            </a:r>
            <a:endParaRPr/>
          </a:p>
          <a:p>
            <a:pPr indent="-342900" lvl="1" marL="914400" rtl="0">
              <a:spcBef>
                <a:spcPts val="0"/>
              </a:spcBef>
              <a:spcAft>
                <a:spcPts val="0"/>
              </a:spcAft>
              <a:buSzPts val="1800"/>
              <a:buChar char="○"/>
            </a:pPr>
            <a:r>
              <a:rPr lang="zh-CN"/>
              <a:t>Inverse kinematics unstable because of larger reachable set</a:t>
            </a:r>
            <a:endParaRPr/>
          </a:p>
          <a:p>
            <a:pPr indent="-342900" lvl="0" marL="457200" rtl="0">
              <a:spcBef>
                <a:spcPts val="0"/>
              </a:spcBef>
              <a:spcAft>
                <a:spcPts val="0"/>
              </a:spcAft>
              <a:buSzPts val="1800"/>
              <a:buChar char="●"/>
            </a:pPr>
            <a:r>
              <a:rPr lang="zh-CN"/>
              <a:t>High requirement on devices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470568" y="212447"/>
            <a:ext cx="8229600" cy="494700"/>
          </a:xfrm>
          <a:prstGeom prst="rect">
            <a:avLst/>
          </a:prstGeom>
        </p:spPr>
        <p:txBody>
          <a:bodyPr anchorCtr="0" anchor="ctr" bIns="68575" lIns="68575" spcFirstLastPara="1" rIns="68575" wrap="square" tIns="68575">
            <a:noAutofit/>
          </a:bodyPr>
          <a:lstStyle/>
          <a:p>
            <a:pPr indent="0" lvl="0" marL="0">
              <a:spcBef>
                <a:spcPts val="0"/>
              </a:spcBef>
              <a:spcAft>
                <a:spcPts val="0"/>
              </a:spcAft>
              <a:buClr>
                <a:schemeClr val="dk1"/>
              </a:buClr>
              <a:buSzPts val="1100"/>
              <a:buFont typeface="Arial"/>
              <a:buNone/>
            </a:pPr>
            <a:r>
              <a:rPr lang="zh-CN"/>
              <a:t>prediction model 2: machine learning model</a:t>
            </a:r>
            <a:endParaRPr/>
          </a:p>
        </p:txBody>
      </p:sp>
      <p:sp>
        <p:nvSpPr>
          <p:cNvPr id="159" name="Shape 159"/>
          <p:cNvSpPr txBox="1"/>
          <p:nvPr>
            <p:ph idx="1" type="body"/>
          </p:nvPr>
        </p:nvSpPr>
        <p:spPr>
          <a:xfrm>
            <a:off x="470569" y="945065"/>
            <a:ext cx="8138100" cy="3219900"/>
          </a:xfrm>
          <a:prstGeom prst="rect">
            <a:avLst/>
          </a:prstGeom>
        </p:spPr>
        <p:txBody>
          <a:bodyPr anchorCtr="0" anchor="t" bIns="68575" lIns="68575" spcFirstLastPara="1" rIns="68575" wrap="square" tIns="68575">
            <a:noAutofit/>
          </a:bodyPr>
          <a:lstStyle/>
          <a:p>
            <a:pPr indent="0" lvl="0" marL="0">
              <a:spcBef>
                <a:spcPts val="400"/>
              </a:spcBef>
              <a:spcAft>
                <a:spcPts val="0"/>
              </a:spcAft>
              <a:buNone/>
            </a:pPr>
            <a:r>
              <a:rPr b="1" lang="zh-CN" sz="2400"/>
              <a:t>Step 1: Determine reachable set</a:t>
            </a:r>
            <a:endParaRPr b="1" sz="2400"/>
          </a:p>
          <a:p>
            <a:pPr indent="0" lvl="0" marL="0">
              <a:spcBef>
                <a:spcPts val="400"/>
              </a:spcBef>
              <a:spcAft>
                <a:spcPts val="0"/>
              </a:spcAft>
              <a:buNone/>
            </a:pPr>
            <a:r>
              <a:t/>
            </a:r>
            <a:endParaRPr/>
          </a:p>
          <a:p>
            <a:pPr indent="0" lvl="0" marL="0">
              <a:spcBef>
                <a:spcPts val="400"/>
              </a:spcBef>
              <a:spcAft>
                <a:spcPts val="0"/>
              </a:spcAft>
              <a:buNone/>
            </a:pPr>
            <a:r>
              <a:t/>
            </a:r>
            <a:endParaRPr/>
          </a:p>
          <a:p>
            <a:pPr indent="0" lvl="0" marL="0">
              <a:spcBef>
                <a:spcPts val="400"/>
              </a:spcBef>
              <a:spcAft>
                <a:spcPts val="0"/>
              </a:spcAft>
              <a:buNone/>
            </a:pPr>
            <a:r>
              <a:t/>
            </a:r>
            <a:endParaRPr/>
          </a:p>
        </p:txBody>
      </p:sp>
      <p:pic>
        <p:nvPicPr>
          <p:cNvPr id="160" name="Shape 160"/>
          <p:cNvPicPr preferRelativeResize="0"/>
          <p:nvPr/>
        </p:nvPicPr>
        <p:blipFill>
          <a:blip r:embed="rId3">
            <a:alphaModFix/>
          </a:blip>
          <a:stretch>
            <a:fillRect/>
          </a:stretch>
        </p:blipFill>
        <p:spPr>
          <a:xfrm>
            <a:off x="2799163" y="1510988"/>
            <a:ext cx="4943475" cy="2771775"/>
          </a:xfrm>
          <a:prstGeom prst="rect">
            <a:avLst/>
          </a:prstGeom>
          <a:noFill/>
          <a:ln>
            <a:noFill/>
          </a:ln>
        </p:spPr>
      </p:pic>
      <p:pic>
        <p:nvPicPr>
          <p:cNvPr id="161" name="Shape 161"/>
          <p:cNvPicPr preferRelativeResize="0"/>
          <p:nvPr/>
        </p:nvPicPr>
        <p:blipFill>
          <a:blip r:embed="rId4">
            <a:alphaModFix/>
          </a:blip>
          <a:stretch>
            <a:fillRect/>
          </a:stretch>
        </p:blipFill>
        <p:spPr>
          <a:xfrm>
            <a:off x="1188825" y="2441500"/>
            <a:ext cx="1610349" cy="1610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470568" y="212447"/>
            <a:ext cx="8229600" cy="494700"/>
          </a:xfrm>
          <a:prstGeom prst="rect">
            <a:avLst/>
          </a:prstGeom>
        </p:spPr>
        <p:txBody>
          <a:bodyPr anchorCtr="0" anchor="ctr" bIns="68575" lIns="68575" spcFirstLastPara="1" rIns="68575" wrap="square" tIns="68575">
            <a:noAutofit/>
          </a:bodyPr>
          <a:lstStyle/>
          <a:p>
            <a:pPr indent="0" lvl="0" marL="0" rtl="0">
              <a:spcBef>
                <a:spcPts val="0"/>
              </a:spcBef>
              <a:spcAft>
                <a:spcPts val="0"/>
              </a:spcAft>
              <a:buNone/>
            </a:pPr>
            <a:r>
              <a:rPr lang="zh-CN"/>
              <a:t>prediction model 2: machine learning model</a:t>
            </a:r>
            <a:endParaRPr/>
          </a:p>
        </p:txBody>
      </p:sp>
      <p:sp>
        <p:nvSpPr>
          <p:cNvPr id="167" name="Shape 167"/>
          <p:cNvSpPr txBox="1"/>
          <p:nvPr>
            <p:ph idx="1" type="body"/>
          </p:nvPr>
        </p:nvSpPr>
        <p:spPr>
          <a:xfrm>
            <a:off x="470569" y="945065"/>
            <a:ext cx="8138100" cy="3219900"/>
          </a:xfrm>
          <a:prstGeom prst="rect">
            <a:avLst/>
          </a:prstGeom>
        </p:spPr>
        <p:txBody>
          <a:bodyPr anchorCtr="0" anchor="t" bIns="68575" lIns="68575" spcFirstLastPara="1" rIns="68575" wrap="square" tIns="68575">
            <a:noAutofit/>
          </a:bodyPr>
          <a:lstStyle/>
          <a:p>
            <a:pPr indent="0" lvl="0" marL="0">
              <a:spcBef>
                <a:spcPts val="400"/>
              </a:spcBef>
              <a:spcAft>
                <a:spcPts val="0"/>
              </a:spcAft>
              <a:buNone/>
            </a:pPr>
            <a:r>
              <a:rPr b="1" lang="zh-CN" sz="2400"/>
              <a:t>Step 2: Grid reachable set &amp; Collect data. </a:t>
            </a:r>
            <a:endParaRPr b="1" sz="2400"/>
          </a:p>
          <a:p>
            <a:pPr indent="0" lvl="0" marL="0" rtl="0">
              <a:spcBef>
                <a:spcPts val="400"/>
              </a:spcBef>
              <a:spcAft>
                <a:spcPts val="0"/>
              </a:spcAft>
              <a:buNone/>
            </a:pPr>
            <a:r>
              <a:rPr b="1" lang="zh-CN"/>
              <a:t>(To ensure the data evenly disperse the reachable set)</a:t>
            </a:r>
            <a:endParaRPr b="1"/>
          </a:p>
          <a:p>
            <a:pPr indent="0" lvl="0" marL="0" rtl="0">
              <a:spcBef>
                <a:spcPts val="400"/>
              </a:spcBef>
              <a:spcAft>
                <a:spcPts val="0"/>
              </a:spcAft>
              <a:buNone/>
            </a:pPr>
            <a:r>
              <a:t/>
            </a:r>
            <a:endParaRPr/>
          </a:p>
          <a:p>
            <a:pPr indent="0" lvl="0" marL="0" rtl="0">
              <a:spcBef>
                <a:spcPts val="400"/>
              </a:spcBef>
              <a:spcAft>
                <a:spcPts val="0"/>
              </a:spcAft>
              <a:buNone/>
            </a:pPr>
            <a:r>
              <a:t/>
            </a:r>
            <a:endParaRPr/>
          </a:p>
        </p:txBody>
      </p:sp>
      <p:pic>
        <p:nvPicPr>
          <p:cNvPr id="168" name="Shape 168"/>
          <p:cNvPicPr preferRelativeResize="0"/>
          <p:nvPr/>
        </p:nvPicPr>
        <p:blipFill>
          <a:blip r:embed="rId3">
            <a:alphaModFix/>
          </a:blip>
          <a:stretch>
            <a:fillRect/>
          </a:stretch>
        </p:blipFill>
        <p:spPr>
          <a:xfrm>
            <a:off x="853200" y="1876525"/>
            <a:ext cx="3213548" cy="2484499"/>
          </a:xfrm>
          <a:prstGeom prst="rect">
            <a:avLst/>
          </a:prstGeom>
          <a:noFill/>
          <a:ln>
            <a:noFill/>
          </a:ln>
        </p:spPr>
      </p:pic>
      <p:pic>
        <p:nvPicPr>
          <p:cNvPr id="169" name="Shape 169"/>
          <p:cNvPicPr preferRelativeResize="0"/>
          <p:nvPr/>
        </p:nvPicPr>
        <p:blipFill>
          <a:blip r:embed="rId4">
            <a:alphaModFix/>
          </a:blip>
          <a:stretch>
            <a:fillRect/>
          </a:stretch>
        </p:blipFill>
        <p:spPr>
          <a:xfrm>
            <a:off x="5063013" y="1818924"/>
            <a:ext cx="2608639" cy="2484501"/>
          </a:xfrm>
          <a:prstGeom prst="rect">
            <a:avLst/>
          </a:prstGeom>
          <a:noFill/>
          <a:ln>
            <a:noFill/>
          </a:ln>
        </p:spPr>
      </p:pic>
      <p:sp>
        <p:nvSpPr>
          <p:cNvPr id="170" name="Shape 170"/>
          <p:cNvSpPr txBox="1"/>
          <p:nvPr/>
        </p:nvSpPr>
        <p:spPr>
          <a:xfrm>
            <a:off x="1584000" y="4049300"/>
            <a:ext cx="1414800" cy="640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CN"/>
              <a:t>2D model</a:t>
            </a:r>
            <a:endParaRPr/>
          </a:p>
        </p:txBody>
      </p:sp>
      <p:cxnSp>
        <p:nvCxnSpPr>
          <p:cNvPr id="171" name="Shape 171"/>
          <p:cNvCxnSpPr/>
          <p:nvPr/>
        </p:nvCxnSpPr>
        <p:spPr>
          <a:xfrm>
            <a:off x="3879875" y="3061175"/>
            <a:ext cx="1041300" cy="0"/>
          </a:xfrm>
          <a:prstGeom prst="straightConnector1">
            <a:avLst/>
          </a:prstGeom>
          <a:noFill/>
          <a:ln cap="flat" cmpd="sng" w="9525">
            <a:solidFill>
              <a:schemeClr val="dk2"/>
            </a:solidFill>
            <a:prstDash val="solid"/>
            <a:round/>
            <a:headEnd len="med" w="med" type="none"/>
            <a:tailEnd len="med" w="med" type="triangle"/>
          </a:ln>
        </p:spPr>
      </p:cxnSp>
      <p:sp>
        <p:nvSpPr>
          <p:cNvPr id="172" name="Shape 172"/>
          <p:cNvSpPr txBox="1"/>
          <p:nvPr/>
        </p:nvSpPr>
        <p:spPr>
          <a:xfrm>
            <a:off x="3950625" y="2571750"/>
            <a:ext cx="1112400" cy="42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CN" sz="1200"/>
              <a:t>extend dimension</a:t>
            </a:r>
            <a:endParaRPr sz="1200"/>
          </a:p>
        </p:txBody>
      </p:sp>
      <p:sp>
        <p:nvSpPr>
          <p:cNvPr id="173" name="Shape 173"/>
          <p:cNvSpPr txBox="1"/>
          <p:nvPr/>
        </p:nvSpPr>
        <p:spPr>
          <a:xfrm>
            <a:off x="5794225" y="3960325"/>
            <a:ext cx="1218000" cy="640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zh-CN">
                <a:solidFill>
                  <a:schemeClr val="dk1"/>
                </a:solidFill>
              </a:rPr>
              <a:t>3</a:t>
            </a:r>
            <a:r>
              <a:rPr lang="zh-CN">
                <a:solidFill>
                  <a:schemeClr val="dk1"/>
                </a:solidFill>
              </a:rPr>
              <a:t>D model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470568" y="212447"/>
            <a:ext cx="8229600" cy="494700"/>
          </a:xfrm>
          <a:prstGeom prst="rect">
            <a:avLst/>
          </a:prstGeom>
        </p:spPr>
        <p:txBody>
          <a:bodyPr anchorCtr="0" anchor="ctr" bIns="68575" lIns="68575" spcFirstLastPara="1" rIns="68575" wrap="square" tIns="68575">
            <a:noAutofit/>
          </a:bodyPr>
          <a:lstStyle/>
          <a:p>
            <a:pPr indent="0" lvl="0" marL="0">
              <a:spcBef>
                <a:spcPts val="0"/>
              </a:spcBef>
              <a:spcAft>
                <a:spcPts val="0"/>
              </a:spcAft>
              <a:buNone/>
            </a:pPr>
            <a:r>
              <a:rPr lang="zh-CN"/>
              <a:t>prediction model 2: machine learning model</a:t>
            </a:r>
            <a:endParaRPr/>
          </a:p>
        </p:txBody>
      </p:sp>
      <p:sp>
        <p:nvSpPr>
          <p:cNvPr id="179" name="Shape 179"/>
          <p:cNvSpPr txBox="1"/>
          <p:nvPr>
            <p:ph idx="1" type="body"/>
          </p:nvPr>
        </p:nvSpPr>
        <p:spPr>
          <a:xfrm>
            <a:off x="470569" y="945065"/>
            <a:ext cx="8138100" cy="3219900"/>
          </a:xfrm>
          <a:prstGeom prst="rect">
            <a:avLst/>
          </a:prstGeom>
        </p:spPr>
        <p:txBody>
          <a:bodyPr anchorCtr="0" anchor="t" bIns="68575" lIns="68575" spcFirstLastPara="1" rIns="68575" wrap="square" tIns="68575">
            <a:noAutofit/>
          </a:bodyPr>
          <a:lstStyle/>
          <a:p>
            <a:pPr indent="0" lvl="0" marL="0">
              <a:spcBef>
                <a:spcPts val="400"/>
              </a:spcBef>
              <a:spcAft>
                <a:spcPts val="0"/>
              </a:spcAft>
              <a:buNone/>
            </a:pPr>
            <a:r>
              <a:t/>
            </a:r>
            <a:endParaRPr/>
          </a:p>
        </p:txBody>
      </p:sp>
      <p:pic>
        <p:nvPicPr>
          <p:cNvPr id="180" name="Shape 180"/>
          <p:cNvPicPr preferRelativeResize="0"/>
          <p:nvPr/>
        </p:nvPicPr>
        <p:blipFill>
          <a:blip r:embed="rId3">
            <a:alphaModFix/>
          </a:blip>
          <a:stretch>
            <a:fillRect/>
          </a:stretch>
        </p:blipFill>
        <p:spPr>
          <a:xfrm>
            <a:off x="428775" y="1061188"/>
            <a:ext cx="3983576" cy="2987675"/>
          </a:xfrm>
          <a:prstGeom prst="rect">
            <a:avLst/>
          </a:prstGeom>
          <a:noFill/>
          <a:ln>
            <a:noFill/>
          </a:ln>
        </p:spPr>
      </p:pic>
      <p:pic>
        <p:nvPicPr>
          <p:cNvPr id="181" name="Shape 181"/>
          <p:cNvPicPr preferRelativeResize="0"/>
          <p:nvPr/>
        </p:nvPicPr>
        <p:blipFill>
          <a:blip r:embed="rId4">
            <a:alphaModFix/>
          </a:blip>
          <a:stretch>
            <a:fillRect/>
          </a:stretch>
        </p:blipFill>
        <p:spPr>
          <a:xfrm>
            <a:off x="4539775" y="1061181"/>
            <a:ext cx="3983574" cy="2987681"/>
          </a:xfrm>
          <a:prstGeom prst="rect">
            <a:avLst/>
          </a:prstGeom>
          <a:noFill/>
          <a:ln>
            <a:noFill/>
          </a:ln>
        </p:spPr>
      </p:pic>
      <p:sp>
        <p:nvSpPr>
          <p:cNvPr id="182" name="Shape 182"/>
          <p:cNvSpPr txBox="1"/>
          <p:nvPr/>
        </p:nvSpPr>
        <p:spPr>
          <a:xfrm>
            <a:off x="1640550" y="4164975"/>
            <a:ext cx="1687500" cy="451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CN"/>
              <a:t>Succeed &amp; Collect</a:t>
            </a:r>
            <a:endParaRPr/>
          </a:p>
        </p:txBody>
      </p:sp>
      <p:sp>
        <p:nvSpPr>
          <p:cNvPr id="183" name="Shape 183"/>
          <p:cNvSpPr txBox="1"/>
          <p:nvPr/>
        </p:nvSpPr>
        <p:spPr>
          <a:xfrm>
            <a:off x="5832263" y="4164975"/>
            <a:ext cx="1398600" cy="451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CN"/>
              <a:t>Fail &amp; Abandon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470568" y="212447"/>
            <a:ext cx="8229600" cy="494700"/>
          </a:xfrm>
          <a:prstGeom prst="rect">
            <a:avLst/>
          </a:prstGeom>
        </p:spPr>
        <p:txBody>
          <a:bodyPr anchorCtr="0" anchor="ctr" bIns="68575" lIns="68575" spcFirstLastPara="1" rIns="68575" wrap="square" tIns="68575">
            <a:noAutofit/>
          </a:bodyPr>
          <a:lstStyle/>
          <a:p>
            <a:pPr indent="0" lvl="0" marL="0" rtl="0">
              <a:spcBef>
                <a:spcPts val="0"/>
              </a:spcBef>
              <a:spcAft>
                <a:spcPts val="0"/>
              </a:spcAft>
              <a:buNone/>
            </a:pPr>
            <a:r>
              <a:rPr lang="zh-CN"/>
              <a:t>prediction model 2: machine learning model</a:t>
            </a:r>
            <a:endParaRPr/>
          </a:p>
        </p:txBody>
      </p:sp>
      <p:sp>
        <p:nvSpPr>
          <p:cNvPr id="189" name="Shape 189"/>
          <p:cNvSpPr txBox="1"/>
          <p:nvPr>
            <p:ph idx="1" type="body"/>
          </p:nvPr>
        </p:nvSpPr>
        <p:spPr>
          <a:xfrm>
            <a:off x="470569" y="945065"/>
            <a:ext cx="8138100" cy="3219900"/>
          </a:xfrm>
          <a:prstGeom prst="rect">
            <a:avLst/>
          </a:prstGeom>
        </p:spPr>
        <p:txBody>
          <a:bodyPr anchorCtr="0" anchor="t" bIns="68575" lIns="68575" spcFirstLastPara="1" rIns="68575" wrap="square" tIns="68575">
            <a:noAutofit/>
          </a:bodyPr>
          <a:lstStyle/>
          <a:p>
            <a:pPr indent="0" lvl="0" marL="0">
              <a:spcBef>
                <a:spcPts val="400"/>
              </a:spcBef>
              <a:spcAft>
                <a:spcPts val="0"/>
              </a:spcAft>
              <a:buNone/>
            </a:pPr>
            <a:r>
              <a:rPr b="1" lang="zh-CN" sz="2400"/>
              <a:t>Step 3: Training</a:t>
            </a:r>
            <a:endParaRPr b="1" sz="2400"/>
          </a:p>
          <a:p>
            <a:pPr indent="0" lvl="0" marL="0">
              <a:spcBef>
                <a:spcPts val="400"/>
              </a:spcBef>
              <a:spcAft>
                <a:spcPts val="0"/>
              </a:spcAft>
              <a:buNone/>
            </a:pPr>
            <a:r>
              <a:t/>
            </a:r>
            <a:endParaRPr b="1" sz="2400"/>
          </a:p>
          <a:p>
            <a:pPr indent="-342900" lvl="0" marL="457200" rtl="0">
              <a:spcBef>
                <a:spcPts val="400"/>
              </a:spcBef>
              <a:spcAft>
                <a:spcPts val="0"/>
              </a:spcAft>
              <a:buSzPts val="1800"/>
              <a:buChar char="●"/>
            </a:pPr>
            <a:r>
              <a:rPr lang="zh-CN"/>
              <a:t>Standard fully connected neural net (NN)         Tune # layers &amp; # widths </a:t>
            </a:r>
            <a:endParaRPr/>
          </a:p>
          <a:p>
            <a:pPr indent="-342900" lvl="0" marL="457200" rtl="0">
              <a:spcBef>
                <a:spcPts val="0"/>
              </a:spcBef>
              <a:spcAft>
                <a:spcPts val="0"/>
              </a:spcAft>
              <a:buSzPts val="1800"/>
              <a:buChar char="●"/>
            </a:pPr>
            <a:r>
              <a:rPr lang="zh-CN"/>
              <a:t>K nearest neighbors (KNN)</a:t>
            </a:r>
            <a:endParaRPr/>
          </a:p>
          <a:p>
            <a:pPr indent="-342900" lvl="1" marL="914400" rtl="0">
              <a:spcBef>
                <a:spcPts val="0"/>
              </a:spcBef>
              <a:spcAft>
                <a:spcPts val="0"/>
              </a:spcAft>
              <a:buSzPts val="1800"/>
              <a:buChar char="○"/>
            </a:pPr>
            <a:r>
              <a:rPr lang="zh-CN"/>
              <a:t>Feather matrix X∈R(nXm), m = 2p, p is # points we use to predict.</a:t>
            </a:r>
            <a:endParaRPr/>
          </a:p>
          <a:p>
            <a:pPr indent="-342900" lvl="1" marL="914400" rtl="0">
              <a:spcBef>
                <a:spcPts val="0"/>
              </a:spcBef>
              <a:spcAft>
                <a:spcPts val="0"/>
              </a:spcAft>
              <a:buSzPts val="1800"/>
              <a:buChar char="○"/>
            </a:pPr>
            <a:r>
              <a:rPr lang="zh-CN"/>
              <a:t>Exhaustively search # neighbors, choose m = 5</a:t>
            </a:r>
            <a:endParaRPr/>
          </a:p>
          <a:p>
            <a:pPr indent="-342900" lvl="1" marL="914400" rtl="0">
              <a:spcBef>
                <a:spcPts val="0"/>
              </a:spcBef>
              <a:spcAft>
                <a:spcPts val="0"/>
              </a:spcAft>
              <a:buSzPts val="1800"/>
              <a:buChar char="○"/>
            </a:pPr>
            <a:r>
              <a:rPr lang="zh-CN"/>
              <a:t>Training Error: 0.02 (2 cm)</a:t>
            </a:r>
            <a:endParaRPr/>
          </a:p>
          <a:p>
            <a:pPr indent="-342900" lvl="1" marL="914400" rtl="0">
              <a:spcBef>
                <a:spcPts val="0"/>
              </a:spcBef>
              <a:spcAft>
                <a:spcPts val="0"/>
              </a:spcAft>
              <a:buSzPts val="1800"/>
              <a:buChar char="○"/>
            </a:pPr>
            <a:r>
              <a:rPr lang="zh-CN"/>
              <a:t>Validation Error: 0.016 (1.6 cm)</a:t>
            </a:r>
            <a:endParaRPr/>
          </a:p>
          <a:p>
            <a:pPr indent="-342900" lvl="1" marL="914400" rtl="0">
              <a:spcBef>
                <a:spcPts val="0"/>
              </a:spcBef>
              <a:spcAft>
                <a:spcPts val="0"/>
              </a:spcAft>
              <a:buSzPts val="1800"/>
              <a:buChar char="○"/>
            </a:pPr>
            <a:r>
              <a:rPr lang="zh-CN"/>
              <a:t>? Dimensionality reduction</a:t>
            </a:r>
            <a:endParaRPr/>
          </a:p>
          <a:p>
            <a:pPr indent="0" lvl="0" marL="0" rtl="0">
              <a:spcBef>
                <a:spcPts val="400"/>
              </a:spcBef>
              <a:spcAft>
                <a:spcPts val="0"/>
              </a:spcAft>
              <a:buNone/>
            </a:pPr>
            <a:r>
              <a:t/>
            </a:r>
            <a:endParaRPr/>
          </a:p>
        </p:txBody>
      </p:sp>
      <p:cxnSp>
        <p:nvCxnSpPr>
          <p:cNvPr id="190" name="Shape 190"/>
          <p:cNvCxnSpPr/>
          <p:nvPr/>
        </p:nvCxnSpPr>
        <p:spPr>
          <a:xfrm>
            <a:off x="5285175" y="2038200"/>
            <a:ext cx="3567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470568" y="212447"/>
            <a:ext cx="8229600" cy="494700"/>
          </a:xfrm>
          <a:prstGeom prst="rect">
            <a:avLst/>
          </a:prstGeom>
        </p:spPr>
        <p:txBody>
          <a:bodyPr anchorCtr="0" anchor="ctr" bIns="68575" lIns="68575" spcFirstLastPara="1" rIns="68575" wrap="square" tIns="68575">
            <a:noAutofit/>
          </a:bodyPr>
          <a:lstStyle/>
          <a:p>
            <a:pPr indent="0" lvl="0" marL="0" rtl="0">
              <a:spcBef>
                <a:spcPts val="0"/>
              </a:spcBef>
              <a:spcAft>
                <a:spcPts val="0"/>
              </a:spcAft>
              <a:buNone/>
            </a:pPr>
            <a:r>
              <a:rPr lang="zh-CN"/>
              <a:t>Result</a:t>
            </a:r>
            <a:endParaRPr/>
          </a:p>
        </p:txBody>
      </p:sp>
      <p:sp>
        <p:nvSpPr>
          <p:cNvPr id="196" name="Shape 196"/>
          <p:cNvSpPr txBox="1"/>
          <p:nvPr>
            <p:ph idx="1" type="body"/>
          </p:nvPr>
        </p:nvSpPr>
        <p:spPr>
          <a:xfrm>
            <a:off x="470569" y="945065"/>
            <a:ext cx="8138100" cy="3219900"/>
          </a:xfrm>
          <a:prstGeom prst="rect">
            <a:avLst/>
          </a:prstGeom>
        </p:spPr>
        <p:txBody>
          <a:bodyPr anchorCtr="0" anchor="t" bIns="68575" lIns="68575" spcFirstLastPara="1" rIns="68575" wrap="square" tIns="68575">
            <a:noAutofit/>
          </a:bodyPr>
          <a:lstStyle/>
          <a:p>
            <a:pPr indent="0" lvl="0" marL="0" rtl="0">
              <a:spcBef>
                <a:spcPts val="400"/>
              </a:spcBef>
              <a:spcAft>
                <a:spcPts val="0"/>
              </a:spcAft>
              <a:buNone/>
            </a:pPr>
            <a:r>
              <a:t/>
            </a:r>
            <a:endParaRPr/>
          </a:p>
        </p:txBody>
      </p:sp>
      <p:pic>
        <p:nvPicPr>
          <p:cNvPr id="197" name="Shape 197" title="machine learning">
            <a:hlinkClick r:id="rId3"/>
          </p:cNvPr>
          <p:cNvPicPr preferRelativeResize="0"/>
          <p:nvPr/>
        </p:nvPicPr>
        <p:blipFill>
          <a:blip r:embed="rId4">
            <a:alphaModFix/>
          </a:blip>
          <a:stretch>
            <a:fillRect/>
          </a:stretch>
        </p:blipFill>
        <p:spPr>
          <a:xfrm>
            <a:off x="1920125" y="793600"/>
            <a:ext cx="5330500" cy="3997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470568" y="212447"/>
            <a:ext cx="8229600" cy="494700"/>
          </a:xfrm>
          <a:prstGeom prst="rect">
            <a:avLst/>
          </a:prstGeom>
        </p:spPr>
        <p:txBody>
          <a:bodyPr anchorCtr="0" anchor="ctr" bIns="68575" lIns="68575" spcFirstLastPara="1" rIns="68575" wrap="square" tIns="68575">
            <a:noAutofit/>
          </a:bodyPr>
          <a:lstStyle/>
          <a:p>
            <a:pPr indent="0" lvl="0" marL="0" rtl="0">
              <a:spcBef>
                <a:spcPts val="0"/>
              </a:spcBef>
              <a:spcAft>
                <a:spcPts val="0"/>
              </a:spcAft>
              <a:buNone/>
            </a:pPr>
            <a:r>
              <a:rPr lang="zh-CN"/>
              <a:t>Goodness and badness</a:t>
            </a:r>
            <a:endParaRPr/>
          </a:p>
        </p:txBody>
      </p:sp>
      <p:sp>
        <p:nvSpPr>
          <p:cNvPr id="203" name="Shape 203"/>
          <p:cNvSpPr txBox="1"/>
          <p:nvPr>
            <p:ph idx="1" type="body"/>
          </p:nvPr>
        </p:nvSpPr>
        <p:spPr>
          <a:xfrm>
            <a:off x="470575" y="945076"/>
            <a:ext cx="8138100" cy="3665700"/>
          </a:xfrm>
          <a:prstGeom prst="rect">
            <a:avLst/>
          </a:prstGeom>
        </p:spPr>
        <p:txBody>
          <a:bodyPr anchorCtr="0" anchor="t" bIns="68575" lIns="68575" spcFirstLastPara="1" rIns="68575" wrap="square" tIns="68575">
            <a:noAutofit/>
          </a:bodyPr>
          <a:lstStyle/>
          <a:p>
            <a:pPr indent="0" lvl="0" marL="0" rtl="0">
              <a:spcBef>
                <a:spcPts val="400"/>
              </a:spcBef>
              <a:spcAft>
                <a:spcPts val="0"/>
              </a:spcAft>
              <a:buNone/>
            </a:pPr>
            <a:r>
              <a:rPr lang="zh-CN"/>
              <a:t>Goodness : </a:t>
            </a:r>
            <a:endParaRPr/>
          </a:p>
          <a:p>
            <a:pPr indent="-342900" lvl="0" marL="457200" rtl="0">
              <a:spcBef>
                <a:spcPts val="400"/>
              </a:spcBef>
              <a:spcAft>
                <a:spcPts val="0"/>
              </a:spcAft>
              <a:buSzPts val="1800"/>
              <a:buChar char="●"/>
            </a:pPr>
            <a:r>
              <a:rPr lang="zh-CN"/>
              <a:t>Fast and more accurate (if enough data:</a:t>
            </a:r>
            <a:r>
              <a:rPr b="1" lang="zh-CN"/>
              <a:t> we collect 284 data points</a:t>
            </a:r>
            <a:r>
              <a:rPr lang="zh-CN"/>
              <a:t>)</a:t>
            </a:r>
            <a:endParaRPr/>
          </a:p>
          <a:p>
            <a:pPr indent="-342900" lvl="0" marL="457200" rtl="0">
              <a:spcBef>
                <a:spcPts val="0"/>
              </a:spcBef>
              <a:spcAft>
                <a:spcPts val="0"/>
              </a:spcAft>
              <a:buSzPts val="1800"/>
              <a:buChar char="●"/>
            </a:pPr>
            <a:r>
              <a:rPr lang="zh-CN"/>
              <a:t>Safer (all predictions lie in the convex hull of training data)</a:t>
            </a:r>
            <a:endParaRPr/>
          </a:p>
          <a:p>
            <a:pPr indent="-342900" lvl="0" marL="457200" rtl="0">
              <a:spcBef>
                <a:spcPts val="0"/>
              </a:spcBef>
              <a:spcAft>
                <a:spcPts val="0"/>
              </a:spcAft>
              <a:buSzPts val="1800"/>
              <a:buChar char="●"/>
            </a:pPr>
            <a:r>
              <a:rPr lang="zh-CN"/>
              <a:t>Reduce the complexity of system. (because we do not need to calibrate camera or measure any mappings)</a:t>
            </a:r>
            <a:endParaRPr/>
          </a:p>
          <a:p>
            <a:pPr indent="0" lvl="0" marL="0" rtl="0">
              <a:spcBef>
                <a:spcPts val="400"/>
              </a:spcBef>
              <a:spcAft>
                <a:spcPts val="0"/>
              </a:spcAft>
              <a:buNone/>
            </a:pPr>
            <a:r>
              <a:t/>
            </a:r>
            <a:endParaRPr/>
          </a:p>
          <a:p>
            <a:pPr indent="0" lvl="0" marL="0" rtl="0">
              <a:spcBef>
                <a:spcPts val="400"/>
              </a:spcBef>
              <a:spcAft>
                <a:spcPts val="0"/>
              </a:spcAft>
              <a:buNone/>
            </a:pPr>
            <a:r>
              <a:rPr lang="zh-CN"/>
              <a:t>Badness:</a:t>
            </a:r>
            <a:endParaRPr/>
          </a:p>
          <a:p>
            <a:pPr indent="-342900" lvl="0" marL="457200" rtl="0">
              <a:spcBef>
                <a:spcPts val="400"/>
              </a:spcBef>
              <a:spcAft>
                <a:spcPts val="0"/>
              </a:spcAft>
              <a:buSzPts val="1800"/>
              <a:buChar char="●"/>
            </a:pPr>
            <a:r>
              <a:rPr b="1" lang="zh-CN"/>
              <a:t>Cost time to collect data</a:t>
            </a:r>
            <a:endParaRPr b="1"/>
          </a:p>
          <a:p>
            <a:pPr indent="-342900" lvl="0" marL="457200" rtl="0">
              <a:spcBef>
                <a:spcPts val="0"/>
              </a:spcBef>
              <a:spcAft>
                <a:spcPts val="0"/>
              </a:spcAft>
              <a:buSzPts val="1800"/>
              <a:buChar char="●"/>
            </a:pPr>
            <a:r>
              <a:rPr lang="zh-CN"/>
              <a:t>Unable to deal with the trajectory out of the reachable set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470568" y="212447"/>
            <a:ext cx="8229600" cy="494700"/>
          </a:xfrm>
          <a:prstGeom prst="rect">
            <a:avLst/>
          </a:prstGeom>
        </p:spPr>
        <p:txBody>
          <a:bodyPr anchorCtr="0" anchor="ctr" bIns="68575" lIns="68575" spcFirstLastPara="1" rIns="68575" wrap="square" tIns="68575">
            <a:noAutofit/>
          </a:bodyPr>
          <a:lstStyle/>
          <a:p>
            <a:pPr indent="0" lvl="0" marL="0">
              <a:spcBef>
                <a:spcPts val="0"/>
              </a:spcBef>
              <a:spcAft>
                <a:spcPts val="0"/>
              </a:spcAft>
              <a:buNone/>
            </a:pPr>
            <a:r>
              <a:rPr lang="zh-CN"/>
              <a:t>fast controller implementation</a:t>
            </a:r>
            <a:endParaRPr/>
          </a:p>
        </p:txBody>
      </p:sp>
      <p:sp>
        <p:nvSpPr>
          <p:cNvPr id="209" name="Shape 209"/>
          <p:cNvSpPr txBox="1"/>
          <p:nvPr>
            <p:ph idx="1" type="body"/>
          </p:nvPr>
        </p:nvSpPr>
        <p:spPr>
          <a:xfrm>
            <a:off x="470575" y="945075"/>
            <a:ext cx="7170600" cy="1093200"/>
          </a:xfrm>
          <a:prstGeom prst="rect">
            <a:avLst/>
          </a:prstGeom>
        </p:spPr>
        <p:txBody>
          <a:bodyPr anchorCtr="0" anchor="t" bIns="68575" lIns="68575" spcFirstLastPara="1" rIns="68575" wrap="square" tIns="68575">
            <a:noAutofit/>
          </a:bodyPr>
          <a:lstStyle/>
          <a:p>
            <a:pPr indent="0" lvl="0" marL="0" rtl="0">
              <a:spcBef>
                <a:spcPts val="400"/>
              </a:spcBef>
              <a:spcAft>
                <a:spcPts val="0"/>
              </a:spcAft>
              <a:buNone/>
            </a:pPr>
            <a:r>
              <a:rPr b="1" lang="zh-CN" sz="2400"/>
              <a:t>We need the Baxter to move extremly fast.</a:t>
            </a:r>
            <a:endParaRPr b="1" sz="2400"/>
          </a:p>
        </p:txBody>
      </p:sp>
      <p:sp>
        <p:nvSpPr>
          <p:cNvPr id="210" name="Shape 210"/>
          <p:cNvSpPr txBox="1"/>
          <p:nvPr/>
        </p:nvSpPr>
        <p:spPr>
          <a:xfrm>
            <a:off x="5279275" y="1713450"/>
            <a:ext cx="3299700" cy="261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400"/>
              </a:spcBef>
              <a:spcAft>
                <a:spcPts val="0"/>
              </a:spcAft>
              <a:buNone/>
            </a:pPr>
            <a:r>
              <a:rPr lang="zh-CN" sz="1800">
                <a:solidFill>
                  <a:srgbClr val="2D637F"/>
                </a:solidFill>
              </a:rPr>
              <a:t>Why vanishing KP?</a:t>
            </a:r>
            <a:endParaRPr sz="1800">
              <a:solidFill>
                <a:srgbClr val="2D637F"/>
              </a:solidFill>
            </a:endParaRPr>
          </a:p>
          <a:p>
            <a:pPr indent="0" lvl="0" marL="0" marR="0" rtl="0" algn="l">
              <a:lnSpc>
                <a:spcPct val="100000"/>
              </a:lnSpc>
              <a:spcBef>
                <a:spcPts val="400"/>
              </a:spcBef>
              <a:spcAft>
                <a:spcPts val="0"/>
              </a:spcAft>
              <a:buNone/>
            </a:pPr>
            <a:r>
              <a:t/>
            </a:r>
            <a:endParaRPr sz="1800">
              <a:solidFill>
                <a:srgbClr val="2D637F"/>
              </a:solidFill>
            </a:endParaRPr>
          </a:p>
          <a:p>
            <a:pPr indent="-342900" lvl="0" marL="457200" marR="0" rtl="0" algn="l">
              <a:lnSpc>
                <a:spcPct val="100000"/>
              </a:lnSpc>
              <a:spcBef>
                <a:spcPts val="400"/>
              </a:spcBef>
              <a:spcAft>
                <a:spcPts val="0"/>
              </a:spcAft>
              <a:buClr>
                <a:srgbClr val="2D637F"/>
              </a:buClr>
              <a:buSzPts val="1800"/>
              <a:buChar char="●"/>
            </a:pPr>
            <a:r>
              <a:rPr lang="zh-CN" sz="1800">
                <a:solidFill>
                  <a:srgbClr val="2D637F"/>
                </a:solidFill>
              </a:rPr>
              <a:t>Initially large because we need huge speed </a:t>
            </a:r>
            <a:endParaRPr sz="1800">
              <a:solidFill>
                <a:srgbClr val="2D637F"/>
              </a:solidFill>
            </a:endParaRPr>
          </a:p>
          <a:p>
            <a:pPr indent="0" lvl="0" marL="0" marR="0" rtl="0" algn="l">
              <a:lnSpc>
                <a:spcPct val="100000"/>
              </a:lnSpc>
              <a:spcBef>
                <a:spcPts val="400"/>
              </a:spcBef>
              <a:spcAft>
                <a:spcPts val="0"/>
              </a:spcAft>
              <a:buNone/>
            </a:pPr>
            <a:r>
              <a:t/>
            </a:r>
            <a:endParaRPr sz="1800">
              <a:solidFill>
                <a:srgbClr val="2D637F"/>
              </a:solidFill>
            </a:endParaRPr>
          </a:p>
          <a:p>
            <a:pPr indent="-342900" lvl="0" marL="457200" marR="0" rtl="0" algn="l">
              <a:lnSpc>
                <a:spcPct val="100000"/>
              </a:lnSpc>
              <a:spcBef>
                <a:spcPts val="400"/>
              </a:spcBef>
              <a:spcAft>
                <a:spcPts val="0"/>
              </a:spcAft>
              <a:buClr>
                <a:srgbClr val="2D637F"/>
              </a:buClr>
              <a:buSzPts val="1800"/>
              <a:buChar char="●"/>
            </a:pPr>
            <a:r>
              <a:rPr lang="zh-CN" sz="1800">
                <a:solidFill>
                  <a:srgbClr val="2D637F"/>
                </a:solidFill>
              </a:rPr>
              <a:t>Vanishing because we need it stable</a:t>
            </a:r>
            <a:endParaRPr sz="1800">
              <a:solidFill>
                <a:srgbClr val="2D637F"/>
              </a:solidFill>
            </a:endParaRPr>
          </a:p>
        </p:txBody>
      </p:sp>
      <p:pic>
        <p:nvPicPr>
          <p:cNvPr id="211" name="Shape 211"/>
          <p:cNvPicPr preferRelativeResize="0"/>
          <p:nvPr/>
        </p:nvPicPr>
        <p:blipFill rotWithShape="1">
          <a:blip r:embed="rId3">
            <a:alphaModFix/>
          </a:blip>
          <a:srcRect b="33128" l="5873" r="0" t="13472"/>
          <a:stretch/>
        </p:blipFill>
        <p:spPr>
          <a:xfrm>
            <a:off x="138725" y="1806700"/>
            <a:ext cx="5140549" cy="218721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idx="1" type="body"/>
          </p:nvPr>
        </p:nvSpPr>
        <p:spPr>
          <a:xfrm>
            <a:off x="3640407" y="2134650"/>
            <a:ext cx="3042000" cy="457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D637F"/>
              </a:buClr>
              <a:buSzPts val="2400"/>
              <a:buFont typeface="Arial"/>
              <a:buNone/>
            </a:pPr>
            <a:r>
              <a:rPr b="0" i="0" lang="zh-CN" sz="2400" u="none" cap="none" strike="noStrike">
                <a:solidFill>
                  <a:srgbClr val="2D637F"/>
                </a:solidFill>
                <a:latin typeface="Arial"/>
                <a:ea typeface="Arial"/>
                <a:cs typeface="Arial"/>
                <a:sym typeface="Arial"/>
              </a:rPr>
              <a:t>THANK YOU!</a:t>
            </a:r>
            <a:endParaRPr b="0" i="0" sz="2400" u="none" cap="none" strike="noStrike">
              <a:solidFill>
                <a:srgbClr val="2D637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470568" y="212447"/>
            <a:ext cx="8229600" cy="4947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rgbClr val="E09E19"/>
              </a:buClr>
              <a:buSzPts val="2700"/>
              <a:buFont typeface="Georgia"/>
              <a:buNone/>
            </a:pPr>
            <a:r>
              <a:rPr b="0" i="0" lang="zh-CN" sz="2700" u="none" cap="small" strike="noStrike">
                <a:solidFill>
                  <a:srgbClr val="E09E19"/>
                </a:solidFill>
                <a:latin typeface="Georgia"/>
                <a:ea typeface="Georgia"/>
                <a:cs typeface="Georgia"/>
                <a:sym typeface="Georgia"/>
              </a:rPr>
              <a:t>Introduction</a:t>
            </a:r>
            <a:endParaRPr b="0" i="0" sz="2700" u="none" cap="small" strike="noStrike">
              <a:solidFill>
                <a:srgbClr val="E09E19"/>
              </a:solidFill>
              <a:latin typeface="Georgia"/>
              <a:ea typeface="Georgia"/>
              <a:cs typeface="Georgia"/>
              <a:sym typeface="Georgia"/>
            </a:endParaRPr>
          </a:p>
        </p:txBody>
      </p:sp>
      <p:sp>
        <p:nvSpPr>
          <p:cNvPr id="83" name="Shape 83"/>
          <p:cNvSpPr txBox="1"/>
          <p:nvPr>
            <p:ph idx="1" type="body"/>
          </p:nvPr>
        </p:nvSpPr>
        <p:spPr>
          <a:xfrm>
            <a:off x="470569" y="945065"/>
            <a:ext cx="8138100" cy="3219900"/>
          </a:xfrm>
          <a:prstGeom prst="rect">
            <a:avLst/>
          </a:prstGeom>
          <a:noFill/>
          <a:ln>
            <a:noFill/>
          </a:ln>
        </p:spPr>
        <p:txBody>
          <a:bodyPr anchorCtr="0" anchor="t" bIns="34275" lIns="68575" spcFirstLastPara="1" rIns="68575" wrap="square" tIns="34275">
            <a:noAutofit/>
          </a:bodyPr>
          <a:lstStyle/>
          <a:p>
            <a:pPr indent="-266700" lvl="0" marL="254000" marR="0" rtl="0" algn="l">
              <a:spcBef>
                <a:spcPts val="0"/>
              </a:spcBef>
              <a:spcAft>
                <a:spcPts val="0"/>
              </a:spcAft>
              <a:buClr>
                <a:srgbClr val="2D637F"/>
              </a:buClr>
              <a:buSzPts val="2400"/>
              <a:buFont typeface="Arial"/>
              <a:buChar char="•"/>
            </a:pPr>
            <a:r>
              <a:rPr b="1" lang="zh-CN" sz="2400"/>
              <a:t>We want the baxter to catch a flying ball. </a:t>
            </a:r>
            <a:r>
              <a:rPr b="1" i="0" lang="zh-CN" sz="2400" u="none" cap="none" strike="noStrike">
                <a:solidFill>
                  <a:srgbClr val="2D637F"/>
                </a:solidFill>
              </a:rPr>
              <a:t> </a:t>
            </a:r>
            <a:endParaRPr b="1" i="0" sz="2400" u="none" cap="none" strike="noStrike">
              <a:solidFill>
                <a:srgbClr val="2D637F"/>
              </a:solidFill>
            </a:endParaRPr>
          </a:p>
          <a:p>
            <a:pPr indent="0" lvl="0" marL="0" marR="0" rtl="0" algn="l">
              <a:spcBef>
                <a:spcPts val="0"/>
              </a:spcBef>
              <a:spcAft>
                <a:spcPts val="0"/>
              </a:spcAft>
              <a:buNone/>
            </a:pPr>
            <a:r>
              <a:t/>
            </a:r>
            <a:endParaRPr sz="2100"/>
          </a:p>
          <a:p>
            <a:pPr indent="0" lvl="0" marL="0" marR="0" rtl="0" algn="l">
              <a:spcBef>
                <a:spcPts val="0"/>
              </a:spcBef>
              <a:spcAft>
                <a:spcPts val="0"/>
              </a:spcAft>
              <a:buNone/>
            </a:pPr>
            <a:r>
              <a:rPr b="1" lang="zh-CN" sz="2100"/>
              <a:t>Decompose the task:</a:t>
            </a:r>
            <a:endParaRPr b="1" sz="2100"/>
          </a:p>
          <a:p>
            <a:pPr indent="0" lvl="0" marL="0" marR="0" rtl="0" algn="l">
              <a:spcBef>
                <a:spcPts val="0"/>
              </a:spcBef>
              <a:spcAft>
                <a:spcPts val="0"/>
              </a:spcAft>
              <a:buNone/>
            </a:pPr>
            <a:r>
              <a:t/>
            </a:r>
            <a:endParaRPr b="1" sz="2100"/>
          </a:p>
          <a:p>
            <a:pPr indent="-336550" lvl="0" marL="342900" marR="0" rtl="0" algn="l">
              <a:spcBef>
                <a:spcPts val="400"/>
              </a:spcBef>
              <a:spcAft>
                <a:spcPts val="0"/>
              </a:spcAft>
              <a:buClr>
                <a:srgbClr val="2D637F"/>
              </a:buClr>
              <a:buSzPts val="2100"/>
              <a:buFont typeface="Arial"/>
              <a:buAutoNum type="arabicPeriod"/>
            </a:pPr>
            <a:r>
              <a:rPr lang="zh-CN" sz="2100"/>
              <a:t>Detect the tennis ball and track the trajectory.</a:t>
            </a:r>
            <a:endParaRPr b="0" i="0" sz="2100" u="none" cap="none" strike="noStrike">
              <a:solidFill>
                <a:srgbClr val="2D637F"/>
              </a:solidFill>
              <a:latin typeface="Arial"/>
              <a:ea typeface="Arial"/>
              <a:cs typeface="Arial"/>
              <a:sym typeface="Arial"/>
            </a:endParaRPr>
          </a:p>
          <a:p>
            <a:pPr indent="-336550" lvl="0" marL="342900" marR="0" rtl="0" algn="l">
              <a:spcBef>
                <a:spcPts val="400"/>
              </a:spcBef>
              <a:spcAft>
                <a:spcPts val="0"/>
              </a:spcAft>
              <a:buClr>
                <a:srgbClr val="2D637F"/>
              </a:buClr>
              <a:buSzPts val="2100"/>
              <a:buFont typeface="Arial"/>
              <a:buAutoNum type="arabicPeriod"/>
            </a:pPr>
            <a:r>
              <a:rPr b="0" i="0" lang="zh-CN" sz="2100" u="none" cap="none" strike="noStrike">
                <a:solidFill>
                  <a:srgbClr val="2D637F"/>
                </a:solidFill>
                <a:latin typeface="Arial"/>
                <a:ea typeface="Arial"/>
                <a:cs typeface="Arial"/>
                <a:sym typeface="Arial"/>
              </a:rPr>
              <a:t>Predict the </a:t>
            </a:r>
            <a:r>
              <a:rPr lang="zh-CN" sz="2100"/>
              <a:t>dropping point of the tennis ball. </a:t>
            </a:r>
            <a:endParaRPr b="0" i="0" sz="2100" u="none" cap="none" strike="noStrike">
              <a:solidFill>
                <a:srgbClr val="2D637F"/>
              </a:solidFill>
              <a:latin typeface="Arial"/>
              <a:ea typeface="Arial"/>
              <a:cs typeface="Arial"/>
              <a:sym typeface="Arial"/>
            </a:endParaRPr>
          </a:p>
          <a:p>
            <a:pPr indent="-336550" lvl="0" marL="342900" marR="0" rtl="0" algn="l">
              <a:spcBef>
                <a:spcPts val="400"/>
              </a:spcBef>
              <a:spcAft>
                <a:spcPts val="0"/>
              </a:spcAft>
              <a:buClr>
                <a:srgbClr val="2D637F"/>
              </a:buClr>
              <a:buSzPts val="2100"/>
              <a:buFont typeface="Arial"/>
              <a:buAutoNum type="arabicPeriod"/>
            </a:pPr>
            <a:r>
              <a:rPr lang="zh-CN" sz="2100"/>
              <a:t>Compute the robot configuration and path planning</a:t>
            </a:r>
            <a:endParaRPr sz="2100"/>
          </a:p>
          <a:p>
            <a:pPr indent="-336550" lvl="0" marL="342900" marR="0" rtl="0" algn="l">
              <a:spcBef>
                <a:spcPts val="400"/>
              </a:spcBef>
              <a:spcAft>
                <a:spcPts val="0"/>
              </a:spcAft>
              <a:buClr>
                <a:srgbClr val="2D637F"/>
              </a:buClr>
              <a:buSzPts val="2100"/>
              <a:buFont typeface="Arial"/>
              <a:buAutoNum type="arabicPeriod"/>
            </a:pPr>
            <a:r>
              <a:rPr lang="zh-CN" sz="2100"/>
              <a:t>Move! </a:t>
            </a:r>
            <a:endParaRPr sz="2100"/>
          </a:p>
          <a:p>
            <a:pPr indent="-139700" lvl="0" marL="254000" marR="0" rtl="0" algn="l">
              <a:spcBef>
                <a:spcPts val="400"/>
              </a:spcBef>
              <a:spcAft>
                <a:spcPts val="0"/>
              </a:spcAft>
              <a:buClr>
                <a:srgbClr val="2D637F"/>
              </a:buClr>
              <a:buSzPts val="1800"/>
              <a:buFont typeface="Arial"/>
              <a:buNone/>
            </a:pPr>
            <a:r>
              <a:t/>
            </a:r>
            <a:endParaRPr b="1" i="0" sz="1800" u="none" cap="none" strike="noStrike">
              <a:solidFill>
                <a:srgbClr val="2D637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457193" y="110522"/>
            <a:ext cx="8229600" cy="494700"/>
          </a:xfrm>
          <a:prstGeom prst="rect">
            <a:avLst/>
          </a:prstGeom>
        </p:spPr>
        <p:txBody>
          <a:bodyPr anchorCtr="0" anchor="ctr" bIns="68575" lIns="68575" spcFirstLastPara="1" rIns="68575" wrap="square" tIns="68575">
            <a:noAutofit/>
          </a:bodyPr>
          <a:lstStyle/>
          <a:p>
            <a:pPr indent="0" lvl="0" marL="0">
              <a:spcBef>
                <a:spcPts val="0"/>
              </a:spcBef>
              <a:spcAft>
                <a:spcPts val="0"/>
              </a:spcAft>
              <a:buNone/>
            </a:pPr>
            <a:r>
              <a:rPr lang="zh-CN"/>
              <a:t>system configuration</a:t>
            </a:r>
            <a:endParaRPr/>
          </a:p>
        </p:txBody>
      </p:sp>
      <p:sp>
        <p:nvSpPr>
          <p:cNvPr id="89" name="Shape 89"/>
          <p:cNvSpPr txBox="1"/>
          <p:nvPr>
            <p:ph idx="1" type="body"/>
          </p:nvPr>
        </p:nvSpPr>
        <p:spPr>
          <a:xfrm>
            <a:off x="470569" y="945065"/>
            <a:ext cx="8138100" cy="3219900"/>
          </a:xfrm>
          <a:prstGeom prst="rect">
            <a:avLst/>
          </a:prstGeom>
        </p:spPr>
        <p:txBody>
          <a:bodyPr anchorCtr="0" anchor="t" bIns="68575" lIns="68575" spcFirstLastPara="1" rIns="68575" wrap="square" tIns="68575">
            <a:noAutofit/>
          </a:bodyPr>
          <a:lstStyle/>
          <a:p>
            <a:pPr indent="0" lvl="0" marL="0">
              <a:spcBef>
                <a:spcPts val="400"/>
              </a:spcBef>
              <a:spcAft>
                <a:spcPts val="0"/>
              </a:spcAft>
              <a:buNone/>
            </a:pPr>
            <a:r>
              <a:t/>
            </a:r>
            <a:endParaRPr/>
          </a:p>
        </p:txBody>
      </p:sp>
      <p:pic>
        <p:nvPicPr>
          <p:cNvPr id="90" name="Shape 90"/>
          <p:cNvPicPr preferRelativeResize="0"/>
          <p:nvPr/>
        </p:nvPicPr>
        <p:blipFill>
          <a:blip r:embed="rId3">
            <a:alphaModFix/>
          </a:blip>
          <a:stretch>
            <a:fillRect/>
          </a:stretch>
        </p:blipFill>
        <p:spPr>
          <a:xfrm>
            <a:off x="1751025" y="605224"/>
            <a:ext cx="5380119" cy="40350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457193" y="94847"/>
            <a:ext cx="8229600" cy="494700"/>
          </a:xfrm>
          <a:prstGeom prst="rect">
            <a:avLst/>
          </a:prstGeom>
        </p:spPr>
        <p:txBody>
          <a:bodyPr anchorCtr="0" anchor="ctr" bIns="68575" lIns="68575" spcFirstLastPara="1" rIns="68575" wrap="square" tIns="68575">
            <a:noAutofit/>
          </a:bodyPr>
          <a:lstStyle/>
          <a:p>
            <a:pPr indent="0" lvl="0" marL="0">
              <a:spcBef>
                <a:spcPts val="0"/>
              </a:spcBef>
              <a:spcAft>
                <a:spcPts val="0"/>
              </a:spcAft>
              <a:buNone/>
            </a:pPr>
            <a:r>
              <a:rPr lang="zh-CN"/>
              <a:t>system architecture</a:t>
            </a:r>
            <a:endParaRPr/>
          </a:p>
        </p:txBody>
      </p:sp>
      <p:sp>
        <p:nvSpPr>
          <p:cNvPr id="96" name="Shape 96"/>
          <p:cNvSpPr txBox="1"/>
          <p:nvPr>
            <p:ph idx="1" type="body"/>
          </p:nvPr>
        </p:nvSpPr>
        <p:spPr>
          <a:xfrm>
            <a:off x="470569" y="945065"/>
            <a:ext cx="8138100" cy="3219900"/>
          </a:xfrm>
          <a:prstGeom prst="rect">
            <a:avLst/>
          </a:prstGeom>
        </p:spPr>
        <p:txBody>
          <a:bodyPr anchorCtr="0" anchor="t" bIns="68575" lIns="68575" spcFirstLastPara="1" rIns="68575" wrap="square" tIns="68575">
            <a:noAutofit/>
          </a:bodyPr>
          <a:lstStyle/>
          <a:p>
            <a:pPr indent="0" lvl="0" marL="0">
              <a:spcBef>
                <a:spcPts val="400"/>
              </a:spcBef>
              <a:spcAft>
                <a:spcPts val="0"/>
              </a:spcAft>
              <a:buNone/>
            </a:pPr>
            <a:r>
              <a:t/>
            </a:r>
            <a:endParaRPr/>
          </a:p>
        </p:txBody>
      </p:sp>
      <p:pic>
        <p:nvPicPr>
          <p:cNvPr id="97" name="Shape 97"/>
          <p:cNvPicPr preferRelativeResize="0"/>
          <p:nvPr/>
        </p:nvPicPr>
        <p:blipFill>
          <a:blip r:embed="rId3">
            <a:alphaModFix/>
          </a:blip>
          <a:stretch>
            <a:fillRect/>
          </a:stretch>
        </p:blipFill>
        <p:spPr>
          <a:xfrm>
            <a:off x="1836138" y="722075"/>
            <a:ext cx="5471726" cy="38104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470568" y="212447"/>
            <a:ext cx="8229600" cy="4947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E09E19"/>
              </a:buClr>
              <a:buSzPts val="2700"/>
              <a:buFont typeface="Georgia"/>
              <a:buNone/>
            </a:pPr>
            <a:r>
              <a:rPr lang="zh-CN" sz="2700"/>
              <a:t>Detect the tennis</a:t>
            </a:r>
            <a:r>
              <a:rPr lang="zh-CN" sz="2100" cap="none">
                <a:solidFill>
                  <a:srgbClr val="2D637F"/>
                </a:solidFill>
                <a:latin typeface="Arial"/>
                <a:ea typeface="Arial"/>
                <a:cs typeface="Arial"/>
                <a:sym typeface="Arial"/>
              </a:rPr>
              <a:t> </a:t>
            </a:r>
            <a:r>
              <a:rPr lang="zh-CN" sz="2700"/>
              <a:t>ball</a:t>
            </a:r>
            <a:endParaRPr/>
          </a:p>
        </p:txBody>
      </p:sp>
      <p:sp>
        <p:nvSpPr>
          <p:cNvPr id="103" name="Shape 103"/>
          <p:cNvSpPr txBox="1"/>
          <p:nvPr>
            <p:ph idx="1" type="body"/>
          </p:nvPr>
        </p:nvSpPr>
        <p:spPr>
          <a:xfrm>
            <a:off x="470569" y="707140"/>
            <a:ext cx="8138100" cy="3219900"/>
          </a:xfrm>
          <a:prstGeom prst="rect">
            <a:avLst/>
          </a:prstGeom>
        </p:spPr>
        <p:txBody>
          <a:bodyPr anchorCtr="0" anchor="t" bIns="68575" lIns="68575" spcFirstLastPara="1" rIns="68575" wrap="square" tIns="68575">
            <a:noAutofit/>
          </a:bodyPr>
          <a:lstStyle/>
          <a:p>
            <a:pPr indent="-342900" lvl="0" marL="457200" rtl="0">
              <a:spcBef>
                <a:spcPts val="400"/>
              </a:spcBef>
              <a:spcAft>
                <a:spcPts val="0"/>
              </a:spcAft>
              <a:buSzPts val="1800"/>
              <a:buChar char="●"/>
            </a:pPr>
            <a:r>
              <a:rPr lang="zh-CN"/>
              <a:t>Transform the image into HSV color space. </a:t>
            </a:r>
            <a:endParaRPr/>
          </a:p>
          <a:p>
            <a:pPr indent="-342900" lvl="0" marL="457200" rtl="0">
              <a:spcBef>
                <a:spcPts val="0"/>
              </a:spcBef>
              <a:spcAft>
                <a:spcPts val="0"/>
              </a:spcAft>
              <a:buSzPts val="1800"/>
              <a:buChar char="●"/>
            </a:pPr>
            <a:r>
              <a:rPr lang="zh-CN"/>
              <a:t>Filter out all non-green colors. </a:t>
            </a:r>
            <a:endParaRPr/>
          </a:p>
          <a:p>
            <a:pPr indent="-342900" lvl="0" marL="457200" rtl="0">
              <a:spcBef>
                <a:spcPts val="0"/>
              </a:spcBef>
              <a:spcAft>
                <a:spcPts val="0"/>
              </a:spcAft>
              <a:buSzPts val="1800"/>
              <a:buChar char="●"/>
            </a:pPr>
            <a:r>
              <a:t/>
            </a:r>
            <a:endParaRPr/>
          </a:p>
        </p:txBody>
      </p:sp>
      <p:pic>
        <p:nvPicPr>
          <p:cNvPr id="104" name="Shape 104"/>
          <p:cNvPicPr preferRelativeResize="0"/>
          <p:nvPr/>
        </p:nvPicPr>
        <p:blipFill>
          <a:blip r:embed="rId3">
            <a:alphaModFix/>
          </a:blip>
          <a:stretch>
            <a:fillRect/>
          </a:stretch>
        </p:blipFill>
        <p:spPr>
          <a:xfrm>
            <a:off x="4396150" y="1446975"/>
            <a:ext cx="4747850" cy="3560875"/>
          </a:xfrm>
          <a:prstGeom prst="rect">
            <a:avLst/>
          </a:prstGeom>
          <a:noFill/>
          <a:ln>
            <a:noFill/>
          </a:ln>
        </p:spPr>
      </p:pic>
      <p:pic>
        <p:nvPicPr>
          <p:cNvPr id="105" name="Shape 105"/>
          <p:cNvPicPr preferRelativeResize="0"/>
          <p:nvPr/>
        </p:nvPicPr>
        <p:blipFill>
          <a:blip r:embed="rId4">
            <a:alphaModFix/>
          </a:blip>
          <a:stretch>
            <a:fillRect/>
          </a:stretch>
        </p:blipFill>
        <p:spPr>
          <a:xfrm>
            <a:off x="279500" y="1446975"/>
            <a:ext cx="4116640" cy="3560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470568" y="212447"/>
            <a:ext cx="8229600" cy="494700"/>
          </a:xfrm>
          <a:prstGeom prst="rect">
            <a:avLst/>
          </a:prstGeom>
        </p:spPr>
        <p:txBody>
          <a:bodyPr anchorCtr="0" anchor="ctr" bIns="68575" lIns="68575" spcFirstLastPara="1" rIns="68575" wrap="square" tIns="68575">
            <a:noAutofit/>
          </a:bodyPr>
          <a:lstStyle/>
          <a:p>
            <a:pPr indent="0" lvl="0" marL="0">
              <a:spcBef>
                <a:spcPts val="0"/>
              </a:spcBef>
              <a:spcAft>
                <a:spcPts val="0"/>
              </a:spcAft>
              <a:buNone/>
            </a:pPr>
            <a:r>
              <a:rPr lang="zh-CN"/>
              <a:t>Why we give up 3d scenaerio - one camera</a:t>
            </a:r>
            <a:endParaRPr/>
          </a:p>
        </p:txBody>
      </p:sp>
      <p:sp>
        <p:nvSpPr>
          <p:cNvPr id="111" name="Shape 111"/>
          <p:cNvSpPr txBox="1"/>
          <p:nvPr>
            <p:ph idx="1" type="body"/>
          </p:nvPr>
        </p:nvSpPr>
        <p:spPr>
          <a:xfrm>
            <a:off x="470569" y="945065"/>
            <a:ext cx="8138100" cy="3219900"/>
          </a:xfrm>
          <a:prstGeom prst="rect">
            <a:avLst/>
          </a:prstGeom>
        </p:spPr>
        <p:txBody>
          <a:bodyPr anchorCtr="0" anchor="t" bIns="68575" lIns="68575" spcFirstLastPara="1" rIns="68575" wrap="square" tIns="68575">
            <a:noAutofit/>
          </a:bodyPr>
          <a:lstStyle/>
          <a:p>
            <a:pPr indent="0" lvl="0" marL="0" rtl="0">
              <a:spcBef>
                <a:spcPts val="400"/>
              </a:spcBef>
              <a:spcAft>
                <a:spcPts val="0"/>
              </a:spcAft>
              <a:buNone/>
            </a:pPr>
            <a:r>
              <a:t/>
            </a:r>
            <a:endParaRPr/>
          </a:p>
          <a:p>
            <a:pPr indent="0" lvl="0" marL="0" rtl="0">
              <a:spcBef>
                <a:spcPts val="400"/>
              </a:spcBef>
              <a:spcAft>
                <a:spcPts val="0"/>
              </a:spcAft>
              <a:buNone/>
            </a:pPr>
            <a:r>
              <a:t/>
            </a:r>
            <a:endParaRPr/>
          </a:p>
          <a:p>
            <a:pPr indent="0" lvl="0" marL="0" rtl="0">
              <a:spcBef>
                <a:spcPts val="400"/>
              </a:spcBef>
              <a:spcAft>
                <a:spcPts val="0"/>
              </a:spcAft>
              <a:buNone/>
            </a:pPr>
            <a:r>
              <a:t/>
            </a:r>
            <a:endParaRPr/>
          </a:p>
          <a:p>
            <a:pPr indent="0" lvl="0" marL="0" rtl="0">
              <a:spcBef>
                <a:spcPts val="400"/>
              </a:spcBef>
              <a:spcAft>
                <a:spcPts val="0"/>
              </a:spcAft>
              <a:buNone/>
            </a:pPr>
            <a:r>
              <a:t/>
            </a:r>
            <a:endParaRPr/>
          </a:p>
          <a:p>
            <a:pPr indent="0" lvl="0" marL="0" rtl="0">
              <a:spcBef>
                <a:spcPts val="400"/>
              </a:spcBef>
              <a:spcAft>
                <a:spcPts val="0"/>
              </a:spcAft>
              <a:buNone/>
            </a:pPr>
            <a:r>
              <a:t/>
            </a:r>
            <a:endParaRPr/>
          </a:p>
          <a:p>
            <a:pPr indent="0" lvl="0" marL="0" rtl="0">
              <a:spcBef>
                <a:spcPts val="400"/>
              </a:spcBef>
              <a:spcAft>
                <a:spcPts val="0"/>
              </a:spcAft>
              <a:buNone/>
            </a:pPr>
            <a:r>
              <a:t/>
            </a:r>
            <a:endParaRPr/>
          </a:p>
          <a:p>
            <a:pPr indent="0" lvl="0" marL="0" rtl="0">
              <a:spcBef>
                <a:spcPts val="400"/>
              </a:spcBef>
              <a:spcAft>
                <a:spcPts val="0"/>
              </a:spcAft>
              <a:buNone/>
            </a:pPr>
            <a:r>
              <a:t/>
            </a:r>
            <a:endParaRPr/>
          </a:p>
          <a:p>
            <a:pPr indent="0" lvl="0" marL="0" rtl="0">
              <a:spcBef>
                <a:spcPts val="400"/>
              </a:spcBef>
              <a:spcAft>
                <a:spcPts val="0"/>
              </a:spcAft>
              <a:buNone/>
            </a:pPr>
            <a:r>
              <a:t/>
            </a:r>
            <a:endParaRPr/>
          </a:p>
          <a:p>
            <a:pPr indent="0" lvl="0" marL="0" rtl="0">
              <a:spcBef>
                <a:spcPts val="400"/>
              </a:spcBef>
              <a:spcAft>
                <a:spcPts val="0"/>
              </a:spcAft>
              <a:buNone/>
            </a:pPr>
            <a:r>
              <a:t/>
            </a:r>
            <a:endParaRPr/>
          </a:p>
          <a:p>
            <a:pPr indent="-342900" lvl="0" marL="457200">
              <a:spcBef>
                <a:spcPts val="400"/>
              </a:spcBef>
              <a:spcAft>
                <a:spcPts val="0"/>
              </a:spcAft>
              <a:buSzPts val="1800"/>
              <a:buChar char="●"/>
            </a:pPr>
            <a:r>
              <a:rPr lang="zh-CN"/>
              <a:t>Esay to extend to 3D using two cameras. </a:t>
            </a:r>
            <a:endParaRPr/>
          </a:p>
        </p:txBody>
      </p:sp>
      <p:pic>
        <p:nvPicPr>
          <p:cNvPr id="112" name="Shape 112"/>
          <p:cNvPicPr preferRelativeResize="0"/>
          <p:nvPr/>
        </p:nvPicPr>
        <p:blipFill>
          <a:blip r:embed="rId3">
            <a:alphaModFix/>
          </a:blip>
          <a:stretch>
            <a:fillRect/>
          </a:stretch>
        </p:blipFill>
        <p:spPr>
          <a:xfrm>
            <a:off x="1929650" y="807200"/>
            <a:ext cx="4077374" cy="3058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470568" y="212447"/>
            <a:ext cx="8229600" cy="494700"/>
          </a:xfrm>
          <a:prstGeom prst="rect">
            <a:avLst/>
          </a:prstGeom>
        </p:spPr>
        <p:txBody>
          <a:bodyPr anchorCtr="0" anchor="ctr" bIns="68575" lIns="68575" spcFirstLastPara="1" rIns="68575" wrap="square" tIns="68575">
            <a:noAutofit/>
          </a:bodyPr>
          <a:lstStyle/>
          <a:p>
            <a:pPr indent="0" lvl="0" marL="0" rtl="0">
              <a:spcBef>
                <a:spcPts val="0"/>
              </a:spcBef>
              <a:spcAft>
                <a:spcPts val="0"/>
              </a:spcAft>
              <a:buNone/>
            </a:pPr>
            <a:r>
              <a:rPr lang="zh-CN"/>
              <a:t>prediction model 1: physical model</a:t>
            </a:r>
            <a:endParaRPr/>
          </a:p>
        </p:txBody>
      </p:sp>
      <p:sp>
        <p:nvSpPr>
          <p:cNvPr id="118" name="Shape 118"/>
          <p:cNvSpPr txBox="1"/>
          <p:nvPr>
            <p:ph idx="1" type="body"/>
          </p:nvPr>
        </p:nvSpPr>
        <p:spPr>
          <a:xfrm>
            <a:off x="470575" y="945075"/>
            <a:ext cx="2767800" cy="3219900"/>
          </a:xfrm>
          <a:prstGeom prst="rect">
            <a:avLst/>
          </a:prstGeom>
        </p:spPr>
        <p:txBody>
          <a:bodyPr anchorCtr="0" anchor="t" bIns="68575" lIns="68575" spcFirstLastPara="1" rIns="68575" wrap="square" tIns="68575">
            <a:noAutofit/>
          </a:bodyPr>
          <a:lstStyle/>
          <a:p>
            <a:pPr indent="0" lvl="0" marL="0">
              <a:spcBef>
                <a:spcPts val="400"/>
              </a:spcBef>
              <a:spcAft>
                <a:spcPts val="0"/>
              </a:spcAft>
              <a:buNone/>
            </a:pPr>
            <a:r>
              <a:rPr lang="zh-CN"/>
              <a:t>Prediction rule:</a:t>
            </a:r>
            <a:endParaRPr/>
          </a:p>
          <a:p>
            <a:pPr indent="0" lvl="0" marL="0">
              <a:spcBef>
                <a:spcPts val="400"/>
              </a:spcBef>
              <a:spcAft>
                <a:spcPts val="0"/>
              </a:spcAft>
              <a:buNone/>
            </a:pPr>
            <a:r>
              <a:t/>
            </a:r>
            <a:endParaRPr/>
          </a:p>
          <a:p>
            <a:pPr indent="0" lvl="0" marL="0">
              <a:spcBef>
                <a:spcPts val="400"/>
              </a:spcBef>
              <a:spcAft>
                <a:spcPts val="0"/>
              </a:spcAft>
              <a:buNone/>
            </a:pPr>
            <a:r>
              <a:rPr lang="zh-CN"/>
              <a:t>Find the mirror location of the first point captured by the camera with respect to the symmetry axis of the parabola. </a:t>
            </a:r>
            <a:endParaRPr/>
          </a:p>
          <a:p>
            <a:pPr indent="0" lvl="0" marL="0" rtl="0">
              <a:spcBef>
                <a:spcPts val="400"/>
              </a:spcBef>
              <a:spcAft>
                <a:spcPts val="0"/>
              </a:spcAft>
              <a:buNone/>
            </a:pPr>
            <a:r>
              <a:t/>
            </a:r>
            <a:endParaRPr/>
          </a:p>
          <a:p>
            <a:pPr indent="0" lvl="0" marL="0">
              <a:spcBef>
                <a:spcPts val="400"/>
              </a:spcBef>
              <a:spcAft>
                <a:spcPts val="0"/>
              </a:spcAft>
              <a:buNone/>
            </a:pPr>
            <a:r>
              <a:rPr lang="zh-CN"/>
              <a:t>(because it maximizes the flying time of the ball)</a:t>
            </a:r>
            <a:endParaRPr/>
          </a:p>
        </p:txBody>
      </p:sp>
      <p:pic>
        <p:nvPicPr>
          <p:cNvPr id="119" name="Shape 119"/>
          <p:cNvPicPr preferRelativeResize="0"/>
          <p:nvPr/>
        </p:nvPicPr>
        <p:blipFill>
          <a:blip r:embed="rId3">
            <a:alphaModFix/>
          </a:blip>
          <a:stretch>
            <a:fillRect/>
          </a:stretch>
        </p:blipFill>
        <p:spPr>
          <a:xfrm>
            <a:off x="3390775" y="859547"/>
            <a:ext cx="5600825" cy="32940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470568" y="212447"/>
            <a:ext cx="8229600" cy="494700"/>
          </a:xfrm>
          <a:prstGeom prst="rect">
            <a:avLst/>
          </a:prstGeom>
        </p:spPr>
        <p:txBody>
          <a:bodyPr anchorCtr="0" anchor="ctr" bIns="68575" lIns="68575" spcFirstLastPara="1" rIns="68575" wrap="square" tIns="68575">
            <a:noAutofit/>
          </a:bodyPr>
          <a:lstStyle/>
          <a:p>
            <a:pPr indent="0" lvl="0" marL="0">
              <a:spcBef>
                <a:spcPts val="0"/>
              </a:spcBef>
              <a:spcAft>
                <a:spcPts val="0"/>
              </a:spcAft>
              <a:buNone/>
            </a:pPr>
            <a:r>
              <a:rPr lang="zh-CN"/>
              <a:t>prediction model 1: physical model</a:t>
            </a:r>
            <a:endParaRPr/>
          </a:p>
        </p:txBody>
      </p:sp>
      <p:sp>
        <p:nvSpPr>
          <p:cNvPr id="125" name="Shape 125"/>
          <p:cNvSpPr txBox="1"/>
          <p:nvPr>
            <p:ph idx="1" type="body"/>
          </p:nvPr>
        </p:nvSpPr>
        <p:spPr>
          <a:xfrm>
            <a:off x="470569" y="945065"/>
            <a:ext cx="8138100" cy="3219900"/>
          </a:xfrm>
          <a:prstGeom prst="rect">
            <a:avLst/>
          </a:prstGeom>
        </p:spPr>
        <p:txBody>
          <a:bodyPr anchorCtr="0" anchor="t" bIns="68575" lIns="68575" spcFirstLastPara="1" rIns="68575" wrap="square" tIns="68575">
            <a:noAutofit/>
          </a:bodyPr>
          <a:lstStyle/>
          <a:p>
            <a:pPr indent="0" lvl="0" marL="0">
              <a:spcBef>
                <a:spcPts val="400"/>
              </a:spcBef>
              <a:spcAft>
                <a:spcPts val="0"/>
              </a:spcAft>
              <a:buNone/>
            </a:pPr>
            <a:r>
              <a:t/>
            </a:r>
            <a:endParaRPr/>
          </a:p>
        </p:txBody>
      </p:sp>
      <p:pic>
        <p:nvPicPr>
          <p:cNvPr id="126" name="Shape 126"/>
          <p:cNvPicPr preferRelativeResize="0"/>
          <p:nvPr/>
        </p:nvPicPr>
        <p:blipFill>
          <a:blip r:embed="rId3">
            <a:alphaModFix/>
          </a:blip>
          <a:stretch>
            <a:fillRect/>
          </a:stretch>
        </p:blipFill>
        <p:spPr>
          <a:xfrm>
            <a:off x="378475" y="1297863"/>
            <a:ext cx="4881325" cy="2514325"/>
          </a:xfrm>
          <a:prstGeom prst="rect">
            <a:avLst/>
          </a:prstGeom>
          <a:noFill/>
          <a:ln>
            <a:noFill/>
          </a:ln>
        </p:spPr>
      </p:pic>
      <p:pic>
        <p:nvPicPr>
          <p:cNvPr id="127" name="Shape 127"/>
          <p:cNvPicPr preferRelativeResize="0"/>
          <p:nvPr/>
        </p:nvPicPr>
        <p:blipFill>
          <a:blip r:embed="rId4">
            <a:alphaModFix/>
          </a:blip>
          <a:stretch>
            <a:fillRect/>
          </a:stretch>
        </p:blipFill>
        <p:spPr>
          <a:xfrm>
            <a:off x="4983225" y="604975"/>
            <a:ext cx="3886200" cy="4200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470568" y="212447"/>
            <a:ext cx="8229600" cy="494700"/>
          </a:xfrm>
          <a:prstGeom prst="rect">
            <a:avLst/>
          </a:prstGeom>
        </p:spPr>
        <p:txBody>
          <a:bodyPr anchorCtr="0" anchor="ctr" bIns="68575" lIns="68575" spcFirstLastPara="1" rIns="68575" wrap="square" tIns="68575">
            <a:noAutofit/>
          </a:bodyPr>
          <a:lstStyle/>
          <a:p>
            <a:pPr indent="0" lvl="0" marL="0">
              <a:spcBef>
                <a:spcPts val="0"/>
              </a:spcBef>
              <a:spcAft>
                <a:spcPts val="0"/>
              </a:spcAft>
              <a:buNone/>
            </a:pPr>
            <a:r>
              <a:rPr lang="zh-CN"/>
              <a:t>prediction model 1: physical model</a:t>
            </a:r>
            <a:endParaRPr/>
          </a:p>
        </p:txBody>
      </p:sp>
      <p:sp>
        <p:nvSpPr>
          <p:cNvPr id="133" name="Shape 133"/>
          <p:cNvSpPr txBox="1"/>
          <p:nvPr>
            <p:ph idx="1" type="body"/>
          </p:nvPr>
        </p:nvSpPr>
        <p:spPr>
          <a:xfrm>
            <a:off x="470569" y="707140"/>
            <a:ext cx="8138100" cy="3219900"/>
          </a:xfrm>
          <a:prstGeom prst="rect">
            <a:avLst/>
          </a:prstGeom>
        </p:spPr>
        <p:txBody>
          <a:bodyPr anchorCtr="0" anchor="t" bIns="68575" lIns="68575" spcFirstLastPara="1" rIns="68575" wrap="square" tIns="68575">
            <a:noAutofit/>
          </a:bodyPr>
          <a:lstStyle/>
          <a:p>
            <a:pPr indent="0" lvl="0" marL="0">
              <a:spcBef>
                <a:spcPts val="400"/>
              </a:spcBef>
              <a:spcAft>
                <a:spcPts val="0"/>
              </a:spcAft>
              <a:buNone/>
            </a:pPr>
            <a:r>
              <a:rPr lang="zh-CN" sz="2100"/>
              <a:t>Calculate inverse kinematics</a:t>
            </a:r>
            <a:endParaRPr sz="2100"/>
          </a:p>
          <a:p>
            <a:pPr indent="0" lvl="0" marL="0">
              <a:spcBef>
                <a:spcPts val="400"/>
              </a:spcBef>
              <a:spcAft>
                <a:spcPts val="0"/>
              </a:spcAft>
              <a:buNone/>
            </a:pPr>
            <a:r>
              <a:t/>
            </a:r>
            <a:endParaRPr sz="2100"/>
          </a:p>
        </p:txBody>
      </p:sp>
      <p:grpSp>
        <p:nvGrpSpPr>
          <p:cNvPr id="134" name="Shape 134"/>
          <p:cNvGrpSpPr/>
          <p:nvPr/>
        </p:nvGrpSpPr>
        <p:grpSpPr>
          <a:xfrm>
            <a:off x="2230049" y="1194294"/>
            <a:ext cx="4687604" cy="3172442"/>
            <a:chOff x="3631096" y="1891747"/>
            <a:chExt cx="4890053" cy="3517120"/>
          </a:xfrm>
        </p:grpSpPr>
        <p:pic>
          <p:nvPicPr>
            <p:cNvPr id="135" name="Shape 135"/>
            <p:cNvPicPr preferRelativeResize="0"/>
            <p:nvPr/>
          </p:nvPicPr>
          <p:blipFill rotWithShape="1">
            <a:blip r:embed="rId3">
              <a:alphaModFix/>
            </a:blip>
            <a:srcRect b="31982" l="7887" r="9515" t="24539"/>
            <a:stretch/>
          </p:blipFill>
          <p:spPr>
            <a:xfrm>
              <a:off x="3631096" y="1891747"/>
              <a:ext cx="4890053" cy="2981741"/>
            </a:xfrm>
            <a:prstGeom prst="rect">
              <a:avLst/>
            </a:prstGeom>
            <a:noFill/>
            <a:ln>
              <a:noFill/>
            </a:ln>
          </p:spPr>
        </p:pic>
        <p:sp>
          <p:nvSpPr>
            <p:cNvPr id="136" name="Shape 136"/>
            <p:cNvSpPr txBox="1"/>
            <p:nvPr/>
          </p:nvSpPr>
          <p:spPr>
            <a:xfrm>
              <a:off x="5640456" y="2971800"/>
              <a:ext cx="277800" cy="276900"/>
            </a:xfrm>
            <a:prstGeom prst="rect">
              <a:avLst/>
            </a:prstGeom>
            <a:blipFill rotWithShape="1">
              <a:blip r:embed="rId4">
                <a:alphaModFix/>
              </a:blip>
              <a:stretch>
                <a:fillRect b="-24438" l="-19558" r="-6528" t="0"/>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sz="1400">
                  <a:latin typeface="Calibri"/>
                  <a:ea typeface="Calibri"/>
                  <a:cs typeface="Calibri"/>
                  <a:sym typeface="Calibri"/>
                </a:rPr>
                <a:t> </a:t>
              </a:r>
              <a:endParaRPr sz="1100"/>
            </a:p>
          </p:txBody>
        </p:sp>
        <p:sp>
          <p:nvSpPr>
            <p:cNvPr id="137" name="Shape 137"/>
            <p:cNvSpPr txBox="1"/>
            <p:nvPr/>
          </p:nvSpPr>
          <p:spPr>
            <a:xfrm>
              <a:off x="5640456" y="4190352"/>
              <a:ext cx="622500" cy="276900"/>
            </a:xfrm>
            <a:prstGeom prst="rect">
              <a:avLst/>
            </a:prstGeom>
            <a:blipFill rotWithShape="1">
              <a:blip r:embed="rId5">
                <a:alphaModFix/>
              </a:blip>
              <a:stretch>
                <a:fillRect b="-32608" l="0" r="0" t="-2169"/>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sz="1400">
                  <a:latin typeface="Calibri"/>
                  <a:ea typeface="Calibri"/>
                  <a:cs typeface="Calibri"/>
                  <a:sym typeface="Calibri"/>
                </a:rPr>
                <a:t> </a:t>
              </a:r>
              <a:endParaRPr sz="1100"/>
            </a:p>
          </p:txBody>
        </p:sp>
        <p:sp>
          <p:nvSpPr>
            <p:cNvPr id="138" name="Shape 138"/>
            <p:cNvSpPr txBox="1"/>
            <p:nvPr/>
          </p:nvSpPr>
          <p:spPr>
            <a:xfrm>
              <a:off x="4047917" y="4661055"/>
              <a:ext cx="1200900" cy="463200"/>
            </a:xfrm>
            <a:prstGeom prst="rect">
              <a:avLst/>
            </a:prstGeom>
            <a:blipFill rotWithShape="1">
              <a:blip r:embed="rId6">
                <a:alphaModFix/>
              </a:blip>
              <a:stretch>
                <a:fillRect b="-10528" l="0" r="-11669" t="0"/>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sz="1400">
                  <a:latin typeface="Calibri"/>
                  <a:ea typeface="Calibri"/>
                  <a:cs typeface="Calibri"/>
                  <a:sym typeface="Calibri"/>
                </a:rPr>
                <a:t> </a:t>
              </a:r>
              <a:endParaRPr sz="1100"/>
            </a:p>
          </p:txBody>
        </p:sp>
        <p:sp>
          <p:nvSpPr>
            <p:cNvPr id="139" name="Shape 139"/>
            <p:cNvSpPr txBox="1"/>
            <p:nvPr/>
          </p:nvSpPr>
          <p:spPr>
            <a:xfrm>
              <a:off x="6262806" y="4144185"/>
              <a:ext cx="1682700" cy="36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sz="1400">
                  <a:solidFill>
                    <a:srgbClr val="262626"/>
                  </a:solidFill>
                  <a:latin typeface="Calibri"/>
                  <a:ea typeface="Calibri"/>
                  <a:cs typeface="Calibri"/>
                  <a:sym typeface="Calibri"/>
                </a:rPr>
                <a:t>Pixel coordinate</a:t>
              </a:r>
              <a:endParaRPr sz="1400">
                <a:solidFill>
                  <a:srgbClr val="262626"/>
                </a:solidFill>
                <a:latin typeface="Calibri"/>
                <a:ea typeface="Calibri"/>
                <a:cs typeface="Calibri"/>
                <a:sym typeface="Calibri"/>
              </a:endParaRPr>
            </a:p>
          </p:txBody>
        </p:sp>
        <p:sp>
          <p:nvSpPr>
            <p:cNvPr id="140" name="Shape 140"/>
            <p:cNvSpPr txBox="1"/>
            <p:nvPr/>
          </p:nvSpPr>
          <p:spPr>
            <a:xfrm>
              <a:off x="3926597" y="5039567"/>
              <a:ext cx="3078000" cy="36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sz="1400">
                  <a:solidFill>
                    <a:srgbClr val="262626"/>
                  </a:solidFill>
                  <a:latin typeface="Calibri"/>
                  <a:ea typeface="Calibri"/>
                  <a:cs typeface="Calibri"/>
                  <a:sym typeface="Calibri"/>
                </a:rPr>
                <a:t>3D coordinate (in camera)</a:t>
              </a:r>
              <a:endParaRPr sz="1400">
                <a:solidFill>
                  <a:srgbClr val="262626"/>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ified Berkele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