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notesMasterIdLst>
    <p:notesMasterId r:id="rId24"/>
  </p:notesMasterIdLst>
  <p:sldIdLst>
    <p:sldId id="256" r:id="rId2"/>
    <p:sldId id="259"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4" r:id="rId18"/>
    <p:sldId id="273" r:id="rId19"/>
    <p:sldId id="275" r:id="rId20"/>
    <p:sldId id="276" r:id="rId21"/>
    <p:sldId id="277"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875"/>
    <p:restoredTop sz="94694"/>
  </p:normalViewPr>
  <p:slideViewPr>
    <p:cSldViewPr snapToGrid="0" snapToObjects="1">
      <p:cViewPr varScale="1">
        <p:scale>
          <a:sx n="74" d="100"/>
          <a:sy n="74" d="100"/>
        </p:scale>
        <p:origin x="184" y="1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07F4CF-2493-6549-87CC-CA07789ED927}" type="datetimeFigureOut">
              <a:rPr lang="en-US" smtClean="0"/>
              <a:t>4/27/21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224D80-29EE-9D44-89F1-9C06A69FCD61}" type="slidenum">
              <a:rPr lang="en-US" smtClean="0"/>
              <a:t>‹#›</a:t>
            </a:fld>
            <a:endParaRPr lang="en-US"/>
          </a:p>
        </p:txBody>
      </p:sp>
    </p:spTree>
    <p:extLst>
      <p:ext uri="{BB962C8B-B14F-4D97-AF65-F5344CB8AC3E}">
        <p14:creationId xmlns:p14="http://schemas.microsoft.com/office/powerpoint/2010/main" val="2352576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4/27/21</a:t>
            </a:fld>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567910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4/27/21</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315036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4/27/21</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008482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4/27/21</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29095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4/27/21</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172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4/27/21</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4249569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4/27/21</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3004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4/27/21</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648312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4/27/21</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707524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4/27/21</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625200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4/27/21</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651620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pPr/>
              <a:t>4/27/21</a:t>
            </a:fld>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2719823278"/>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88ED01-DEBB-2943-AD30-F6B5B0C3858D}"/>
              </a:ext>
            </a:extLst>
          </p:cNvPr>
          <p:cNvSpPr>
            <a:spLocks noGrp="1"/>
          </p:cNvSpPr>
          <p:nvPr>
            <p:ph type="ctrTitle"/>
          </p:nvPr>
        </p:nvSpPr>
        <p:spPr>
          <a:xfrm>
            <a:off x="4581935" y="1025398"/>
            <a:ext cx="6923060" cy="2138400"/>
          </a:xfrm>
        </p:spPr>
        <p:txBody>
          <a:bodyPr>
            <a:normAutofit/>
          </a:bodyPr>
          <a:lstStyle/>
          <a:p>
            <a:r>
              <a:rPr lang="en-US" dirty="0"/>
              <a:t>News Recommender System </a:t>
            </a:r>
            <a:br>
              <a:rPr lang="en-US" dirty="0"/>
            </a:br>
            <a:r>
              <a:rPr lang="en-US" sz="2000" dirty="0"/>
              <a:t>using Content-based filtering</a:t>
            </a:r>
          </a:p>
        </p:txBody>
      </p:sp>
      <p:sp>
        <p:nvSpPr>
          <p:cNvPr id="3" name="Subtitle 2">
            <a:extLst>
              <a:ext uri="{FF2B5EF4-FFF2-40B4-BE49-F238E27FC236}">
                <a16:creationId xmlns:a16="http://schemas.microsoft.com/office/drawing/2014/main" id="{3A200DAE-943B-E64E-B713-0226838B2149}"/>
              </a:ext>
            </a:extLst>
          </p:cNvPr>
          <p:cNvSpPr>
            <a:spLocks noGrp="1"/>
          </p:cNvSpPr>
          <p:nvPr>
            <p:ph type="subTitle" idx="1"/>
          </p:nvPr>
        </p:nvSpPr>
        <p:spPr>
          <a:xfrm>
            <a:off x="4980779" y="4113213"/>
            <a:ext cx="6125372" cy="1655762"/>
          </a:xfrm>
        </p:spPr>
        <p:txBody>
          <a:bodyPr>
            <a:normAutofit/>
          </a:bodyPr>
          <a:lstStyle/>
          <a:p>
            <a:r>
              <a:rPr lang="en-US" dirty="0"/>
              <a:t>Taylor Herb</a:t>
            </a:r>
          </a:p>
          <a:p>
            <a:r>
              <a:rPr lang="en-US" dirty="0"/>
              <a:t>INFSCI 2480</a:t>
            </a:r>
          </a:p>
        </p:txBody>
      </p:sp>
      <p:pic>
        <p:nvPicPr>
          <p:cNvPr id="4" name="Picture 3">
            <a:extLst>
              <a:ext uri="{FF2B5EF4-FFF2-40B4-BE49-F238E27FC236}">
                <a16:creationId xmlns:a16="http://schemas.microsoft.com/office/drawing/2014/main" id="{FE060FED-ACFF-415D-AAB9-B3BBB555F32D}"/>
              </a:ext>
            </a:extLst>
          </p:cNvPr>
          <p:cNvPicPr>
            <a:picLocks noChangeAspect="1"/>
          </p:cNvPicPr>
          <p:nvPr/>
        </p:nvPicPr>
        <p:blipFill rotWithShape="1">
          <a:blip r:embed="rId2"/>
          <a:srcRect l="59293"/>
          <a:stretch/>
        </p:blipFill>
        <p:spPr>
          <a:xfrm>
            <a:off x="20" y="10"/>
            <a:ext cx="3863955" cy="6857989"/>
          </a:xfrm>
          <a:prstGeom prst="rect">
            <a:avLst/>
          </a:prstGeom>
        </p:spPr>
      </p:pic>
      <p:cxnSp>
        <p:nvCxnSpPr>
          <p:cNvPr id="11" name="Straight Connector 10">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73465"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1523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987A1-A73C-C949-8883-A5908025FC2D}"/>
              </a:ext>
            </a:extLst>
          </p:cNvPr>
          <p:cNvSpPr>
            <a:spLocks noGrp="1"/>
          </p:cNvSpPr>
          <p:nvPr>
            <p:ph type="title"/>
          </p:nvPr>
        </p:nvSpPr>
        <p:spPr/>
        <p:txBody>
          <a:bodyPr/>
          <a:lstStyle/>
          <a:p>
            <a:r>
              <a:rPr lang="en-US" dirty="0"/>
              <a:t>Design</a:t>
            </a:r>
          </a:p>
        </p:txBody>
      </p:sp>
      <p:sp>
        <p:nvSpPr>
          <p:cNvPr id="3" name="Content Placeholder 2">
            <a:extLst>
              <a:ext uri="{FF2B5EF4-FFF2-40B4-BE49-F238E27FC236}">
                <a16:creationId xmlns:a16="http://schemas.microsoft.com/office/drawing/2014/main" id="{1E9E4226-6921-BC4D-BC76-6D59F3856797}"/>
              </a:ext>
            </a:extLst>
          </p:cNvPr>
          <p:cNvSpPr>
            <a:spLocks noGrp="1"/>
          </p:cNvSpPr>
          <p:nvPr>
            <p:ph idx="1"/>
          </p:nvPr>
        </p:nvSpPr>
        <p:spPr/>
        <p:txBody>
          <a:bodyPr/>
          <a:lstStyle/>
          <a:p>
            <a:r>
              <a:rPr lang="en-US" dirty="0"/>
              <a:t>Text-based recommender</a:t>
            </a:r>
          </a:p>
          <a:p>
            <a:pPr lvl="1"/>
            <a:r>
              <a:rPr lang="en-US" sz="1600" i="0" dirty="0"/>
              <a:t>	- an </a:t>
            </a:r>
            <a:r>
              <a:rPr lang="en-US" sz="1600" i="0" dirty="0" err="1"/>
              <a:t>ngram</a:t>
            </a:r>
            <a:r>
              <a:rPr lang="en-US" sz="1600" i="0" dirty="0"/>
              <a:t> range of 1 to 3 was used to allow for longer combinations of terms within the article</a:t>
            </a:r>
          </a:p>
          <a:p>
            <a:pPr lvl="1"/>
            <a:endParaRPr lang="en-US" sz="1600" i="0" dirty="0"/>
          </a:p>
          <a:p>
            <a:pPr lvl="1"/>
            <a:r>
              <a:rPr lang="en-US" sz="1600" i="0" dirty="0"/>
              <a:t>	- Although </a:t>
            </a:r>
            <a:r>
              <a:rPr lang="en-US" sz="1600" i="0" dirty="0" err="1"/>
              <a:t>stopwords</a:t>
            </a:r>
            <a:r>
              <a:rPr lang="en-US" sz="1600" i="0" dirty="0"/>
              <a:t> were removed, a </a:t>
            </a:r>
            <a:r>
              <a:rPr lang="en-US" sz="1600" i="0" dirty="0" err="1"/>
              <a:t>max_df</a:t>
            </a:r>
            <a:r>
              <a:rPr lang="en-US" sz="1600" i="0" dirty="0"/>
              <a:t> of 0.8 was also selected to ignore terms that occur too often in the corpus because they are unlikely useful for recommendations</a:t>
            </a:r>
          </a:p>
          <a:p>
            <a:pPr lvl="1"/>
            <a:r>
              <a:rPr lang="en-US" sz="1600" i="0" dirty="0"/>
              <a:t>  </a:t>
            </a:r>
          </a:p>
          <a:p>
            <a:pPr lvl="1"/>
            <a:r>
              <a:rPr lang="en-US" dirty="0"/>
              <a:t>	- </a:t>
            </a:r>
            <a:r>
              <a:rPr lang="en-US" sz="1600" i="0" dirty="0"/>
              <a:t>multiple </a:t>
            </a:r>
            <a:r>
              <a:rPr lang="en-US" sz="1600" i="0" dirty="0" err="1"/>
              <a:t>min_df</a:t>
            </a:r>
            <a:r>
              <a:rPr lang="en-US" sz="1600" i="0" dirty="0"/>
              <a:t> values were tested (0.0, 0.01, 0.02, 0.1) which yielded different matrix dimensions based on the amount of terms used [(1720, 1023226), (1720, 4705), (1720, 2546), (1720, 321)]. </a:t>
            </a:r>
            <a:br>
              <a:rPr lang="en-US" sz="1600" i="0" dirty="0"/>
            </a:br>
            <a:r>
              <a:rPr lang="en-US" sz="1600" i="0" dirty="0"/>
              <a:t>	         </a:t>
            </a:r>
            <a:r>
              <a:rPr lang="en-US" sz="1200" dirty="0"/>
              <a:t>- </a:t>
            </a:r>
            <a:r>
              <a:rPr lang="en-US" sz="1200" dirty="0" err="1"/>
              <a:t>min_df</a:t>
            </a:r>
            <a:r>
              <a:rPr lang="en-US" sz="1200" dirty="0"/>
              <a:t> of 0.1 was not tested due to small number of terms</a:t>
            </a:r>
          </a:p>
          <a:p>
            <a:pPr lvl="1"/>
            <a:r>
              <a:rPr lang="en-US" sz="1200" dirty="0"/>
              <a:t>   	            - all accurate at first glance – 0.0 was chosen for now but user feedback should be used to fine tune parameters in future development</a:t>
            </a:r>
          </a:p>
        </p:txBody>
      </p:sp>
    </p:spTree>
    <p:extLst>
      <p:ext uri="{BB962C8B-B14F-4D97-AF65-F5344CB8AC3E}">
        <p14:creationId xmlns:p14="http://schemas.microsoft.com/office/powerpoint/2010/main" val="4027342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B6395-5557-6542-9021-863DDF783110}"/>
              </a:ext>
            </a:extLst>
          </p:cNvPr>
          <p:cNvSpPr>
            <a:spLocks noGrp="1"/>
          </p:cNvSpPr>
          <p:nvPr>
            <p:ph type="title"/>
          </p:nvPr>
        </p:nvSpPr>
        <p:spPr/>
        <p:txBody>
          <a:bodyPr/>
          <a:lstStyle/>
          <a:p>
            <a:r>
              <a:rPr lang="en-US" dirty="0"/>
              <a:t>Design</a:t>
            </a:r>
          </a:p>
        </p:txBody>
      </p:sp>
      <p:sp>
        <p:nvSpPr>
          <p:cNvPr id="3" name="Content Placeholder 2">
            <a:extLst>
              <a:ext uri="{FF2B5EF4-FFF2-40B4-BE49-F238E27FC236}">
                <a16:creationId xmlns:a16="http://schemas.microsoft.com/office/drawing/2014/main" id="{697FAA57-3D6D-174E-ADB4-A251089F0EA5}"/>
              </a:ext>
            </a:extLst>
          </p:cNvPr>
          <p:cNvSpPr>
            <a:spLocks noGrp="1"/>
          </p:cNvSpPr>
          <p:nvPr>
            <p:ph idx="1"/>
          </p:nvPr>
        </p:nvSpPr>
        <p:spPr/>
        <p:txBody>
          <a:bodyPr>
            <a:normAutofit fontScale="92500" lnSpcReduction="20000"/>
          </a:bodyPr>
          <a:lstStyle/>
          <a:p>
            <a:r>
              <a:rPr lang="en-US" dirty="0"/>
              <a:t>Once article text or keywords are encoded into </a:t>
            </a:r>
            <a:r>
              <a:rPr lang="en-US" dirty="0" err="1"/>
              <a:t>tf-idf</a:t>
            </a:r>
            <a:r>
              <a:rPr lang="en-US" dirty="0"/>
              <a:t> matrices, cosine similarity is used to obtain a similarity measure</a:t>
            </a:r>
          </a:p>
          <a:p>
            <a:r>
              <a:rPr lang="en-US" dirty="0"/>
              <a:t>Cosine similarity is useful here because it is a measure of distance and orientation rather than magnitude (i.e. Euclidean distance). </a:t>
            </a:r>
          </a:p>
          <a:p>
            <a:endParaRPr lang="en-US" dirty="0"/>
          </a:p>
          <a:p>
            <a:endParaRPr lang="en-US" dirty="0"/>
          </a:p>
          <a:p>
            <a:endParaRPr lang="en-US" dirty="0"/>
          </a:p>
          <a:p>
            <a:pPr marL="0" indent="0">
              <a:buNone/>
            </a:pPr>
            <a:endParaRPr lang="en-US" dirty="0"/>
          </a:p>
          <a:p>
            <a:pPr lvl="1"/>
            <a:br>
              <a:rPr lang="en-US" sz="1600" dirty="0"/>
            </a:br>
            <a:r>
              <a:rPr lang="en-US" sz="1600" dirty="0"/>
              <a:t>Cosine similarity equation showing similarity ranging from -1 (opposite) to 1 (equal) where 0 indicates no relationship. </a:t>
            </a:r>
          </a:p>
          <a:p>
            <a:endParaRPr lang="en-US" dirty="0"/>
          </a:p>
          <a:p>
            <a:endParaRPr lang="en-US" dirty="0"/>
          </a:p>
        </p:txBody>
      </p:sp>
      <p:pic>
        <p:nvPicPr>
          <p:cNvPr id="4" name="Picture 3" descr="Text&#10;&#10;Description automatically generated">
            <a:extLst>
              <a:ext uri="{FF2B5EF4-FFF2-40B4-BE49-F238E27FC236}">
                <a16:creationId xmlns:a16="http://schemas.microsoft.com/office/drawing/2014/main" id="{6120DAA9-036E-B147-9925-B734D25A55E8}"/>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978688" y="3238724"/>
            <a:ext cx="5883215" cy="1484733"/>
          </a:xfrm>
          <a:prstGeom prst="rect">
            <a:avLst/>
          </a:prstGeom>
        </p:spPr>
      </p:pic>
    </p:spTree>
    <p:extLst>
      <p:ext uri="{BB962C8B-B14F-4D97-AF65-F5344CB8AC3E}">
        <p14:creationId xmlns:p14="http://schemas.microsoft.com/office/powerpoint/2010/main" val="3503328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01C5B-6D29-2A4F-89E7-5FE70A598825}"/>
              </a:ext>
            </a:extLst>
          </p:cNvPr>
          <p:cNvSpPr>
            <a:spLocks noGrp="1"/>
          </p:cNvSpPr>
          <p:nvPr>
            <p:ph type="title"/>
          </p:nvPr>
        </p:nvSpPr>
        <p:spPr/>
        <p:txBody>
          <a:bodyPr/>
          <a:lstStyle/>
          <a:p>
            <a:r>
              <a:rPr lang="en-US" dirty="0"/>
              <a:t>Design – Recommender Function</a:t>
            </a:r>
          </a:p>
        </p:txBody>
      </p:sp>
      <p:sp>
        <p:nvSpPr>
          <p:cNvPr id="3" name="Content Placeholder 2">
            <a:extLst>
              <a:ext uri="{FF2B5EF4-FFF2-40B4-BE49-F238E27FC236}">
                <a16:creationId xmlns:a16="http://schemas.microsoft.com/office/drawing/2014/main" id="{DE492BD3-D3EB-1842-9450-2B816EE03380}"/>
              </a:ext>
            </a:extLst>
          </p:cNvPr>
          <p:cNvSpPr>
            <a:spLocks noGrp="1"/>
          </p:cNvSpPr>
          <p:nvPr>
            <p:ph idx="1"/>
          </p:nvPr>
        </p:nvSpPr>
        <p:spPr/>
        <p:txBody>
          <a:bodyPr/>
          <a:lstStyle/>
          <a:p>
            <a:r>
              <a:rPr lang="en-US" dirty="0"/>
              <a:t>The recommender function was built to create indices for titles then find recommendations based on the cosine similarity (</a:t>
            </a:r>
            <a:r>
              <a:rPr lang="en-US" dirty="0" err="1"/>
              <a:t>cosSim</a:t>
            </a:r>
            <a:r>
              <a:rPr lang="en-US" dirty="0"/>
              <a:t>). </a:t>
            </a:r>
          </a:p>
          <a:p>
            <a:r>
              <a:rPr lang="en-US" dirty="0"/>
              <a:t>This function returns the top 20 most relevant items and shows the user the title of the article as well as the link to the article.</a:t>
            </a:r>
          </a:p>
          <a:p>
            <a:endParaRPr lang="en-US" dirty="0"/>
          </a:p>
        </p:txBody>
      </p:sp>
      <p:pic>
        <p:nvPicPr>
          <p:cNvPr id="4" name="Picture 3" descr="Graphical user interface, text&#10;&#10;Description automatically generated">
            <a:extLst>
              <a:ext uri="{FF2B5EF4-FFF2-40B4-BE49-F238E27FC236}">
                <a16:creationId xmlns:a16="http://schemas.microsoft.com/office/drawing/2014/main" id="{6BADCBE3-AA63-4D47-88B7-32DC24863651}"/>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3988158" y="3633668"/>
            <a:ext cx="4364732" cy="2828777"/>
          </a:xfrm>
          <a:prstGeom prst="rect">
            <a:avLst/>
          </a:prstGeom>
        </p:spPr>
      </p:pic>
    </p:spTree>
    <p:extLst>
      <p:ext uri="{BB962C8B-B14F-4D97-AF65-F5344CB8AC3E}">
        <p14:creationId xmlns:p14="http://schemas.microsoft.com/office/powerpoint/2010/main" val="3958145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newspaper, screenshot&#10;&#10;Description automatically generated">
            <a:extLst>
              <a:ext uri="{FF2B5EF4-FFF2-40B4-BE49-F238E27FC236}">
                <a16:creationId xmlns:a16="http://schemas.microsoft.com/office/drawing/2014/main" id="{D9FA7D28-C64F-A94F-B145-EA273071E4AE}"/>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762115" y="293300"/>
            <a:ext cx="6667770" cy="5581290"/>
          </a:xfrm>
          <a:prstGeom prst="rect">
            <a:avLst/>
          </a:prstGeom>
        </p:spPr>
      </p:pic>
      <p:sp>
        <p:nvSpPr>
          <p:cNvPr id="5" name="TextBox 4">
            <a:extLst>
              <a:ext uri="{FF2B5EF4-FFF2-40B4-BE49-F238E27FC236}">
                <a16:creationId xmlns:a16="http://schemas.microsoft.com/office/drawing/2014/main" id="{287093D1-D261-B84F-A152-903CEFDB3958}"/>
              </a:ext>
            </a:extLst>
          </p:cNvPr>
          <p:cNvSpPr txBox="1"/>
          <p:nvPr/>
        </p:nvSpPr>
        <p:spPr>
          <a:xfrm>
            <a:off x="434486" y="6057346"/>
            <a:ext cx="11757514" cy="369332"/>
          </a:xfrm>
          <a:prstGeom prst="rect">
            <a:avLst/>
          </a:prstGeom>
          <a:noFill/>
        </p:spPr>
        <p:txBody>
          <a:bodyPr wrap="none" rtlCol="0">
            <a:spAutoFit/>
          </a:bodyPr>
          <a:lstStyle/>
          <a:p>
            <a:r>
              <a:rPr lang="en-US" dirty="0"/>
              <a:t>Results for text-based recommender (title “Bank of England policymakers warn of bigger risks for UK economy”</a:t>
            </a:r>
            <a:r>
              <a:rPr lang="en-US" dirty="0">
                <a:effectLst/>
              </a:rPr>
              <a:t> </a:t>
            </a:r>
            <a:endParaRPr lang="en-US" dirty="0"/>
          </a:p>
        </p:txBody>
      </p:sp>
    </p:spTree>
    <p:extLst>
      <p:ext uri="{BB962C8B-B14F-4D97-AF65-F5344CB8AC3E}">
        <p14:creationId xmlns:p14="http://schemas.microsoft.com/office/powerpoint/2010/main" val="3966589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ext&#10;&#10;Description automatically generated">
            <a:extLst>
              <a:ext uri="{FF2B5EF4-FFF2-40B4-BE49-F238E27FC236}">
                <a16:creationId xmlns:a16="http://schemas.microsoft.com/office/drawing/2014/main" id="{C7462BF0-5639-EC47-BE19-ED9E2F4772C9}"/>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809336" y="238462"/>
            <a:ext cx="6573327" cy="5558488"/>
          </a:xfrm>
          <a:prstGeom prst="rect">
            <a:avLst/>
          </a:prstGeom>
        </p:spPr>
      </p:pic>
      <p:sp>
        <p:nvSpPr>
          <p:cNvPr id="7" name="TextBox 6">
            <a:extLst>
              <a:ext uri="{FF2B5EF4-FFF2-40B4-BE49-F238E27FC236}">
                <a16:creationId xmlns:a16="http://schemas.microsoft.com/office/drawing/2014/main" id="{C4E2369B-94FE-924B-8DF5-B44F54DEB46D}"/>
              </a:ext>
            </a:extLst>
          </p:cNvPr>
          <p:cNvSpPr txBox="1"/>
          <p:nvPr/>
        </p:nvSpPr>
        <p:spPr>
          <a:xfrm>
            <a:off x="931653" y="6003985"/>
            <a:ext cx="10852651" cy="615553"/>
          </a:xfrm>
          <a:prstGeom prst="rect">
            <a:avLst/>
          </a:prstGeom>
          <a:noFill/>
        </p:spPr>
        <p:txBody>
          <a:bodyPr wrap="none" rtlCol="0">
            <a:spAutoFit/>
          </a:bodyPr>
          <a:lstStyle/>
          <a:p>
            <a:r>
              <a:rPr lang="en-US" sz="1600" dirty="0"/>
              <a:t>Results for keyword-based recommender (title “Bank of England policymakers warn of bigger risks for UK economy”</a:t>
            </a:r>
          </a:p>
          <a:p>
            <a:endParaRPr lang="en-US" dirty="0"/>
          </a:p>
        </p:txBody>
      </p:sp>
    </p:spTree>
    <p:extLst>
      <p:ext uri="{BB962C8B-B14F-4D97-AF65-F5344CB8AC3E}">
        <p14:creationId xmlns:p14="http://schemas.microsoft.com/office/powerpoint/2010/main" val="1620164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FD47A-6EB0-CF44-B163-60E5EB75D373}"/>
              </a:ext>
            </a:extLst>
          </p:cNvPr>
          <p:cNvSpPr>
            <a:spLocks noGrp="1"/>
          </p:cNvSpPr>
          <p:nvPr>
            <p:ph type="title"/>
          </p:nvPr>
        </p:nvSpPr>
        <p:spPr/>
        <p:txBody>
          <a:bodyPr/>
          <a:lstStyle/>
          <a:p>
            <a:r>
              <a:rPr lang="en-US" dirty="0"/>
              <a:t>Front End</a:t>
            </a:r>
          </a:p>
        </p:txBody>
      </p:sp>
      <p:sp>
        <p:nvSpPr>
          <p:cNvPr id="3" name="Content Placeholder 2">
            <a:extLst>
              <a:ext uri="{FF2B5EF4-FFF2-40B4-BE49-F238E27FC236}">
                <a16:creationId xmlns:a16="http://schemas.microsoft.com/office/drawing/2014/main" id="{D79DCB6E-7292-0F46-8B3A-06DED9018AB9}"/>
              </a:ext>
            </a:extLst>
          </p:cNvPr>
          <p:cNvSpPr>
            <a:spLocks noGrp="1"/>
          </p:cNvSpPr>
          <p:nvPr>
            <p:ph idx="1"/>
          </p:nvPr>
        </p:nvSpPr>
        <p:spPr>
          <a:xfrm>
            <a:off x="1079500" y="2066745"/>
            <a:ext cx="10026650" cy="3978275"/>
          </a:xfrm>
        </p:spPr>
        <p:txBody>
          <a:bodyPr/>
          <a:lstStyle/>
          <a:p>
            <a:r>
              <a:rPr lang="en-US" dirty="0"/>
              <a:t>This recommender system was developed across 3 </a:t>
            </a:r>
            <a:r>
              <a:rPr lang="en-US" dirty="0" err="1"/>
              <a:t>Jupyter</a:t>
            </a:r>
            <a:r>
              <a:rPr lang="en-US" dirty="0"/>
              <a:t> notebooks</a:t>
            </a:r>
          </a:p>
          <a:p>
            <a:pPr lvl="1"/>
            <a:r>
              <a:rPr lang="en-US" dirty="0"/>
              <a:t>	-Development notebooks</a:t>
            </a:r>
          </a:p>
          <a:p>
            <a:pPr lvl="1"/>
            <a:r>
              <a:rPr lang="en-US" dirty="0"/>
              <a:t>		-recommender-</a:t>
            </a:r>
            <a:r>
              <a:rPr lang="en-US" dirty="0" err="1"/>
              <a:t>textBased.ipynb</a:t>
            </a:r>
            <a:endParaRPr lang="en-US" dirty="0"/>
          </a:p>
          <a:p>
            <a:pPr lvl="1"/>
            <a:r>
              <a:rPr lang="en-US" dirty="0"/>
              <a:t>		-recommender-</a:t>
            </a:r>
            <a:r>
              <a:rPr lang="en-US" dirty="0" err="1"/>
              <a:t>keywordBased.ipynb</a:t>
            </a:r>
            <a:endParaRPr lang="en-US" dirty="0"/>
          </a:p>
          <a:p>
            <a:pPr lvl="1"/>
            <a:endParaRPr lang="en-US" dirty="0"/>
          </a:p>
          <a:p>
            <a:pPr lvl="1"/>
            <a:r>
              <a:rPr lang="en-US" dirty="0"/>
              <a:t>	-Production notebook</a:t>
            </a:r>
          </a:p>
          <a:p>
            <a:pPr lvl="1"/>
            <a:r>
              <a:rPr lang="en-US" dirty="0"/>
              <a:t>		-full-</a:t>
            </a:r>
            <a:r>
              <a:rPr lang="en-US" dirty="0" err="1"/>
              <a:t>recommender.ipynb</a:t>
            </a:r>
            <a:endParaRPr lang="en-US" dirty="0"/>
          </a:p>
        </p:txBody>
      </p:sp>
    </p:spTree>
    <p:extLst>
      <p:ext uri="{BB962C8B-B14F-4D97-AF65-F5344CB8AC3E}">
        <p14:creationId xmlns:p14="http://schemas.microsoft.com/office/powerpoint/2010/main" val="1188860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3BAB9-9644-6D4B-9C5C-FB0FDCEE123A}"/>
              </a:ext>
            </a:extLst>
          </p:cNvPr>
          <p:cNvSpPr>
            <a:spLocks noGrp="1"/>
          </p:cNvSpPr>
          <p:nvPr>
            <p:ph type="title"/>
          </p:nvPr>
        </p:nvSpPr>
        <p:spPr/>
        <p:txBody>
          <a:bodyPr/>
          <a:lstStyle/>
          <a:p>
            <a:r>
              <a:rPr lang="en-US" dirty="0"/>
              <a:t>FRONT END – development Notebooks</a:t>
            </a:r>
          </a:p>
        </p:txBody>
      </p:sp>
      <p:sp>
        <p:nvSpPr>
          <p:cNvPr id="3" name="Content Placeholder 2">
            <a:extLst>
              <a:ext uri="{FF2B5EF4-FFF2-40B4-BE49-F238E27FC236}">
                <a16:creationId xmlns:a16="http://schemas.microsoft.com/office/drawing/2014/main" id="{BD0D6F23-3856-C347-B783-BD5434DFF304}"/>
              </a:ext>
            </a:extLst>
          </p:cNvPr>
          <p:cNvSpPr>
            <a:spLocks noGrp="1"/>
          </p:cNvSpPr>
          <p:nvPr>
            <p:ph idx="1"/>
          </p:nvPr>
        </p:nvSpPr>
        <p:spPr/>
        <p:txBody>
          <a:bodyPr/>
          <a:lstStyle/>
          <a:p>
            <a:r>
              <a:rPr lang="en-US" dirty="0"/>
              <a:t>These notebooks allow for testing of new parameters such as the </a:t>
            </a:r>
            <a:r>
              <a:rPr lang="en-US" dirty="0" err="1"/>
              <a:t>min_df</a:t>
            </a:r>
            <a:r>
              <a:rPr lang="en-US" dirty="0"/>
              <a:t> or editing the results to include a different number of recommendations . (build your own recommender)</a:t>
            </a:r>
          </a:p>
          <a:p>
            <a:endParaRPr lang="en-US" dirty="0"/>
          </a:p>
          <a:p>
            <a:r>
              <a:rPr lang="en-US" dirty="0"/>
              <a:t>When using </a:t>
            </a:r>
            <a:r>
              <a:rPr lang="en-US" dirty="0" err="1"/>
              <a:t>Jupyter</a:t>
            </a:r>
            <a:r>
              <a:rPr lang="en-US" dirty="0"/>
              <a:t> lab, these notebooks can be quickly tested using the interact widget at the bottom of the screen.</a:t>
            </a:r>
          </a:p>
          <a:p>
            <a:endParaRPr lang="en-US" dirty="0"/>
          </a:p>
        </p:txBody>
      </p:sp>
    </p:spTree>
    <p:extLst>
      <p:ext uri="{BB962C8B-B14F-4D97-AF65-F5344CB8AC3E}">
        <p14:creationId xmlns:p14="http://schemas.microsoft.com/office/powerpoint/2010/main" val="954320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application&#10;&#10;Description automatically generated">
            <a:extLst>
              <a:ext uri="{FF2B5EF4-FFF2-40B4-BE49-F238E27FC236}">
                <a16:creationId xmlns:a16="http://schemas.microsoft.com/office/drawing/2014/main" id="{E070F2CF-A06A-F541-98B8-01D0CD6A3E12}"/>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742536" y="828136"/>
            <a:ext cx="8315864" cy="5072332"/>
          </a:xfrm>
          <a:prstGeom prst="rect">
            <a:avLst/>
          </a:prstGeom>
        </p:spPr>
      </p:pic>
    </p:spTree>
    <p:extLst>
      <p:ext uri="{BB962C8B-B14F-4D97-AF65-F5344CB8AC3E}">
        <p14:creationId xmlns:p14="http://schemas.microsoft.com/office/powerpoint/2010/main" val="1162606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24D4E-2361-CB41-8F59-8A7260ECA33A}"/>
              </a:ext>
            </a:extLst>
          </p:cNvPr>
          <p:cNvSpPr>
            <a:spLocks noGrp="1"/>
          </p:cNvSpPr>
          <p:nvPr>
            <p:ph type="title"/>
          </p:nvPr>
        </p:nvSpPr>
        <p:spPr/>
        <p:txBody>
          <a:bodyPr/>
          <a:lstStyle/>
          <a:p>
            <a:r>
              <a:rPr lang="en-US" dirty="0"/>
              <a:t>FRONT END – Production Notebooks</a:t>
            </a:r>
          </a:p>
        </p:txBody>
      </p:sp>
      <p:sp>
        <p:nvSpPr>
          <p:cNvPr id="3" name="Content Placeholder 2">
            <a:extLst>
              <a:ext uri="{FF2B5EF4-FFF2-40B4-BE49-F238E27FC236}">
                <a16:creationId xmlns:a16="http://schemas.microsoft.com/office/drawing/2014/main" id="{B8CA42D9-0101-6649-91D5-14AA5C092F62}"/>
              </a:ext>
            </a:extLst>
          </p:cNvPr>
          <p:cNvSpPr>
            <a:spLocks noGrp="1"/>
          </p:cNvSpPr>
          <p:nvPr>
            <p:ph idx="1"/>
          </p:nvPr>
        </p:nvSpPr>
        <p:spPr/>
        <p:txBody>
          <a:bodyPr/>
          <a:lstStyle/>
          <a:p>
            <a:r>
              <a:rPr lang="en-US" dirty="0"/>
              <a:t>The third notebook (i.e. production notebook) contains the code for both recommender systems but is formatted to be presented in a Voila web application</a:t>
            </a:r>
          </a:p>
          <a:p>
            <a:r>
              <a:rPr lang="en-US" dirty="0"/>
              <a:t>This notebook does not contain any output or markdown, but is useful for presenting the recommender systems outcome </a:t>
            </a:r>
          </a:p>
        </p:txBody>
      </p:sp>
    </p:spTree>
    <p:extLst>
      <p:ext uri="{BB962C8B-B14F-4D97-AF65-F5344CB8AC3E}">
        <p14:creationId xmlns:p14="http://schemas.microsoft.com/office/powerpoint/2010/main" val="1783714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ext&#10;&#10;Description automatically generated">
            <a:extLst>
              <a:ext uri="{FF2B5EF4-FFF2-40B4-BE49-F238E27FC236}">
                <a16:creationId xmlns:a16="http://schemas.microsoft.com/office/drawing/2014/main" id="{FE2653CC-1F48-1A42-8888-451A214A7C41}"/>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3347049" y="409755"/>
            <a:ext cx="6124755" cy="6038489"/>
          </a:xfrm>
          <a:prstGeom prst="rect">
            <a:avLst/>
          </a:prstGeom>
        </p:spPr>
      </p:pic>
    </p:spTree>
    <p:extLst>
      <p:ext uri="{BB962C8B-B14F-4D97-AF65-F5344CB8AC3E}">
        <p14:creationId xmlns:p14="http://schemas.microsoft.com/office/powerpoint/2010/main" val="519926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8DDE4-C501-1F41-9173-7590EFF14850}"/>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1C2A322-3703-3042-83A0-AD40AE8A26B9}"/>
              </a:ext>
            </a:extLst>
          </p:cNvPr>
          <p:cNvSpPr>
            <a:spLocks noGrp="1"/>
          </p:cNvSpPr>
          <p:nvPr>
            <p:ph idx="1"/>
          </p:nvPr>
        </p:nvSpPr>
        <p:spPr/>
        <p:txBody>
          <a:bodyPr/>
          <a:lstStyle/>
          <a:p>
            <a:r>
              <a:rPr lang="en-US" dirty="0"/>
              <a:t>News websites and blogs are a highly popular aspect of the internet we use today.</a:t>
            </a:r>
          </a:p>
          <a:p>
            <a:r>
              <a:rPr lang="en-US" dirty="0"/>
              <a:t>With a decrease in printed newspapers, online news websites have become an increased source for people to access news</a:t>
            </a:r>
          </a:p>
          <a:p>
            <a:r>
              <a:rPr lang="en-US" dirty="0"/>
              <a:t> Since these news sources are being used by people so frequently, they would likely benefit from including a recommender system to personalize the user’s experience</a:t>
            </a:r>
          </a:p>
          <a:p>
            <a:pPr lvl="1"/>
            <a:r>
              <a:rPr lang="en-US" dirty="0"/>
              <a:t>	</a:t>
            </a:r>
            <a:r>
              <a:rPr lang="en-US" sz="1400" dirty="0"/>
              <a:t>- For example, if a user reads an article about the stock market in Europe, they may want to read additional articles on the topic. This could mean they want to see more articles about the stock market in general, Europe, the stock market in US, or maybe they aren’t sure where to look next. </a:t>
            </a:r>
          </a:p>
          <a:p>
            <a:pPr lvl="1"/>
            <a:endParaRPr lang="en-US" dirty="0"/>
          </a:p>
          <a:p>
            <a:endParaRPr lang="en-US" dirty="0"/>
          </a:p>
        </p:txBody>
      </p:sp>
    </p:spTree>
    <p:extLst>
      <p:ext uri="{BB962C8B-B14F-4D97-AF65-F5344CB8AC3E}">
        <p14:creationId xmlns:p14="http://schemas.microsoft.com/office/powerpoint/2010/main" val="15665560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4D9FD-7C82-264A-866F-56E28D94C44F}"/>
              </a:ext>
            </a:extLst>
          </p:cNvPr>
          <p:cNvSpPr>
            <a:spLocks noGrp="1"/>
          </p:cNvSpPr>
          <p:nvPr>
            <p:ph type="title"/>
          </p:nvPr>
        </p:nvSpPr>
        <p:spPr/>
        <p:txBody>
          <a:bodyPr/>
          <a:lstStyle/>
          <a:p>
            <a:r>
              <a:rPr lang="en-US" dirty="0"/>
              <a:t>Conclusions &amp; Future Work</a:t>
            </a:r>
          </a:p>
        </p:txBody>
      </p:sp>
      <p:sp>
        <p:nvSpPr>
          <p:cNvPr id="3" name="Content Placeholder 2">
            <a:extLst>
              <a:ext uri="{FF2B5EF4-FFF2-40B4-BE49-F238E27FC236}">
                <a16:creationId xmlns:a16="http://schemas.microsoft.com/office/drawing/2014/main" id="{7C317285-4FAA-5E4D-9090-C77E8F43243D}"/>
              </a:ext>
            </a:extLst>
          </p:cNvPr>
          <p:cNvSpPr>
            <a:spLocks noGrp="1"/>
          </p:cNvSpPr>
          <p:nvPr>
            <p:ph idx="1"/>
          </p:nvPr>
        </p:nvSpPr>
        <p:spPr/>
        <p:txBody>
          <a:bodyPr/>
          <a:lstStyle/>
          <a:p>
            <a:r>
              <a:rPr lang="en-US" dirty="0"/>
              <a:t>I have developed a news recommender system based on article text and article keywords.  </a:t>
            </a:r>
          </a:p>
          <a:p>
            <a:pPr marL="0" indent="0">
              <a:buNone/>
            </a:pPr>
            <a:endParaRPr lang="en-US" dirty="0"/>
          </a:p>
          <a:p>
            <a:r>
              <a:rPr lang="en-US" dirty="0"/>
              <a:t>Since there is not yet any user data, content based methods were used to provide the recommendations about the articles.  </a:t>
            </a:r>
          </a:p>
          <a:p>
            <a:pPr marL="0" indent="0">
              <a:buNone/>
            </a:pPr>
            <a:endParaRPr lang="en-US" dirty="0"/>
          </a:p>
          <a:p>
            <a:r>
              <a:rPr lang="en-US" dirty="0"/>
              <a:t>TF-IDF feature extraction and cosine similarity methods were used to create similarity measures for the recommendations. </a:t>
            </a:r>
          </a:p>
          <a:p>
            <a:pPr marL="0" indent="0">
              <a:buNone/>
            </a:pPr>
            <a:endParaRPr lang="en-US" dirty="0"/>
          </a:p>
        </p:txBody>
      </p:sp>
    </p:spTree>
    <p:extLst>
      <p:ext uri="{BB962C8B-B14F-4D97-AF65-F5344CB8AC3E}">
        <p14:creationId xmlns:p14="http://schemas.microsoft.com/office/powerpoint/2010/main" val="34286818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09C17-4B91-2040-9F25-03FF0279071F}"/>
              </a:ext>
            </a:extLst>
          </p:cNvPr>
          <p:cNvSpPr>
            <a:spLocks noGrp="1"/>
          </p:cNvSpPr>
          <p:nvPr>
            <p:ph type="title"/>
          </p:nvPr>
        </p:nvSpPr>
        <p:spPr/>
        <p:txBody>
          <a:bodyPr/>
          <a:lstStyle/>
          <a:p>
            <a:r>
              <a:rPr lang="en-US" dirty="0"/>
              <a:t>Conclusions &amp; Future Work</a:t>
            </a:r>
          </a:p>
        </p:txBody>
      </p:sp>
      <p:sp>
        <p:nvSpPr>
          <p:cNvPr id="3" name="Content Placeholder 2">
            <a:extLst>
              <a:ext uri="{FF2B5EF4-FFF2-40B4-BE49-F238E27FC236}">
                <a16:creationId xmlns:a16="http://schemas.microsoft.com/office/drawing/2014/main" id="{33B98B7B-4B3F-F14C-B239-311BB83967FC}"/>
              </a:ext>
            </a:extLst>
          </p:cNvPr>
          <p:cNvSpPr>
            <a:spLocks noGrp="1"/>
          </p:cNvSpPr>
          <p:nvPr>
            <p:ph idx="1"/>
          </p:nvPr>
        </p:nvSpPr>
        <p:spPr/>
        <p:txBody>
          <a:bodyPr/>
          <a:lstStyle/>
          <a:p>
            <a:r>
              <a:rPr lang="en-US" dirty="0"/>
              <a:t>Seems that both recommendation systems perform quite well despite the absence of any additional user data</a:t>
            </a:r>
          </a:p>
          <a:p>
            <a:endParaRPr lang="en-US" dirty="0"/>
          </a:p>
          <a:p>
            <a:r>
              <a:rPr lang="en-US" dirty="0"/>
              <a:t>At first glance it seems as though the text based recommender is more consistently accurate, however, it is impossible to guess which model performs better without user feedback</a:t>
            </a:r>
          </a:p>
        </p:txBody>
      </p:sp>
    </p:spTree>
    <p:extLst>
      <p:ext uri="{BB962C8B-B14F-4D97-AF65-F5344CB8AC3E}">
        <p14:creationId xmlns:p14="http://schemas.microsoft.com/office/powerpoint/2010/main" val="35765829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5362F-2D05-3846-A9F3-45F6A705ECB1}"/>
              </a:ext>
            </a:extLst>
          </p:cNvPr>
          <p:cNvSpPr>
            <a:spLocks noGrp="1"/>
          </p:cNvSpPr>
          <p:nvPr>
            <p:ph type="title"/>
          </p:nvPr>
        </p:nvSpPr>
        <p:spPr/>
        <p:txBody>
          <a:bodyPr/>
          <a:lstStyle/>
          <a:p>
            <a:r>
              <a:rPr lang="en-US" dirty="0"/>
              <a:t>Conclusions &amp; Future Work</a:t>
            </a:r>
          </a:p>
        </p:txBody>
      </p:sp>
      <p:sp>
        <p:nvSpPr>
          <p:cNvPr id="3" name="Content Placeholder 2">
            <a:extLst>
              <a:ext uri="{FF2B5EF4-FFF2-40B4-BE49-F238E27FC236}">
                <a16:creationId xmlns:a16="http://schemas.microsoft.com/office/drawing/2014/main" id="{837184CD-C187-C541-8EF2-556557953ED2}"/>
              </a:ext>
            </a:extLst>
          </p:cNvPr>
          <p:cNvSpPr>
            <a:spLocks noGrp="1"/>
          </p:cNvSpPr>
          <p:nvPr>
            <p:ph idx="1"/>
          </p:nvPr>
        </p:nvSpPr>
        <p:spPr/>
        <p:txBody>
          <a:bodyPr/>
          <a:lstStyle/>
          <a:p>
            <a:r>
              <a:rPr lang="en-US" dirty="0"/>
              <a:t>As the project develops, collaborative filtering methods can be employed based on user behavior data that is gathered while they interact with the system</a:t>
            </a:r>
          </a:p>
          <a:p>
            <a:endParaRPr lang="en-US" dirty="0"/>
          </a:p>
          <a:p>
            <a:r>
              <a:rPr lang="en-US" dirty="0"/>
              <a:t>Future users will be able to give feedback about their recommendations in order to fine tune the algorithms and personalize their experience </a:t>
            </a:r>
          </a:p>
          <a:p>
            <a:endParaRPr lang="en-US" dirty="0"/>
          </a:p>
          <a:p>
            <a:r>
              <a:rPr lang="en-US" dirty="0"/>
              <a:t>Additional features such as creating profiles, “favoriting” articles and searching by other terms (i.e. search by author) will be implemented during continued front-end development make the system more adaptive and customizable</a:t>
            </a:r>
          </a:p>
        </p:txBody>
      </p:sp>
    </p:spTree>
    <p:extLst>
      <p:ext uri="{BB962C8B-B14F-4D97-AF65-F5344CB8AC3E}">
        <p14:creationId xmlns:p14="http://schemas.microsoft.com/office/powerpoint/2010/main" val="1353454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28162-BD1E-634B-AE47-C44127862E15}"/>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407E4889-EB54-9B45-83EC-1148E72D2DE6}"/>
              </a:ext>
            </a:extLst>
          </p:cNvPr>
          <p:cNvSpPr>
            <a:spLocks noGrp="1"/>
          </p:cNvSpPr>
          <p:nvPr>
            <p:ph idx="1"/>
          </p:nvPr>
        </p:nvSpPr>
        <p:spPr/>
        <p:txBody>
          <a:bodyPr/>
          <a:lstStyle/>
          <a:p>
            <a:r>
              <a:rPr lang="en-US" dirty="0"/>
              <a:t>In this project, I will begin the process of designing a news recommender system by first using content-based recommendation methods</a:t>
            </a:r>
          </a:p>
          <a:p>
            <a:r>
              <a:rPr lang="en-US" dirty="0"/>
              <a:t>Since there is no user data on this dataset yet, the recommender system must rely on the information about the articles themselves rather than the user </a:t>
            </a:r>
          </a:p>
          <a:p>
            <a:r>
              <a:rPr lang="en-US" dirty="0"/>
              <a:t>The goal of the current system is to allow the user to search for recommendations based on the article’s text body or the article’s tagged keywords. </a:t>
            </a:r>
          </a:p>
          <a:p>
            <a:pPr marL="0" indent="0">
              <a:buNone/>
            </a:pPr>
            <a:endParaRPr lang="en-US" dirty="0"/>
          </a:p>
        </p:txBody>
      </p:sp>
    </p:spTree>
    <p:extLst>
      <p:ext uri="{BB962C8B-B14F-4D97-AF65-F5344CB8AC3E}">
        <p14:creationId xmlns:p14="http://schemas.microsoft.com/office/powerpoint/2010/main" val="1670146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E5B80-F04B-B341-BF13-2CE943E7C2DB}"/>
              </a:ext>
            </a:extLst>
          </p:cNvPr>
          <p:cNvSpPr>
            <a:spLocks noGrp="1"/>
          </p:cNvSpPr>
          <p:nvPr>
            <p:ph type="title"/>
          </p:nvPr>
        </p:nvSpPr>
        <p:spPr/>
        <p:txBody>
          <a:bodyPr/>
          <a:lstStyle/>
          <a:p>
            <a:r>
              <a:rPr lang="en-US" dirty="0"/>
              <a:t>Dataset &amp; Preprocessing</a:t>
            </a:r>
          </a:p>
        </p:txBody>
      </p:sp>
      <p:sp>
        <p:nvSpPr>
          <p:cNvPr id="3" name="Content Placeholder 2">
            <a:extLst>
              <a:ext uri="{FF2B5EF4-FFF2-40B4-BE49-F238E27FC236}">
                <a16:creationId xmlns:a16="http://schemas.microsoft.com/office/drawing/2014/main" id="{0D8FED28-4855-A14A-A8CE-54F144D35BFE}"/>
              </a:ext>
            </a:extLst>
          </p:cNvPr>
          <p:cNvSpPr>
            <a:spLocks noGrp="1"/>
          </p:cNvSpPr>
          <p:nvPr>
            <p:ph idx="1"/>
          </p:nvPr>
        </p:nvSpPr>
        <p:spPr/>
        <p:txBody>
          <a:bodyPr/>
          <a:lstStyle/>
          <a:p>
            <a:r>
              <a:rPr lang="en-US" dirty="0"/>
              <a:t>The original dataset was pre-processed in order to remove unnecessary columns, missing data and duplicate entries. </a:t>
            </a:r>
          </a:p>
          <a:p>
            <a:r>
              <a:rPr lang="en-US" dirty="0"/>
              <a:t>The final dataset included the five columns to be used in the recommender system (id, title, text, keyword, link) and 1720 rows that did not include any missing data or duplicates. </a:t>
            </a:r>
          </a:p>
          <a:p>
            <a:r>
              <a:rPr lang="en-US" dirty="0"/>
              <a:t>Additionally, traditional text cleaning methods (i.e. removing stop words &amp; special chars) were used to clean the article text data and keywords text data</a:t>
            </a:r>
          </a:p>
        </p:txBody>
      </p:sp>
    </p:spTree>
    <p:extLst>
      <p:ext uri="{BB962C8B-B14F-4D97-AF65-F5344CB8AC3E}">
        <p14:creationId xmlns:p14="http://schemas.microsoft.com/office/powerpoint/2010/main" val="1994630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79E5D-C921-594A-A9D3-AE4742A21E45}"/>
              </a:ext>
            </a:extLst>
          </p:cNvPr>
          <p:cNvSpPr>
            <a:spLocks noGrp="1"/>
          </p:cNvSpPr>
          <p:nvPr>
            <p:ph type="title"/>
          </p:nvPr>
        </p:nvSpPr>
        <p:spPr/>
        <p:txBody>
          <a:bodyPr>
            <a:normAutofit fontScale="90000"/>
          </a:bodyPr>
          <a:lstStyle/>
          <a:p>
            <a:r>
              <a:rPr lang="en-US" dirty="0"/>
              <a:t>Original dataset (2190 rows, 9 columns)</a:t>
            </a:r>
          </a:p>
        </p:txBody>
      </p:sp>
      <p:pic>
        <p:nvPicPr>
          <p:cNvPr id="5" name="Picture 4" descr="Graphical user interface, text&#10;&#10;Description automatically generated with medium confidence">
            <a:extLst>
              <a:ext uri="{FF2B5EF4-FFF2-40B4-BE49-F238E27FC236}">
                <a16:creationId xmlns:a16="http://schemas.microsoft.com/office/drawing/2014/main" id="{3DFF88FA-A128-CE47-A3BF-6432D074EA37}"/>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474076" y="1741968"/>
            <a:ext cx="8405648" cy="4104794"/>
          </a:xfrm>
          <a:prstGeom prst="rect">
            <a:avLst/>
          </a:prstGeom>
        </p:spPr>
      </p:pic>
    </p:spTree>
    <p:extLst>
      <p:ext uri="{BB962C8B-B14F-4D97-AF65-F5344CB8AC3E}">
        <p14:creationId xmlns:p14="http://schemas.microsoft.com/office/powerpoint/2010/main" val="411849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F1211-A725-454C-8E04-968642FCEF98}"/>
              </a:ext>
            </a:extLst>
          </p:cNvPr>
          <p:cNvSpPr>
            <a:spLocks noGrp="1"/>
          </p:cNvSpPr>
          <p:nvPr>
            <p:ph type="title"/>
          </p:nvPr>
        </p:nvSpPr>
        <p:spPr/>
        <p:txBody>
          <a:bodyPr>
            <a:normAutofit fontScale="90000"/>
          </a:bodyPr>
          <a:lstStyle/>
          <a:p>
            <a:r>
              <a:rPr lang="en-US" dirty="0"/>
              <a:t>Original dataset (1720 rows, 5 columns)</a:t>
            </a:r>
          </a:p>
        </p:txBody>
      </p:sp>
      <p:pic>
        <p:nvPicPr>
          <p:cNvPr id="4" name="Content Placeholder 3" descr="Graphical user interface, text, application, email&#10;&#10;Description automatically generated">
            <a:extLst>
              <a:ext uri="{FF2B5EF4-FFF2-40B4-BE49-F238E27FC236}">
                <a16:creationId xmlns:a16="http://schemas.microsoft.com/office/drawing/2014/main" id="{5AF10C63-69AC-924F-853C-F2D2854F450E}"/>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33383" y="1855960"/>
            <a:ext cx="8798012" cy="3642797"/>
          </a:xfrm>
          <a:prstGeom prst="rect">
            <a:avLst/>
          </a:prstGeom>
        </p:spPr>
      </p:pic>
    </p:spTree>
    <p:extLst>
      <p:ext uri="{BB962C8B-B14F-4D97-AF65-F5344CB8AC3E}">
        <p14:creationId xmlns:p14="http://schemas.microsoft.com/office/powerpoint/2010/main" val="358801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5185B-9C41-ED49-803B-DD75B8D57FFE}"/>
              </a:ext>
            </a:extLst>
          </p:cNvPr>
          <p:cNvSpPr>
            <a:spLocks noGrp="1"/>
          </p:cNvSpPr>
          <p:nvPr>
            <p:ph type="title"/>
          </p:nvPr>
        </p:nvSpPr>
        <p:spPr/>
        <p:txBody>
          <a:bodyPr/>
          <a:lstStyle/>
          <a:p>
            <a:r>
              <a:rPr lang="en-US" dirty="0"/>
              <a:t>Technologies</a:t>
            </a:r>
          </a:p>
        </p:txBody>
      </p:sp>
      <p:sp>
        <p:nvSpPr>
          <p:cNvPr id="3" name="Content Placeholder 2">
            <a:extLst>
              <a:ext uri="{FF2B5EF4-FFF2-40B4-BE49-F238E27FC236}">
                <a16:creationId xmlns:a16="http://schemas.microsoft.com/office/drawing/2014/main" id="{C43DE891-0A94-364D-9456-429F2DC4A219}"/>
              </a:ext>
            </a:extLst>
          </p:cNvPr>
          <p:cNvSpPr>
            <a:spLocks noGrp="1"/>
          </p:cNvSpPr>
          <p:nvPr>
            <p:ph idx="1"/>
          </p:nvPr>
        </p:nvSpPr>
        <p:spPr/>
        <p:txBody>
          <a:bodyPr/>
          <a:lstStyle/>
          <a:p>
            <a:r>
              <a:rPr lang="en-US" dirty="0"/>
              <a:t>Python and </a:t>
            </a:r>
            <a:r>
              <a:rPr lang="en-US" dirty="0" err="1"/>
              <a:t>Jupyter</a:t>
            </a:r>
            <a:r>
              <a:rPr lang="en-US" dirty="0"/>
              <a:t> notebook</a:t>
            </a:r>
          </a:p>
          <a:p>
            <a:pPr lvl="1"/>
            <a:r>
              <a:rPr lang="en-US" dirty="0"/>
              <a:t>	-small .csv database can be stored as </a:t>
            </a:r>
            <a:r>
              <a:rPr lang="en-US" dirty="0" err="1"/>
              <a:t>dataframe</a:t>
            </a:r>
            <a:r>
              <a:rPr lang="en-US" dirty="0"/>
              <a:t> within notebook</a:t>
            </a:r>
          </a:p>
          <a:p>
            <a:pPr lvl="1"/>
            <a:r>
              <a:rPr lang="en-US" dirty="0"/>
              <a:t>	-</a:t>
            </a:r>
            <a:r>
              <a:rPr lang="en-US" dirty="0" err="1"/>
              <a:t>ipywidgets</a:t>
            </a:r>
            <a:r>
              <a:rPr lang="en-US" dirty="0"/>
              <a:t> interact library to handle user interactions</a:t>
            </a:r>
          </a:p>
          <a:p>
            <a:pPr lvl="1"/>
            <a:r>
              <a:rPr lang="en-US" dirty="0"/>
              <a:t>	-web application is created using Voila server extension</a:t>
            </a:r>
          </a:p>
        </p:txBody>
      </p:sp>
    </p:spTree>
    <p:extLst>
      <p:ext uri="{BB962C8B-B14F-4D97-AF65-F5344CB8AC3E}">
        <p14:creationId xmlns:p14="http://schemas.microsoft.com/office/powerpoint/2010/main" val="727181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8A490-3548-DF40-B797-913706C40533}"/>
              </a:ext>
            </a:extLst>
          </p:cNvPr>
          <p:cNvSpPr>
            <a:spLocks noGrp="1"/>
          </p:cNvSpPr>
          <p:nvPr>
            <p:ph type="title"/>
          </p:nvPr>
        </p:nvSpPr>
        <p:spPr/>
        <p:txBody>
          <a:bodyPr/>
          <a:lstStyle/>
          <a:p>
            <a:r>
              <a:rPr lang="en-US" dirty="0"/>
              <a:t>Design</a:t>
            </a:r>
          </a:p>
        </p:txBody>
      </p:sp>
      <p:sp>
        <p:nvSpPr>
          <p:cNvPr id="3" name="Content Placeholder 2">
            <a:extLst>
              <a:ext uri="{FF2B5EF4-FFF2-40B4-BE49-F238E27FC236}">
                <a16:creationId xmlns:a16="http://schemas.microsoft.com/office/drawing/2014/main" id="{91E43C02-1724-CF47-88B5-7E3F40DD79CD}"/>
              </a:ext>
            </a:extLst>
          </p:cNvPr>
          <p:cNvSpPr>
            <a:spLocks noGrp="1"/>
          </p:cNvSpPr>
          <p:nvPr>
            <p:ph idx="1"/>
          </p:nvPr>
        </p:nvSpPr>
        <p:spPr/>
        <p:txBody>
          <a:bodyPr/>
          <a:lstStyle/>
          <a:p>
            <a:r>
              <a:rPr lang="en-US" dirty="0"/>
              <a:t>Content based filtering</a:t>
            </a:r>
          </a:p>
          <a:p>
            <a:r>
              <a:rPr lang="en-US" dirty="0"/>
              <a:t>Two recommenders</a:t>
            </a:r>
          </a:p>
          <a:p>
            <a:pPr marL="0" indent="0">
              <a:buNone/>
            </a:pPr>
            <a:r>
              <a:rPr lang="en-US" dirty="0"/>
              <a:t>	</a:t>
            </a:r>
            <a:r>
              <a:rPr lang="en-US" sz="1600" i="1" dirty="0"/>
              <a:t> - one recommender based on article text and one recommender based on keywords</a:t>
            </a:r>
          </a:p>
          <a:p>
            <a:r>
              <a:rPr lang="en-US" dirty="0"/>
              <a:t>D</a:t>
            </a:r>
            <a:r>
              <a:rPr lang="en-US" i="0" dirty="0"/>
              <a:t>oes article text recommender perform better than keyword recommender</a:t>
            </a:r>
            <a:r>
              <a:rPr lang="en-US" dirty="0"/>
              <a:t>?</a:t>
            </a:r>
          </a:p>
          <a:p>
            <a:pPr lvl="1"/>
            <a:r>
              <a:rPr lang="en-US" sz="1200" dirty="0"/>
              <a:t>	-</a:t>
            </a:r>
            <a:r>
              <a:rPr lang="en-US" sz="1600" dirty="0"/>
              <a:t> keywords not necessarily representative of article text (chosen by article publisher)</a:t>
            </a:r>
          </a:p>
          <a:p>
            <a:pPr lvl="1"/>
            <a:r>
              <a:rPr lang="en-US" sz="1600" dirty="0"/>
              <a:t>	</a:t>
            </a:r>
          </a:p>
          <a:p>
            <a:pPr lvl="1"/>
            <a:endParaRPr lang="en-US" dirty="0"/>
          </a:p>
        </p:txBody>
      </p:sp>
    </p:spTree>
    <p:extLst>
      <p:ext uri="{BB962C8B-B14F-4D97-AF65-F5344CB8AC3E}">
        <p14:creationId xmlns:p14="http://schemas.microsoft.com/office/powerpoint/2010/main" val="3734060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B82D6-30B8-184E-9808-732DDFCFA599}"/>
              </a:ext>
            </a:extLst>
          </p:cNvPr>
          <p:cNvSpPr>
            <a:spLocks noGrp="1"/>
          </p:cNvSpPr>
          <p:nvPr>
            <p:ph type="title"/>
          </p:nvPr>
        </p:nvSpPr>
        <p:spPr/>
        <p:txBody>
          <a:bodyPr/>
          <a:lstStyle/>
          <a:p>
            <a:r>
              <a:rPr lang="en-US" dirty="0"/>
              <a:t>DESIGN</a:t>
            </a:r>
          </a:p>
        </p:txBody>
      </p:sp>
      <p:sp>
        <p:nvSpPr>
          <p:cNvPr id="3" name="Content Placeholder 2">
            <a:extLst>
              <a:ext uri="{FF2B5EF4-FFF2-40B4-BE49-F238E27FC236}">
                <a16:creationId xmlns:a16="http://schemas.microsoft.com/office/drawing/2014/main" id="{C7BA71EE-95A5-0841-AF54-B57646C2A6E8}"/>
              </a:ext>
            </a:extLst>
          </p:cNvPr>
          <p:cNvSpPr>
            <a:spLocks noGrp="1"/>
          </p:cNvSpPr>
          <p:nvPr>
            <p:ph idx="1"/>
          </p:nvPr>
        </p:nvSpPr>
        <p:spPr/>
        <p:txBody>
          <a:bodyPr/>
          <a:lstStyle/>
          <a:p>
            <a:r>
              <a:rPr lang="en-US" dirty="0"/>
              <a:t>Term Frequency-Inverse Document Frequency (TF-IDF) was used on the text to evaluate term importance to the document within the corpus</a:t>
            </a:r>
          </a:p>
          <a:p>
            <a:pPr marL="0" indent="0">
              <a:buNone/>
            </a:pPr>
            <a:endParaRPr lang="en-US" dirty="0"/>
          </a:p>
          <a:p>
            <a:r>
              <a:rPr lang="en-US" dirty="0"/>
              <a:t> Keyword-based recommender: </a:t>
            </a:r>
          </a:p>
          <a:p>
            <a:pPr marL="0" indent="0">
              <a:buNone/>
            </a:pPr>
            <a:r>
              <a:rPr lang="en-US" dirty="0"/>
              <a:t>	</a:t>
            </a:r>
            <a:r>
              <a:rPr lang="en-US" sz="1600" dirty="0"/>
              <a:t>- </a:t>
            </a:r>
            <a:r>
              <a:rPr lang="en-US" sz="1600" dirty="0" err="1"/>
              <a:t>ngram</a:t>
            </a:r>
            <a:r>
              <a:rPr lang="en-US" sz="1600" dirty="0"/>
              <a:t> range of 1-2 was used because keywords typically exist of a maximum of 2 terms</a:t>
            </a:r>
          </a:p>
          <a:p>
            <a:pPr marL="0" indent="0">
              <a:buNone/>
            </a:pPr>
            <a:r>
              <a:rPr lang="en-US" sz="1600" dirty="0"/>
              <a:t>	- </a:t>
            </a:r>
            <a:r>
              <a:rPr lang="en-US" sz="1600" dirty="0" err="1"/>
              <a:t>min_df</a:t>
            </a:r>
            <a:r>
              <a:rPr lang="en-US" sz="1600" dirty="0"/>
              <a:t> of 0 to include all keywords regardless of document frequency</a:t>
            </a:r>
          </a:p>
        </p:txBody>
      </p:sp>
    </p:spTree>
    <p:extLst>
      <p:ext uri="{BB962C8B-B14F-4D97-AF65-F5344CB8AC3E}">
        <p14:creationId xmlns:p14="http://schemas.microsoft.com/office/powerpoint/2010/main" val="1159199794"/>
      </p:ext>
    </p:extLst>
  </p:cSld>
  <p:clrMapOvr>
    <a:masterClrMapping/>
  </p:clrMapOvr>
</p:sld>
</file>

<file path=ppt/theme/theme1.xml><?xml version="1.0" encoding="utf-8"?>
<a:theme xmlns:a="http://schemas.openxmlformats.org/drawingml/2006/main" name="LeafVTI">
  <a:themeElements>
    <a:clrScheme name="AnalogousFromRegularSeedRightStep">
      <a:dk1>
        <a:srgbClr val="000000"/>
      </a:dk1>
      <a:lt1>
        <a:srgbClr val="FFFFFF"/>
      </a:lt1>
      <a:dk2>
        <a:srgbClr val="412429"/>
      </a:dk2>
      <a:lt2>
        <a:srgbClr val="E2E8E2"/>
      </a:lt2>
      <a:accent1>
        <a:srgbClr val="D040CD"/>
      </a:accent1>
      <a:accent2>
        <a:srgbClr val="BE2E80"/>
      </a:accent2>
      <a:accent3>
        <a:srgbClr val="D04056"/>
      </a:accent3>
      <a:accent4>
        <a:srgbClr val="BE552E"/>
      </a:accent4>
      <a:accent5>
        <a:srgbClr val="C79B3D"/>
      </a:accent5>
      <a:accent6>
        <a:srgbClr val="9DAA29"/>
      </a:accent6>
      <a:hlink>
        <a:srgbClr val="329633"/>
      </a:hlink>
      <a:folHlink>
        <a:srgbClr val="7F7F7F"/>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TotalTime>
  <Words>1126</Words>
  <Application>Microsoft Macintosh PowerPoint</Application>
  <PresentationFormat>Widescreen</PresentationFormat>
  <Paragraphs>88</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Avenir Next LT Pro Light</vt:lpstr>
      <vt:lpstr>Calibri</vt:lpstr>
      <vt:lpstr>Rockwell Nova Light</vt:lpstr>
      <vt:lpstr>Wingdings</vt:lpstr>
      <vt:lpstr>LeafVTI</vt:lpstr>
      <vt:lpstr>News Recommender System  using Content-based filtering</vt:lpstr>
      <vt:lpstr>Introduction</vt:lpstr>
      <vt:lpstr>Introduction</vt:lpstr>
      <vt:lpstr>Dataset &amp; Preprocessing</vt:lpstr>
      <vt:lpstr>Original dataset (2190 rows, 9 columns)</vt:lpstr>
      <vt:lpstr>Original dataset (1720 rows, 5 columns)</vt:lpstr>
      <vt:lpstr>Technologies</vt:lpstr>
      <vt:lpstr>Design</vt:lpstr>
      <vt:lpstr>DESIGN</vt:lpstr>
      <vt:lpstr>Design</vt:lpstr>
      <vt:lpstr>Design</vt:lpstr>
      <vt:lpstr>Design – Recommender Function</vt:lpstr>
      <vt:lpstr>PowerPoint Presentation</vt:lpstr>
      <vt:lpstr>PowerPoint Presentation</vt:lpstr>
      <vt:lpstr>Front End</vt:lpstr>
      <vt:lpstr>FRONT END – development Notebooks</vt:lpstr>
      <vt:lpstr>PowerPoint Presentation</vt:lpstr>
      <vt:lpstr>FRONT END – Production Notebooks</vt:lpstr>
      <vt:lpstr>PowerPoint Presentation</vt:lpstr>
      <vt:lpstr>Conclusions &amp; Future Work</vt:lpstr>
      <vt:lpstr>Conclusions &amp; Future Work</vt:lpstr>
      <vt:lpstr>Conclusions &amp;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News Recommender System  using Content-based filtering</dc:title>
  <dc:creator>Herb, Taylor</dc:creator>
  <cp:lastModifiedBy>Herb, Taylor</cp:lastModifiedBy>
  <cp:revision>9</cp:revision>
  <dcterms:created xsi:type="dcterms:W3CDTF">2021-04-27T15:08:03Z</dcterms:created>
  <dcterms:modified xsi:type="dcterms:W3CDTF">2021-04-27T19:14:35Z</dcterms:modified>
</cp:coreProperties>
</file>