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7">
          <p15:clr>
            <a:srgbClr val="000000"/>
          </p15:clr>
        </p15:guide>
        <p15:guide id="2" orient="horz" pos="1344">
          <p15:clr>
            <a:srgbClr val="A4A3A4"/>
          </p15:clr>
        </p15:guide>
        <p15:guide id="3" orient="horz" pos="9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/>
        <p:guide pos="1344" orient="horz"/>
        <p:guide pos="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91196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3a91196b7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 flipH="1">
            <a:off x="10711835" y="2096584"/>
            <a:ext cx="130790" cy="1332000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7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7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/>
              <a:t>ВЫПУСКНАЯ КВАЛИФИКАЦИОННАЯ РАБОТА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/>
              <a:t>по курсу «Data Science»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Прогнозирование конечных свойств композиционных материалов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078249" y="4732558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Бойко Татьяна Сергеевна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338126" y="450400"/>
            <a:ext cx="4159803" cy="66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65CAB"/>
                </a:solidFill>
              </a:rPr>
              <a:t>Этапы исследования</a:t>
            </a:r>
            <a:endParaRPr b="1" i="0" sz="2800" u="none" cap="none" strike="noStrike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-RU" sz="1600">
                <a:solidFill>
                  <a:srgbClr val="262626"/>
                </a:solidFill>
              </a:rPr>
              <a:t>Разведочный анализ и предобработка данных 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ru-RU" sz="1600">
                <a:solidFill>
                  <a:schemeClr val="lt1"/>
                </a:solidFill>
              </a:rPr>
              <a:t>Цель работы: создать и обучить модель на данных о структуре и свойствах материалов, и затем использовать её для прогнозирования.</a:t>
            </a:r>
            <a:endParaRPr b="1" sz="16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lt1"/>
                </a:solidFill>
              </a:rPr>
              <a:t>Актуальность: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81" name="Google Shape;81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4" name="Google Shape;84;p15"/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85" name="Google Shape;85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2" name="Google Shape;92;p15"/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93" name="Google Shape;93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" name="Google Shape;96;p15"/>
          <p:cNvSpPr/>
          <p:nvPr/>
        </p:nvSpPr>
        <p:spPr>
          <a:xfrm>
            <a:off x="1408143" y="2489229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-RU" sz="1600">
                <a:solidFill>
                  <a:srgbClr val="262626"/>
                </a:solidFill>
              </a:rPr>
              <a:t>Подготовка данных для обучения и тестирования модели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408143" y="3443215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-RU" sz="1600">
                <a:solidFill>
                  <a:srgbClr val="262626"/>
                </a:solidFill>
              </a:rPr>
              <a:t>Разработка и обучение модели, оценка результатов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408150" y="4397225"/>
            <a:ext cx="6217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-RU" sz="1600">
                <a:solidFill>
                  <a:srgbClr val="262626"/>
                </a:solidFill>
              </a:rPr>
              <a:t>Нейронная сеть </a:t>
            </a:r>
            <a:r>
              <a:rPr b="1" lang="ru-RU" sz="1600">
                <a:solidFill>
                  <a:schemeClr val="dk1"/>
                </a:solidFill>
              </a:rPr>
              <a:t>для рекомендации «Соотношение матрица-наполнитель»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62626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08093" y="5383343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</a:rPr>
              <a:t>Создание приложения для расчета параметра «Соотношение матрица-наполнитель»</a:t>
            </a:r>
            <a:endParaRPr b="1" i="0" sz="1600" u="none" cap="none" strike="noStrike">
              <a:solidFill>
                <a:srgbClr val="262626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cap="flat" cmpd="sng" w="28575">
              <a:solidFill>
                <a:srgbClr val="065C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" name="Google Shape;108;p15"/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baseline="30000" i="0" lang="ru-RU" sz="36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30000" i="0" sz="3600" u="none" cap="none" strike="noStrike">
              <a:solidFill>
                <a:srgbClr val="065C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863076" y="346325"/>
            <a:ext cx="9204900" cy="66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2800">
                <a:solidFill>
                  <a:srgbClr val="065CAB"/>
                </a:solidFill>
              </a:rPr>
              <a:t>Разведочный анализ, предобработка данных</a:t>
            </a:r>
            <a:endParaRPr b="1" i="0" sz="2800" u="none" cap="none" strike="noStrike">
              <a:solidFill>
                <a:schemeClr val="lt1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37" y="1249844"/>
            <a:ext cx="5332038" cy="226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937" y="1249844"/>
            <a:ext cx="5332038" cy="408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87" y="3931376"/>
            <a:ext cx="5397880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156246" y="346325"/>
            <a:ext cx="7413300" cy="66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700">
                <a:solidFill>
                  <a:srgbClr val="065CAB"/>
                </a:solidFill>
              </a:rPr>
              <a:t>Подготовка данных и обучение модели</a:t>
            </a:r>
            <a:endParaRPr b="1" i="0" sz="2700" u="none" cap="none" strike="noStrike">
              <a:solidFill>
                <a:schemeClr val="lt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0" y="1429400"/>
            <a:ext cx="4502950" cy="1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12" y="2947982"/>
            <a:ext cx="4543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275" y="1333700"/>
            <a:ext cx="5093575" cy="49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262" y="4165219"/>
            <a:ext cx="5282710" cy="238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234225" y="157625"/>
            <a:ext cx="8957775" cy="83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65CAB"/>
                </a:solidFill>
              </a:rPr>
              <a:t>Поиск гиперпараметров по сетке с перекрестной проверкой, оценка результатов</a:t>
            </a:r>
            <a:endParaRPr b="1" i="0" sz="2400" u="none" cap="none" strike="noStrike">
              <a:solidFill>
                <a:schemeClr val="lt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425" y="1230950"/>
            <a:ext cx="5478001" cy="24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425" y="3714350"/>
            <a:ext cx="7586877" cy="27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898050" y="1151650"/>
            <a:ext cx="3102900" cy="5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примененные модели не справились с задачей, результат неудовлетворительный. </a:t>
            </a:r>
            <a:endParaRPr b="1"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-RU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Скорее всего, проблема связана с недостатком вводных данных, использованными подходами, инструментами и методами, а также необходимостью дополнительных исследований, включая консультации экспертов.</a:t>
            </a:r>
            <a:endParaRPr b="1"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167881" y="469300"/>
            <a:ext cx="7262700" cy="66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065CAB"/>
                </a:solidFill>
              </a:rPr>
              <a:t>Нейронная сеть для рекомендации </a:t>
            </a:r>
            <a:r>
              <a:rPr b="1" lang="ru-RU" sz="2400">
                <a:solidFill>
                  <a:schemeClr val="accent1"/>
                </a:solidFill>
              </a:rPr>
              <a:t>«</a:t>
            </a:r>
            <a:r>
              <a:rPr b="1" lang="ru-RU" sz="2400">
                <a:solidFill>
                  <a:srgbClr val="065CAB"/>
                </a:solidFill>
              </a:rPr>
              <a:t>Соотношение матрица-наполнитель</a:t>
            </a:r>
            <a:r>
              <a:rPr b="1" lang="ru-RU" sz="2400">
                <a:solidFill>
                  <a:schemeClr val="accent1"/>
                </a:solidFill>
              </a:rPr>
              <a:t>» </a:t>
            </a:r>
            <a:endParaRPr b="1" i="0" sz="2400" u="none" cap="none" strike="noStrike">
              <a:solidFill>
                <a:schemeClr val="accent1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25" y="1874175"/>
            <a:ext cx="5109575" cy="31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700" y="1879125"/>
            <a:ext cx="6000900" cy="31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696850" y="5379200"/>
            <a:ext cx="10178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нейросети показали схожий результат с ошибкой MAE чуть меньшей, чем среднее отклонение.</a:t>
            </a:r>
            <a:endParaRPr b="1"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3335975" y="223875"/>
            <a:ext cx="74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2400">
                <a:solidFill>
                  <a:srgbClr val="065CAB"/>
                </a:solidFill>
              </a:rPr>
              <a:t>Разработка приложения</a:t>
            </a:r>
            <a:endParaRPr b="1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5" y="1499550"/>
            <a:ext cx="5914250" cy="34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100" y="1157400"/>
            <a:ext cx="5804723" cy="515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39900" y="4962138"/>
            <a:ext cx="580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ru-RU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выходе пользователь получает результат прогноза для значения параметра «Соотношение матрица – наполнитель».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