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embeddedFontLst>
    <p:embeddedFont>
      <p:font typeface="Open Sans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52"/>
        <p:guide orient="horz" pos="1396"/>
        <p:guide orient="horz" pos="94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8" name="Google Shape;68;p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2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2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2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a91196b7d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g23a91196b7d_0_7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2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2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58" name="Google Shape;158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Титульный слайд">
  <p:cSld name="TITLE"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/>
          <a:srcRect t="16270" b="884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3;p2"/>
            <p:cNvSpPr/>
            <p:nvPr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4" name="Google Shape;14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type="subTitle" idx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9" name="Google Shape;59;p12"/>
          <p:cNvSpPr txBox="1"/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0" name="Google Shape;60;p12"/>
          <p:cNvSpPr txBox="1"/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3" name="Google Shape;63;p13"/>
          <p:cNvSpPr/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411"/>
              </a:srgbClr>
            </a:outerShdw>
          </a:effectLst>
        </p:spPr>
      </p:sp>
      <p:sp>
        <p:nvSpPr>
          <p:cNvPr id="64" name="Google Shape;64;p13"/>
          <p:cNvSpPr txBox="1"/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3"/>
          <p:cNvSpPr txBox="1"/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bg>
      <p:bgPr>
        <a:solidFill>
          <a:schemeClr val="lt1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body" idx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body" idx="2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27" name="Google Shape;27;p5"/>
          <p:cNvSpPr txBox="1"/>
          <p:nvPr>
            <p:ph type="body" idx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body" idx="2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body" idx="3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 rotWithShape="1">
          <a:blip r:embed="rId2"/>
          <a:srcRect t="16270" b="884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do.bmstu.ru</a:t>
            </a:r>
            <a:endParaRPr sz="2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" name="Google Shape;35;p6"/>
          <p:cNvSpPr/>
          <p:nvPr/>
        </p:nvSpPr>
        <p:spPr>
          <a:xfrm flipH="1">
            <a:off x="10711835" y="2096584"/>
            <a:ext cx="130790" cy="1332000"/>
          </a:xfrm>
          <a:custGeom>
            <a:avLst/>
            <a:gdLst/>
            <a:ahLst/>
            <a:cxnLst/>
            <a:rect l="l" t="t" r="r" b="b"/>
            <a:pathLst>
              <a:path w="424732" h="424732" extrusionOk="0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Титульный слайд">
  <p:cSld name="TITLE">
    <p:bg>
      <p:bgPr>
        <a:solidFill>
          <a:schemeClr val="lt1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/>
          <a:srcRect t="16270" b="884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oogle Shape;38;p7"/>
          <p:cNvGrpSpPr/>
          <p:nvPr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39" name="Google Shape;39;p7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40;p7"/>
            <p:cNvSpPr/>
            <p:nvPr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41" name="Google Shape;41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type="subTitle" idx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bg>
      <p:bgPr>
        <a:solidFill>
          <a:schemeClr val="lt1"/>
        </a:solidFill>
        <a:effectLst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body" idx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type="body" idx="2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Пустой слайд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body" idx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4" name="Google Shape;54;p11"/>
          <p:cNvSpPr txBox="1"/>
          <p:nvPr>
            <p:ph type="body" idx="2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5" name="Google Shape;55;p11"/>
          <p:cNvSpPr txBox="1"/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lang="ru-RU" sz="2800"/>
              <a:t>ВЫПУСКНАЯ КВАЛИФИКАЦИОННАЯ РАБОТА 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lang="ru-RU" sz="2800"/>
              <a:t>по курсу «Data Science»</a:t>
            </a:r>
            <a:r>
              <a:rPr lang="ru-RU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lang="ru-RU"/>
              <a:t>Прогнозирование конечных свойств композиционных материалов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1" name="Google Shape;71;p14"/>
          <p:cNvSpPr txBox="1"/>
          <p:nvPr>
            <p:ph type="subTitle" idx="1"/>
          </p:nvPr>
        </p:nvSpPr>
        <p:spPr>
          <a:xfrm>
            <a:off x="1078249" y="4732558"/>
            <a:ext cx="91191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/>
              <a:t>Бойко Татьяна Сергеевна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3338126" y="450400"/>
            <a:ext cx="4159803" cy="66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rgbClr val="065CAB"/>
                </a:solidFill>
              </a:rPr>
              <a:t>Этапы исследования</a:t>
            </a:r>
            <a:endParaRPr sz="28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/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78" name="Google Shape;78;p15"/>
          <p:cNvSpPr/>
          <p:nvPr/>
        </p:nvSpPr>
        <p:spPr>
          <a:xfrm>
            <a:off x="1408143" y="171956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ru-RU" sz="1600" b="1">
                <a:solidFill>
                  <a:srgbClr val="262626"/>
                </a:solidFill>
              </a:rPr>
              <a:t>Разведочный анализ и предобработка данных </a:t>
            </a:r>
            <a:endParaRPr sz="1600" b="0" i="0" u="none" strike="noStrike" cap="none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8279130" y="1492885"/>
            <a:ext cx="3352800" cy="4587240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</a:pPr>
            <a:r>
              <a:rPr lang="ru-RU" sz="1600" b="1">
                <a:solidFill>
                  <a:schemeClr val="lt1"/>
                </a:solidFill>
              </a:rPr>
              <a:t>Цель работы: создать и обучить модель на данных о структуре и свойствах материалов, и затем использовать её для прогнозирования.</a:t>
            </a:r>
            <a:endParaRPr sz="1600" b="1">
              <a:solidFill>
                <a:schemeClr val="lt1"/>
              </a:solidFill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</a:pPr>
            <a:endParaRPr sz="1600" b="1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600" b="1">
                <a:solidFill>
                  <a:schemeClr val="lt1"/>
                </a:solidFill>
              </a:rPr>
              <a:t>Актуальность: созданные прогнозные модели помогут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композитов.</a:t>
            </a:r>
            <a:endParaRPr sz="1600" b="1" i="0" u="none" strike="noStrike" cap="none">
              <a:solidFill>
                <a:schemeClr val="lt1"/>
              </a:solidFill>
            </a:endParaRPr>
          </a:p>
        </p:txBody>
      </p:sp>
      <p:grpSp>
        <p:nvGrpSpPr>
          <p:cNvPr id="80" name="Google Shape;80;p15"/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81" name="Google Shape;81;p15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" name="Google Shape;82;p15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" name="Google Shape;83;p15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4" name="Google Shape;84;p15"/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85" name="Google Shape;85;p15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" name="Google Shape;86;p15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" name="Google Shape;87;p15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8" name="Google Shape;88;p15"/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89" name="Google Shape;89;p15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" name="Google Shape;90;p15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2" name="Google Shape;92;p15"/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93" name="Google Shape;93;p15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15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6" name="Google Shape;96;p15"/>
          <p:cNvSpPr/>
          <p:nvPr/>
        </p:nvSpPr>
        <p:spPr>
          <a:xfrm>
            <a:off x="1408143" y="2489229"/>
            <a:ext cx="6217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ru-RU" sz="1600" b="1">
                <a:solidFill>
                  <a:srgbClr val="262626"/>
                </a:solidFill>
              </a:rPr>
              <a:t>Подготовка данных для обучения и тестирования модели</a:t>
            </a:r>
            <a:endParaRPr sz="1600" b="0" i="0" u="none" strike="noStrike" cap="none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ru-RU" sz="3600" b="1" i="0" u="none" strike="noStrike" cap="none" baseline="30000">
                <a:solidFill>
                  <a:srgbClr val="065CA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sz="3600" b="0" i="0" u="none" strike="noStrike" cap="none" baseline="30000">
              <a:solidFill>
                <a:srgbClr val="065CAB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1408143" y="3443215"/>
            <a:ext cx="6217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ru-RU" sz="1600" b="1">
                <a:solidFill>
                  <a:srgbClr val="262626"/>
                </a:solidFill>
              </a:rPr>
              <a:t>Разработка и обучение модели, оценка результатов</a:t>
            </a:r>
            <a:endParaRPr sz="1600" b="0" i="0" u="none" strike="noStrike" cap="none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ru-RU" sz="3600" b="1" i="0" u="none" strike="noStrike" cap="none" baseline="30000">
                <a:solidFill>
                  <a:srgbClr val="065CA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sz="3600" b="0" i="0" u="none" strike="noStrike" cap="none" baseline="30000">
              <a:solidFill>
                <a:srgbClr val="065CAB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408150" y="4397225"/>
            <a:ext cx="62178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ru-RU" sz="1600" b="1">
                <a:solidFill>
                  <a:srgbClr val="262626"/>
                </a:solidFill>
              </a:rPr>
              <a:t>Нейронная сеть </a:t>
            </a:r>
            <a:r>
              <a:rPr lang="ru-RU" sz="1600" b="1">
                <a:solidFill>
                  <a:schemeClr val="dk1"/>
                </a:solidFill>
              </a:rPr>
              <a:t>для рекомендации «Соотношение матрица-наполнитель»</a:t>
            </a:r>
            <a:endParaRPr sz="16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1">
              <a:solidFill>
                <a:srgbClr val="262626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ru-RU" sz="3600" b="1" i="0" u="none" strike="noStrike" cap="none" baseline="30000">
                <a:solidFill>
                  <a:srgbClr val="065CA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sz="3600" b="0" i="0" u="none" strike="noStrike" cap="none" baseline="30000">
              <a:solidFill>
                <a:srgbClr val="065CAB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1408093" y="5383343"/>
            <a:ext cx="6217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600" b="1">
                <a:solidFill>
                  <a:schemeClr val="dk1"/>
                </a:solidFill>
              </a:rPr>
              <a:t>Создание приложения для расчета параметра «Соотношение матрица-наполнитель»</a:t>
            </a:r>
            <a:endParaRPr sz="1600" b="1" i="0" u="none" strike="noStrike" cap="none">
              <a:solidFill>
                <a:srgbClr val="262626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ru-RU" sz="3600" b="1" i="0" u="none" strike="noStrike" cap="none" baseline="30000">
                <a:solidFill>
                  <a:srgbClr val="065CA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</a:t>
            </a:r>
            <a:endParaRPr sz="3600" b="0" i="0" u="none" strike="noStrike" cap="none" baseline="30000">
              <a:solidFill>
                <a:srgbClr val="065CAB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04" name="Google Shape;104;p15"/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105" name="Google Shape;105;p15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" name="Google Shape;106;p15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" name="Google Shape;107;p15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8" name="Google Shape;108;p15"/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ru-RU" sz="3600" b="1" i="0" u="none" strike="noStrike" cap="none" baseline="30000">
                <a:solidFill>
                  <a:srgbClr val="065CA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sz="3600" b="0" i="0" u="none" strike="noStrike" cap="none" baseline="30000">
              <a:solidFill>
                <a:srgbClr val="065CAB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114" name="Google Shape;114;p16"/>
          <p:cNvSpPr/>
          <p:nvPr/>
        </p:nvSpPr>
        <p:spPr>
          <a:xfrm>
            <a:off x="2863076" y="346325"/>
            <a:ext cx="9204900" cy="66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ru-RU" sz="2800" b="1">
                <a:solidFill>
                  <a:srgbClr val="065CAB"/>
                </a:solidFill>
              </a:rPr>
              <a:t>Разведочный анализ, предобработка данных</a:t>
            </a:r>
            <a:endParaRPr sz="2800" b="1" i="0" u="none" strike="noStrike" cap="none">
              <a:solidFill>
                <a:schemeClr val="lt1"/>
              </a:solidFill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3637" y="1249844"/>
            <a:ext cx="5332038" cy="2264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35937" y="1249844"/>
            <a:ext cx="5332038" cy="408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7787" y="3931376"/>
            <a:ext cx="5397880" cy="23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123" name="Google Shape;123;p17"/>
          <p:cNvSpPr/>
          <p:nvPr/>
        </p:nvSpPr>
        <p:spPr>
          <a:xfrm>
            <a:off x="8260537" y="1333690"/>
            <a:ext cx="3470313" cy="4931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3156246" y="346325"/>
            <a:ext cx="7413300" cy="66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 b="1">
                <a:solidFill>
                  <a:srgbClr val="065CAB"/>
                </a:solidFill>
              </a:rPr>
              <a:t>Подготовка данных и обучение модели</a:t>
            </a:r>
            <a:endParaRPr sz="2700" b="1" i="0" u="none" strike="noStrike" cap="none">
              <a:solidFill>
                <a:schemeClr val="lt1"/>
              </a:solidFill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92250" y="1429400"/>
            <a:ext cx="4502950" cy="12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49012" y="2947982"/>
            <a:ext cx="45434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637275" y="1333700"/>
            <a:ext cx="5093575" cy="497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92262" y="4165219"/>
            <a:ext cx="5282710" cy="2387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sldNum" idx="12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134" name="Google Shape;134;p18"/>
          <p:cNvSpPr/>
          <p:nvPr/>
        </p:nvSpPr>
        <p:spPr>
          <a:xfrm>
            <a:off x="3234225" y="157625"/>
            <a:ext cx="8957775" cy="83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rgbClr val="065CAB"/>
                </a:solidFill>
              </a:rPr>
              <a:t>Поиск гиперпараметров по сетке с перекрестной проверкой, оценка результатов</a:t>
            </a:r>
            <a:endParaRPr sz="2400" b="1" i="0" u="none" strike="noStrike" cap="none">
              <a:solidFill>
                <a:schemeClr val="lt1"/>
              </a:solidFill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58425" y="1230950"/>
            <a:ext cx="5478001" cy="24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58425" y="3714350"/>
            <a:ext cx="7586877" cy="27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8797925" y="993140"/>
            <a:ext cx="3225165" cy="544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Все примененные модели не справились с задачей, результат неудовлетворительный. </a:t>
            </a:r>
            <a:endParaRPr sz="17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ru-RU" sz="17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Скорее всего, проблема связана с недостатком вводных данных, использованными подходами, инструментами и методами, а также необходимостью дополнительных исследований, включая консультации экспертов.</a:t>
            </a:r>
            <a:endParaRPr sz="17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143" name="Google Shape;143;p19"/>
          <p:cNvSpPr/>
          <p:nvPr/>
        </p:nvSpPr>
        <p:spPr>
          <a:xfrm>
            <a:off x="3167881" y="469300"/>
            <a:ext cx="7262700" cy="66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rgbClr val="065CAB"/>
                </a:solidFill>
              </a:rPr>
              <a:t>Нейронная сеть для рекомендации </a:t>
            </a:r>
            <a:r>
              <a:rPr lang="ru-RU" sz="2400" b="1">
                <a:solidFill>
                  <a:schemeClr val="accent1"/>
                </a:solidFill>
              </a:rPr>
              <a:t>«</a:t>
            </a:r>
            <a:r>
              <a:rPr lang="ru-RU" sz="2400" b="1">
                <a:solidFill>
                  <a:srgbClr val="065CAB"/>
                </a:solidFill>
              </a:rPr>
              <a:t>Соотношение матрица-наполнитель</a:t>
            </a:r>
            <a:r>
              <a:rPr lang="ru-RU" sz="2400" b="1">
                <a:solidFill>
                  <a:schemeClr val="accent1"/>
                </a:solidFill>
              </a:rPr>
              <a:t>» </a:t>
            </a:r>
            <a:endParaRPr sz="2400" b="1" i="0" u="none" strike="noStrike" cap="none">
              <a:solidFill>
                <a:schemeClr val="accent1"/>
              </a:solidFill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76725" y="1874175"/>
            <a:ext cx="5109575" cy="3194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38700" y="1879125"/>
            <a:ext cx="6000900" cy="31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696850" y="5379200"/>
            <a:ext cx="10178100" cy="101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Средняя абсолютная ошибка (MAE) на обучающем наборе данных ниже, чем на валидационном</a:t>
            </a:r>
            <a:r>
              <a:rPr lang="en-US" altLang="ru-RU" sz="18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US" altLang="ru-RU" sz="18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152" name="Google Shape;152;p20"/>
          <p:cNvSpPr txBox="1"/>
          <p:nvPr/>
        </p:nvSpPr>
        <p:spPr>
          <a:xfrm>
            <a:off x="3335975" y="223875"/>
            <a:ext cx="7463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ru-RU" sz="2400" b="1">
                <a:solidFill>
                  <a:srgbClr val="065CAB"/>
                </a:solidFill>
              </a:rPr>
              <a:t>Разработка приложения</a:t>
            </a:r>
            <a:endParaRPr b="1"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589395" y="1219835"/>
            <a:ext cx="5393055" cy="479298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78740" y="5414010"/>
            <a:ext cx="602869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ru-RU" sz="16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выходе пользователь получает результат прогноза для значения параметра «Соотношение матрица – наполнитель».</a:t>
            </a:r>
            <a:endParaRPr sz="16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 descr="2023-04-28 16.02.16"/>
          <p:cNvPicPr>
            <a:picLocks noChangeAspect="1"/>
          </p:cNvPicPr>
          <p:nvPr/>
        </p:nvPicPr>
        <p:blipFill>
          <a:blip r:embed="rId2"/>
          <a:srcRect l="4236" t="5191" r="15278" b="362"/>
          <a:stretch>
            <a:fillRect/>
          </a:stretch>
        </p:blipFill>
        <p:spPr>
          <a:xfrm>
            <a:off x="151765" y="1311910"/>
            <a:ext cx="6259830" cy="4102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1509</Words>
  <Application>WPS Presentation</Application>
  <PresentationFormat/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Arial</vt:lpstr>
      <vt:lpstr>Noto Sans Symbols</vt:lpstr>
      <vt:lpstr>Thonburi</vt:lpstr>
      <vt:lpstr>Open Sans</vt:lpstr>
      <vt:lpstr>Times New Roman</vt:lpstr>
      <vt:lpstr>Microsoft YaHei</vt:lpstr>
      <vt:lpstr>汉仪旗黑</vt:lpstr>
      <vt:lpstr>Arial Unicode MS</vt:lpstr>
      <vt:lpstr>If,kjyVUNE_28012021</vt:lpstr>
      <vt:lpstr>If,kjyVUNE_28012021</vt:lpstr>
      <vt:lpstr>Прогнозирование конечных свойств композиционных материалов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по курсу «Data Science» Прогнозирование конечных свойств композиционных материалов</dc:title>
  <dc:creator/>
  <cp:lastModifiedBy>ekaterinakorotkova</cp:lastModifiedBy>
  <cp:revision>2</cp:revision>
  <dcterms:created xsi:type="dcterms:W3CDTF">2023-04-29T05:28:56Z</dcterms:created>
  <dcterms:modified xsi:type="dcterms:W3CDTF">2023-04-29T05:28:56Z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1033-5.1.0.7912</vt:lpwstr>
  </property>
</Properties>
</file>