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9" r:id="rId3"/>
    <p:sldId id="263" r:id="rId4"/>
    <p:sldId id="264" r:id="rId5"/>
    <p:sldId id="265" r:id="rId6"/>
    <p:sldId id="266" r:id="rId7"/>
    <p:sldId id="270" r:id="rId8"/>
    <p:sldId id="271" r:id="rId9"/>
    <p:sldId id="272" r:id="rId10"/>
    <p:sldId id="273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28016-681B-4C13-B60B-6F7204F9FC56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423769-1889-4919-A377-1BB1C3E08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17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23769-1889-4919-A377-1BB1C3E086C1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076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C503-0C0B-42CC-8979-ADFC5D7784EE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2357-3EA5-413C-B95D-7C8301DBD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833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C503-0C0B-42CC-8979-ADFC5D7784EE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2357-3EA5-413C-B95D-7C8301DBD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958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C503-0C0B-42CC-8979-ADFC5D7784EE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2357-3EA5-413C-B95D-7C8301DBD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37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C503-0C0B-42CC-8979-ADFC5D7784EE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2357-3EA5-413C-B95D-7C8301DBD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57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C503-0C0B-42CC-8979-ADFC5D7784EE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2357-3EA5-413C-B95D-7C8301DBD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931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C503-0C0B-42CC-8979-ADFC5D7784EE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2357-3EA5-413C-B95D-7C8301DBD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47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C503-0C0B-42CC-8979-ADFC5D7784EE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2357-3EA5-413C-B95D-7C8301DBD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C503-0C0B-42CC-8979-ADFC5D7784EE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2357-3EA5-413C-B95D-7C8301DBD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50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C503-0C0B-42CC-8979-ADFC5D7784EE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2357-3EA5-413C-B95D-7C8301DBD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183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C503-0C0B-42CC-8979-ADFC5D7784EE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2357-3EA5-413C-B95D-7C8301DBD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246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C503-0C0B-42CC-8979-ADFC5D7784EE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2357-3EA5-413C-B95D-7C8301DBD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118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7C503-0C0B-42CC-8979-ADFC5D7784EE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42357-3EA5-413C-B95D-7C8301DBD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402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Design Patterns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>
                <a:solidFill>
                  <a:srgbClr val="002060"/>
                </a:solidFill>
              </a:rPr>
              <a:t>B.Ramasubramanian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16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Structural </a:t>
            </a:r>
            <a:r>
              <a:rPr lang="en-IN" dirty="0" smtClean="0"/>
              <a:t>Pattern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Decorator Pattern</a:t>
            </a:r>
          </a:p>
          <a:p>
            <a:pPr marL="0" indent="0">
              <a:buNone/>
            </a:pPr>
            <a:r>
              <a:rPr lang="en-IN" dirty="0" smtClean="0"/>
              <a:t>This pattern allows to add new functionality to an existing object without altering its structure.</a:t>
            </a:r>
          </a:p>
          <a:p>
            <a:pPr marL="0" indent="0">
              <a:buNone/>
            </a:pPr>
            <a:r>
              <a:rPr lang="en-IN" dirty="0" smtClean="0"/>
              <a:t>This pattern acts as a wrapper to the existing class.</a:t>
            </a:r>
          </a:p>
          <a:p>
            <a:pPr marL="0" indent="0">
              <a:buNone/>
            </a:pPr>
            <a:r>
              <a:rPr lang="en-IN" dirty="0" smtClean="0"/>
              <a:t>Decorator is an object that adds features to another object.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3338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Behavioural Pattern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Observer pattern</a:t>
            </a:r>
          </a:p>
          <a:p>
            <a:pPr marL="0" indent="0">
              <a:buNone/>
            </a:pPr>
            <a:r>
              <a:rPr lang="en-IN" dirty="0" smtClean="0"/>
              <a:t>It is a design pattern in which an object called Subject maintains a list of its dependents called Observers, and notifies them automatically of any certain state changes, usually by calling one of their methods.</a:t>
            </a:r>
          </a:p>
          <a:p>
            <a:pPr marL="0" indent="0">
              <a:buNone/>
            </a:pPr>
            <a:r>
              <a:rPr lang="en-IN" dirty="0" smtClean="0"/>
              <a:t>Subject has state, and whenever it’s state changes, Observers will be notified.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1858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What are design patterns?</a:t>
            </a:r>
          </a:p>
          <a:p>
            <a:pPr marL="0" indent="0">
              <a:buNone/>
            </a:pPr>
            <a:r>
              <a:rPr lang="en-IN" dirty="0" smtClean="0"/>
              <a:t>Design patterns are evolved as reusable solutions to the problems that we encounter everyday programming.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9221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Design Pattern categories</a:t>
            </a:r>
          </a:p>
          <a:p>
            <a:pPr marL="514350" indent="-514350">
              <a:buAutoNum type="arabicPeriod"/>
            </a:pPr>
            <a:r>
              <a:rPr lang="en-IN" dirty="0" smtClean="0"/>
              <a:t>Creational Pattern</a:t>
            </a:r>
          </a:p>
          <a:p>
            <a:pPr marL="514350" indent="-514350">
              <a:buAutoNum type="arabicPeriod"/>
            </a:pPr>
            <a:r>
              <a:rPr lang="en-IN" dirty="0"/>
              <a:t>Structural </a:t>
            </a:r>
            <a:r>
              <a:rPr lang="en-IN" dirty="0" smtClean="0"/>
              <a:t>Pattern</a:t>
            </a:r>
          </a:p>
          <a:p>
            <a:pPr marL="514350" indent="-514350">
              <a:buAutoNum type="arabicPeriod"/>
            </a:pPr>
            <a:r>
              <a:rPr lang="en-IN" dirty="0" err="1"/>
              <a:t>Behavioral</a:t>
            </a:r>
            <a:r>
              <a:rPr lang="en-IN" dirty="0"/>
              <a:t> Pattern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2609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Creational Pattern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IN" dirty="0" smtClean="0"/>
              <a:t>Singleton</a:t>
            </a:r>
          </a:p>
          <a:p>
            <a:pPr marL="0" indent="0">
              <a:buNone/>
            </a:pPr>
            <a:r>
              <a:rPr lang="en-IN" dirty="0" smtClean="0"/>
              <a:t>This pattern is used when we need to ensure that only one object of a particular class is created for the entire application.</a:t>
            </a:r>
          </a:p>
          <a:p>
            <a:pPr marL="0" indent="0">
              <a:buNone/>
            </a:pPr>
            <a:r>
              <a:rPr lang="en-IN" dirty="0" smtClean="0"/>
              <a:t>To achieve singleton</a:t>
            </a:r>
          </a:p>
          <a:p>
            <a:pPr marL="514350" indent="-514350">
              <a:buAutoNum type="alphaLcPeriod"/>
            </a:pPr>
            <a:r>
              <a:rPr lang="en-IN" dirty="0" smtClean="0"/>
              <a:t>Make constructor as private</a:t>
            </a:r>
          </a:p>
          <a:p>
            <a:pPr marL="514350" indent="-514350">
              <a:buAutoNum type="alphaLcPeriod"/>
            </a:pPr>
            <a:r>
              <a:rPr lang="en-IN" dirty="0" smtClean="0"/>
              <a:t>Provide a public static access method</a:t>
            </a:r>
          </a:p>
          <a:p>
            <a:pPr marL="514350" indent="-514350">
              <a:buAutoNum type="alphaLcPeriod"/>
            </a:pPr>
            <a:r>
              <a:rPr lang="en-IN" dirty="0" smtClean="0"/>
              <a:t>Make the above method thread safe by using </a:t>
            </a:r>
            <a:r>
              <a:rPr lang="en-IN" smtClean="0"/>
              <a:t>synchronized keyword. 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6818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Creational </a:t>
            </a:r>
            <a:r>
              <a:rPr lang="en-IN" dirty="0" smtClean="0"/>
              <a:t>Pattern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2. Factory Pattern</a:t>
            </a:r>
          </a:p>
          <a:p>
            <a:pPr marL="0" indent="0">
              <a:buNone/>
            </a:pPr>
            <a:r>
              <a:rPr lang="en-IN" dirty="0" smtClean="0"/>
              <a:t>In this pattern, object creation will happen at only one place </a:t>
            </a:r>
            <a:r>
              <a:rPr lang="en-IN" dirty="0" err="1" smtClean="0"/>
              <a:t>ie</a:t>
            </a:r>
            <a:r>
              <a:rPr lang="en-IN" dirty="0" smtClean="0"/>
              <a:t>  Factory class, based on the input parameter it receives.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Advantage</a:t>
            </a:r>
          </a:p>
          <a:p>
            <a:pPr marL="0" indent="0">
              <a:buNone/>
            </a:pPr>
            <a:r>
              <a:rPr lang="en-IN" dirty="0" smtClean="0"/>
              <a:t>If we want to change the creation logic, we can make change in one place.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2553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Creational Pattern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3. Abstract Factory</a:t>
            </a:r>
          </a:p>
          <a:p>
            <a:pPr marL="0" indent="0">
              <a:buNone/>
            </a:pPr>
            <a:r>
              <a:rPr lang="en-IN" dirty="0" smtClean="0"/>
              <a:t>It is a super factory  which creates other factories. This factory is also called factory of factories.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Abstract factory pattern introduce another layer of abstraction in the code and minimize the impact of changes in the code.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585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Structural </a:t>
            </a:r>
            <a:r>
              <a:rPr lang="en-IN" dirty="0"/>
              <a:t>Pattern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The Façade Pattern</a:t>
            </a:r>
          </a:p>
          <a:p>
            <a:pPr marL="0" indent="0">
              <a:buNone/>
            </a:pPr>
            <a:r>
              <a:rPr lang="en-IN" dirty="0" smtClean="0"/>
              <a:t>It is about creating a simplified interface that performs many other actions behind the scene.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899592" y="3573016"/>
            <a:ext cx="122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Client</a:t>
            </a:r>
            <a:endParaRPr lang="en-IN" dirty="0"/>
          </a:p>
        </p:txBody>
      </p:sp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1511660" y="4149080"/>
            <a:ext cx="0" cy="18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555776" y="3573016"/>
            <a:ext cx="20882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BankAccountFacade</a:t>
            </a:r>
            <a:endParaRPr lang="en-IN" dirty="0"/>
          </a:p>
        </p:txBody>
      </p:sp>
      <p:cxnSp>
        <p:nvCxnSpPr>
          <p:cNvPr id="9" name="Straight Connector 8"/>
          <p:cNvCxnSpPr>
            <a:stCxn id="7" idx="2"/>
          </p:cNvCxnSpPr>
          <p:nvPr/>
        </p:nvCxnSpPr>
        <p:spPr>
          <a:xfrm>
            <a:off x="3599892" y="4149080"/>
            <a:ext cx="15280" cy="2708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148064" y="3573016"/>
            <a:ext cx="108012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AcccountChecker</a:t>
            </a:r>
            <a:endParaRPr lang="en-IN" dirty="0"/>
          </a:p>
        </p:txBody>
      </p:sp>
      <p:cxnSp>
        <p:nvCxnSpPr>
          <p:cNvPr id="12" name="Straight Connector 11"/>
          <p:cNvCxnSpPr>
            <a:stCxn id="10" idx="2"/>
          </p:cNvCxnSpPr>
          <p:nvPr/>
        </p:nvCxnSpPr>
        <p:spPr>
          <a:xfrm>
            <a:off x="5688124" y="4149080"/>
            <a:ext cx="0" cy="2708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588224" y="3573016"/>
            <a:ext cx="9361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SecurityChecker</a:t>
            </a:r>
            <a:endParaRPr lang="en-IN" dirty="0"/>
          </a:p>
        </p:txBody>
      </p:sp>
      <p:cxnSp>
        <p:nvCxnSpPr>
          <p:cNvPr id="15" name="Straight Connector 14"/>
          <p:cNvCxnSpPr>
            <a:stCxn id="13" idx="2"/>
          </p:cNvCxnSpPr>
          <p:nvPr/>
        </p:nvCxnSpPr>
        <p:spPr>
          <a:xfrm>
            <a:off x="7056276" y="4149080"/>
            <a:ext cx="0" cy="2708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956376" y="3573016"/>
            <a:ext cx="86409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FundChecker</a:t>
            </a:r>
            <a:endParaRPr lang="en-IN" dirty="0"/>
          </a:p>
        </p:txBody>
      </p:sp>
      <p:cxnSp>
        <p:nvCxnSpPr>
          <p:cNvPr id="18" name="Straight Connector 17"/>
          <p:cNvCxnSpPr>
            <a:stCxn id="16" idx="2"/>
          </p:cNvCxnSpPr>
          <p:nvPr/>
        </p:nvCxnSpPr>
        <p:spPr>
          <a:xfrm>
            <a:off x="8388424" y="4293096"/>
            <a:ext cx="0" cy="2564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575043" y="5360442"/>
            <a:ext cx="20882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06960" y="4437112"/>
            <a:ext cx="1908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withdrawMoney</a:t>
            </a:r>
            <a:r>
              <a:rPr lang="en-IN" dirty="0" smtClean="0"/>
              <a:t>(</a:t>
            </a:r>
            <a:r>
              <a:rPr lang="en-IN" dirty="0" err="1" smtClean="0"/>
              <a:t>AccNo,SecCode,Amount</a:t>
            </a:r>
            <a:r>
              <a:rPr lang="en-IN" dirty="0" smtClean="0"/>
              <a:t>)</a:t>
            </a:r>
            <a:endParaRPr lang="en-IN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615172" y="5581228"/>
            <a:ext cx="20729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23928" y="521189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CheckAccount</a:t>
            </a:r>
            <a:endParaRPr lang="en-IN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615172" y="5949280"/>
            <a:ext cx="3441104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779912" y="565195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SecurityCheck</a:t>
            </a:r>
            <a:endParaRPr lang="en-IN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663275" y="6381328"/>
            <a:ext cx="472514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739197" y="6060883"/>
            <a:ext cx="2488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CheckBalance</a:t>
            </a:r>
            <a:endParaRPr lang="en-IN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599892" y="6741368"/>
            <a:ext cx="47885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718347" y="6484694"/>
            <a:ext cx="402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WithdrawMoney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8064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Structural </a:t>
            </a:r>
            <a:r>
              <a:rPr lang="en-IN" dirty="0" smtClean="0"/>
              <a:t>Pattern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 smtClean="0"/>
              <a:t>The Bridge Pattern</a:t>
            </a:r>
          </a:p>
          <a:p>
            <a:pPr marL="0" indent="0">
              <a:buNone/>
            </a:pPr>
            <a:r>
              <a:rPr lang="en-IN" dirty="0" smtClean="0"/>
              <a:t>In the bridge pattern, there are two parts. The first part is the abstraction and the second part is the implementation. </a:t>
            </a:r>
          </a:p>
          <a:p>
            <a:pPr marL="0" indent="0">
              <a:buNone/>
            </a:pPr>
            <a:r>
              <a:rPr lang="en-IN" dirty="0" smtClean="0"/>
              <a:t>The bridge pattern allows abstraction and the implementation to be developed independently.</a:t>
            </a:r>
          </a:p>
          <a:p>
            <a:pPr marL="0" indent="0">
              <a:buNone/>
            </a:pPr>
            <a:r>
              <a:rPr lang="en-IN" dirty="0" smtClean="0"/>
              <a:t>The client code can access only the abstraction part without concerned about implementation part.</a:t>
            </a:r>
          </a:p>
          <a:p>
            <a:pPr marL="0" indent="0">
              <a:buNone/>
            </a:pPr>
            <a:r>
              <a:rPr lang="en-IN" dirty="0" smtClean="0"/>
              <a:t>Advantage</a:t>
            </a:r>
          </a:p>
          <a:p>
            <a:pPr marL="0" indent="0">
              <a:buNone/>
            </a:pPr>
            <a:r>
              <a:rPr lang="en-IN" dirty="0" smtClean="0"/>
              <a:t>If we make changes in one layer, that will not affect the other layer.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0004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Structural </a:t>
            </a:r>
            <a:r>
              <a:rPr lang="en-IN" dirty="0" smtClean="0"/>
              <a:t>Pattern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The Adaptor Pattern</a:t>
            </a:r>
          </a:p>
          <a:p>
            <a:pPr marL="0" indent="0">
              <a:buNone/>
            </a:pPr>
            <a:r>
              <a:rPr lang="en-IN" dirty="0" smtClean="0"/>
              <a:t>This pattern works as a bridge between two incompatible interfaces. The pattern involves a single class called adaptor, which is responsible for communication between two incompatible interfaces.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3208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4494</TotalTime>
  <Words>413</Words>
  <Application>Microsoft Office PowerPoint</Application>
  <PresentationFormat>On-screen Show (4:3)</PresentationFormat>
  <Paragraphs>60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Design Patterns</vt:lpstr>
      <vt:lpstr>Introduction</vt:lpstr>
      <vt:lpstr>Introduction</vt:lpstr>
      <vt:lpstr> Creational Pattern </vt:lpstr>
      <vt:lpstr> Creational Pattern </vt:lpstr>
      <vt:lpstr> Creational Pattern </vt:lpstr>
      <vt:lpstr> Structural Pattern </vt:lpstr>
      <vt:lpstr>Structural Pattern</vt:lpstr>
      <vt:lpstr>Structural Pattern</vt:lpstr>
      <vt:lpstr>Structural Pattern</vt:lpstr>
      <vt:lpstr>Behavioural Pattern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SDLC Process Overview</dc:title>
  <dc:creator>PC</dc:creator>
  <cp:lastModifiedBy>PC</cp:lastModifiedBy>
  <cp:revision>145</cp:revision>
  <dcterms:created xsi:type="dcterms:W3CDTF">2020-08-08T04:45:45Z</dcterms:created>
  <dcterms:modified xsi:type="dcterms:W3CDTF">2023-03-16T08:56:30Z</dcterms:modified>
</cp:coreProperties>
</file>