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49dba15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49dba15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9dba15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49dba15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9dba15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49dba15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9dba1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9dba1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9dba15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9dba15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9dba1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9dba1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9dba15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49dba15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49dba15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49dba15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9dba15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9dba15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49dba15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49dba15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49dba15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49dba15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1drv.ms/x/s!An84FKpKnaUEe-vWa_Pq1_kVnr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Capstone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Epa Fuel Economy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80">
                <a:latin typeface="Source Code Pro"/>
                <a:ea typeface="Source Code Pro"/>
                <a:cs typeface="Source Code Pro"/>
                <a:sym typeface="Source Code Pro"/>
              </a:rPr>
              <a:t>DISTRIBUTION: Regular vs Premium</a:t>
            </a:r>
            <a:endParaRPr sz="338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16" name="Google Shape;116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35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600" cy="3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T-TEST: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Regular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vs Premium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7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P-value: 1.35115E-15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Null rejected, t</a:t>
            </a:r>
            <a:r>
              <a:rPr lang="en" sz="1600"/>
              <a:t>here is a significant difference in tailpipe emissions between Premium and Regular fuel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95% confidence, Premium fuel emits between 8.02 g/m and 13.2 g/m more Tailpipe CO2 than regular fuel</a:t>
            </a:r>
            <a:endParaRPr sz="1600"/>
          </a:p>
        </p:txBody>
      </p:sp>
      <p:pic>
        <p:nvPicPr>
          <p:cNvPr id="124" name="Google Shape;124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00" y="1170125"/>
            <a:ext cx="4735800" cy="292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Recommendations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Compact Vehicles to save money on Annual Fuel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Compact Vehicles to reduce Tailpipe CO2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Vehicles that do not require premium gas to reduce Tailpipe CO2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Introduction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312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Vehicle Types, Manufacturers, and Technical Specs impact fuel costs, emissions, and efficiency?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Combined fuel economy (Combined MPG): weighted average of City and Highway MPG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Annual Fuel Cost &amp; Tailpipe Emissions: based based on provided EPA data</a:t>
            </a:r>
            <a:endParaRPr/>
          </a:p>
        </p:txBody>
      </p:sp>
      <p:pic>
        <p:nvPicPr>
          <p:cNvPr id="64" name="Google Shape;64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700" y="1170125"/>
            <a:ext cx="5214900" cy="32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38,113 </a:t>
            </a:r>
            <a:r>
              <a:rPr lang="en"/>
              <a:t>vehicle</a:t>
            </a:r>
            <a:r>
              <a:rPr lang="en"/>
              <a:t> records from years 1984 to 2017 covering 133 unique car makes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Data</a:t>
            </a:r>
            <a:r>
              <a:rPr lang="en"/>
              <a:t> includes manufacturer information, vehicle type, technical specs and EPA ratings for Fuel Economy and Co2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Statistics </a:t>
            </a:r>
            <a:r>
              <a:rPr lang="en"/>
              <a:t>confirm</a:t>
            </a:r>
            <a:r>
              <a:rPr lang="en"/>
              <a:t> normal distributions for Annual Fuel Cost &amp; Tailpipe Co2 emissions (vehicle and fuel type)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positive correlation with Annual Consumption of Barrels/Tailpipe C02 and Combined MPG/Annual Fuel Cost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Hypotheses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o:</a:t>
            </a:r>
            <a:r>
              <a:rPr lang="en"/>
              <a:t> There is no significant difference in Annual Fuel Costs between compact and midsize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</a:t>
            </a:r>
            <a:r>
              <a:rPr lang="en"/>
              <a:t>There is a significant difference in Annual Fuel Costs between compact and midsize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Ho: There is no significant difference in Tailpipe CO2 emissions between compact and midsize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There is a significant difference in Tailpipe CO2 emissions between compact and midsize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3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Ho: There is no significant difference in Tailpipe CO2 emissions between regular and premium fuel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There is a significant difference in Tailpipe CO2 emissions between regular and premium fuel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Method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Confirmed normal distribution using descriptive statistics and histograms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sample populations using pivot table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</a:t>
            </a:r>
            <a:r>
              <a:rPr lang="en"/>
              <a:t>hypotheses</a:t>
            </a:r>
            <a:r>
              <a:rPr lang="en"/>
              <a:t> using Analysis Toolpak’s Two-Sample t-Test Assuming Unequal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Source Code Pro"/>
                <a:ea typeface="Source Code Pro"/>
                <a:cs typeface="Source Code Pro"/>
                <a:sym typeface="Source Code Pro"/>
              </a:rPr>
              <a:t>DISTRIBUTION: Compact vs Midsize</a:t>
            </a:r>
            <a:endParaRPr sz="318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" name="Google Shape;88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0" y="1438225"/>
            <a:ext cx="432725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8225"/>
            <a:ext cx="44365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T-TEST: Compact vs Midsize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581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240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23"/>
              <a:t>P-value: 2.28E-64</a:t>
            </a:r>
            <a:endParaRPr sz="4623"/>
          </a:p>
          <a:p>
            <a:pPr indent="-3240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23"/>
              <a:t>Null rejected, there is a significant difference in annual fuel costs between Compact and Midsize vehicles</a:t>
            </a:r>
            <a:endParaRPr sz="4623"/>
          </a:p>
          <a:p>
            <a:pPr indent="-3240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23"/>
              <a:t>With 95% confidence, fueling a Midsize vehicle costs between $149 and $188 more annually than a Compact cars</a:t>
            </a:r>
            <a:endParaRPr sz="46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1362"/>
            <a:ext cx="4406301" cy="3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80">
                <a:latin typeface="Source Code Pro"/>
                <a:ea typeface="Source Code Pro"/>
                <a:cs typeface="Source Code Pro"/>
                <a:sym typeface="Source Code Pro"/>
              </a:rPr>
              <a:t>DISTRIBUTION: Compact vs Midsize</a:t>
            </a:r>
            <a:endParaRPr sz="328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02" name="Google Shape;102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1275"/>
            <a:ext cx="4159176" cy="27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6" y="1331225"/>
            <a:ext cx="4368324" cy="270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T-TEST: Compact vs Midsize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428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0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62"/>
              <a:t>P-value: 6.39488E-80</a:t>
            </a:r>
            <a:endParaRPr sz="2062"/>
          </a:p>
          <a:p>
            <a:pPr indent="-330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62"/>
              <a:t>Null rejected, t</a:t>
            </a:r>
            <a:r>
              <a:rPr lang="en" sz="2062"/>
              <a:t>here is a significant difference in tailpipe emissions between Compact and Midsize vehicles</a:t>
            </a:r>
            <a:endParaRPr sz="2062"/>
          </a:p>
          <a:p>
            <a:pPr indent="-330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62"/>
              <a:t>With 95% confidence, Midsize vehicles emit between 33.6 g/m and 41.8 g/m more Tailpipe CO2 than Compact cars</a:t>
            </a:r>
            <a:endParaRPr sz="20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50" y="1190850"/>
            <a:ext cx="4505049" cy="33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