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ED039E-B65F-45E9-A4B7-759599408D9E}">
  <a:tblStyle styleId="{1EED039E-B65F-45E9-A4B7-759599408D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maticS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54f29af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54f29af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49dba15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49dba15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49dba15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49dba15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49dba15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49dba15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54f29afe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54f29afe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49dba15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49dba15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54f29af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54f29af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54f29af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54f29af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49dba152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49dba152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varpit94/us-inflation-data-updated-till-may-2021" TargetMode="External"/><Relationship Id="rId4" Type="http://schemas.openxmlformats.org/officeDocument/2006/relationships/hyperlink" Target="https://www.kaggle.com/datasets/varpit94/us-inflation-data-updated-till-may-2021" TargetMode="External"/><Relationship Id="rId5" Type="http://schemas.openxmlformats.org/officeDocument/2006/relationships/hyperlink" Target="https://www.kaggle.com/datasets/saikumartamminana/gold-price-prediction" TargetMode="External"/><Relationship Id="rId6" Type="http://schemas.openxmlformats.org/officeDocument/2006/relationships/hyperlink" Target="https://www.kaggle.com/datasets/maharshipandya/-cryptocurrency-historical-prices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Capstone 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Trevor Johnson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Next Steps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 newer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the CPI calculation changed?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price spikes when CPI reaches 260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to other commodities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Introduction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3126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 prices of gold and bitcoin correlated to the </a:t>
            </a:r>
            <a:r>
              <a:rPr lang="en"/>
              <a:t>rate of inflation?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 each </a:t>
            </a:r>
            <a:r>
              <a:rPr lang="en"/>
              <a:t>commodities</a:t>
            </a:r>
            <a:r>
              <a:rPr lang="en"/>
              <a:t> relevance as store of value</a:t>
            </a:r>
            <a:endParaRPr/>
          </a:p>
        </p:txBody>
      </p:sp>
      <p:pic>
        <p:nvPicPr>
          <p:cNvPr id="64" name="Google Shape;64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300" y="1205175"/>
            <a:ext cx="5220699" cy="32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Inflation</a:t>
            </a:r>
            <a:r>
              <a:rPr lang="en" u="sng">
                <a:solidFill>
                  <a:schemeClr val="hlink"/>
                </a:solidFill>
                <a:hlinkClick r:id="rId4"/>
              </a:rPr>
              <a:t> Data</a:t>
            </a:r>
            <a:r>
              <a:rPr lang="en"/>
              <a:t>: US CPI by Month from 1/1913-7/2021 from Kaggle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Yearmonth, CPI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Gold Price Data</a:t>
            </a:r>
            <a:r>
              <a:rPr lang="en"/>
              <a:t>: Real time gold prices from 2012-2022 from Kaggle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Date, Close, Volume, Open, High, 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Bitcoin Data</a:t>
            </a:r>
            <a:r>
              <a:rPr lang="en"/>
              <a:t>: Price data for over 50 cryptocurrencies from 5/2013-10/2022 from Kaggle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Open, High, Low, Close, Volume, MarketCap, Coin, Date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Method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647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574"/>
              <a:t>Created dataframes in Pandas for each dataset</a:t>
            </a:r>
            <a:endParaRPr sz="8574"/>
          </a:p>
          <a:p>
            <a:pPr indent="-3647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574"/>
              <a:t>Explored and removed </a:t>
            </a:r>
            <a:r>
              <a:rPr lang="en" sz="8574"/>
              <a:t>unnecessary</a:t>
            </a:r>
            <a:r>
              <a:rPr lang="en" sz="8574"/>
              <a:t> columns</a:t>
            </a:r>
            <a:endParaRPr sz="8574"/>
          </a:p>
          <a:p>
            <a:pPr indent="-3647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574"/>
              <a:t>Reformatted the date columns in order to match   </a:t>
            </a:r>
            <a:endParaRPr sz="8574"/>
          </a:p>
          <a:p>
            <a:pPr indent="-3647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574"/>
              <a:t>Merged dataframes into a singular table</a:t>
            </a:r>
            <a:endParaRPr sz="8574"/>
          </a:p>
          <a:p>
            <a:pPr indent="-3647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574"/>
              <a:t>Used scatterplots to illustrate the relationship between CPI and Bitcoin and Gold prices</a:t>
            </a:r>
            <a:endParaRPr sz="8574"/>
          </a:p>
          <a:p>
            <a:pPr indent="-3647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574"/>
              <a:t>Used the Pearson correlation test to confirm correlations</a:t>
            </a:r>
            <a:endParaRPr sz="857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Final Dataframe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877750" y="1818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{1EED039E-B65F-45E9-A4B7-759599408D9E}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40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gold_open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gold_close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btc_open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btc_close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Ordinal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Continuous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Continuous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Continuous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Continuous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Continuous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Hypotheses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</a:t>
            </a:r>
            <a:r>
              <a:rPr lang="en"/>
              <a:t>o:</a:t>
            </a:r>
            <a:r>
              <a:rPr lang="en"/>
              <a:t> There is no correlation between the price of Gold and the rate of inflation as measured by CPI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Ha: there is a correlation between the price of Gold and the rate of inflation as measured by CPI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Ho: There is no correlation between the price of Bitcoin and the rate of inflation as measured by CPI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Ha: There is a correlation between the price of gold and the rate of inflation as measured by CPI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Pearsonr: CPI vs Gold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581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680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623"/>
              <a:t>r</a:t>
            </a:r>
            <a:r>
              <a:rPr lang="en" sz="4623"/>
              <a:t>=.76, p-value=0</a:t>
            </a:r>
            <a:endParaRPr sz="4623"/>
          </a:p>
          <a:p>
            <a:pPr indent="-3680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623"/>
              <a:t>Null rejected, there is a strong positive correlation between the rate of inflation and the price of Gold</a:t>
            </a:r>
            <a:endParaRPr sz="46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475" y="1295575"/>
            <a:ext cx="4942899" cy="30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Pearsonr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 CPI vs Bitcoin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581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644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50"/>
              <a:t>r</a:t>
            </a:r>
            <a:r>
              <a:rPr lang="en" sz="5350"/>
              <a:t>=.75, p</a:t>
            </a:r>
            <a:r>
              <a:rPr lang="en" sz="5350"/>
              <a:t>-value=0</a:t>
            </a:r>
            <a:endParaRPr sz="5350"/>
          </a:p>
          <a:p>
            <a:pPr indent="-3644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50"/>
              <a:t>Null rejected, there is a strong </a:t>
            </a:r>
            <a:r>
              <a:rPr lang="en" sz="5350"/>
              <a:t>positive</a:t>
            </a:r>
            <a:r>
              <a:rPr lang="en" sz="5350"/>
              <a:t> </a:t>
            </a:r>
            <a:r>
              <a:rPr lang="en" sz="5350"/>
              <a:t>correlation</a:t>
            </a:r>
            <a:r>
              <a:rPr lang="en" sz="5350"/>
              <a:t> between the rate of inflation and the price of Bitcoin</a:t>
            </a:r>
            <a:endParaRPr sz="5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200" y="1246250"/>
            <a:ext cx="4946400" cy="305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Conclusion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strong positive correlation between the Rate of Inflation as measured by CPI and the prices of Gold and Bitcoin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