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Proxima Nova"/>
      <p:regular r:id="rId16"/>
      <p:bold r:id="rId17"/>
      <p:italic r:id="rId18"/>
      <p:boldItalic r:id="rId19"/>
    </p:embeddedFont>
    <p:embeddedFont>
      <p:font typeface="Alfa Slab One"/>
      <p:regular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AlfaSlabOne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ProximaNova-bold.fntdata"/><Relationship Id="rId16" Type="http://schemas.openxmlformats.org/officeDocument/2006/relationships/font" Target="fonts/ProximaNova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ProximaNova-boldItalic.fntdata"/><Relationship Id="rId6" Type="http://schemas.openxmlformats.org/officeDocument/2006/relationships/slide" Target="slides/slide1.xml"/><Relationship Id="rId18" Type="http://schemas.openxmlformats.org/officeDocument/2006/relationships/font" Target="fonts/ProximaNova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3fa1acb1e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3fa1acb1e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3fedb07aa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3fedb07aa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509da8f5f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509da8f5f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3fedb07aa0_0_1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3fedb07aa0_0_1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421b0df70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421b0df70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3fedb07aa0_0_22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3fedb07aa0_0_2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3fa1acb1e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3fa1acb1e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3fa1acb1e1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3fa1acb1e1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509da8f5f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509da8f5f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docs.google.com/spreadsheets/d/1P46X8UHIBBax9ngpXCJUXV65eKfzJfIaVT8V60z-lGI/edit#gid=595949017" TargetMode="External"/><Relationship Id="rId4" Type="http://schemas.openxmlformats.org/officeDocument/2006/relationships/hyperlink" Target="https://docs.google.com/spreadsheets/d/1NCN8E-gNC79gy5x33dVtzREMSCNBf6IQRZaudMKbYqI/edit#gid=759675989" TargetMode="External"/><Relationship Id="rId5" Type="http://schemas.openxmlformats.org/officeDocument/2006/relationships/hyperlink" Target="https://docs.google.com/spreadsheets/d/1Vezfdoz0yGHc7UEpMxGmYUqa_xyGFcEgCY56wTzF6Tc/edit#gid=1871158705" TargetMode="External"/><Relationship Id="rId6" Type="http://schemas.openxmlformats.org/officeDocument/2006/relationships/hyperlink" Target="https://docs.google.com/spreadsheets/d/1opHGI4UAnqgF6jLxpsEd64Z23LtLRZYYTWQGbSs66nU/edit#gid=701780584" TargetMode="External"/><Relationship Id="rId7" Type="http://schemas.openxmlformats.org/officeDocument/2006/relationships/hyperlink" Target="https://1drv.ms/x/s!An84FKpKnaUEdPE-xEqIBfBbHFU?e=PSuIyr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Lariat Rent-A-Car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Trevor Johnson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/>
          <p:nvPr>
            <p:ph idx="1" type="body"/>
          </p:nvPr>
        </p:nvSpPr>
        <p:spPr>
          <a:xfrm>
            <a:off x="311700" y="14681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1200"/>
              <a:t>THANK YOU</a:t>
            </a:r>
            <a:endParaRPr sz="11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Context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2838900" y="1190950"/>
            <a:ext cx="5993400" cy="97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Lariat currently operates a fleet of 4,000 vehicles across 50 branch locations, resulting in ~$53M in </a:t>
            </a:r>
            <a:r>
              <a:rPr lang="en"/>
              <a:t>yearly</a:t>
            </a:r>
            <a:r>
              <a:rPr lang="en"/>
              <a:t> </a:t>
            </a:r>
            <a:r>
              <a:rPr lang="en"/>
              <a:t>revenue</a:t>
            </a:r>
            <a:r>
              <a:rPr lang="en"/>
              <a:t> at a 37% profit margin</a:t>
            </a:r>
            <a:endParaRPr/>
          </a:p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311700" y="1190950"/>
            <a:ext cx="2147700" cy="97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2700"/>
              <a:t>Situation</a:t>
            </a:r>
            <a:endParaRPr b="1" sz="2700"/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150900" y="2383800"/>
            <a:ext cx="2469300" cy="97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2700"/>
              <a:t>Complication</a:t>
            </a:r>
            <a:endParaRPr b="1" sz="2700"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254725" y="3802700"/>
            <a:ext cx="2147700" cy="97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150"/>
              <a:t>Question</a:t>
            </a:r>
            <a:endParaRPr b="1" sz="315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2838900" y="2338575"/>
            <a:ext cx="5993400" cy="97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Lariat would like to make </a:t>
            </a:r>
            <a:r>
              <a:rPr lang="en"/>
              <a:t>smarter</a:t>
            </a:r>
            <a:r>
              <a:rPr lang="en"/>
              <a:t> business </a:t>
            </a:r>
            <a:r>
              <a:rPr lang="en"/>
              <a:t>decisions</a:t>
            </a:r>
            <a:r>
              <a:rPr lang="en"/>
              <a:t> based on the revenue and costs associated with their vehicle fleet</a:t>
            </a:r>
            <a:endParaRPr/>
          </a:p>
        </p:txBody>
      </p:sp>
      <p:sp>
        <p:nvSpPr>
          <p:cNvPr id="68" name="Google Shape;68;p14"/>
          <p:cNvSpPr txBox="1"/>
          <p:nvPr>
            <p:ph idx="1" type="body"/>
          </p:nvPr>
        </p:nvSpPr>
        <p:spPr>
          <a:xfrm>
            <a:off x="2805825" y="3560600"/>
            <a:ext cx="5993400" cy="97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How can we maximize </a:t>
            </a:r>
            <a:r>
              <a:rPr lang="en"/>
              <a:t>revenue</a:t>
            </a:r>
            <a:r>
              <a:rPr lang="en"/>
              <a:t> while minimizing costs?</a:t>
            </a:r>
            <a:endParaRPr/>
          </a:p>
        </p:txBody>
      </p:sp>
      <p:cxnSp>
        <p:nvCxnSpPr>
          <p:cNvPr id="69" name="Google Shape;69;p14"/>
          <p:cNvCxnSpPr/>
          <p:nvPr/>
        </p:nvCxnSpPr>
        <p:spPr>
          <a:xfrm flipH="1" rot="10800000">
            <a:off x="208900" y="2259975"/>
            <a:ext cx="8811900" cy="1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" name="Google Shape;70;p14"/>
          <p:cNvCxnSpPr/>
          <p:nvPr/>
        </p:nvCxnSpPr>
        <p:spPr>
          <a:xfrm flipH="1" rot="10800000">
            <a:off x="208900" y="3463125"/>
            <a:ext cx="8811900" cy="1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 sz="2200"/>
              <a:t>Using various data sets as provided by Lariat; Branch, Vehicle, Reservation, and Cost data were combined to analyze Lariat’s business in 2018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 sz="2200"/>
              <a:t>Profitability was studied by Branch and Vehicle (year, make, model)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 sz="2200"/>
              <a:t>Potential </a:t>
            </a:r>
            <a:r>
              <a:rPr lang="en" sz="2200"/>
              <a:t>pricing</a:t>
            </a:r>
            <a:r>
              <a:rPr lang="en" sz="2200"/>
              <a:t> and fleet strategies were modeled in order to identify how to best improve Lariat’s profit margin</a:t>
            </a:r>
            <a:endParaRPr sz="2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Snapshot</a:t>
            </a:r>
            <a:endParaRPr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7595100" y="2447838"/>
            <a:ext cx="1237200" cy="42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50"/>
              <a:t> $13,207 </a:t>
            </a:r>
            <a:endParaRPr sz="1650"/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166050" y="2172300"/>
            <a:ext cx="3408000" cy="97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2400"/>
              <a:t>Revenue per Vehicle</a:t>
            </a:r>
            <a:endParaRPr b="1" sz="2400"/>
          </a:p>
        </p:txBody>
      </p:sp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201900" y="3098988"/>
            <a:ext cx="3336300" cy="97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2400"/>
              <a:t>Total </a:t>
            </a:r>
            <a:r>
              <a:rPr b="1" lang="en" sz="2400"/>
              <a:t>Cost per</a:t>
            </a:r>
            <a:r>
              <a:rPr b="1" lang="en" sz="2400"/>
              <a:t> Vehicle</a:t>
            </a:r>
            <a:endParaRPr b="1" sz="2400"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166050" y="1443175"/>
            <a:ext cx="4511100" cy="97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Revenue per Branch</a:t>
            </a:r>
            <a:endParaRPr b="1" sz="2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7496675" y="3385813"/>
            <a:ext cx="1276200" cy="62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en" sz="1650"/>
              <a:t>(</a:t>
            </a:r>
            <a:r>
              <a:rPr lang="en" sz="1650"/>
              <a:t>$8,269</a:t>
            </a:r>
            <a:r>
              <a:rPr lang="en" sz="1650"/>
              <a:t>)</a:t>
            </a:r>
            <a:endParaRPr sz="1650"/>
          </a:p>
          <a:p>
            <a:pPr indent="0" lvl="0" marL="0" rtl="0" algn="ctr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523"/>
              <a:buNone/>
            </a:pPr>
            <a:r>
              <a:t/>
            </a:r>
            <a:endParaRPr sz="787"/>
          </a:p>
        </p:txBody>
      </p:sp>
      <p:sp>
        <p:nvSpPr>
          <p:cNvPr id="87" name="Google Shape;87;p16"/>
          <p:cNvSpPr txBox="1"/>
          <p:nvPr>
            <p:ph idx="1" type="body"/>
          </p:nvPr>
        </p:nvSpPr>
        <p:spPr>
          <a:xfrm>
            <a:off x="7414350" y="1361663"/>
            <a:ext cx="1237200" cy="62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$1,056,604</a:t>
            </a:r>
            <a:endParaRPr/>
          </a:p>
        </p:txBody>
      </p:sp>
      <p:cxnSp>
        <p:nvCxnSpPr>
          <p:cNvPr id="88" name="Google Shape;88;p16"/>
          <p:cNvCxnSpPr/>
          <p:nvPr/>
        </p:nvCxnSpPr>
        <p:spPr>
          <a:xfrm flipH="1" rot="10800000">
            <a:off x="166050" y="2097025"/>
            <a:ext cx="8811900" cy="1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9" name="Google Shape;89;p16"/>
          <p:cNvCxnSpPr/>
          <p:nvPr/>
        </p:nvCxnSpPr>
        <p:spPr>
          <a:xfrm flipH="1" rot="10800000">
            <a:off x="166050" y="3079638"/>
            <a:ext cx="8811900" cy="1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" name="Google Shape;90;p16"/>
          <p:cNvCxnSpPr/>
          <p:nvPr/>
        </p:nvCxnSpPr>
        <p:spPr>
          <a:xfrm flipH="1" rot="10800000">
            <a:off x="166050" y="3998738"/>
            <a:ext cx="8811900" cy="1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1" name="Google Shape;91;p16"/>
          <p:cNvSpPr txBox="1"/>
          <p:nvPr>
            <p:ph idx="1" type="body"/>
          </p:nvPr>
        </p:nvSpPr>
        <p:spPr>
          <a:xfrm>
            <a:off x="201900" y="3998738"/>
            <a:ext cx="3336300" cy="97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2400"/>
              <a:t>Profit</a:t>
            </a:r>
            <a:r>
              <a:rPr b="1" lang="en" sz="2400"/>
              <a:t> per Vehicle</a:t>
            </a:r>
            <a:endParaRPr b="1" sz="2400"/>
          </a:p>
        </p:txBody>
      </p:sp>
      <p:sp>
        <p:nvSpPr>
          <p:cNvPr id="92" name="Google Shape;92;p16"/>
          <p:cNvSpPr txBox="1"/>
          <p:nvPr>
            <p:ph idx="1" type="body"/>
          </p:nvPr>
        </p:nvSpPr>
        <p:spPr>
          <a:xfrm>
            <a:off x="7595100" y="4301263"/>
            <a:ext cx="1237200" cy="42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50"/>
              <a:t>$4,938</a:t>
            </a:r>
            <a:endParaRPr sz="165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Strategies</a:t>
            </a:r>
            <a:endParaRPr/>
          </a:p>
        </p:txBody>
      </p:sp>
      <p:sp>
        <p:nvSpPr>
          <p:cNvPr id="98" name="Google Shape;98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 sz="2200"/>
              <a:t>Strategy</a:t>
            </a:r>
            <a:r>
              <a:rPr lang="en" sz="2200"/>
              <a:t> 1</a:t>
            </a:r>
            <a:endParaRPr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 sz="2200"/>
              <a:t>Raise </a:t>
            </a:r>
            <a:r>
              <a:rPr lang="en" sz="2200"/>
              <a:t>rental</a:t>
            </a:r>
            <a:r>
              <a:rPr lang="en" sz="2200"/>
              <a:t> </a:t>
            </a:r>
            <a:r>
              <a:rPr lang="en" sz="2200"/>
              <a:t>price 5%, assume same demand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 sz="2200"/>
              <a:t>Strategy 2</a:t>
            </a:r>
            <a:endParaRPr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 sz="2200"/>
              <a:t>Replace vehicles below 10% profit margin with over 50% profit margin vehicles, assume same demand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 sz="2200"/>
              <a:t>Strategy 3</a:t>
            </a:r>
            <a:endParaRPr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 sz="2200"/>
              <a:t>Increase fleet by 10%</a:t>
            </a:r>
            <a:endParaRPr sz="2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18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2836" y="0"/>
            <a:ext cx="8318328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19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500" y="58125"/>
            <a:ext cx="8919750" cy="502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Suggestion</a:t>
            </a:r>
            <a:endParaRPr/>
          </a:p>
        </p:txBody>
      </p:sp>
      <p:sp>
        <p:nvSpPr>
          <p:cNvPr id="114" name="Google Shape;114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 sz="2200"/>
              <a:t>By Implementing Strategy 2 Lariat can </a:t>
            </a:r>
            <a:r>
              <a:rPr lang="en" sz="2200"/>
              <a:t>achieve</a:t>
            </a:r>
            <a:r>
              <a:rPr lang="en" sz="2200"/>
              <a:t>:</a:t>
            </a:r>
            <a:endParaRPr sz="22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5% i</a:t>
            </a:r>
            <a:r>
              <a:rPr lang="en" sz="2000"/>
              <a:t>ncrease</a:t>
            </a:r>
            <a:r>
              <a:rPr lang="en" sz="2000"/>
              <a:t> in Revenue 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2% </a:t>
            </a:r>
            <a:r>
              <a:rPr lang="en" sz="2000"/>
              <a:t>decrease</a:t>
            </a:r>
            <a:r>
              <a:rPr lang="en" sz="2000"/>
              <a:t> in Car and Insurance Costs 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5% increase in Profit Margin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Maintain pricing </a:t>
            </a:r>
            <a:r>
              <a:rPr lang="en" sz="2000"/>
              <a:t>flexibility</a:t>
            </a:r>
            <a:endParaRPr sz="2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Appendix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u="sng">
                <a:solidFill>
                  <a:schemeClr val="hlink"/>
                </a:solidFill>
                <a:hlinkClick r:id="rId3"/>
              </a:rPr>
              <a:t>Car ID Mapping</a:t>
            </a:r>
            <a:r>
              <a:rPr lang="en"/>
              <a:t> (maps a </a:t>
            </a:r>
            <a:r>
              <a:rPr lang="en"/>
              <a:t>unique</a:t>
            </a:r>
            <a:r>
              <a:rPr lang="en"/>
              <a:t> ID to a car year, make, and model)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u="sng">
                <a:solidFill>
                  <a:schemeClr val="hlink"/>
                </a:solidFill>
                <a:hlinkClick r:id="rId4"/>
              </a:rPr>
              <a:t>Car Costs</a:t>
            </a:r>
            <a:r>
              <a:rPr lang="en"/>
              <a:t> (monthly car and insurance costs per Car ID)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u="sng">
                <a:solidFill>
                  <a:schemeClr val="hlink"/>
                </a:solidFill>
                <a:hlinkClick r:id="rId5"/>
              </a:rPr>
              <a:t>Car Revenue</a:t>
            </a:r>
            <a:r>
              <a:rPr lang="en"/>
              <a:t> (number of </a:t>
            </a:r>
            <a:r>
              <a:rPr lang="en"/>
              <a:t>rental</a:t>
            </a:r>
            <a:r>
              <a:rPr lang="en"/>
              <a:t> days, Branch ID, and rental price per day per Car)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u="sng">
                <a:solidFill>
                  <a:schemeClr val="hlink"/>
                </a:solidFill>
                <a:hlinkClick r:id="rId6"/>
              </a:rPr>
              <a:t>Branch Locations</a:t>
            </a:r>
            <a:r>
              <a:rPr lang="en"/>
              <a:t> (Branch ID mapped to city and state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u="sng">
                <a:solidFill>
                  <a:schemeClr val="hlink"/>
                </a:solidFill>
                <a:hlinkClick r:id="rId7"/>
              </a:rPr>
              <a:t>Analysis Model</a:t>
            </a:r>
            <a:r>
              <a:rPr lang="en"/>
              <a:t> (Excel Workbook with Branch, Vehicle, and Strategy Dashboards)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