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257" r:id="rId3"/>
    <p:sldId id="320" r:id="rId5"/>
    <p:sldId id="299" r:id="rId6"/>
    <p:sldId id="264" r:id="rId7"/>
    <p:sldId id="269" r:id="rId8"/>
    <p:sldId id="311" r:id="rId9"/>
    <p:sldId id="312" r:id="rId10"/>
    <p:sldId id="323" r:id="rId11"/>
    <p:sldId id="324" r:id="rId12"/>
    <p:sldId id="315" r:id="rId13"/>
    <p:sldId id="316" r:id="rId14"/>
    <p:sldId id="317" r:id="rId15"/>
    <p:sldId id="321" r:id="rId16"/>
    <p:sldId id="318" r:id="rId17"/>
    <p:sldId id="325" r:id="rId18"/>
    <p:sldId id="30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80A9"/>
    <a:srgbClr val="1614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20" autoAdjust="0"/>
    <p:restoredTop sz="94660"/>
  </p:normalViewPr>
  <p:slideViewPr>
    <p:cSldViewPr snapToGrid="0">
      <p:cViewPr varScale="1">
        <p:scale>
          <a:sx n="130" d="100"/>
          <a:sy n="130" d="100"/>
        </p:scale>
        <p:origin x="132" y="3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5ED54-37BF-4A37-8AE3-4DA4C6C1967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CEA792-08B3-4A15-9729-343F8E6FD0C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2AEFA7-F12C-44B2-9E95-B3C34BEE955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2AEFA7-F12C-44B2-9E95-B3C34BEE955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04205-67A0-46A8-ACF0-7354F2BB1D1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44C97-CFD8-4B1A-9809-75060EC224F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4034"/>
          <p:cNvPicPr>
            <a:picLocks noChangeAspect="1"/>
          </p:cNvPicPr>
          <p:nvPr/>
        </p:nvPicPr>
        <p:blipFill>
          <a:blip r:embed="rId1"/>
          <a:srcRect t="816"/>
          <a:stretch>
            <a:fillRect/>
          </a:stretch>
        </p:blipFill>
        <p:spPr>
          <a:xfrm>
            <a:off x="0" y="-11430"/>
            <a:ext cx="12192000" cy="6869430"/>
          </a:xfrm>
          <a:prstGeom prst="rect">
            <a:avLst/>
          </a:prstGeom>
        </p:spPr>
      </p:pic>
      <p:sp>
        <p:nvSpPr>
          <p:cNvPr id="25" name="任意多边形 107"/>
          <p:cNvSpPr/>
          <p:nvPr/>
        </p:nvSpPr>
        <p:spPr>
          <a:xfrm>
            <a:off x="0" y="0"/>
            <a:ext cx="9769475" cy="6858000"/>
          </a:xfrm>
          <a:custGeom>
            <a:avLst/>
            <a:gdLst>
              <a:gd name="connsiteX0" fmla="*/ 0 w 7899400"/>
              <a:gd name="connsiteY0" fmla="*/ 0 h 6858000"/>
              <a:gd name="connsiteX1" fmla="*/ 3409947 w 7899400"/>
              <a:gd name="connsiteY1" fmla="*/ 0 h 6858000"/>
              <a:gd name="connsiteX2" fmla="*/ 7899400 w 7899400"/>
              <a:gd name="connsiteY2" fmla="*/ 6858000 h 6858000"/>
              <a:gd name="connsiteX3" fmla="*/ 0 w 7899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99400" h="6858000">
                <a:moveTo>
                  <a:pt x="0" y="0"/>
                </a:moveTo>
                <a:lnTo>
                  <a:pt x="3409947" y="0"/>
                </a:lnTo>
                <a:lnTo>
                  <a:pt x="7899400" y="6858000"/>
                </a:lnTo>
                <a:lnTo>
                  <a:pt x="0" y="6858000"/>
                </a:lnTo>
                <a:close/>
              </a:path>
            </a:pathLst>
          </a:custGeom>
          <a:solidFill>
            <a:schemeClr val="accent1">
              <a:lumMod val="7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E3A93"/>
              </a:solidFill>
              <a:effectLst/>
              <a:uLnTx/>
              <a:uFillTx/>
              <a:latin typeface="等线" panose="02010600030101010101" charset="-122"/>
              <a:ea typeface="等线" panose="02010600030101010101" charset="-122"/>
              <a:cs typeface="+mn-cs"/>
            </a:endParaRPr>
          </a:p>
        </p:txBody>
      </p:sp>
      <p:sp>
        <p:nvSpPr>
          <p:cNvPr id="72" name="文本框 71"/>
          <p:cNvSpPr txBox="1"/>
          <p:nvPr/>
        </p:nvSpPr>
        <p:spPr>
          <a:xfrm>
            <a:off x="582930" y="2400300"/>
            <a:ext cx="6072505" cy="3675380"/>
          </a:xfrm>
          <a:prstGeom prst="rect">
            <a:avLst/>
          </a:prstGeom>
          <a:noFill/>
        </p:spPr>
        <p:txBody>
          <a:bodyPr wrap="square" rtlCol="0">
            <a:noAutofit/>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6600" b="1">
                <a:solidFill>
                  <a:schemeClr val="bg1"/>
                </a:solidFill>
              </a:rPr>
              <a:t>IISER Project Report</a:t>
            </a:r>
            <a:endParaRPr lang="en-US" altLang="zh-CN" sz="6600" b="1">
              <a:solidFill>
                <a:schemeClr val="bg1"/>
              </a:solidFill>
            </a:endParaRPr>
          </a:p>
          <a:p>
            <a:pPr marL="0" marR="0" lvl="0" indent="0" algn="l" defTabSz="913765" rtl="0" eaLnBrk="1" fontAlgn="auto" latinLnBrk="0" hangingPunct="1">
              <a:lnSpc>
                <a:spcPct val="100000"/>
              </a:lnSpc>
              <a:spcBef>
                <a:spcPts val="0"/>
              </a:spcBef>
              <a:spcAft>
                <a:spcPts val="0"/>
              </a:spcAft>
              <a:buClrTx/>
              <a:buSzTx/>
              <a:buFontTx/>
              <a:buNone/>
              <a:defRPr/>
            </a:pPr>
            <a:endParaRPr kumimoji="0" lang="en-US" altLang="zh-CN" sz="6600" b="1"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mn-cs"/>
            </a:endParaRPr>
          </a:p>
        </p:txBody>
      </p:sp>
      <p:sp>
        <p:nvSpPr>
          <p:cNvPr id="82" name="平行四边形 81"/>
          <p:cNvSpPr/>
          <p:nvPr/>
        </p:nvSpPr>
        <p:spPr>
          <a:xfrm flipH="1">
            <a:off x="6654800" y="2992755"/>
            <a:ext cx="3364230" cy="3865245"/>
          </a:xfrm>
          <a:prstGeom prst="parallelogram">
            <a:avLst>
              <a:gd name="adj" fmla="val 91551"/>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PA_文本框 10"/>
          <p:cNvSpPr txBox="1"/>
          <p:nvPr>
            <p:custDataLst>
              <p:tags r:id="rId2"/>
            </p:custDataLst>
          </p:nvPr>
        </p:nvSpPr>
        <p:spPr>
          <a:xfrm>
            <a:off x="514350" y="4633595"/>
            <a:ext cx="6386830" cy="1076325"/>
          </a:xfrm>
          <a:prstGeom prst="rect">
            <a:avLst/>
          </a:prstGeom>
        </p:spPr>
        <p:txBody>
          <a:bodyPr wrap="square" rtlCol="0">
            <a:spAutoFit/>
          </a:bodyPr>
          <a:lstStyle/>
          <a:p>
            <a:r>
              <a:rPr lang="en-US" altLang="zh-CN" sz="3200" dirty="0">
                <a:solidFill>
                  <a:schemeClr val="bg1"/>
                </a:solidFill>
                <a:latin typeface="Century Gothic" panose="020B0502020202020204" pitchFamily="34" charset="0"/>
                <a:ea typeface="Microsoft YaHei" panose="020B0503020204020204" pitchFamily="34" charset="-122"/>
              </a:rPr>
              <a:t>Submitted By-Tanisha Basu</a:t>
            </a:r>
            <a:endParaRPr lang="en-US" altLang="zh-CN" sz="3200" dirty="0">
              <a:solidFill>
                <a:schemeClr val="bg1"/>
              </a:solidFill>
              <a:latin typeface="Century Gothic" panose="020B0502020202020204" pitchFamily="34" charset="0"/>
              <a:ea typeface="Microsoft YaHei" panose="020B0503020204020204" pitchFamily="34" charset="-122"/>
            </a:endParaRPr>
          </a:p>
          <a:p>
            <a:r>
              <a:rPr lang="en-US" altLang="zh-CN" sz="3200" dirty="0">
                <a:solidFill>
                  <a:schemeClr val="bg1"/>
                </a:solidFill>
                <a:latin typeface="Century Gothic" panose="020B0502020202020204" pitchFamily="34" charset="0"/>
                <a:ea typeface="Microsoft YaHei" panose="020B0503020204020204" pitchFamily="34" charset="-122"/>
              </a:rPr>
              <a:t>Submitted To-Dr.Kuntal Roy</a:t>
            </a:r>
            <a:endParaRPr lang="en-US" altLang="zh-CN" sz="3200" dirty="0">
              <a:solidFill>
                <a:schemeClr val="bg1"/>
              </a:solidFill>
              <a:latin typeface="Century Gothic" panose="020B0502020202020204" pitchFamily="34" charset="0"/>
              <a:ea typeface="Microsoft YaHei" panose="020B0503020204020204" pitchFamily="34" charset="-122"/>
            </a:endParaRPr>
          </a:p>
        </p:txBody>
      </p:sp>
      <p:cxnSp>
        <p:nvCxnSpPr>
          <p:cNvPr id="17" name="直接连接符 16"/>
          <p:cNvCxnSpPr/>
          <p:nvPr/>
        </p:nvCxnSpPr>
        <p:spPr>
          <a:xfrm>
            <a:off x="774700" y="6223000"/>
            <a:ext cx="508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0"/>
            <a:ext cx="11913870" cy="5262245"/>
          </a:xfrm>
          <a:prstGeom prst="rect">
            <a:avLst/>
          </a:prstGeom>
          <a:noFill/>
        </p:spPr>
        <p:txBody>
          <a:bodyPr wrap="square" rtlCol="0">
            <a:spAutoFit/>
          </a:bodyPr>
          <a:p>
            <a:r>
              <a:rPr lang="en-US" sz="2400">
                <a:latin typeface="Bahnschrift SemiBold" panose="020B0502040204020203" charset="0"/>
                <a:cs typeface="Bahnschrift SemiBold" panose="020B0502040204020203" charset="0"/>
              </a:rPr>
              <a:t>6.YOLOV DETECTION-</a:t>
            </a:r>
            <a:endParaRPr lang="en-US" sz="2400">
              <a:latin typeface="Bahnschrift SemiBold" panose="020B0502040204020203" charset="0"/>
              <a:cs typeface="Bahnschrift SemiBold" panose="020B0502040204020203" charset="0"/>
            </a:endParaRPr>
          </a:p>
          <a:p>
            <a:r>
              <a:rPr lang="en-US" sz="2400">
                <a:latin typeface="Microsoft JhengHei" panose="020B0604030504040204" charset="-120"/>
                <a:ea typeface="Microsoft JhengHei" panose="020B0604030504040204" charset="-120"/>
                <a:cs typeface="Bahnschrift SemiBold" panose="020B0502040204020203" charset="0"/>
              </a:rPr>
              <a:t>YOLOv (You Only Look Once version n) is a family of deep learning models used for object detection.</a:t>
            </a:r>
            <a:endParaRPr lang="en-US" sz="2400">
              <a:latin typeface="Microsoft JhengHei" panose="020B0604030504040204" charset="-120"/>
              <a:ea typeface="Microsoft JhengHei" panose="020B0604030504040204" charset="-120"/>
              <a:cs typeface="Bahnschrift SemiBold" panose="020B0502040204020203" charset="0"/>
            </a:endParaRPr>
          </a:p>
          <a:p>
            <a:endParaRPr lang="en-US" sz="2400">
              <a:latin typeface="Microsoft JhengHei" panose="020B0604030504040204" charset="-120"/>
              <a:ea typeface="Microsoft JhengHei" panose="020B0604030504040204" charset="-120"/>
              <a:cs typeface="Bahnschrift SemiBold" panose="020B0502040204020203" charset="0"/>
            </a:endParaRPr>
          </a:p>
          <a:p>
            <a:r>
              <a:rPr lang="en-US" sz="2400">
                <a:latin typeface="Microsoft JhengHei" panose="020B0604030504040204" charset="-120"/>
                <a:ea typeface="Microsoft JhengHei" panose="020B0604030504040204" charset="-120"/>
                <a:cs typeface="Bahnschrift SemiBold" panose="020B0502040204020203" charset="0"/>
              </a:rPr>
              <a:t>The key idea behind YOLO isto divide the input image into a grid and predict bounding boxes and probabilitiesfor each grid cell.YOLO (You Only Look Once) models can be integral to the functionality of autonomous vehicles by providing real-time object detection capabilities. </a:t>
            </a:r>
            <a:endParaRPr lang="en-US" sz="2400">
              <a:latin typeface="Microsoft JhengHei" panose="020B0604030504040204" charset="-120"/>
              <a:ea typeface="Microsoft JhengHei" panose="020B0604030504040204" charset="-120"/>
              <a:cs typeface="Bahnschrift SemiBold" panose="020B0502040204020203" charset="0"/>
            </a:endParaRPr>
          </a:p>
          <a:p>
            <a:endParaRPr lang="en-US" sz="2400">
              <a:latin typeface="Microsoft JhengHei" panose="020B0604030504040204" charset="-120"/>
              <a:ea typeface="Microsoft JhengHei" panose="020B0604030504040204" charset="-120"/>
              <a:cs typeface="Bahnschrift SemiBold" panose="020B0502040204020203" charset="0"/>
            </a:endParaRPr>
          </a:p>
          <a:p>
            <a:r>
              <a:rPr lang="en-US" sz="2400">
                <a:latin typeface="Microsoft JhengHei" panose="020B0604030504040204" charset="-120"/>
                <a:ea typeface="Microsoft JhengHei" panose="020B0604030504040204" charset="-120"/>
                <a:cs typeface="Bahnschrift SemiBold" panose="020B0502040204020203" charset="0"/>
              </a:rPr>
              <a:t>These models are adapt at recognizing and localizing various objects in a vehicle</a:t>
            </a:r>
            <a:endParaRPr lang="en-US" sz="2400">
              <a:latin typeface="Microsoft JhengHei" panose="020B0604030504040204" charset="-120"/>
              <a:ea typeface="Microsoft JhengHei" panose="020B0604030504040204" charset="-120"/>
              <a:cs typeface="Bahnschrift SemiBold" panose="020B0502040204020203" charset="0"/>
            </a:endParaRPr>
          </a:p>
          <a:p>
            <a:endParaRPr lang="en-US" sz="2400">
              <a:latin typeface="Microsoft JhengHei" panose="020B0604030504040204" charset="-120"/>
              <a:ea typeface="Microsoft JhengHei" panose="020B0604030504040204" charset="-120"/>
              <a:cs typeface="Bahnschrift SemiBold" panose="020B0502040204020203" charset="0"/>
            </a:endParaRPr>
          </a:p>
          <a:p>
            <a:r>
              <a:rPr lang="en-US" sz="2400">
                <a:latin typeface="Microsoft JhengHei" panose="020B0604030504040204" charset="-120"/>
                <a:ea typeface="Microsoft JhengHei" panose="020B0604030504040204" charset="-120"/>
                <a:cs typeface="Bahnschrift SemiBold" panose="020B0502040204020203" charset="0"/>
              </a:rPr>
              <a:t>Versions of YOLOv are_x0002_YOLOv 1,YOLOv2,YOLOv3,YOLOv4, YOLOv5, YOLOv6, and YOLOv7,YOLOv8,YOLOv10 models.</a:t>
            </a:r>
            <a:endParaRPr lang="en-US" sz="2400">
              <a:latin typeface="Microsoft JhengHei" panose="020B0604030504040204" charset="-120"/>
              <a:ea typeface="Microsoft JhengHei" panose="020B0604030504040204" charset="-120"/>
              <a:cs typeface="Bahnschrift SemiBold" panose="020B0502040204020203" charset="0"/>
            </a:endParaRPr>
          </a:p>
          <a:p>
            <a:endParaRPr lang="en-US" sz="2400">
              <a:latin typeface="Microsoft JhengHei" panose="020B0604030504040204" charset="-120"/>
              <a:ea typeface="Microsoft JhengHei" panose="020B0604030504040204" charset="-120"/>
              <a:cs typeface="Bahnschrift SemiBold" panose="020B0502040204020203"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p:nvPr/>
        </p:nvPicPr>
        <p:blipFill>
          <a:blip r:embed="rId1"/>
        </p:blipFill>
        <p:spPr>
          <a:xfrm>
            <a:off x="0" y="0"/>
            <a:ext cx="6240145" cy="4505960"/>
          </a:xfrm>
          <a:prstGeom prst="rect">
            <a:avLst/>
          </a:prstGeom>
        </p:spPr>
      </p:pic>
      <p:pic>
        <p:nvPicPr>
          <p:cNvPr id="7" name="Picture 6"/>
          <p:cNvPicPr/>
          <p:nvPr/>
        </p:nvPicPr>
        <p:blipFill>
          <a:blip r:embed="rId2"/>
        </p:blipFill>
        <p:spPr>
          <a:xfrm>
            <a:off x="5616575" y="2785745"/>
            <a:ext cx="6296025" cy="36988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4-07-03 111616"/>
          <p:cNvPicPr>
            <a:picLocks noChangeAspect="1"/>
          </p:cNvPicPr>
          <p:nvPr/>
        </p:nvPicPr>
        <p:blipFill>
          <a:blip r:embed="rId1"/>
          <a:stretch>
            <a:fillRect/>
          </a:stretch>
        </p:blipFill>
        <p:spPr>
          <a:xfrm>
            <a:off x="2971165" y="0"/>
            <a:ext cx="9653905" cy="6858000"/>
          </a:xfrm>
          <a:prstGeom prst="rect">
            <a:avLst/>
          </a:prstGeom>
        </p:spPr>
      </p:pic>
      <p:sp>
        <p:nvSpPr>
          <p:cNvPr id="5" name="Text Box 4"/>
          <p:cNvSpPr txBox="1"/>
          <p:nvPr/>
        </p:nvSpPr>
        <p:spPr>
          <a:xfrm>
            <a:off x="376555" y="342265"/>
            <a:ext cx="4064000" cy="1198880"/>
          </a:xfrm>
          <a:prstGeom prst="rect">
            <a:avLst/>
          </a:prstGeom>
          <a:noFill/>
        </p:spPr>
        <p:txBody>
          <a:bodyPr wrap="square" rtlCol="0">
            <a:spAutoFit/>
          </a:bodyPr>
          <a:p>
            <a:r>
              <a:rPr lang="en-US">
                <a:latin typeface="Bahnschrift SemiBold" panose="020B0502040204020203" charset="0"/>
                <a:cs typeface="Bahnschrift SemiBold" panose="020B0502040204020203" charset="0"/>
                <a:sym typeface="+mn-ea"/>
              </a:rPr>
              <a:t>Code Snippet(YOLOV)</a:t>
            </a:r>
            <a:endParaRPr lang="en-US">
              <a:latin typeface="Bahnschrift SemiBold" panose="020B0502040204020203" charset="0"/>
              <a:cs typeface="Bahnschrift SemiBold" panose="020B0502040204020203" charset="0"/>
              <a:sym typeface="+mn-ea"/>
            </a:endParaRPr>
          </a:p>
          <a:p>
            <a:r>
              <a:rPr lang="en-US">
                <a:latin typeface="Bahnschrift SemiBold" panose="020B0502040204020203" charset="0"/>
                <a:cs typeface="Bahnschrift SemiBold" panose="020B0502040204020203" charset="0"/>
              </a:rPr>
              <a:t>Real time object </a:t>
            </a:r>
            <a:endParaRPr lang="en-US">
              <a:latin typeface="Bahnschrift SemiBold" panose="020B0502040204020203" charset="0"/>
              <a:cs typeface="Bahnschrift SemiBold" panose="020B0502040204020203" charset="0"/>
            </a:endParaRPr>
          </a:p>
          <a:p>
            <a:r>
              <a:rPr lang="en-US">
                <a:latin typeface="Bahnschrift SemiBold" panose="020B0502040204020203" charset="0"/>
                <a:cs typeface="Bahnschrift SemiBold" panose="020B0502040204020203" charset="0"/>
              </a:rPr>
              <a:t>prediction</a:t>
            </a:r>
            <a:endParaRPr lang="en-US">
              <a:latin typeface="Bahnschrift SemiBold" panose="020B0502040204020203" charset="0"/>
              <a:cs typeface="Bahnschrift SemiBold" panose="020B0502040204020203" charset="0"/>
            </a:endParaRPr>
          </a:p>
          <a:p>
            <a:endParaRPr lang="en-US">
              <a:latin typeface="Bahnschrift SemiBold" panose="020B0502040204020203" charset="0"/>
              <a:cs typeface="Bahnschrift SemiBold" panose="020B0502040204020203"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0805" y="69215"/>
            <a:ext cx="12233910" cy="6788785"/>
          </a:xfrm>
          <a:prstGeom prst="rect">
            <a:avLst/>
          </a:prstGeom>
          <a:noFill/>
        </p:spPr>
        <p:txBody>
          <a:bodyPr wrap="square" rtlCol="0">
            <a:noAutofit/>
          </a:bodyPr>
          <a:p>
            <a:r>
              <a:rPr lang="en-US" sz="3600" b="1">
                <a:latin typeface="Bahnschrift SemiBold" panose="020B0502040204020203" charset="0"/>
                <a:cs typeface="Bahnschrift SemiBold" panose="020B0502040204020203" charset="0"/>
              </a:rPr>
              <a:t>7.Seat Yolo Prediction-</a:t>
            </a:r>
            <a:endParaRPr lang="en-US" sz="3600" b="1">
              <a:latin typeface="Bahnschrift SemiBold" panose="020B0502040204020203" charset="0"/>
              <a:cs typeface="Bahnschrift SemiBold" panose="020B0502040204020203" charset="0"/>
            </a:endParaRPr>
          </a:p>
          <a:p>
            <a:r>
              <a:rPr lang="en-US" sz="2000">
                <a:latin typeface="Microsoft JhengHei" panose="020B0604030504040204" charset="-120"/>
                <a:ea typeface="Microsoft JhengHei" panose="020B0604030504040204" charset="-120"/>
                <a:cs typeface="Bahnschrift SemiBold" panose="020B0502040204020203" charset="0"/>
              </a:rPr>
              <a:t>Several deep learning-based architectures have been utilized for the recognition of shadow regions in images and videos with the aim of classification and segmentation of shadow instances. The present work aims towards solving the problem of shadow recognition as a detection and regression problem. To solve the problem of shadow detection in images and videos, we have developed SEAT-YOLO, a deep learning-based shadow detection architecture</a:t>
            </a:r>
            <a:endParaRPr lang="en-US" sz="2000">
              <a:latin typeface="Microsoft JhengHei" panose="020B0604030504040204" charset="-120"/>
              <a:ea typeface="Microsoft JhengHei" panose="020B0604030504040204" charset="-120"/>
              <a:cs typeface="Bahnschrift SemiBold" panose="020B0502040204020203" charset="0"/>
            </a:endParaRPr>
          </a:p>
          <a:p>
            <a:endParaRPr lang="en-US" sz="2000">
              <a:latin typeface="Microsoft JhengHei" panose="020B0604030504040204" charset="-120"/>
              <a:ea typeface="Microsoft JhengHei" panose="020B0604030504040204" charset="-120"/>
              <a:cs typeface="Bahnschrift SemiBold" panose="020B0502040204020203" charset="0"/>
            </a:endParaRPr>
          </a:p>
          <a:p>
            <a:r>
              <a:rPr lang="en-US" sz="2000">
                <a:latin typeface="Microsoft JhengHei" panose="020B0604030504040204" charset="-120"/>
                <a:ea typeface="Microsoft JhengHei" panose="020B0604030504040204" charset="-120"/>
                <a:cs typeface="Bahnschrift SemiBold" panose="020B0502040204020203" charset="0"/>
              </a:rPr>
              <a:t>The SEAT-YOLO is a novel deep learning architecture that combines squeeze-excite blocks, spatial attention module, and spatial pyramid pooling along with three YOLO detection heads for accurate detection of shadow regions in images and videos.</a:t>
            </a:r>
            <a:endParaRPr lang="en-US" sz="2000">
              <a:latin typeface="Microsoft JhengHei" panose="020B0604030504040204" charset="-120"/>
              <a:ea typeface="Microsoft JhengHei" panose="020B0604030504040204" charset="-120"/>
              <a:cs typeface="Bahnschrift SemiBold" panose="020B0502040204020203" charset="0"/>
            </a:endParaRPr>
          </a:p>
          <a:p>
            <a:endParaRPr lang="en-US" sz="2000">
              <a:latin typeface="Microsoft JhengHei" panose="020B0604030504040204" charset="-120"/>
              <a:ea typeface="Microsoft JhengHei" panose="020B0604030504040204" charset="-120"/>
              <a:cs typeface="Bahnschrift SemiBold" panose="020B0502040204020203" charset="0"/>
            </a:endParaRPr>
          </a:p>
          <a:p>
            <a:r>
              <a:rPr lang="en-US" sz="2000">
                <a:latin typeface="Microsoft JhengHei" panose="020B0604030504040204" charset="-120"/>
                <a:ea typeface="Microsoft JhengHei" panose="020B0604030504040204" charset="-120"/>
                <a:cs typeface="Bahnschrift SemiBold" panose="020B0502040204020203" charset="0"/>
              </a:rPr>
              <a:t>The present work addresses the problem of shadow region detection from the perspective of shadow detection and scene interpretation for autonomous vehicles. To propose a deep learning-based solution that can detect shadow regions in images and video frames with high accuracy and precision, the selection of the base architecture which has proven its competency is a must need.</a:t>
            </a:r>
            <a:endParaRPr lang="en-US" sz="2000">
              <a:latin typeface="Microsoft JhengHei" panose="020B0604030504040204" charset="-120"/>
              <a:ea typeface="Microsoft JhengHei" panose="020B0604030504040204" charset="-120"/>
              <a:cs typeface="Bahnschrift SemiBold" panose="020B0502040204020203" charset="0"/>
            </a:endParaRPr>
          </a:p>
          <a:p>
            <a:endParaRPr lang="en-US" sz="2000">
              <a:latin typeface="Microsoft JhengHei" panose="020B0604030504040204" charset="-120"/>
              <a:ea typeface="Microsoft JhengHei" panose="020B0604030504040204" charset="-120"/>
              <a:cs typeface="Bahnschrift SemiBold" panose="020B0502040204020203" charset="0"/>
            </a:endParaRPr>
          </a:p>
          <a:p>
            <a:r>
              <a:rPr lang="en-US" sz="2000">
                <a:latin typeface="Microsoft JhengHei" panose="020B0604030504040204" charset="-120"/>
                <a:ea typeface="Microsoft JhengHei" panose="020B0604030504040204" charset="-120"/>
                <a:cs typeface="Bahnschrift SemiBold" panose="020B0502040204020203" charset="0"/>
              </a:rPr>
              <a:t>References-https://www.sciencedirect.com/science/article/abs/pii/S0030402623000098</a:t>
            </a:r>
            <a:endParaRPr lang="en-US" sz="2000">
              <a:latin typeface="Microsoft JhengHei" panose="020B0604030504040204" charset="-120"/>
              <a:ea typeface="Microsoft JhengHei" panose="020B0604030504040204" charset="-120"/>
              <a:cs typeface="Bahnschrift SemiBold" panose="020B0502040204020203"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p:nvPr/>
        </p:nvGraphicFramePr>
        <p:xfrm>
          <a:off x="6096000" y="-39738300"/>
          <a:ext cx="0" cy="0"/>
        </p:xfrm>
        <a:graphic>
          <a:graphicData uri="http://schemas.openxmlformats.org/drawingml/2006/table">
            <a:tbl>
              <a:tblPr/>
              <a:tblGrid>
                <a:gridCol w="0"/>
                <a:gridCol w="0"/>
                <a:gridCol w="0"/>
              </a:tblGrid>
              <a:tr h="0">
                <a:tc>
                  <a:txBody>
                    <a:bodyPr/>
                    <a:p>
                      <a:r>
                        <a:rPr lang="en-US" altLang="zh-CN" sz="1100"/>
                        <a:t>pect</a:t>
                      </a:r>
                      <a:endParaRPr lang="en-US" altLang="zh-CN" sz="1100"/>
                    </a:p>
                  </a:txBody>
                  <a:tcPr anchor="ctr" anchorCtr="0">
                    <a:lnL>
                      <a:noFill/>
                    </a:lnL>
                    <a:lnR>
                      <a:noFill/>
                    </a:lnR>
                    <a:lnT>
                      <a:noFill/>
                    </a:lnT>
                    <a:lnB>
                      <a:noFill/>
                    </a:lnB>
                    <a:noFill/>
                  </a:tcPr>
                </a:tc>
                <a:tc>
                  <a:txBody>
                    <a:bodyPr/>
                    <a:p>
                      <a:r>
                        <a:rPr lang="en-US" altLang="zh-CN" sz="1100"/>
                        <a:t>Traditional CNN-based Object Detection</a:t>
                      </a:r>
                      <a:endParaRPr lang="en-US" altLang="zh-CN" sz="1100"/>
                    </a:p>
                  </a:txBody>
                  <a:tcPr anchor="ctr" anchorCtr="0">
                    <a:lnL>
                      <a:noFill/>
                    </a:lnL>
                    <a:lnR>
                      <a:noFill/>
                    </a:lnR>
                    <a:lnT>
                      <a:noFill/>
                    </a:lnT>
                    <a:lnB>
                      <a:noFill/>
                    </a:lnB>
                    <a:noFill/>
                  </a:tcPr>
                </a:tc>
                <a:tc>
                  <a:txBody>
                    <a:bodyPr/>
                    <a:p>
                      <a:r>
                        <a:rPr lang="en-US" altLang="zh-CN" sz="1100"/>
                        <a:t>YOLO Object Detection</a:t>
                      </a:r>
                      <a:endParaRPr lang="en-US" altLang="zh-CN" sz="1100"/>
                    </a:p>
                  </a:txBody>
                  <a:tcPr anchor="ctr" anchorCtr="0">
                    <a:lnL>
                      <a:noFill/>
                    </a:lnL>
                    <a:lnR>
                      <a:noFill/>
                    </a:lnR>
                    <a:lnT>
                      <a:noFill/>
                    </a:lnT>
                    <a:lnB>
                      <a:noFill/>
                    </a:lnB>
                    <a:noFill/>
                  </a:tcPr>
                </a:tc>
              </a:tr>
            </a:tbl>
          </a:graphicData>
        </a:graphic>
      </p:graphicFrame>
      <p:graphicFrame>
        <p:nvGraphicFramePr>
          <p:cNvPr id="3" name="Table 2"/>
          <p:cNvGraphicFramePr/>
          <p:nvPr/>
        </p:nvGraphicFramePr>
        <p:xfrm>
          <a:off x="6096000" y="-33779461"/>
          <a:ext cx="0" cy="0"/>
        </p:xfrm>
        <a:graphic>
          <a:graphicData uri="http://schemas.openxmlformats.org/drawingml/2006/table">
            <a:tbl>
              <a:tblPr/>
              <a:tblGrid>
                <a:gridCol w="0"/>
                <a:gridCol w="0"/>
                <a:gridCol w="0"/>
              </a:tblGrid>
              <a:tr h="0">
                <a:tc>
                  <a:txBody>
                    <a:bodyPr/>
                    <a:p>
                      <a:r>
                        <a:rPr lang="en-US" altLang="zh-CN" sz="1100"/>
                        <a:t>Approach</a:t>
                      </a:r>
                      <a:endParaRPr lang="en-US" altLang="zh-CN" sz="1100"/>
                    </a:p>
                  </a:txBody>
                  <a:tcPr anchor="ctr" anchorCtr="0">
                    <a:lnL>
                      <a:noFill/>
                    </a:lnL>
                    <a:lnR>
                      <a:noFill/>
                    </a:lnR>
                    <a:lnT>
                      <a:noFill/>
                    </a:lnT>
                    <a:lnB>
                      <a:noFill/>
                    </a:lnB>
                    <a:noFill/>
                  </a:tcPr>
                </a:tc>
                <a:tc>
                  <a:txBody>
                    <a:bodyPr/>
                    <a:p>
                      <a:r>
                        <a:rPr lang="en-US" altLang="zh-CN" sz="1100"/>
                        <a:t>Region-based: Proposes regions, then classifies them</a:t>
                      </a:r>
                      <a:endParaRPr lang="en-US" altLang="zh-CN" sz="1100"/>
                    </a:p>
                  </a:txBody>
                  <a:tcPr anchor="ctr" anchorCtr="0">
                    <a:lnL>
                      <a:noFill/>
                    </a:lnL>
                    <a:lnR>
                      <a:noFill/>
                    </a:lnR>
                    <a:lnT>
                      <a:noFill/>
                    </a:lnT>
                    <a:lnB>
                      <a:noFill/>
                    </a:lnB>
                    <a:noFill/>
                  </a:tcPr>
                </a:tc>
                <a:tc>
                  <a:txBody>
                    <a:bodyPr/>
                    <a:p>
                      <a:r>
                        <a:rPr lang="en-US" altLang="zh-CN" sz="1100"/>
                        <a:t>Single shot: Predicts bounding boxes and classifies in one pass</a:t>
                      </a:r>
                      <a:endParaRPr lang="en-US" altLang="zh-CN" sz="1100"/>
                    </a:p>
                  </a:txBody>
                  <a:tcPr anchor="ctr" anchorCtr="0">
                    <a:lnL>
                      <a:noFill/>
                    </a:lnL>
                    <a:lnR>
                      <a:noFill/>
                    </a:lnR>
                    <a:lnT>
                      <a:noFill/>
                    </a:lnT>
                    <a:lnB>
                      <a:noFill/>
                    </a:lnB>
                    <a:noFill/>
                  </a:tcPr>
                </a:tc>
              </a:tr>
            </a:tbl>
          </a:graphicData>
        </a:graphic>
      </p:graphicFrame>
      <p:graphicFrame>
        <p:nvGraphicFramePr>
          <p:cNvPr id="4" name="Table 3"/>
          <p:cNvGraphicFramePr/>
          <p:nvPr/>
        </p:nvGraphicFramePr>
        <p:xfrm>
          <a:off x="6096000" y="-24803100"/>
          <a:ext cx="0" cy="0"/>
        </p:xfrm>
        <a:graphic>
          <a:graphicData uri="http://schemas.openxmlformats.org/drawingml/2006/table">
            <a:tbl>
              <a:tblPr/>
              <a:tblGrid>
                <a:gridCol w="0"/>
                <a:gridCol w="0"/>
                <a:gridCol w="0"/>
              </a:tblGrid>
              <a:tr h="0">
                <a:tc>
                  <a:txBody>
                    <a:bodyPr/>
                    <a:p>
                      <a:r>
                        <a:rPr lang="en-US" altLang="zh-CN" sz="1100"/>
                        <a:t>Speed</a:t>
                      </a:r>
                      <a:endParaRPr lang="en-US" altLang="zh-CN" sz="1100"/>
                    </a:p>
                  </a:txBody>
                  <a:tcPr anchor="ctr" anchorCtr="0">
                    <a:lnL>
                      <a:noFill/>
                    </a:lnL>
                    <a:lnR>
                      <a:noFill/>
                    </a:lnR>
                    <a:lnT>
                      <a:noFill/>
                    </a:lnT>
                    <a:lnB>
                      <a:noFill/>
                    </a:lnB>
                    <a:noFill/>
                  </a:tcPr>
                </a:tc>
                <a:tc>
                  <a:txBody>
                    <a:bodyPr/>
                    <a:p>
                      <a:r>
                        <a:rPr lang="en-US" altLang="zh-CN" sz="1100"/>
                        <a:t>Slower due to region proposal and multiple passes</a:t>
                      </a:r>
                      <a:endParaRPr lang="en-US" altLang="zh-CN" sz="1100"/>
                    </a:p>
                  </a:txBody>
                  <a:tcPr anchor="ctr" anchorCtr="0">
                    <a:lnL>
                      <a:noFill/>
                    </a:lnL>
                    <a:lnR>
                      <a:noFill/>
                    </a:lnR>
                    <a:lnT>
                      <a:noFill/>
                    </a:lnT>
                    <a:lnB>
                      <a:noFill/>
                    </a:lnB>
                    <a:noFill/>
                  </a:tcPr>
                </a:tc>
                <a:tc>
                  <a:txBody>
                    <a:bodyPr/>
                    <a:p>
                      <a:r>
                        <a:rPr lang="en-US" altLang="zh-CN" sz="1100"/>
                        <a:t>Faster due to single pass prediction</a:t>
                      </a:r>
                      <a:endParaRPr lang="en-US" altLang="zh-CN" sz="1100"/>
                    </a:p>
                  </a:txBody>
                  <a:tcPr anchor="ctr" anchorCtr="0">
                    <a:lnL>
                      <a:noFill/>
                    </a:lnL>
                    <a:lnR>
                      <a:noFill/>
                    </a:lnR>
                    <a:lnT>
                      <a:noFill/>
                    </a:lnT>
                    <a:lnB>
                      <a:noFill/>
                    </a:lnB>
                    <a:noFill/>
                  </a:tcPr>
                </a:tc>
              </a:tr>
            </a:tbl>
          </a:graphicData>
        </a:graphic>
      </p:graphicFrame>
      <p:graphicFrame>
        <p:nvGraphicFramePr>
          <p:cNvPr id="5" name="Table 4"/>
          <p:cNvGraphicFramePr/>
          <p:nvPr/>
        </p:nvGraphicFramePr>
        <p:xfrm>
          <a:off x="6096000" y="-17670780"/>
          <a:ext cx="0" cy="0"/>
        </p:xfrm>
        <a:graphic>
          <a:graphicData uri="http://schemas.openxmlformats.org/drawingml/2006/table">
            <a:tbl>
              <a:tblPr/>
              <a:tblGrid>
                <a:gridCol w="0"/>
                <a:gridCol w="0"/>
                <a:gridCol w="0"/>
              </a:tblGrid>
              <a:tr h="0">
                <a:tc>
                  <a:txBody>
                    <a:bodyPr/>
                    <a:p>
                      <a:r>
                        <a:rPr lang="en-US" altLang="zh-CN" sz="1100"/>
                        <a:t>Real-time Performance</a:t>
                      </a:r>
                      <a:endParaRPr lang="en-US" altLang="zh-CN" sz="1100"/>
                    </a:p>
                  </a:txBody>
                  <a:tcPr anchor="ctr" anchorCtr="0">
                    <a:lnL>
                      <a:noFill/>
                    </a:lnL>
                    <a:lnR>
                      <a:noFill/>
                    </a:lnR>
                    <a:lnT>
                      <a:noFill/>
                    </a:lnT>
                    <a:lnB>
                      <a:noFill/>
                    </a:lnB>
                    <a:noFill/>
                  </a:tcPr>
                </a:tc>
                <a:tc>
                  <a:txBody>
                    <a:bodyPr/>
                    <a:p>
                      <a:r>
                        <a:rPr lang="en-US" altLang="zh-CN" sz="1100"/>
                        <a:t>Typically slower, especially with high-resolution inputs</a:t>
                      </a:r>
                      <a:endParaRPr lang="en-US" altLang="zh-CN" sz="1100"/>
                    </a:p>
                  </a:txBody>
                  <a:tcPr anchor="ctr" anchorCtr="0">
                    <a:lnL>
                      <a:noFill/>
                    </a:lnL>
                    <a:lnR>
                      <a:noFill/>
                    </a:lnR>
                    <a:lnT>
                      <a:noFill/>
                    </a:lnT>
                    <a:lnB>
                      <a:noFill/>
                    </a:lnB>
                    <a:noFill/>
                  </a:tcPr>
                </a:tc>
                <a:tc>
                  <a:txBody>
                    <a:bodyPr/>
                    <a:p>
                      <a:r>
                        <a:rPr lang="en-US" altLang="zh-CN" sz="1100"/>
                        <a:t>High real-time performance, suitable for video streams and real-time applications</a:t>
                      </a:r>
                      <a:endParaRPr lang="en-US" altLang="zh-CN" sz="1100"/>
                    </a:p>
                  </a:txBody>
                  <a:tcPr anchor="ctr" anchorCtr="0">
                    <a:lnL>
                      <a:noFill/>
                    </a:lnL>
                    <a:lnR>
                      <a:noFill/>
                    </a:lnR>
                    <a:lnT>
                      <a:noFill/>
                    </a:lnT>
                    <a:lnB>
                      <a:noFill/>
                    </a:lnB>
                    <a:noFill/>
                  </a:tcPr>
                </a:tc>
              </a:tr>
            </a:tbl>
          </a:graphicData>
        </a:graphic>
      </p:graphicFrame>
      <p:graphicFrame>
        <p:nvGraphicFramePr>
          <p:cNvPr id="6" name="Table 5"/>
          <p:cNvGraphicFramePr/>
          <p:nvPr/>
        </p:nvGraphicFramePr>
        <p:xfrm>
          <a:off x="6096000" y="-5676900"/>
          <a:ext cx="0" cy="0"/>
        </p:xfrm>
        <a:graphic>
          <a:graphicData uri="http://schemas.openxmlformats.org/drawingml/2006/table">
            <a:tbl>
              <a:tblPr/>
              <a:tblGrid>
                <a:gridCol w="0"/>
                <a:gridCol w="0"/>
                <a:gridCol w="0"/>
              </a:tblGrid>
              <a:tr h="0">
                <a:tc>
                  <a:txBody>
                    <a:bodyPr/>
                    <a:p>
                      <a:r>
                        <a:rPr lang="en-US" altLang="zh-CN" sz="1100"/>
                        <a:t>Accuracy</a:t>
                      </a:r>
                      <a:endParaRPr lang="en-US" altLang="zh-CN" sz="1100"/>
                    </a:p>
                  </a:txBody>
                  <a:tcPr anchor="ctr" anchorCtr="0">
                    <a:lnL>
                      <a:noFill/>
                    </a:lnL>
                    <a:lnR>
                      <a:noFill/>
                    </a:lnR>
                    <a:lnT>
                      <a:noFill/>
                    </a:lnT>
                    <a:lnB>
                      <a:noFill/>
                    </a:lnB>
                    <a:noFill/>
                  </a:tcPr>
                </a:tc>
                <a:tc>
                  <a:txBody>
                    <a:bodyPr/>
                    <a:p>
                      <a:r>
                        <a:rPr lang="en-US" altLang="zh-CN" sz="1100"/>
                        <a:t>Can achieve high accuracy with refined region proposals</a:t>
                      </a:r>
                      <a:endParaRPr lang="en-US" altLang="zh-CN" sz="1100"/>
                    </a:p>
                  </a:txBody>
                  <a:tcPr anchor="ctr" anchorCtr="0">
                    <a:lnL>
                      <a:noFill/>
                    </a:lnL>
                    <a:lnR>
                      <a:noFill/>
                    </a:lnR>
                    <a:lnT>
                      <a:noFill/>
                    </a:lnT>
                    <a:lnB>
                      <a:noFill/>
                    </a:lnB>
                    <a:noFill/>
                  </a:tcPr>
                </a:tc>
                <a:tc>
                  <a:txBody>
                    <a:bodyPr/>
                    <a:p>
                      <a:r>
                        <a:rPr lang="en-US" altLang="zh-CN" sz="1100"/>
                        <a:t>Generally good accuracy, trade-off with speed and network size</a:t>
                      </a:r>
                      <a:endParaRPr lang="en-US" altLang="zh-CN" sz="1100"/>
                    </a:p>
                  </a:txBody>
                  <a:tcPr anchor="ctr" anchorCtr="0">
                    <a:lnL>
                      <a:noFill/>
                    </a:lnL>
                    <a:lnR>
                      <a:noFill/>
                    </a:lnR>
                    <a:lnT>
                      <a:noFill/>
                    </a:lnT>
                    <a:lnB>
                      <a:noFill/>
                    </a:lnB>
                    <a:noFill/>
                  </a:tcPr>
                </a:tc>
              </a:tr>
            </a:tbl>
          </a:graphicData>
        </a:graphic>
      </p:graphicFrame>
      <p:graphicFrame>
        <p:nvGraphicFramePr>
          <p:cNvPr id="7" name="Table 6"/>
          <p:cNvGraphicFramePr/>
          <p:nvPr/>
        </p:nvGraphicFramePr>
        <p:xfrm>
          <a:off x="6096000" y="3299460"/>
          <a:ext cx="0" cy="0"/>
        </p:xfrm>
        <a:graphic>
          <a:graphicData uri="http://schemas.openxmlformats.org/drawingml/2006/table">
            <a:tbl>
              <a:tblPr/>
              <a:tblGrid>
                <a:gridCol w="0"/>
                <a:gridCol w="0"/>
                <a:gridCol w="0"/>
              </a:tblGrid>
              <a:tr h="0">
                <a:tc>
                  <a:txBody>
                    <a:bodyPr/>
                    <a:p>
                      <a:r>
                        <a:rPr lang="en-US" altLang="zh-CN" sz="1100"/>
                        <a:t>Object Detection Precision</a:t>
                      </a:r>
                      <a:endParaRPr lang="en-US" altLang="zh-CN" sz="1100"/>
                    </a:p>
                  </a:txBody>
                  <a:tcPr anchor="ctr" anchorCtr="0">
                    <a:lnL>
                      <a:noFill/>
                    </a:lnL>
                    <a:lnR>
                      <a:noFill/>
                    </a:lnR>
                    <a:lnT>
                      <a:noFill/>
                    </a:lnT>
                    <a:lnB>
                      <a:noFill/>
                    </a:lnB>
                    <a:noFill/>
                  </a:tcPr>
                </a:tc>
                <a:tc>
                  <a:txBody>
                    <a:bodyPr/>
                    <a:p>
                      <a:r>
                        <a:rPr lang="en-US" altLang="zh-CN" sz="1100"/>
                        <a:t>May require multiple scales for detection</a:t>
                      </a:r>
                      <a:endParaRPr lang="en-US" altLang="zh-CN" sz="1100"/>
                    </a:p>
                  </a:txBody>
                  <a:tcPr anchor="ctr" anchorCtr="0">
                    <a:lnL>
                      <a:noFill/>
                    </a:lnL>
                    <a:lnR>
                      <a:noFill/>
                    </a:lnR>
                    <a:lnT>
                      <a:noFill/>
                    </a:lnT>
                    <a:lnB>
                      <a:noFill/>
                    </a:lnB>
                    <a:noFill/>
                  </a:tcPr>
                </a:tc>
                <a:tc>
                  <a:txBody>
                    <a:bodyPr/>
                    <a:p>
                      <a:r>
                        <a:rPr lang="en-US" altLang="zh-CN" sz="1100"/>
                        <a:t>Unified detection across different scales</a:t>
                      </a:r>
                      <a:endParaRPr lang="en-US" altLang="zh-CN" sz="1100"/>
                    </a:p>
                  </a:txBody>
                  <a:tcPr anchor="ctr" anchorCtr="0">
                    <a:lnL>
                      <a:noFill/>
                    </a:lnL>
                    <a:lnR>
                      <a:noFill/>
                    </a:lnR>
                    <a:lnT>
                      <a:noFill/>
                    </a:lnT>
                    <a:lnB>
                      <a:noFill/>
                    </a:lnB>
                    <a:noFill/>
                  </a:tcPr>
                </a:tc>
              </a:tr>
            </a:tbl>
          </a:graphicData>
        </a:graphic>
      </p:graphicFrame>
      <p:graphicFrame>
        <p:nvGraphicFramePr>
          <p:cNvPr id="8" name="Table 7"/>
          <p:cNvGraphicFramePr/>
          <p:nvPr/>
        </p:nvGraphicFramePr>
        <p:xfrm>
          <a:off x="6096000" y="9593580"/>
          <a:ext cx="0" cy="0"/>
        </p:xfrm>
        <a:graphic>
          <a:graphicData uri="http://schemas.openxmlformats.org/drawingml/2006/table">
            <a:tbl>
              <a:tblPr/>
              <a:tblGrid>
                <a:gridCol w="0"/>
                <a:gridCol w="0"/>
                <a:gridCol w="0"/>
              </a:tblGrid>
              <a:tr h="0">
                <a:tc>
                  <a:txBody>
                    <a:bodyPr/>
                    <a:p>
                      <a:r>
                        <a:rPr lang="en-US" altLang="zh-CN" sz="1100"/>
                        <a:t>Application Suitability</a:t>
                      </a:r>
                      <a:endParaRPr lang="en-US" altLang="zh-CN" sz="1100"/>
                    </a:p>
                  </a:txBody>
                  <a:tcPr anchor="ctr" anchorCtr="0">
                    <a:lnL>
                      <a:noFill/>
                    </a:lnL>
                    <a:lnR>
                      <a:noFill/>
                    </a:lnR>
                    <a:lnT>
                      <a:noFill/>
                    </a:lnT>
                    <a:lnB>
                      <a:noFill/>
                    </a:lnB>
                    <a:noFill/>
                  </a:tcPr>
                </a:tc>
                <a:tc>
                  <a:txBody>
                    <a:bodyPr/>
                    <a:p>
                      <a:r>
                        <a:rPr lang="en-US" altLang="zh-CN" sz="1100"/>
                        <a:t>Suitable for accurate but slower applications</a:t>
                      </a:r>
                      <a:endParaRPr lang="en-US" altLang="zh-CN" sz="1100"/>
                    </a:p>
                  </a:txBody>
                  <a:tcPr anchor="ctr" anchorCtr="0">
                    <a:lnL>
                      <a:noFill/>
                    </a:lnL>
                    <a:lnR>
                      <a:noFill/>
                    </a:lnR>
                    <a:lnT>
                      <a:noFill/>
                    </a:lnT>
                    <a:lnB>
                      <a:noFill/>
                    </a:lnB>
                    <a:noFill/>
                  </a:tcPr>
                </a:tc>
                <a:tc>
                  <a:txBody>
                    <a:bodyPr/>
                    <a:p>
                      <a:r>
                        <a:rPr lang="en-US" altLang="zh-CN" sz="1100"/>
                        <a:t>Ideal for real-time applications like autonomous driving, surveillance</a:t>
                      </a:r>
                      <a:endParaRPr lang="en-US" altLang="zh-CN" sz="1100"/>
                    </a:p>
                  </a:txBody>
                  <a:tcPr anchor="ctr" anchorCtr="0">
                    <a:lnL>
                      <a:noFill/>
                    </a:lnL>
                    <a:lnR>
                      <a:noFill/>
                    </a:lnR>
                    <a:lnT>
                      <a:noFill/>
                    </a:lnT>
                    <a:lnB>
                      <a:noFill/>
                    </a:lnB>
                    <a:noFill/>
                  </a:tcPr>
                </a:tc>
              </a:tr>
            </a:tbl>
          </a:graphicData>
        </a:graphic>
      </p:graphicFrame>
      <p:graphicFrame>
        <p:nvGraphicFramePr>
          <p:cNvPr id="9" name="Table 8"/>
          <p:cNvGraphicFramePr/>
          <p:nvPr/>
        </p:nvGraphicFramePr>
        <p:xfrm>
          <a:off x="6096000" y="20078700"/>
          <a:ext cx="0" cy="0"/>
        </p:xfrm>
        <a:graphic>
          <a:graphicData uri="http://schemas.openxmlformats.org/drawingml/2006/table">
            <a:tbl>
              <a:tblPr/>
              <a:tblGrid>
                <a:gridCol w="0"/>
                <a:gridCol w="0"/>
                <a:gridCol w="0"/>
              </a:tblGrid>
              <a:tr h="0">
                <a:tc>
                  <a:txBody>
                    <a:bodyPr/>
                    <a:p>
                      <a:r>
                        <a:rPr lang="en-US" altLang="zh-CN" sz="1100"/>
                        <a:t>Training Complexity</a:t>
                      </a:r>
                      <a:endParaRPr lang="en-US" altLang="zh-CN" sz="1100"/>
                    </a:p>
                  </a:txBody>
                  <a:tcPr anchor="ctr" anchorCtr="0">
                    <a:lnL>
                      <a:noFill/>
                    </a:lnL>
                    <a:lnR>
                      <a:noFill/>
                    </a:lnR>
                    <a:lnT>
                      <a:noFill/>
                    </a:lnT>
                    <a:lnB>
                      <a:noFill/>
                    </a:lnB>
                    <a:noFill/>
                  </a:tcPr>
                </a:tc>
                <a:tc>
                  <a:txBody>
                    <a:bodyPr/>
                    <a:p>
                      <a:r>
                        <a:rPr lang="en-US" altLang="zh-CN" sz="1100"/>
                        <a:t>Requires careful tuning of region proposals</a:t>
                      </a:r>
                      <a:endParaRPr lang="en-US" altLang="zh-CN" sz="1100"/>
                    </a:p>
                  </a:txBody>
                  <a:tcPr anchor="ctr" anchorCtr="0">
                    <a:lnL>
                      <a:noFill/>
                    </a:lnL>
                    <a:lnR>
                      <a:noFill/>
                    </a:lnR>
                    <a:lnT>
                      <a:noFill/>
                    </a:lnT>
                    <a:lnB>
                      <a:noFill/>
                    </a:lnB>
                    <a:noFill/>
                  </a:tcPr>
                </a:tc>
                <a:tc>
                  <a:txBody>
                    <a:bodyPr/>
                    <a:p>
                      <a:r>
                        <a:rPr lang="en-US" altLang="zh-CN" sz="1100"/>
                        <a:t>Easier to train due to unified architecture</a:t>
                      </a:r>
                      <a:endParaRPr lang="en-US" altLang="zh-CN" sz="1100"/>
                    </a:p>
                  </a:txBody>
                  <a:tcPr anchor="ctr" anchorCtr="0">
                    <a:lnL>
                      <a:noFill/>
                    </a:lnL>
                    <a:lnR>
                      <a:noFill/>
                    </a:lnR>
                    <a:lnT>
                      <a:noFill/>
                    </a:lnT>
                    <a:lnB>
                      <a:noFill/>
                    </a:lnB>
                    <a:noFill/>
                  </a:tcPr>
                </a:tc>
              </a:tr>
            </a:tbl>
          </a:graphicData>
        </a:graphic>
      </p:graphicFrame>
      <p:graphicFrame>
        <p:nvGraphicFramePr>
          <p:cNvPr id="10" name="Table 9"/>
          <p:cNvGraphicFramePr/>
          <p:nvPr/>
        </p:nvGraphicFramePr>
        <p:xfrm>
          <a:off x="6096000" y="26540461"/>
          <a:ext cx="0" cy="0"/>
        </p:xfrm>
        <a:graphic>
          <a:graphicData uri="http://schemas.openxmlformats.org/drawingml/2006/table">
            <a:tbl>
              <a:tblPr/>
              <a:tblGrid>
                <a:gridCol w="0"/>
                <a:gridCol w="0"/>
                <a:gridCol w="0"/>
              </a:tblGrid>
              <a:tr h="0">
                <a:tc>
                  <a:txBody>
                    <a:bodyPr/>
                    <a:p>
                      <a:r>
                        <a:rPr lang="en-US" altLang="zh-CN" sz="1100"/>
                        <a:t>Model Size</a:t>
                      </a:r>
                      <a:endParaRPr lang="en-US" altLang="zh-CN" sz="1100"/>
                    </a:p>
                  </a:txBody>
                  <a:tcPr anchor="ctr" anchorCtr="0">
                    <a:lnL>
                      <a:noFill/>
                    </a:lnL>
                    <a:lnR>
                      <a:noFill/>
                    </a:lnR>
                    <a:lnT>
                      <a:noFill/>
                    </a:lnT>
                    <a:lnB>
                      <a:noFill/>
                    </a:lnB>
                    <a:noFill/>
                  </a:tcPr>
                </a:tc>
                <a:tc>
                  <a:txBody>
                    <a:bodyPr/>
                    <a:p>
                      <a:r>
                        <a:rPr lang="en-US" altLang="zh-CN" sz="1100"/>
                        <a:t>Larger due to multiple stages</a:t>
                      </a:r>
                      <a:endParaRPr lang="en-US" altLang="zh-CN" sz="1100"/>
                    </a:p>
                  </a:txBody>
                  <a:tcPr anchor="ctr" anchorCtr="0">
                    <a:lnL>
                      <a:noFill/>
                    </a:lnL>
                    <a:lnR>
                      <a:noFill/>
                    </a:lnR>
                    <a:lnT>
                      <a:noFill/>
                    </a:lnT>
                    <a:lnB>
                      <a:noFill/>
                    </a:lnB>
                    <a:noFill/>
                  </a:tcPr>
                </a:tc>
                <a:tc>
                  <a:txBody>
                    <a:bodyPr/>
                    <a:p>
                      <a:r>
                        <a:rPr lang="en-US" altLang="zh-CN" sz="1100"/>
                        <a:t>Generally compact, especially YOLOv4 and later</a:t>
                      </a:r>
                      <a:endParaRPr lang="en-US" altLang="zh-CN" sz="1100"/>
                    </a:p>
                  </a:txBody>
                  <a:tcPr anchor="ctr" anchorCtr="0">
                    <a:lnL>
                      <a:noFill/>
                    </a:lnL>
                    <a:lnR>
                      <a:noFill/>
                    </a:lnR>
                    <a:lnT>
                      <a:noFill/>
                    </a:lnT>
                    <a:lnB>
                      <a:noFill/>
                    </a:lnB>
                    <a:noFill/>
                  </a:tcPr>
                </a:tc>
              </a:tr>
            </a:tbl>
          </a:graphicData>
        </a:graphic>
      </p:graphicFrame>
      <p:graphicFrame>
        <p:nvGraphicFramePr>
          <p:cNvPr id="11" name="Table 10"/>
          <p:cNvGraphicFramePr/>
          <p:nvPr/>
        </p:nvGraphicFramePr>
        <p:xfrm>
          <a:off x="6096000" y="33337500"/>
          <a:ext cx="0" cy="0"/>
        </p:xfrm>
        <a:graphic>
          <a:graphicData uri="http://schemas.openxmlformats.org/drawingml/2006/table">
            <a:tbl>
              <a:tblPr/>
              <a:tblGrid>
                <a:gridCol w="0"/>
                <a:gridCol w="0"/>
                <a:gridCol w="0"/>
              </a:tblGrid>
              <a:tr h="0">
                <a:tc>
                  <a:txBody>
                    <a:bodyPr/>
                    <a:p>
                      <a:r>
                        <a:rPr lang="en-US" altLang="zh-CN" sz="1100"/>
                        <a:t>Usage in Autonomous Vehicles</a:t>
                      </a:r>
                      <a:endParaRPr lang="en-US" altLang="zh-CN" sz="1100"/>
                    </a:p>
                  </a:txBody>
                  <a:tcPr anchor="ctr" anchorCtr="0">
                    <a:lnL>
                      <a:noFill/>
                    </a:lnL>
                    <a:lnR>
                      <a:noFill/>
                    </a:lnR>
                    <a:lnT>
                      <a:noFill/>
                    </a:lnT>
                    <a:lnB>
                      <a:noFill/>
                    </a:lnB>
                    <a:noFill/>
                  </a:tcPr>
                </a:tc>
                <a:tc>
                  <a:txBody>
                    <a:bodyPr/>
                    <a:p>
                      <a:r>
                        <a:rPr lang="en-US" altLang="zh-CN" sz="1100"/>
                        <a:t>Used but challenged by real-time processing requirements</a:t>
                      </a:r>
                      <a:endParaRPr lang="en-US" altLang="zh-CN" sz="1100"/>
                    </a:p>
                  </a:txBody>
                  <a:tcPr anchor="ctr" anchorCtr="0">
                    <a:lnL>
                      <a:noFill/>
                    </a:lnL>
                    <a:lnR>
                      <a:noFill/>
                    </a:lnR>
                    <a:lnT>
                      <a:noFill/>
                    </a:lnT>
                    <a:lnB>
                      <a:noFill/>
                    </a:lnB>
                    <a:noFill/>
                  </a:tcPr>
                </a:tc>
                <a:tc>
                  <a:txBody>
                    <a:bodyPr/>
                    <a:p>
                      <a:r>
                        <a:rPr lang="en-US" altLang="zh-CN" sz="1100"/>
                        <a:t>Widely used due to its speed and accuracy balance</a:t>
                      </a:r>
                      <a:endParaRPr lang="en-US" altLang="zh-CN" sz="1100"/>
                    </a:p>
                  </a:txBody>
                  <a:tcPr anchor="ctr" anchorCtr="0">
                    <a:lnL>
                      <a:noFill/>
                    </a:lnL>
                    <a:lnR>
                      <a:noFill/>
                    </a:lnR>
                    <a:lnT>
                      <a:noFill/>
                    </a:lnT>
                    <a:lnB>
                      <a:noFill/>
                    </a:lnB>
                    <a:noFill/>
                  </a:tcPr>
                </a:tc>
              </a:tr>
            </a:tbl>
          </a:graphicData>
        </a:graphic>
      </p:graphicFrame>
      <p:graphicFrame>
        <p:nvGraphicFramePr>
          <p:cNvPr id="12" name="Table 11"/>
          <p:cNvGraphicFramePr/>
          <p:nvPr/>
        </p:nvGraphicFramePr>
        <p:xfrm>
          <a:off x="6096000" y="41810939"/>
          <a:ext cx="0" cy="0"/>
        </p:xfrm>
        <a:graphic>
          <a:graphicData uri="http://schemas.openxmlformats.org/drawingml/2006/table">
            <a:tbl>
              <a:tblPr/>
              <a:tblGrid>
                <a:gridCol w="0"/>
                <a:gridCol w="0"/>
                <a:gridCol w="0"/>
              </a:tblGrid>
              <a:tr h="0">
                <a:tc>
                  <a:txBody>
                    <a:bodyPr/>
                    <a:p>
                      <a:r>
                        <a:rPr lang="en-US" altLang="zh-CN" sz="1100"/>
                        <a:t>Examples</a:t>
                      </a:r>
                      <a:endParaRPr lang="en-US" altLang="zh-CN" sz="1100"/>
                    </a:p>
                  </a:txBody>
                  <a:tcPr anchor="ctr" anchorCtr="0">
                    <a:lnL>
                      <a:noFill/>
                    </a:lnL>
                    <a:lnR>
                      <a:noFill/>
                    </a:lnR>
                    <a:lnT>
                      <a:noFill/>
                    </a:lnT>
                    <a:lnB>
                      <a:noFill/>
                    </a:lnB>
                    <a:noFill/>
                  </a:tcPr>
                </a:tc>
                <a:tc>
                  <a:txBody>
                    <a:bodyPr/>
                    <a:p>
                      <a:r>
                        <a:rPr lang="en-US" altLang="zh-CN" sz="1100"/>
                        <a:t>R-CNN, Fast R-CNN, Faster R-CNN</a:t>
                      </a:r>
                      <a:endParaRPr lang="en-US" altLang="zh-CN" sz="1100"/>
                    </a:p>
                  </a:txBody>
                  <a:tcPr anchor="ctr" anchorCtr="0">
                    <a:lnL>
                      <a:noFill/>
                    </a:lnL>
                    <a:lnR>
                      <a:noFill/>
                    </a:lnR>
                    <a:lnT>
                      <a:noFill/>
                    </a:lnT>
                    <a:lnB>
                      <a:noFill/>
                    </a:lnB>
                    <a:noFill/>
                  </a:tcPr>
                </a:tc>
                <a:tc>
                  <a:txBody>
                    <a:bodyPr/>
                    <a:p>
                      <a:r>
                        <a:rPr lang="en-US" altLang="zh-CN" sz="1100"/>
                        <a:t>YOLO, YOLOv2, YOLOv3, YOLOv4, YOLOv5</a:t>
                      </a:r>
                      <a:endParaRPr lang="en-US" altLang="zh-CN" sz="1100"/>
                    </a:p>
                  </a:txBody>
                  <a:tcPr anchor="ctr" anchorCtr="0">
                    <a:lnL>
                      <a:noFill/>
                    </a:lnL>
                    <a:lnR>
                      <a:noFill/>
                    </a:lnR>
                    <a:lnT>
                      <a:noFill/>
                    </a:lnT>
                    <a:lnB>
                      <a:noFill/>
                    </a:lnB>
                    <a:noFill/>
                  </a:tcPr>
                </a:tc>
              </a:tr>
            </a:tbl>
          </a:graphicData>
        </a:graphic>
      </p:graphicFrame>
      <p:graphicFrame>
        <p:nvGraphicFramePr>
          <p:cNvPr id="14" name="Table 13"/>
          <p:cNvGraphicFramePr/>
          <p:nvPr>
            <p:custDataLst>
              <p:tags r:id="rId1"/>
            </p:custDataLst>
          </p:nvPr>
        </p:nvGraphicFramePr>
        <p:xfrm>
          <a:off x="2583180" y="0"/>
          <a:ext cx="9789795" cy="6857365"/>
        </p:xfrm>
        <a:graphic>
          <a:graphicData uri="http://schemas.openxmlformats.org/drawingml/2006/table">
            <a:tbl>
              <a:tblPr firstRow="1" bandRow="1">
                <a:tableStyleId>{5C22544A-7EE6-4342-B048-85BDC9FD1C3A}</a:tableStyleId>
              </a:tblPr>
              <a:tblGrid>
                <a:gridCol w="3263265"/>
                <a:gridCol w="3263265"/>
                <a:gridCol w="3263265"/>
              </a:tblGrid>
              <a:tr h="657225">
                <a:tc>
                  <a:txBody>
                    <a:bodyPr/>
                    <a:p>
                      <a:pPr>
                        <a:buNone/>
                      </a:pPr>
                      <a:r>
                        <a:rPr lang="en-US">
                          <a:latin typeface="Bahnschrift SemiBold" panose="020B0502040204020203" charset="0"/>
                          <a:cs typeface="Bahnschrift SemiBold" panose="020B0502040204020203" charset="0"/>
                        </a:rPr>
                        <a:t>ASPECT</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CNN BASED DETECTION</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YOLOV OBJECT DETECTION</a:t>
                      </a:r>
                      <a:endParaRPr lang="en-US">
                        <a:latin typeface="Bahnschrift SemiBold" panose="020B0502040204020203" charset="0"/>
                        <a:cs typeface="Bahnschrift SemiBold" panose="020B0502040204020203" charset="0"/>
                      </a:endParaRPr>
                    </a:p>
                  </a:txBody>
                  <a:tcPr/>
                </a:tc>
              </a:tr>
              <a:tr h="699770">
                <a:tc>
                  <a:txBody>
                    <a:bodyPr/>
                    <a:p>
                      <a:pPr>
                        <a:buNone/>
                      </a:pPr>
                      <a:r>
                        <a:rPr lang="en-US">
                          <a:latin typeface="Bahnschrift SemiBold" panose="020B0502040204020203" charset="0"/>
                          <a:cs typeface="Bahnschrift SemiBold" panose="020B0502040204020203" charset="0"/>
                        </a:rPr>
                        <a:t>Approach</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Proposes Regions and classifies them</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Predicts bounding boxes and classifies </a:t>
                      </a:r>
                      <a:endParaRPr lang="en-US">
                        <a:latin typeface="Bahnschrift SemiBold" panose="020B0502040204020203" charset="0"/>
                        <a:cs typeface="Bahnschrift SemiBold" panose="020B0502040204020203" charset="0"/>
                      </a:endParaRPr>
                    </a:p>
                  </a:txBody>
                  <a:tcPr/>
                </a:tc>
              </a:tr>
              <a:tr h="699770">
                <a:tc>
                  <a:txBody>
                    <a:bodyPr/>
                    <a:p>
                      <a:pPr>
                        <a:buNone/>
                      </a:pPr>
                      <a:r>
                        <a:rPr lang="en-US">
                          <a:latin typeface="Bahnschrift SemiBold" panose="020B0502040204020203" charset="0"/>
                          <a:cs typeface="Bahnschrift SemiBold" panose="020B0502040204020203" charset="0"/>
                        </a:rPr>
                        <a:t>Speed</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Slower due to multiple passes</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Faster due to single pass prediction</a:t>
                      </a:r>
                      <a:endParaRPr lang="en-US">
                        <a:latin typeface="Bahnschrift SemiBold" panose="020B0502040204020203" charset="0"/>
                        <a:cs typeface="Bahnschrift SemiBold" panose="020B0502040204020203" charset="0"/>
                      </a:endParaRPr>
                    </a:p>
                  </a:txBody>
                  <a:tcPr/>
                </a:tc>
              </a:tr>
              <a:tr h="698500">
                <a:tc>
                  <a:txBody>
                    <a:bodyPr/>
                    <a:p>
                      <a:pPr>
                        <a:buNone/>
                      </a:pPr>
                      <a:r>
                        <a:rPr lang="en-US">
                          <a:latin typeface="Bahnschrift SemiBold" panose="020B0502040204020203" charset="0"/>
                          <a:cs typeface="Bahnschrift SemiBold" panose="020B0502040204020203" charset="0"/>
                        </a:rPr>
                        <a:t>Performance</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Typically slower</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High real time performance</a:t>
                      </a:r>
                      <a:endParaRPr lang="en-US">
                        <a:latin typeface="Bahnschrift SemiBold" panose="020B0502040204020203" charset="0"/>
                        <a:cs typeface="Bahnschrift SemiBold" panose="020B0502040204020203" charset="0"/>
                      </a:endParaRPr>
                    </a:p>
                  </a:txBody>
                  <a:tcPr/>
                </a:tc>
              </a:tr>
              <a:tr h="699770">
                <a:tc>
                  <a:txBody>
                    <a:bodyPr/>
                    <a:p>
                      <a:pPr>
                        <a:buNone/>
                      </a:pPr>
                      <a:r>
                        <a:rPr lang="en-US">
                          <a:latin typeface="Bahnschrift SemiBold" panose="020B0502040204020203" charset="0"/>
                          <a:cs typeface="Bahnschrift SemiBold" panose="020B0502040204020203" charset="0"/>
                        </a:rPr>
                        <a:t>Accuracy</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Can achieve high accuracy proposals</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Generally good accuracy with speed</a:t>
                      </a:r>
                      <a:endParaRPr lang="en-US">
                        <a:latin typeface="Bahnschrift SemiBold" panose="020B0502040204020203" charset="0"/>
                        <a:cs typeface="Bahnschrift SemiBold" panose="020B0502040204020203" charset="0"/>
                      </a:endParaRPr>
                    </a:p>
                  </a:txBody>
                  <a:tcPr/>
                </a:tc>
              </a:tr>
              <a:tr h="699770">
                <a:tc>
                  <a:txBody>
                    <a:bodyPr/>
                    <a:p>
                      <a:pPr>
                        <a:buNone/>
                      </a:pPr>
                      <a:r>
                        <a:rPr lang="en-US">
                          <a:latin typeface="Bahnschrift SemiBold" panose="020B0502040204020203" charset="0"/>
                          <a:cs typeface="Bahnschrift SemiBold" panose="020B0502040204020203" charset="0"/>
                        </a:rPr>
                        <a:t>Object Detection Prediction</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May require multiple scales for detection</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Unified detection across scales</a:t>
                      </a:r>
                      <a:endParaRPr lang="en-US">
                        <a:latin typeface="Bahnschrift SemiBold" panose="020B0502040204020203" charset="0"/>
                        <a:cs typeface="Bahnschrift SemiBold" panose="020B0502040204020203" charset="0"/>
                      </a:endParaRPr>
                    </a:p>
                  </a:txBody>
                  <a:tcPr/>
                </a:tc>
              </a:tr>
              <a:tr h="697865">
                <a:tc>
                  <a:txBody>
                    <a:bodyPr/>
                    <a:p>
                      <a:pPr>
                        <a:buNone/>
                      </a:pPr>
                      <a:r>
                        <a:rPr lang="en-US">
                          <a:latin typeface="Bahnschrift SemiBold" panose="020B0502040204020203" charset="0"/>
                          <a:cs typeface="Bahnschrift SemiBold" panose="020B0502040204020203" charset="0"/>
                        </a:rPr>
                        <a:t>Application</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Suitable for accurate </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Ideal for autonomous drive,surveillance</a:t>
                      </a:r>
                      <a:endParaRPr lang="en-US">
                        <a:latin typeface="Bahnschrift SemiBold" panose="020B0502040204020203" charset="0"/>
                        <a:cs typeface="Bahnschrift SemiBold" panose="020B0502040204020203" charset="0"/>
                      </a:endParaRPr>
                    </a:p>
                  </a:txBody>
                  <a:tcPr/>
                </a:tc>
              </a:tr>
              <a:tr h="699770">
                <a:tc>
                  <a:txBody>
                    <a:bodyPr/>
                    <a:p>
                      <a:pPr>
                        <a:buNone/>
                      </a:pPr>
                      <a:r>
                        <a:rPr lang="en-US">
                          <a:latin typeface="Bahnschrift SemiBold" panose="020B0502040204020203" charset="0"/>
                          <a:cs typeface="Bahnschrift SemiBold" panose="020B0502040204020203" charset="0"/>
                        </a:rPr>
                        <a:t>Usage</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Used for real time processing </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Widely used for better accuracy and speed</a:t>
                      </a:r>
                      <a:endParaRPr lang="en-US">
                        <a:latin typeface="Bahnschrift SemiBold" panose="020B0502040204020203" charset="0"/>
                        <a:cs typeface="Bahnschrift SemiBold" panose="020B0502040204020203" charset="0"/>
                      </a:endParaRPr>
                    </a:p>
                  </a:txBody>
                  <a:tcPr/>
                </a:tc>
              </a:tr>
              <a:tr h="699770">
                <a:tc>
                  <a:txBody>
                    <a:bodyPr/>
                    <a:p>
                      <a:pPr>
                        <a:buNone/>
                      </a:pPr>
                      <a:r>
                        <a:rPr lang="en-US">
                          <a:latin typeface="Bahnschrift SemiBold" panose="020B0502040204020203" charset="0"/>
                          <a:cs typeface="Bahnschrift SemiBold" panose="020B0502040204020203" charset="0"/>
                        </a:rPr>
                        <a:t>Model Size</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Larger due to multiple stages</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Generally compact especially YOLOV4 </a:t>
                      </a:r>
                      <a:endParaRPr lang="en-US">
                        <a:latin typeface="Bahnschrift SemiBold" panose="020B0502040204020203" charset="0"/>
                        <a:cs typeface="Bahnschrift SemiBold" panose="020B0502040204020203" charset="0"/>
                      </a:endParaRPr>
                    </a:p>
                  </a:txBody>
                  <a:tcPr/>
                </a:tc>
              </a:tr>
              <a:tr h="605155">
                <a:tc>
                  <a:txBody>
                    <a:bodyPr/>
                    <a:p>
                      <a:pPr>
                        <a:buNone/>
                      </a:pPr>
                      <a:r>
                        <a:rPr lang="en-US">
                          <a:latin typeface="Bahnschrift SemiBold" panose="020B0502040204020203" charset="0"/>
                          <a:cs typeface="Bahnschrift SemiBold" panose="020B0502040204020203" charset="0"/>
                        </a:rPr>
                        <a:t>Examples</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R-CNN,FASTER R-CNN</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yolov2,yolov3,yolov5</a:t>
                      </a:r>
                      <a:endParaRPr lang="en-US">
                        <a:latin typeface="Bahnschrift SemiBold" panose="020B0502040204020203" charset="0"/>
                        <a:cs typeface="Bahnschrift SemiBold" panose="020B0502040204020203" charset="0"/>
                      </a:endParaRPr>
                    </a:p>
                  </a:txBody>
                  <a:tcPr/>
                </a:tc>
              </a:tr>
            </a:tbl>
          </a:graphicData>
        </a:graphic>
      </p:graphicFrame>
      <p:sp>
        <p:nvSpPr>
          <p:cNvPr id="16" name="Text Box 15"/>
          <p:cNvSpPr txBox="1"/>
          <p:nvPr/>
        </p:nvSpPr>
        <p:spPr>
          <a:xfrm>
            <a:off x="-92075" y="114300"/>
            <a:ext cx="4064000" cy="368300"/>
          </a:xfrm>
          <a:prstGeom prst="rect">
            <a:avLst/>
          </a:prstGeom>
          <a:noFill/>
        </p:spPr>
        <p:txBody>
          <a:bodyPr wrap="square" rtlCol="0">
            <a:spAutoFit/>
          </a:bodyPr>
          <a:p>
            <a:r>
              <a:rPr lang="en-US">
                <a:latin typeface="Bahnschrift SemiBold" panose="020B0502040204020203" charset="0"/>
                <a:cs typeface="Bahnschrift SemiBold" panose="020B0502040204020203" charset="0"/>
              </a:rPr>
              <a:t>8.STUDY ON RESULTS</a:t>
            </a:r>
            <a:endParaRPr lang="en-US">
              <a:latin typeface="Bahnschrift SemiBold" panose="020B0502040204020203" charset="0"/>
              <a:cs typeface="Bahnschrift SemiBold" panose="020B0502040204020203"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7975" y="68580"/>
            <a:ext cx="11884025" cy="6337935"/>
          </a:xfrm>
          <a:prstGeom prst="rect">
            <a:avLst/>
          </a:prstGeom>
          <a:noFill/>
        </p:spPr>
        <p:txBody>
          <a:bodyPr wrap="square" rtlCol="0">
            <a:noAutofit/>
          </a:bodyPr>
          <a:p>
            <a:r>
              <a:rPr lang="en-US">
                <a:latin typeface="Bahnschrift SemiBold" panose="020B0502040204020203" charset="0"/>
                <a:cs typeface="Bahnschrift SemiBold" panose="020B0502040204020203" charset="0"/>
              </a:rPr>
              <a:t>FUTURE WORKS AND CHALLENGES-</a:t>
            </a:r>
            <a:endParaRPr lang="en-US">
              <a:latin typeface="Bahnschrift SemiBold" panose="020B0502040204020203" charset="0"/>
              <a:cs typeface="Bahnschrift SemiBold" panose="020B0502040204020203" charset="0"/>
            </a:endParaRPr>
          </a:p>
          <a:p>
            <a:r>
              <a:rPr lang="en-US">
                <a:latin typeface="Bahnschrift SemiBold" panose="020B0502040204020203" charset="0"/>
                <a:cs typeface="Bahnschrift SemiBold" panose="020B0502040204020203" charset="0"/>
              </a:rPr>
              <a:t>1.Work on other pretrained models on yolo10 version.</a:t>
            </a:r>
            <a:endParaRPr lang="en-US">
              <a:latin typeface="Bahnschrift SemiBold" panose="020B0502040204020203" charset="0"/>
              <a:cs typeface="Bahnschrift SemiBold" panose="020B0502040204020203" charset="0"/>
            </a:endParaRPr>
          </a:p>
          <a:p>
            <a:r>
              <a:rPr lang="en-US">
                <a:latin typeface="Bahnschrift SemiBold" panose="020B0502040204020203" charset="0"/>
                <a:cs typeface="Bahnschrift SemiBold" panose="020B0502040204020203" charset="0"/>
              </a:rPr>
              <a:t>2.Try to work on seat yolo algorithm</a:t>
            </a:r>
            <a:endParaRPr lang="en-US">
              <a:latin typeface="Bahnschrift SemiBold" panose="020B0502040204020203" charset="0"/>
              <a:cs typeface="Bahnschrift SemiBold" panose="020B0502040204020203"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4034"/>
          <p:cNvPicPr>
            <a:picLocks noChangeAspect="1"/>
          </p:cNvPicPr>
          <p:nvPr/>
        </p:nvPicPr>
        <p:blipFill>
          <a:blip r:embed="rId1"/>
          <a:srcRect t="816"/>
          <a:stretch>
            <a:fillRect/>
          </a:stretch>
        </p:blipFill>
        <p:spPr>
          <a:xfrm>
            <a:off x="0" y="-11430"/>
            <a:ext cx="12192000" cy="6869430"/>
          </a:xfrm>
          <a:prstGeom prst="rect">
            <a:avLst/>
          </a:prstGeom>
        </p:spPr>
      </p:pic>
      <p:sp>
        <p:nvSpPr>
          <p:cNvPr id="25" name="任意多边形 107"/>
          <p:cNvSpPr/>
          <p:nvPr/>
        </p:nvSpPr>
        <p:spPr>
          <a:xfrm>
            <a:off x="0" y="0"/>
            <a:ext cx="9769475" cy="6858000"/>
          </a:xfrm>
          <a:custGeom>
            <a:avLst/>
            <a:gdLst>
              <a:gd name="connsiteX0" fmla="*/ 0 w 7899400"/>
              <a:gd name="connsiteY0" fmla="*/ 0 h 6858000"/>
              <a:gd name="connsiteX1" fmla="*/ 3409947 w 7899400"/>
              <a:gd name="connsiteY1" fmla="*/ 0 h 6858000"/>
              <a:gd name="connsiteX2" fmla="*/ 7899400 w 7899400"/>
              <a:gd name="connsiteY2" fmla="*/ 6858000 h 6858000"/>
              <a:gd name="connsiteX3" fmla="*/ 0 w 7899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99400" h="6858000">
                <a:moveTo>
                  <a:pt x="0" y="0"/>
                </a:moveTo>
                <a:lnTo>
                  <a:pt x="3409947" y="0"/>
                </a:lnTo>
                <a:lnTo>
                  <a:pt x="7899400" y="6858000"/>
                </a:lnTo>
                <a:lnTo>
                  <a:pt x="0" y="6858000"/>
                </a:lnTo>
                <a:close/>
              </a:path>
            </a:pathLst>
          </a:custGeom>
          <a:solidFill>
            <a:schemeClr val="accent1">
              <a:lumMod val="7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E3A93"/>
              </a:solidFill>
              <a:effectLst/>
              <a:uLnTx/>
              <a:uFillTx/>
              <a:latin typeface="等线" panose="02010600030101010101" charset="-122"/>
              <a:ea typeface="等线" panose="02010600030101010101" charset="-122"/>
              <a:cs typeface="+mn-cs"/>
            </a:endParaRPr>
          </a:p>
        </p:txBody>
      </p:sp>
      <p:sp>
        <p:nvSpPr>
          <p:cNvPr id="72" name="文本框 71"/>
          <p:cNvSpPr txBox="1"/>
          <p:nvPr/>
        </p:nvSpPr>
        <p:spPr>
          <a:xfrm>
            <a:off x="582930" y="2719705"/>
            <a:ext cx="6072505" cy="2122805"/>
          </a:xfrm>
          <a:prstGeom prst="rect">
            <a:avLst/>
          </a:prstGeom>
          <a:no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6600" b="1">
                <a:solidFill>
                  <a:schemeClr val="bg1"/>
                </a:solidFill>
              </a:rPr>
              <a:t>Thank You</a:t>
            </a:r>
            <a:endParaRPr lang="en-US" altLang="zh-CN" sz="6600" b="1">
              <a:solidFill>
                <a:schemeClr val="bg1"/>
              </a:solidFill>
            </a:endParaRPr>
          </a:p>
          <a:p>
            <a:pPr marL="0" marR="0" lvl="0" indent="0" algn="l" defTabSz="913765" rtl="0" eaLnBrk="1" fontAlgn="auto" latinLnBrk="0" hangingPunct="1">
              <a:lnSpc>
                <a:spcPct val="100000"/>
              </a:lnSpc>
              <a:spcBef>
                <a:spcPts val="0"/>
              </a:spcBef>
              <a:spcAft>
                <a:spcPts val="0"/>
              </a:spcAft>
              <a:buClrTx/>
              <a:buSzTx/>
              <a:buFontTx/>
              <a:buNone/>
              <a:defRPr/>
            </a:pPr>
            <a:endParaRPr kumimoji="0" lang="en-US" altLang="zh-CN" sz="6600" b="1"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mn-cs"/>
            </a:endParaRPr>
          </a:p>
        </p:txBody>
      </p:sp>
      <p:sp>
        <p:nvSpPr>
          <p:cNvPr id="82" name="平行四边形 81"/>
          <p:cNvSpPr/>
          <p:nvPr/>
        </p:nvSpPr>
        <p:spPr>
          <a:xfrm flipH="1">
            <a:off x="6654800" y="2992755"/>
            <a:ext cx="3364230" cy="3865245"/>
          </a:xfrm>
          <a:prstGeom prst="parallelogram">
            <a:avLst>
              <a:gd name="adj" fmla="val 91551"/>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PA_文本框 10"/>
          <p:cNvSpPr txBox="1"/>
          <p:nvPr>
            <p:custDataLst>
              <p:tags r:id="rId2"/>
            </p:custDataLst>
          </p:nvPr>
        </p:nvSpPr>
        <p:spPr>
          <a:xfrm>
            <a:off x="582930" y="4269740"/>
            <a:ext cx="6173470" cy="583565"/>
          </a:xfrm>
          <a:prstGeom prst="rect">
            <a:avLst/>
          </a:prstGeom>
        </p:spPr>
        <p:txBody>
          <a:bodyPr wrap="square" rtlCol="0">
            <a:spAutoFit/>
          </a:bodyPr>
          <a:lstStyle/>
          <a:p>
            <a:endParaRPr lang="en-US" altLang="zh-CN" sz="3200" dirty="0">
              <a:solidFill>
                <a:schemeClr val="bg1"/>
              </a:solidFill>
              <a:latin typeface="Century Gothic" panose="020B0502020202020204" pitchFamily="34" charset="0"/>
              <a:ea typeface="Microsoft YaHei" panose="020B0503020204020204" pitchFamily="34" charset="-122"/>
            </a:endParaRPr>
          </a:p>
        </p:txBody>
      </p:sp>
      <p:cxnSp>
        <p:nvCxnSpPr>
          <p:cNvPr id="17" name="直接连接符 16"/>
          <p:cNvCxnSpPr/>
          <p:nvPr/>
        </p:nvCxnSpPr>
        <p:spPr>
          <a:xfrm>
            <a:off x="774700" y="6223000"/>
            <a:ext cx="508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66065" y="0"/>
            <a:ext cx="11925935" cy="6710680"/>
          </a:xfrm>
          <a:prstGeom prst="rect">
            <a:avLst/>
          </a:prstGeom>
          <a:noFill/>
        </p:spPr>
        <p:txBody>
          <a:bodyPr wrap="square" rtlCol="0">
            <a:noAutofit/>
          </a:bodyPr>
          <a:p>
            <a:r>
              <a:rPr lang="en-US" sz="4000" b="1">
                <a:latin typeface="Bahnschrift SemiBold" panose="020B0502040204020203" charset="0"/>
                <a:cs typeface="Bahnschrift SemiBold" panose="020B0502040204020203" charset="0"/>
              </a:rPr>
              <a:t>CONTENTS-</a:t>
            </a:r>
            <a:endParaRPr lang="en-US" sz="4000" b="1">
              <a:latin typeface="Bahnschrift SemiBold" panose="020B0502040204020203" charset="0"/>
              <a:cs typeface="Bahnschrift SemiBold" panose="020B0502040204020203" charset="0"/>
            </a:endParaRPr>
          </a:p>
          <a:p>
            <a:r>
              <a:rPr lang="en-US" sz="4000" b="1">
                <a:latin typeface="Bahnschrift SemiBold" panose="020B0502040204020203" charset="0"/>
                <a:cs typeface="Bahnschrift SemiBold" panose="020B0502040204020203" charset="0"/>
              </a:rPr>
              <a:t>1.Need of ML in Autonomous Cars</a:t>
            </a:r>
            <a:endParaRPr lang="en-US" sz="4000" b="1">
              <a:latin typeface="Bahnschrift SemiBold" panose="020B0502040204020203" charset="0"/>
              <a:cs typeface="Bahnschrift SemiBold" panose="020B0502040204020203" charset="0"/>
            </a:endParaRPr>
          </a:p>
          <a:p>
            <a:r>
              <a:rPr lang="en-US" sz="4000" b="1">
                <a:latin typeface="Bahnschrift SemiBold" panose="020B0502040204020203" charset="0"/>
                <a:cs typeface="Bahnschrift SemiBold" panose="020B0502040204020203" charset="0"/>
              </a:rPr>
              <a:t>2.Object Detection</a:t>
            </a:r>
            <a:endParaRPr lang="en-US" sz="4000" b="1">
              <a:latin typeface="Bahnschrift SemiBold" panose="020B0502040204020203" charset="0"/>
              <a:cs typeface="Bahnschrift SemiBold" panose="020B0502040204020203" charset="0"/>
            </a:endParaRPr>
          </a:p>
          <a:p>
            <a:r>
              <a:rPr lang="en-US" sz="4000" b="1">
                <a:latin typeface="Bahnschrift SemiBold" panose="020B0502040204020203" charset="0"/>
                <a:cs typeface="Bahnschrift SemiBold" panose="020B0502040204020203" charset="0"/>
              </a:rPr>
              <a:t>3.Traffic signal detection</a:t>
            </a:r>
            <a:endParaRPr lang="en-US" sz="4000" b="1">
              <a:latin typeface="Bahnschrift SemiBold" panose="020B0502040204020203" charset="0"/>
              <a:cs typeface="Bahnschrift SemiBold" panose="020B0502040204020203" charset="0"/>
            </a:endParaRPr>
          </a:p>
          <a:p>
            <a:r>
              <a:rPr lang="en-US" sz="4000" b="1">
                <a:latin typeface="Bahnschrift SemiBold" panose="020B0502040204020203" charset="0"/>
                <a:cs typeface="Bahnschrift SemiBold" panose="020B0502040204020203" charset="0"/>
              </a:rPr>
              <a:t>4.Yolov real time prediction</a:t>
            </a:r>
            <a:endParaRPr lang="en-US" sz="4000" b="1">
              <a:latin typeface="Bahnschrift SemiBold" panose="020B0502040204020203" charset="0"/>
              <a:cs typeface="Bahnschrift SemiBold" panose="020B0502040204020203" charset="0"/>
            </a:endParaRPr>
          </a:p>
          <a:p>
            <a:r>
              <a:rPr lang="en-US" sz="4000" b="1">
                <a:latin typeface="Bahnschrift SemiBold" panose="020B0502040204020203" charset="0"/>
                <a:cs typeface="Bahnschrift SemiBold" panose="020B0502040204020203" charset="0"/>
              </a:rPr>
              <a:t>5.Intro to Seat Yolo Prediction</a:t>
            </a:r>
            <a:endParaRPr lang="en-US" sz="4000" b="1">
              <a:latin typeface="Bahnschrift SemiBold" panose="020B0502040204020203" charset="0"/>
              <a:cs typeface="Bahnschrift SemiBold" panose="020B0502040204020203" charset="0"/>
            </a:endParaRPr>
          </a:p>
          <a:p>
            <a:r>
              <a:rPr lang="en-US" sz="4000" b="1">
                <a:latin typeface="Bahnschrift SemiBold" panose="020B0502040204020203" charset="0"/>
                <a:cs typeface="Bahnschrift SemiBold" panose="020B0502040204020203" charset="0"/>
              </a:rPr>
              <a:t>6.Explanation of various layers in them</a:t>
            </a:r>
            <a:endParaRPr lang="en-US" sz="4000" b="1">
              <a:latin typeface="Bahnschrift SemiBold" panose="020B0502040204020203" charset="0"/>
              <a:cs typeface="Bahnschrift SemiBold" panose="020B0502040204020203" charset="0"/>
            </a:endParaRPr>
          </a:p>
          <a:p>
            <a:r>
              <a:rPr lang="en-US" sz="4000" b="1">
                <a:latin typeface="Bahnschrift SemiBold" panose="020B0502040204020203" charset="0"/>
                <a:cs typeface="Bahnschrift SemiBold" panose="020B0502040204020203" charset="0"/>
              </a:rPr>
              <a:t>7.Comparative differences between CNN and Yolov</a:t>
            </a:r>
            <a:endParaRPr lang="en-US" sz="4000" b="1">
              <a:latin typeface="Bahnschrift SemiBold" panose="020B0502040204020203" charset="0"/>
              <a:cs typeface="Bahnschrift SemiBold" panose="020B0502040204020203" charset="0"/>
            </a:endParaRPr>
          </a:p>
          <a:p>
            <a:r>
              <a:rPr lang="en-US" sz="4000" b="1">
                <a:latin typeface="Bahnschrift SemiBold" panose="020B0502040204020203" charset="0"/>
                <a:cs typeface="Bahnschrift SemiBold" panose="020B0502040204020203" charset="0"/>
              </a:rPr>
              <a:t>as did  in code</a:t>
            </a:r>
            <a:endParaRPr lang="en-US" sz="4000" b="1">
              <a:latin typeface="Bahnschrift SemiBold" panose="020B0502040204020203" charset="0"/>
              <a:cs typeface="Bahnschrift SemiBold" panose="020B0502040204020203" charset="0"/>
            </a:endParaRPr>
          </a:p>
          <a:p>
            <a:r>
              <a:rPr lang="en-US" sz="4000" b="1">
                <a:latin typeface="Bahnschrift SemiBold" panose="020B0502040204020203" charset="0"/>
                <a:cs typeface="Bahnschrift SemiBold" panose="020B0502040204020203" charset="0"/>
              </a:rPr>
              <a:t>8.Code snippets and images</a:t>
            </a:r>
            <a:endParaRPr lang="en-US" sz="4000" b="1">
              <a:latin typeface="Bahnschrift SemiBold" panose="020B0502040204020203" charset="0"/>
              <a:cs typeface="Bahnschrift SemiBold" panose="020B0502040204020203" charset="0"/>
            </a:endParaRPr>
          </a:p>
          <a:p>
            <a:r>
              <a:rPr lang="en-US" sz="4000" b="1">
                <a:latin typeface="Bahnschrift SemiBold" panose="020B0502040204020203" charset="0"/>
                <a:cs typeface="Bahnschrift SemiBold" panose="020B0502040204020203" charset="0"/>
              </a:rPr>
              <a:t>9.Future works</a:t>
            </a:r>
            <a:endParaRPr lang="en-US" sz="4000" b="1">
              <a:latin typeface="Bahnschrift SemiBold" panose="020B0502040204020203" charset="0"/>
              <a:cs typeface="Bahnschrift SemiBold" panose="020B05020402040202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ṡľïḑè"/>
          <p:cNvSpPr txBox="1"/>
          <p:nvPr/>
        </p:nvSpPr>
        <p:spPr bwMode="auto">
          <a:xfrm>
            <a:off x="654050" y="375285"/>
            <a:ext cx="9894570" cy="5740400"/>
          </a:xfrm>
          <a:prstGeom prst="rect">
            <a:avLst/>
          </a:prstGeom>
          <a:noFill/>
        </p:spPr>
        <p:txBody>
          <a:bodyPr wrap="square" tIns="0" anchor="t">
            <a:noAutofit/>
          </a:bodyPr>
          <a:lstStyle>
            <a:defPPr>
              <a:defRPr lang="zh-CN"/>
            </a:defPPr>
            <a:lvl1pPr>
              <a:defRPr sz="1600" b="1">
                <a:latin typeface="Arial" panose="020B0604020202020204" pitchFamily="34" charset="0"/>
                <a:ea typeface="Microsoft YaHei"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charset="-122"/>
              </a:defRPr>
            </a:lvl2pPr>
            <a:lvl3pPr marL="1143000" indent="-228600">
              <a:defRPr sz="3200" b="1">
                <a:solidFill>
                  <a:srgbClr val="4D4D4D"/>
                </a:solidFill>
                <a:latin typeface="Arial" panose="020B0604020202020204" pitchFamily="34" charset="0"/>
                <a:ea typeface="黑体" panose="02010609060101010101" charset="-122"/>
              </a:defRPr>
            </a:lvl3pPr>
            <a:lvl4pPr marL="1600200" indent="-228600">
              <a:defRPr sz="3200" b="1">
                <a:solidFill>
                  <a:srgbClr val="4D4D4D"/>
                </a:solidFill>
                <a:latin typeface="Arial" panose="020B0604020202020204" pitchFamily="34" charset="0"/>
                <a:ea typeface="黑体" panose="02010609060101010101" charset="-122"/>
              </a:defRPr>
            </a:lvl4pPr>
            <a:lvl5pPr marL="2057400" indent="-228600">
              <a:defRPr sz="3200" b="1">
                <a:solidFill>
                  <a:srgbClr val="4D4D4D"/>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9pPr>
          </a:lstStyle>
          <a:p>
            <a:pPr indent="0">
              <a:lnSpc>
                <a:spcPct val="150000"/>
              </a:lnSpc>
              <a:buFont typeface="+mj-lt"/>
              <a:buNone/>
            </a:pPr>
            <a:r>
              <a:rPr lang="en-US" altLang="zh-CN" sz="2400" b="0" dirty="0">
                <a:solidFill>
                  <a:schemeClr val="bg1">
                    <a:lumMod val="50000"/>
                  </a:schemeClr>
                </a:solidFill>
                <a:latin typeface="Bahnschrift SemiBold" panose="020B0502040204020203" charset="0"/>
                <a:ea typeface="+mn-ea"/>
                <a:cs typeface="Bahnschrift SemiBold" panose="020B0502040204020203" charset="0"/>
                <a:sym typeface="+mn-lt"/>
              </a:rPr>
              <a:t>      TOPIC-AUTONOMOUS VEHICLE</a:t>
            </a:r>
            <a:endParaRPr lang="en-US" altLang="zh-CN" sz="2400" b="0" dirty="0">
              <a:solidFill>
                <a:schemeClr val="bg1">
                  <a:lumMod val="50000"/>
                </a:schemeClr>
              </a:solidFill>
              <a:latin typeface="Bahnschrift SemiBold" panose="020B0502040204020203" charset="0"/>
              <a:ea typeface="+mn-ea"/>
              <a:cs typeface="Bahnschrift SemiBold" panose="020B0502040204020203" charset="0"/>
              <a:sym typeface="+mn-lt"/>
            </a:endParaRPr>
          </a:p>
          <a:p>
            <a:pPr indent="0">
              <a:lnSpc>
                <a:spcPct val="150000"/>
              </a:lnSpc>
              <a:buFont typeface="+mj-lt"/>
              <a:buNone/>
            </a:pPr>
            <a:r>
              <a:rPr lang="en-US" altLang="zh-CN" sz="2000" dirty="0">
                <a:solidFill>
                  <a:schemeClr val="bg1">
                    <a:lumMod val="50000"/>
                  </a:schemeClr>
                </a:solidFill>
                <a:latin typeface="Bahnschrift SemiBold" panose="020B0502040204020203" charset="0"/>
                <a:ea typeface="+mn-ea"/>
                <a:cs typeface="Bahnschrift SemiBold" panose="020B0502040204020203" charset="0"/>
                <a:sym typeface="+mn-lt"/>
              </a:rPr>
              <a:t>Autonomous vehicles, often referred to as self-driving cars, represent a groundbreaking advancement in transportation technology. These vehicles are capable of navigating and operating without direct human intervention, relying on a combination of sensors, cameras, radar, and artificial intelligence to perceive their environment, make decisions, and drive to their destinations. The development of autonomous vehicles promises to transform the automotive industry by enhancing safety, increasing efficiency, and reducing the need for human drivers.As technology continues to evolve, autonomous vehicles are poised to revolutionize the way we travel, offering potential benefits such as reduced traffic congestion, lower emissions, and greater accessibility for individuals unable to drive.</a:t>
            </a:r>
            <a:endParaRPr lang="en-US" altLang="zh-CN" sz="2000" dirty="0">
              <a:solidFill>
                <a:schemeClr val="bg1">
                  <a:lumMod val="50000"/>
                </a:schemeClr>
              </a:solidFill>
              <a:latin typeface="Bahnschrift SemiBold" panose="020B0502040204020203" charset="0"/>
              <a:ea typeface="+mn-ea"/>
              <a:cs typeface="Bahnschrift SemiBold" panose="020B0502040204020203" charset="0"/>
              <a:sym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629920" y="546100"/>
            <a:ext cx="10112375" cy="5962650"/>
          </a:xfrm>
          <a:prstGeom prst="rect">
            <a:avLst/>
          </a:prstGeom>
          <a:noFill/>
        </p:spPr>
        <p:txBody>
          <a:bodyPr wrap="square" rtlCol="0">
            <a:noAutofit/>
          </a:bodyPr>
          <a:lstStyle/>
          <a:p>
            <a:r>
              <a:rPr lang="en-US" altLang="zh-CN" sz="2000" dirty="0">
                <a:latin typeface="Microsoft Sans Serif" panose="020B0604020202020204" charset="0"/>
                <a:ea typeface="Microsoft YaHei Light" panose="020B0502040204020203" pitchFamily="34" charset="-122"/>
                <a:cs typeface="Microsoft Sans Serif" panose="020B0604020202020204" charset="0"/>
              </a:rPr>
              <a:t>1.USE OF ML IN AUTONOMOUS VEHICLES-</a:t>
            </a:r>
            <a:endParaRPr lang="en-US" altLang="zh-CN" sz="2000" dirty="0">
              <a:latin typeface="Microsoft Sans Serif" panose="020B0604020202020204" charset="0"/>
              <a:ea typeface="Microsoft YaHei Light" panose="020B0502040204020203" pitchFamily="34" charset="-122"/>
              <a:cs typeface="Microsoft Sans Serif" panose="020B0604020202020204" charset="0"/>
            </a:endParaRPr>
          </a:p>
          <a:p>
            <a:r>
              <a:rPr lang="en-US" altLang="zh-CN" sz="2000" dirty="0">
                <a:latin typeface="Microsoft YaHei Light" panose="020B0502040204020203" pitchFamily="34" charset="-122"/>
                <a:ea typeface="Microsoft YaHei Light" panose="020B0502040204020203" pitchFamily="34" charset="-122"/>
              </a:rPr>
              <a:t>Machine learning (ML) plays a pivotal role in the development and functionality of autonomous vehicles. It is crucial for several reasons:</a:t>
            </a:r>
            <a:endParaRPr lang="en-US" altLang="zh-CN" sz="2000" dirty="0">
              <a:latin typeface="Microsoft YaHei Light" panose="020B0502040204020203" pitchFamily="34" charset="-122"/>
              <a:ea typeface="Microsoft YaHei Light" panose="020B0502040204020203" pitchFamily="34" charset="-122"/>
            </a:endParaRPr>
          </a:p>
          <a:p>
            <a:r>
              <a:rPr lang="en-US" altLang="zh-CN" sz="2000" dirty="0">
                <a:latin typeface="Microsoft JhengHei" panose="020B0604030504040204" charset="-120"/>
                <a:ea typeface="Microsoft JhengHei" panose="020B0604030504040204" charset="-120"/>
              </a:rPr>
              <a:t>1.Object Detection-</a:t>
            </a:r>
            <a:endParaRPr lang="en-US" altLang="zh-CN" sz="2000" dirty="0">
              <a:latin typeface="Microsoft JhengHei" panose="020B0604030504040204" charset="-120"/>
              <a:ea typeface="Microsoft JhengHei" panose="020B0604030504040204" charset="-120"/>
            </a:endParaRPr>
          </a:p>
          <a:p>
            <a:r>
              <a:rPr lang="en-US" altLang="zh-CN" sz="2000" dirty="0">
                <a:latin typeface="Microsoft JhengHei" panose="020B0604030504040204" charset="-120"/>
                <a:ea typeface="Microsoft JhengHei" panose="020B0604030504040204" charset="-120"/>
              </a:rPr>
              <a:t>ML algorithms analyze data from cameras and LIDAR to identify and classify objects like pedestrians, other vehicles, traffic signs, and lane marking</a:t>
            </a:r>
            <a:endParaRPr lang="en-US" altLang="zh-CN" sz="2000" dirty="0">
              <a:latin typeface="Microsoft JhengHei" panose="020B0604030504040204" charset="-120"/>
              <a:ea typeface="Microsoft JhengHei" panose="020B0604030504040204" charset="-120"/>
            </a:endParaRPr>
          </a:p>
          <a:p>
            <a:endParaRPr lang="en-US" altLang="zh-CN" sz="2000" dirty="0">
              <a:latin typeface="Microsoft JhengHei" panose="020B0604030504040204" charset="-120"/>
              <a:ea typeface="Microsoft JhengHei" panose="020B0604030504040204" charset="-120"/>
            </a:endParaRPr>
          </a:p>
          <a:p>
            <a:r>
              <a:rPr lang="en-US" altLang="zh-CN" sz="2000" dirty="0">
                <a:latin typeface="Microsoft JhengHei" panose="020B0604030504040204" charset="-120"/>
                <a:ea typeface="Microsoft JhengHei" panose="020B0604030504040204" charset="-120"/>
              </a:rPr>
              <a:t>2. Decision Making and Planning</a:t>
            </a:r>
            <a:endParaRPr lang="en-US" altLang="zh-CN" sz="2000" dirty="0">
              <a:latin typeface="Microsoft JhengHei" panose="020B0604030504040204" charset="-120"/>
              <a:ea typeface="Microsoft JhengHei" panose="020B0604030504040204" charset="-120"/>
            </a:endParaRPr>
          </a:p>
          <a:p>
            <a:r>
              <a:rPr lang="en-US" altLang="zh-CN" sz="2000" dirty="0">
                <a:latin typeface="Microsoft JhengHei" panose="020B0604030504040204" charset="-120"/>
                <a:ea typeface="Microsoft JhengHei" panose="020B0604030504040204" charset="-120"/>
              </a:rPr>
              <a:t>ML is used to predict the behavior of otherroad users, which helps in making informed decisions about speed, lane changes, and turns.</a:t>
            </a:r>
            <a:endParaRPr lang="en-US" altLang="zh-CN" sz="2000" dirty="0">
              <a:latin typeface="Microsoft JhengHei" panose="020B0604030504040204" charset="-120"/>
              <a:ea typeface="Microsoft JhengHei" panose="020B0604030504040204" charset="-120"/>
            </a:endParaRPr>
          </a:p>
          <a:p>
            <a:endParaRPr lang="en-US" altLang="zh-CN" sz="2000" dirty="0">
              <a:latin typeface="Microsoft JhengHei" panose="020B0604030504040204" charset="-120"/>
              <a:ea typeface="Microsoft JhengHei" panose="020B0604030504040204" charset="-120"/>
            </a:endParaRPr>
          </a:p>
          <a:p>
            <a:r>
              <a:rPr lang="en-US" altLang="zh-CN" sz="2000" dirty="0">
                <a:latin typeface="Microsoft JhengHei" panose="020B0604030504040204" charset="-120"/>
                <a:ea typeface="Microsoft JhengHei" panose="020B0604030504040204" charset="-120"/>
              </a:rPr>
              <a:t>3.Anomaly Detection and Safety</a:t>
            </a:r>
            <a:endParaRPr lang="en-US" altLang="zh-CN" sz="2000" dirty="0">
              <a:latin typeface="Microsoft JhengHei" panose="020B0604030504040204" charset="-120"/>
              <a:ea typeface="Microsoft JhengHei" panose="020B0604030504040204" charset="-120"/>
            </a:endParaRPr>
          </a:p>
          <a:p>
            <a:r>
              <a:rPr lang="en-US" altLang="zh-CN" sz="2000" dirty="0">
                <a:latin typeface="Microsoft JhengHei" panose="020B0604030504040204" charset="-120"/>
                <a:ea typeface="Microsoft JhengHei" panose="020B0604030504040204" charset="-120"/>
              </a:rPr>
              <a:t>ML algorithms can detect anomalies in the vehicle systems and predict potential failures before they occur, enhancing reliability and safety.</a:t>
            </a:r>
            <a:endParaRPr lang="en-US" altLang="zh-CN" sz="2000" dirty="0">
              <a:latin typeface="Microsoft JhengHei" panose="020B0604030504040204" charset="-120"/>
              <a:ea typeface="Microsoft JhengHei" panose="020B0604030504040204" charset="-120"/>
            </a:endParaRPr>
          </a:p>
          <a:p>
            <a:endParaRPr lang="en-US" altLang="zh-CN" sz="2000" dirty="0">
              <a:latin typeface="Microsoft JhengHei" panose="020B0604030504040204" charset="-120"/>
              <a:ea typeface="Microsoft JhengHei" panose="020B0604030504040204" charset="-120"/>
            </a:endParaRPr>
          </a:p>
          <a:p>
            <a:r>
              <a:rPr lang="en-US" altLang="zh-CN" sz="2000" dirty="0">
                <a:latin typeface="Microsoft JhengHei" panose="020B0604030504040204" charset="-120"/>
                <a:ea typeface="Microsoft JhengHei" panose="020B0604030504040204" charset="-120"/>
              </a:rPr>
              <a:t>4.Traffic Management and Optimization</a:t>
            </a:r>
            <a:endParaRPr lang="en-US" altLang="zh-CN" sz="2000" dirty="0">
              <a:latin typeface="Microsoft JhengHei" panose="020B0604030504040204" charset="-120"/>
              <a:ea typeface="Microsoft JhengHei" panose="020B0604030504040204" charset="-120"/>
            </a:endParaRPr>
          </a:p>
          <a:p>
            <a:r>
              <a:rPr lang="en-US" altLang="zh-CN" sz="2000" dirty="0">
                <a:latin typeface="Microsoft JhengHei" panose="020B0604030504040204" charset="-120"/>
                <a:ea typeface="Microsoft JhengHei" panose="020B0604030504040204" charset="-120"/>
              </a:rPr>
              <a:t>ML allows autonomous vehiclesto communicate with traffic management system.</a:t>
            </a:r>
            <a:endParaRPr lang="en-US" altLang="zh-CN" sz="2000" dirty="0">
              <a:latin typeface="Microsoft JhengHei" panose="020B0604030504040204" charset="-120"/>
              <a:ea typeface="Microsoft JhengHei" panose="020B0604030504040204" charset="-120"/>
            </a:endParaRPr>
          </a:p>
          <a:p>
            <a:endParaRPr lang="en-US" altLang="zh-CN" sz="2000" dirty="0">
              <a:latin typeface="Microsoft JhengHei" panose="020B0604030504040204" charset="-120"/>
              <a:ea typeface="Microsoft JhengHei" panose="020B0604030504040204" charset="-120"/>
            </a:endParaRPr>
          </a:p>
        </p:txBody>
      </p:sp>
      <p:cxnSp>
        <p:nvCxnSpPr>
          <p:cNvPr id="41" name="Straight Connector 13"/>
          <p:cNvCxnSpPr/>
          <p:nvPr/>
        </p:nvCxnSpPr>
        <p:spPr>
          <a:xfrm>
            <a:off x="879679" y="6158533"/>
            <a:ext cx="4355261" cy="0"/>
          </a:xfrm>
          <a:prstGeom prst="line">
            <a:avLst/>
          </a:prstGeom>
          <a:ln w="381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14"/>
          <p:cNvCxnSpPr/>
          <p:nvPr/>
        </p:nvCxnSpPr>
        <p:spPr>
          <a:xfrm>
            <a:off x="5224054" y="6158533"/>
            <a:ext cx="771911" cy="0"/>
          </a:xfrm>
          <a:prstGeom prst="line">
            <a:avLst/>
          </a:prstGeom>
          <a:ln w="38100">
            <a:solidFill>
              <a:srgbClr val="40A69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35" y="635"/>
            <a:ext cx="14732000" cy="4408170"/>
          </a:xfrm>
          <a:prstGeom prst="rect">
            <a:avLst/>
          </a:prstGeom>
          <a:noFill/>
        </p:spPr>
        <p:txBody>
          <a:bodyPr wrap="square" rtlCol="0">
            <a:noAutofit/>
          </a:bodyPr>
          <a:lstStyle/>
          <a:p>
            <a:pPr algn="l"/>
            <a:r>
              <a:rPr lang="en-US" altLang="zh-CN" sz="2000" b="1" dirty="0">
                <a:latin typeface="Microsoft YaHei Light" panose="020B0502040204020203" pitchFamily="34" charset="-122"/>
                <a:ea typeface="Microsoft YaHei Light" panose="020B0502040204020203" pitchFamily="34" charset="-122"/>
              </a:rPr>
              <a:t>2. Object Detection-</a:t>
            </a:r>
            <a:endParaRPr lang="en-US" altLang="zh-CN" sz="2000" b="1" dirty="0">
              <a:latin typeface="Microsoft YaHei Light" panose="020B0502040204020203" pitchFamily="34" charset="-122"/>
              <a:ea typeface="Microsoft YaHei Light" panose="020B0502040204020203" pitchFamily="34" charset="-122"/>
            </a:endParaRPr>
          </a:p>
          <a:p>
            <a:pPr algn="l"/>
            <a:r>
              <a:rPr lang="en-US" altLang="zh-CN" sz="2000" dirty="0">
                <a:latin typeface="Microsoft JhengHei" panose="020B0604030504040204" charset="-120"/>
                <a:ea typeface="Microsoft JhengHei" panose="020B0604030504040204" charset="-120"/>
              </a:rPr>
              <a:t>The dataset used for object detection that can be done in Autonomous vehicle contains verious</a:t>
            </a:r>
            <a:endParaRPr lang="en-US" altLang="zh-CN" sz="2000" dirty="0">
              <a:latin typeface="Microsoft JhengHei" panose="020B0604030504040204" charset="-120"/>
              <a:ea typeface="Microsoft JhengHei" panose="020B0604030504040204" charset="-120"/>
            </a:endParaRPr>
          </a:p>
          <a:p>
            <a:pPr algn="l"/>
            <a:r>
              <a:rPr lang="en-US" altLang="zh-CN" sz="2000" dirty="0">
                <a:latin typeface="Microsoft JhengHei" panose="020B0604030504040204" charset="-120"/>
                <a:ea typeface="Microsoft JhengHei" panose="020B0604030504040204" charset="-120"/>
              </a:rPr>
              <a:t>medias of car that can be used for testing as well as training data.(as well as videos) .</a:t>
            </a:r>
            <a:endParaRPr lang="en-US" altLang="zh-CN" sz="2000" dirty="0">
              <a:latin typeface="Microsoft JhengHei" panose="020B0604030504040204" charset="-120"/>
              <a:ea typeface="Microsoft JhengHei" panose="020B0604030504040204" charset="-120"/>
            </a:endParaRPr>
          </a:p>
          <a:p>
            <a:pPr algn="l"/>
            <a:r>
              <a:rPr lang="en-US" altLang="zh-CN" sz="2000" dirty="0">
                <a:latin typeface="Microsoft JhengHei" panose="020B0604030504040204" charset="-120"/>
                <a:ea typeface="Microsoft JhengHei" panose="020B0604030504040204" charset="-120"/>
              </a:rPr>
              <a:t>Here the detection can be done with help of RNN and SSD that can carry out follows-</a:t>
            </a:r>
            <a:endParaRPr lang="en-US" altLang="zh-CN" sz="2000" dirty="0">
              <a:latin typeface="Microsoft JhengHei" panose="020B0604030504040204" charset="-120"/>
              <a:ea typeface="Microsoft JhengHei" panose="020B0604030504040204" charset="-120"/>
            </a:endParaRPr>
          </a:p>
          <a:p>
            <a:pPr algn="l"/>
            <a:r>
              <a:rPr lang="en-US" altLang="zh-CN" sz="2000" b="1" dirty="0">
                <a:latin typeface="Microsoft JhengHei" panose="020B0604030504040204" charset="-120"/>
                <a:ea typeface="Microsoft JhengHei" panose="020B0604030504040204" charset="-120"/>
              </a:rPr>
              <a:t> 1.Faster R-CNN</a:t>
            </a:r>
            <a:endParaRPr lang="en-US" altLang="zh-CN" sz="2000" b="1" dirty="0">
              <a:latin typeface="Microsoft JhengHei" panose="020B0604030504040204" charset="-120"/>
              <a:ea typeface="Microsoft JhengHei" panose="020B0604030504040204" charset="-120"/>
            </a:endParaRPr>
          </a:p>
          <a:p>
            <a:pPr algn="l"/>
            <a:r>
              <a:rPr lang="en-US" altLang="zh-CN" sz="2000" dirty="0">
                <a:latin typeface="Microsoft JhengHei" panose="020B0604030504040204" charset="-120"/>
                <a:ea typeface="Microsoft JhengHei" panose="020B0604030504040204" charset="-120"/>
              </a:rPr>
              <a:t>a.Region Proposal Network (RPN): Generates region proposals where objects might be located.</a:t>
            </a:r>
            <a:endParaRPr lang="en-US" altLang="zh-CN" sz="2000" dirty="0">
              <a:latin typeface="Microsoft JhengHei" panose="020B0604030504040204" charset="-120"/>
              <a:ea typeface="Microsoft JhengHei" panose="020B0604030504040204" charset="-120"/>
            </a:endParaRPr>
          </a:p>
          <a:p>
            <a:pPr algn="l"/>
            <a:endParaRPr lang="en-US" altLang="zh-CN" sz="2000" dirty="0">
              <a:latin typeface="Microsoft JhengHei" panose="020B0604030504040204" charset="-120"/>
              <a:ea typeface="Microsoft JhengHei" panose="020B0604030504040204" charset="-120"/>
            </a:endParaRPr>
          </a:p>
          <a:p>
            <a:pPr algn="l"/>
            <a:r>
              <a:rPr lang="en-US" altLang="zh-CN" sz="2000" dirty="0">
                <a:latin typeface="Microsoft JhengHei" panose="020B0604030504040204" charset="-120"/>
                <a:ea typeface="Microsoft JhengHei" panose="020B0604030504040204" charset="-120"/>
              </a:rPr>
              <a:t>b.Region of Interest (RoI) Pooling: Extracts fixed-size feature maps from these proposals.</a:t>
            </a:r>
            <a:endParaRPr lang="en-US" altLang="zh-CN" sz="2000" dirty="0">
              <a:latin typeface="Microsoft JhengHei" panose="020B0604030504040204" charset="-120"/>
              <a:ea typeface="Microsoft JhengHei" panose="020B0604030504040204" charset="-120"/>
            </a:endParaRPr>
          </a:p>
          <a:p>
            <a:pPr algn="l"/>
            <a:endParaRPr lang="en-US" altLang="zh-CN" sz="2000" dirty="0">
              <a:latin typeface="Microsoft JhengHei" panose="020B0604030504040204" charset="-120"/>
              <a:ea typeface="Microsoft JhengHei" panose="020B0604030504040204" charset="-120"/>
            </a:endParaRPr>
          </a:p>
          <a:p>
            <a:pPr algn="l"/>
            <a:r>
              <a:rPr lang="en-US" altLang="zh-CN" sz="2000" dirty="0">
                <a:latin typeface="Microsoft JhengHei" panose="020B0604030504040204" charset="-120"/>
                <a:ea typeface="Microsoft JhengHei" panose="020B0604030504040204" charset="-120"/>
              </a:rPr>
              <a:t>c.Classification and Regression Heads: Classifies the object within each proposal and refines the </a:t>
            </a:r>
            <a:endParaRPr lang="en-US" altLang="zh-CN" sz="2000" dirty="0">
              <a:latin typeface="Microsoft JhengHei" panose="020B0604030504040204" charset="-120"/>
              <a:ea typeface="Microsoft JhengHei" panose="020B0604030504040204" charset="-120"/>
            </a:endParaRPr>
          </a:p>
          <a:p>
            <a:pPr algn="l"/>
            <a:r>
              <a:rPr lang="en-US" altLang="zh-CN" sz="2000" dirty="0">
                <a:latin typeface="Microsoft JhengHei" panose="020B0604030504040204" charset="-120"/>
                <a:ea typeface="Microsoft JhengHei" panose="020B0604030504040204" charset="-120"/>
              </a:rPr>
              <a:t>bounding box coordinates.</a:t>
            </a:r>
            <a:endParaRPr lang="en-US" altLang="zh-CN" sz="2000" dirty="0">
              <a:latin typeface="Microsoft JhengHei" panose="020B0604030504040204" charset="-120"/>
              <a:ea typeface="Microsoft JhengHei" panose="020B0604030504040204" charset="-120"/>
            </a:endParaRPr>
          </a:p>
          <a:p>
            <a:pPr algn="l"/>
            <a:endParaRPr lang="en-US" altLang="zh-CN" sz="2000" dirty="0">
              <a:latin typeface="Microsoft JhengHei" panose="020B0604030504040204" charset="-120"/>
              <a:ea typeface="Microsoft JhengHei" panose="020B0604030504040204" charset="-120"/>
            </a:endParaRPr>
          </a:p>
          <a:p>
            <a:pPr algn="l"/>
            <a:r>
              <a:rPr lang="en-US" altLang="zh-CN" sz="2000" b="1" dirty="0">
                <a:latin typeface="Microsoft JhengHei" panose="020B0604030504040204" charset="-120"/>
                <a:ea typeface="Microsoft JhengHei" panose="020B0604030504040204" charset="-120"/>
              </a:rPr>
              <a:t>2.Single Shot MultiBox Detector (SSD)</a:t>
            </a:r>
            <a:endParaRPr lang="en-US" altLang="zh-CN" sz="2000" b="1" dirty="0">
              <a:latin typeface="Microsoft JhengHei" panose="020B0604030504040204" charset="-120"/>
              <a:ea typeface="Microsoft JhengHei" panose="020B0604030504040204" charset="-120"/>
            </a:endParaRPr>
          </a:p>
          <a:p>
            <a:pPr algn="l"/>
            <a:r>
              <a:rPr lang="en-US" altLang="zh-CN" sz="2000" dirty="0">
                <a:latin typeface="Microsoft JhengHei" panose="020B0604030504040204" charset="-120"/>
                <a:ea typeface="Microsoft JhengHei" panose="020B0604030504040204" charset="-120"/>
                <a:cs typeface="Microsoft PhagsPa" panose="020B0502040204020203" charset="0"/>
              </a:rPr>
              <a:t>a.Convolutional Layers: Extract features from the input image.</a:t>
            </a:r>
            <a:endParaRPr lang="en-US" altLang="zh-CN" sz="2000" dirty="0">
              <a:latin typeface="Microsoft JhengHei" panose="020B0604030504040204" charset="-120"/>
              <a:ea typeface="Microsoft JhengHei" panose="020B0604030504040204" charset="-120"/>
              <a:cs typeface="Microsoft PhagsPa" panose="020B0502040204020203" charset="0"/>
            </a:endParaRPr>
          </a:p>
          <a:p>
            <a:pPr algn="l"/>
            <a:endParaRPr lang="en-US" altLang="zh-CN" sz="2000" dirty="0">
              <a:latin typeface="Microsoft JhengHei" panose="020B0604030504040204" charset="-120"/>
              <a:ea typeface="Microsoft JhengHei" panose="020B0604030504040204" charset="-120"/>
              <a:cs typeface="Microsoft PhagsPa" panose="020B0502040204020203" charset="0"/>
            </a:endParaRPr>
          </a:p>
          <a:p>
            <a:pPr algn="l"/>
            <a:r>
              <a:rPr lang="en-US" altLang="zh-CN" sz="2000" dirty="0">
                <a:latin typeface="Microsoft JhengHei" panose="020B0604030504040204" charset="-120"/>
                <a:ea typeface="Microsoft JhengHei" panose="020B0604030504040204" charset="-120"/>
                <a:cs typeface="Microsoft PhagsPa" panose="020B0502040204020203" charset="0"/>
              </a:rPr>
              <a:t>b.Multi-scale Feature Maps: Predict objects at multiple scales.</a:t>
            </a:r>
            <a:endParaRPr lang="en-US" altLang="zh-CN" sz="2000" dirty="0">
              <a:latin typeface="Microsoft JhengHei" panose="020B0604030504040204" charset="-120"/>
              <a:ea typeface="Microsoft JhengHei" panose="020B0604030504040204" charset="-120"/>
              <a:cs typeface="Microsoft PhagsPa" panose="020B0502040204020203" charset="0"/>
            </a:endParaRPr>
          </a:p>
          <a:p>
            <a:pPr algn="l"/>
            <a:endParaRPr lang="en-US" altLang="zh-CN" sz="2000" dirty="0">
              <a:latin typeface="Microsoft JhengHei" panose="020B0604030504040204" charset="-120"/>
              <a:ea typeface="Microsoft JhengHei" panose="020B0604030504040204" charset="-120"/>
              <a:cs typeface="Microsoft PhagsPa" panose="020B0502040204020203" charset="0"/>
            </a:endParaRPr>
          </a:p>
          <a:p>
            <a:pPr algn="l"/>
            <a:r>
              <a:rPr lang="en-US" altLang="zh-CN" sz="2000" dirty="0">
                <a:latin typeface="Microsoft JhengHei" panose="020B0604030504040204" charset="-120"/>
                <a:ea typeface="Microsoft JhengHei" panose="020B0604030504040204" charset="-120"/>
                <a:cs typeface="Microsoft PhagsPa" panose="020B0502040204020203" charset="0"/>
              </a:rPr>
              <a:t>c.Default Boxes: Uses predefined boxes of different aspect ratios to detect objects at various scales.</a:t>
            </a:r>
            <a:endParaRPr lang="en-US" altLang="zh-CN" sz="2000" dirty="0">
              <a:latin typeface="Microsoft JhengHei" panose="020B0604030504040204" charset="-120"/>
              <a:ea typeface="Microsoft JhengHei" panose="020B0604030504040204" charset="-120"/>
              <a:cs typeface="Microsoft PhagsPa" panose="020B0502040204020203" charset="0"/>
            </a:endParaRPr>
          </a:p>
          <a:p>
            <a:pPr algn="l"/>
            <a:endParaRPr lang="en-US" altLang="zh-CN" sz="2000" dirty="0">
              <a:latin typeface="Microsoft JhengHei" panose="020B0604030504040204" charset="-120"/>
              <a:ea typeface="Microsoft JhengHei" panose="020B0604030504040204" charset="-120"/>
              <a:cs typeface="Microsoft PhagsPa" panose="020B0502040204020203" charset="0"/>
            </a:endParaRPr>
          </a:p>
          <a:p>
            <a:pPr algn="l"/>
            <a:r>
              <a:rPr lang="en-US" altLang="zh-CN" sz="2000" dirty="0">
                <a:latin typeface="Microsoft JhengHei" panose="020B0604030504040204" charset="-120"/>
                <a:ea typeface="Microsoft JhengHei" panose="020B0604030504040204" charset="-120"/>
                <a:cs typeface="Microsoft PhagsPa" panose="020B0502040204020203" charset="0"/>
              </a:rPr>
              <a:t>Faster R-CNN offers high accuracy through precise region proposals and detailed classification.</a:t>
            </a:r>
            <a:endParaRPr lang="en-US" altLang="zh-CN" sz="2000" dirty="0">
              <a:latin typeface="Microsoft JhengHei" panose="020B0604030504040204" charset="-120"/>
              <a:ea typeface="Microsoft JhengHei" panose="020B0604030504040204" charset="-120"/>
              <a:cs typeface="Microsoft PhagsPa" panose="020B0502040204020203" charset="0"/>
            </a:endParaRPr>
          </a:p>
          <a:p>
            <a:pPr algn="l"/>
            <a:r>
              <a:rPr lang="en-US" altLang="zh-CN" sz="2000" dirty="0">
                <a:latin typeface="Microsoft JhengHei" panose="020B0604030504040204" charset="-120"/>
                <a:ea typeface="Microsoft JhengHei" panose="020B0604030504040204" charset="-120"/>
                <a:cs typeface="Microsoft PhagsPa" panose="020B0502040204020203" charset="0"/>
              </a:rPr>
              <a:t>SSD provides real-time detection.</a:t>
            </a:r>
            <a:endParaRPr lang="en-US" altLang="zh-CN" sz="2000" dirty="0">
              <a:latin typeface="Microsoft JhengHei" panose="020B0604030504040204" charset="-120"/>
              <a:ea typeface="Microsoft JhengHei" panose="020B0604030504040204" charset="-120"/>
              <a:cs typeface="Microsoft PhagsPa" panose="020B0502040204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93725" y="422910"/>
            <a:ext cx="11330940" cy="5908040"/>
          </a:xfrm>
          <a:prstGeom prst="rect">
            <a:avLst/>
          </a:prstGeom>
          <a:noFill/>
        </p:spPr>
        <p:txBody>
          <a:bodyPr wrap="square" rtlCol="0">
            <a:spAutoFit/>
          </a:bodyPr>
          <a:p>
            <a:r>
              <a:rPr lang="en-US" b="1">
                <a:latin typeface="Bahnschrift SemiBold" panose="020B0502040204020203" charset="0"/>
                <a:cs typeface="Bahnschrift SemiBold" panose="020B0502040204020203" charset="0"/>
              </a:rPr>
              <a:t>3.Traffic Signal Detection-</a:t>
            </a:r>
            <a:endParaRPr lang="en-US" b="1">
              <a:latin typeface="Bahnschrift SemiBold" panose="020B0502040204020203" charset="0"/>
              <a:cs typeface="Bahnschrift SemiBold" panose="020B0502040204020203" charset="0"/>
            </a:endParaRPr>
          </a:p>
          <a:p>
            <a:r>
              <a:rPr lang="en-US" b="1">
                <a:latin typeface="Microsoft JhengHei" panose="020B0604030504040204" charset="-120"/>
                <a:ea typeface="Microsoft JhengHei" panose="020B0604030504040204" charset="-120"/>
              </a:rPr>
              <a:t>The dataset used for the traffic detection contains various cropped images of traffic signal that can be used for test and training purpose.</a:t>
            </a:r>
            <a:endParaRPr lang="en-US" b="1">
              <a:latin typeface="Microsoft JhengHei" panose="020B0604030504040204" charset="-120"/>
              <a:ea typeface="Microsoft JhengHei" panose="020B0604030504040204" charset="-120"/>
            </a:endParaRPr>
          </a:p>
          <a:p>
            <a:r>
              <a:rPr lang="en-US" b="1">
                <a:latin typeface="Microsoft JhengHei" panose="020B0604030504040204" charset="-120"/>
                <a:ea typeface="Microsoft JhengHei" panose="020B0604030504040204" charset="-120"/>
              </a:rPr>
              <a:t>Approach used is CNN that helps to to identify and classify various traffic signs from input images, improving the accuracy and reliability of an autonomous vehicle's navigation system.</a:t>
            </a:r>
            <a:endParaRPr lang="en-US" b="1">
              <a:latin typeface="Microsoft JhengHei" panose="020B0604030504040204" charset="-120"/>
              <a:ea typeface="Microsoft JhengHei" panose="020B0604030504040204" charset="-120"/>
            </a:endParaRPr>
          </a:p>
          <a:p>
            <a:r>
              <a:rPr lang="en-US" b="1">
                <a:latin typeface="Microsoft JhengHei" panose="020B0604030504040204" charset="-120"/>
                <a:ea typeface="Microsoft JhengHei" panose="020B0604030504040204" charset="-120"/>
              </a:rPr>
              <a:t>Explanation-</a:t>
            </a:r>
            <a:endParaRPr lang="en-US" b="1">
              <a:latin typeface="Microsoft JhengHei" panose="020B0604030504040204" charset="-120"/>
              <a:ea typeface="Microsoft JhengHei" panose="020B0604030504040204" charset="-120"/>
            </a:endParaRPr>
          </a:p>
          <a:p>
            <a:r>
              <a:rPr lang="en-US" b="1">
                <a:latin typeface="Microsoft JhengHei" panose="020B0604030504040204" charset="-120"/>
                <a:ea typeface="Microsoft JhengHei" panose="020B0604030504040204" charset="-120"/>
              </a:rPr>
              <a:t>1.Input Layer: Processes images of traffic signs, typically standardized in size and format.</a:t>
            </a:r>
            <a:endParaRPr lang="en-US" b="1">
              <a:latin typeface="Microsoft JhengHei" panose="020B0604030504040204" charset="-120"/>
              <a:ea typeface="Microsoft JhengHei" panose="020B0604030504040204" charset="-120"/>
            </a:endParaRPr>
          </a:p>
          <a:p>
            <a:r>
              <a:rPr lang="en-US" b="1">
                <a:latin typeface="Microsoft JhengHei" panose="020B0604030504040204" charset="-120"/>
                <a:ea typeface="Microsoft JhengHei" panose="020B0604030504040204" charset="-120"/>
              </a:rPr>
              <a:t>2.Convolutional Layers: Detect key features of traffic signs, such as shapes, colors, and patterns, crucial for distinguishing between different signs (e.g., stop sign vs. speed limit sign).</a:t>
            </a:r>
            <a:endParaRPr lang="en-US" b="1">
              <a:latin typeface="Microsoft JhengHei" panose="020B0604030504040204" charset="-120"/>
              <a:ea typeface="Microsoft JhengHei" panose="020B0604030504040204" charset="-120"/>
            </a:endParaRPr>
          </a:p>
          <a:p>
            <a:r>
              <a:rPr lang="en-US" b="1">
                <a:latin typeface="Microsoft JhengHei" panose="020B0604030504040204" charset="-120"/>
                <a:ea typeface="Microsoft JhengHei" panose="020B0604030504040204" charset="-120"/>
              </a:rPr>
              <a:t>3.Pooling and Dropout Layers: Reduce the data complexity and enhance the generalization of the model, making it more robust to variations in traffic sign images.</a:t>
            </a:r>
            <a:endParaRPr lang="en-US" b="1">
              <a:latin typeface="Microsoft JhengHei" panose="020B0604030504040204" charset="-120"/>
              <a:ea typeface="Microsoft JhengHei" panose="020B0604030504040204" charset="-120"/>
            </a:endParaRPr>
          </a:p>
          <a:p>
            <a:endParaRPr lang="en-US" b="1">
              <a:latin typeface="Microsoft JhengHei" panose="020B0604030504040204" charset="-120"/>
              <a:ea typeface="Microsoft JhengHei" panose="020B0604030504040204" charset="-120"/>
            </a:endParaRPr>
          </a:p>
          <a:p>
            <a:r>
              <a:rPr lang="en-US" b="1">
                <a:latin typeface="Microsoft JhengHei" panose="020B0604030504040204" charset="-120"/>
                <a:ea typeface="Microsoft JhengHei" panose="020B0604030504040204" charset="-120"/>
              </a:rPr>
              <a:t>Layers and Functions-</a:t>
            </a:r>
            <a:endParaRPr lang="en-US" b="1">
              <a:latin typeface="Microsoft JhengHei" panose="020B0604030504040204" charset="-120"/>
              <a:ea typeface="Microsoft JhengHei" panose="020B0604030504040204" charset="-120"/>
            </a:endParaRPr>
          </a:p>
          <a:p>
            <a:r>
              <a:rPr lang="en-US" b="1">
                <a:latin typeface="Microsoft JhengHei" panose="020B0604030504040204" charset="-120"/>
                <a:ea typeface="Microsoft JhengHei" panose="020B0604030504040204" charset="-120"/>
              </a:rPr>
              <a:t>1.Conv2D Layers:</a:t>
            </a:r>
            <a:endParaRPr lang="en-US" b="1">
              <a:latin typeface="Microsoft JhengHei" panose="020B0604030504040204" charset="-120"/>
              <a:ea typeface="Microsoft JhengHei" panose="020B0604030504040204" charset="-120"/>
            </a:endParaRPr>
          </a:p>
          <a:p>
            <a:r>
              <a:rPr lang="en-US" b="1">
                <a:latin typeface="Microsoft JhengHei" panose="020B0604030504040204" charset="-120"/>
                <a:ea typeface="Microsoft JhengHei" panose="020B0604030504040204" charset="-120"/>
              </a:rPr>
              <a:t>First Layer: Applies 64 filters of size 2x2 to the input image, enhancing feature extraction (like edges and textures) important for recognizing traffic signs.</a:t>
            </a:r>
            <a:endParaRPr lang="en-US" b="1">
              <a:latin typeface="Microsoft JhengHei" panose="020B0604030504040204" charset="-120"/>
              <a:ea typeface="Microsoft JhengHei" panose="020B0604030504040204" charset="-120"/>
            </a:endParaRPr>
          </a:p>
          <a:p>
            <a:r>
              <a:rPr lang="en-US" b="1">
                <a:latin typeface="Microsoft JhengHei" panose="020B0604030504040204" charset="-120"/>
                <a:ea typeface="Microsoft JhengHei" panose="020B0604030504040204" charset="-120"/>
              </a:rPr>
              <a:t>2.Second Layer: Adds another set of 64 filters, refining the features identified in the previous layer.</a:t>
            </a:r>
            <a:endParaRPr lang="en-US" b="1">
              <a:latin typeface="Microsoft JhengHei" panose="020B0604030504040204" charset="-120"/>
              <a:ea typeface="Microsoft JhengHei" panose="020B0604030504040204" charset="-120"/>
            </a:endParaRPr>
          </a:p>
          <a:p>
            <a:r>
              <a:rPr lang="en-US" b="1">
                <a:latin typeface="Microsoft JhengHei" panose="020B0604030504040204" charset="-120"/>
                <a:ea typeface="Microsoft JhengHei" panose="020B0604030504040204" charset="-120"/>
              </a:rPr>
              <a:t>3.Third Layer: Uses 128 filters of size 2x2 to capture more complex features and patterns.</a:t>
            </a:r>
            <a:endParaRPr lang="en-US" b="1">
              <a:latin typeface="Microsoft JhengHei" panose="020B0604030504040204" charset="-120"/>
              <a:ea typeface="Microsoft JhengHei" panose="020B0604030504040204" charset="-120"/>
            </a:endParaRPr>
          </a:p>
          <a:p>
            <a:r>
              <a:rPr lang="en-US" b="1">
                <a:latin typeface="Microsoft JhengHei" panose="020B0604030504040204" charset="-120"/>
                <a:ea typeface="Microsoft JhengHei" panose="020B0604030504040204" charset="-120"/>
              </a:rPr>
              <a:t>BatchNormalization Layers: Normalizes the output from the convolutional layers, speeding up training and improving model stability.</a:t>
            </a:r>
            <a:endParaRPr lang="en-US" b="1">
              <a:latin typeface="Microsoft JhengHei" panose="020B0604030504040204" charset="-120"/>
              <a:ea typeface="Microsoft JhengHei" panose="020B0604030504040204" charset="-120"/>
            </a:endParaRPr>
          </a:p>
          <a:p>
            <a:endParaRPr lang="en-US" b="1">
              <a:latin typeface="Microsoft JhengHei" panose="020B0604030504040204" charset="-120"/>
              <a:ea typeface="Microsoft JhengHei" panose="020B0604030504040204" charset="-12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635"/>
            <a:ext cx="12484735" cy="6858000"/>
          </a:xfrm>
          <a:prstGeom prst="rect">
            <a:avLst/>
          </a:prstGeom>
          <a:noFill/>
        </p:spPr>
        <p:txBody>
          <a:bodyPr wrap="square" rtlCol="0">
            <a:noAutofit/>
          </a:bodyPr>
          <a:p>
            <a:r>
              <a:rPr lang="en-US">
                <a:latin typeface="Microsoft JhengHei" panose="020B0604030504040204" charset="-120"/>
                <a:ea typeface="Microsoft JhengHei" panose="020B0604030504040204" charset="-120"/>
                <a:cs typeface="Bahnschrift SemiBold" panose="020B0502040204020203" charset="0"/>
              </a:rPr>
              <a:t>3.MaxPooling2D Layers:</a:t>
            </a:r>
            <a:endParaRPr lang="en-US">
              <a:latin typeface="Microsoft JhengHei" panose="020B0604030504040204" charset="-120"/>
              <a:ea typeface="Microsoft JhengHei" panose="020B0604030504040204" charset="-120"/>
              <a:cs typeface="Bahnschrift SemiBold" panose="020B0502040204020203" charset="0"/>
            </a:endParaRPr>
          </a:p>
          <a:p>
            <a:r>
              <a:rPr lang="en-US">
                <a:latin typeface="Microsoft JhengHei" panose="020B0604030504040204" charset="-120"/>
                <a:ea typeface="Microsoft JhengHei" panose="020B0604030504040204" charset="-120"/>
                <a:cs typeface="Bahnschrift SemiBold" panose="020B0502040204020203" charset="0"/>
              </a:rPr>
              <a:t>Reduces the spatial dimensions of the feature maps, helping to downsample the data and highlight the most important features.</a:t>
            </a:r>
            <a:endParaRPr lang="en-US">
              <a:latin typeface="Microsoft JhengHei" panose="020B0604030504040204" charset="-120"/>
              <a:ea typeface="Microsoft JhengHei" panose="020B0604030504040204" charset="-120"/>
              <a:cs typeface="Bahnschrift SemiBold" panose="020B0502040204020203" charset="0"/>
            </a:endParaRPr>
          </a:p>
          <a:p>
            <a:endParaRPr lang="en-US">
              <a:latin typeface="Microsoft JhengHei" panose="020B0604030504040204" charset="-120"/>
              <a:ea typeface="Microsoft JhengHei" panose="020B0604030504040204" charset="-120"/>
              <a:cs typeface="Bahnschrift SemiBold" panose="020B0502040204020203" charset="0"/>
            </a:endParaRPr>
          </a:p>
          <a:p>
            <a:r>
              <a:rPr lang="en-US">
                <a:latin typeface="Microsoft JhengHei" panose="020B0604030504040204" charset="-120"/>
                <a:ea typeface="Microsoft JhengHei" panose="020B0604030504040204" charset="-120"/>
                <a:cs typeface="Bahnschrift SemiBold" panose="020B0502040204020203" charset="0"/>
              </a:rPr>
              <a:t>4.Dropout Layer:</a:t>
            </a:r>
            <a:endParaRPr lang="en-US">
              <a:latin typeface="Microsoft JhengHei" panose="020B0604030504040204" charset="-120"/>
              <a:ea typeface="Microsoft JhengHei" panose="020B0604030504040204" charset="-120"/>
              <a:cs typeface="Bahnschrift SemiBold" panose="020B0502040204020203" charset="0"/>
            </a:endParaRPr>
          </a:p>
          <a:p>
            <a:r>
              <a:rPr lang="en-US">
                <a:latin typeface="Microsoft JhengHei" panose="020B0604030504040204" charset="-120"/>
                <a:ea typeface="Microsoft JhengHei" panose="020B0604030504040204" charset="-120"/>
                <a:cs typeface="Bahnschrift SemiBold" panose="020B0502040204020203" charset="0"/>
              </a:rPr>
              <a:t>With a dropout rate of 0.1, this layer helps to prevent overfitting by randomly setting some of the activations to zero during training.</a:t>
            </a:r>
            <a:endParaRPr lang="en-US">
              <a:latin typeface="Microsoft JhengHei" panose="020B0604030504040204" charset="-120"/>
              <a:ea typeface="Microsoft JhengHei" panose="020B0604030504040204" charset="-120"/>
              <a:cs typeface="Bahnschrift SemiBold" panose="020B0502040204020203" charset="0"/>
            </a:endParaRPr>
          </a:p>
          <a:p>
            <a:endParaRPr lang="en-US">
              <a:latin typeface="Microsoft JhengHei" panose="020B0604030504040204" charset="-120"/>
              <a:ea typeface="Microsoft JhengHei" panose="020B0604030504040204" charset="-120"/>
              <a:cs typeface="Bahnschrift SemiBold" panose="020B0502040204020203" charset="0"/>
            </a:endParaRPr>
          </a:p>
          <a:p>
            <a:r>
              <a:rPr lang="en-US">
                <a:latin typeface="Microsoft JhengHei" panose="020B0604030504040204" charset="-120"/>
                <a:ea typeface="Microsoft JhengHei" panose="020B0604030504040204" charset="-120"/>
                <a:cs typeface="Bahnschrift SemiBold" panose="020B0502040204020203" charset="0"/>
              </a:rPr>
              <a:t>3.Lane Detection-</a:t>
            </a:r>
            <a:endParaRPr lang="en-US">
              <a:latin typeface="Microsoft JhengHei" panose="020B0604030504040204" charset="-120"/>
              <a:ea typeface="Microsoft JhengHei" panose="020B0604030504040204" charset="-120"/>
              <a:cs typeface="Bahnschrift SemiBold" panose="020B0502040204020203" charset="0"/>
            </a:endParaRPr>
          </a:p>
          <a:p>
            <a:r>
              <a:rPr lang="en-US">
                <a:latin typeface="Microsoft JhengHei" panose="020B0604030504040204" charset="-120"/>
                <a:ea typeface="Microsoft JhengHei" panose="020B0604030504040204" charset="-120"/>
                <a:cs typeface="Bahnschrift SemiBold" panose="020B0502040204020203" charset="0"/>
              </a:rPr>
              <a:t>CNN can help out to detect the lane as well boundaries .CNN architectures often include multi-scale analysis through techniques like pooling layers or multi-resolution input. This allows the network to detect lane markings at different scales, such as both close-up markings and distant lane boundaries visible on the horizon.</a:t>
            </a:r>
            <a:endParaRPr lang="en-US">
              <a:latin typeface="Microsoft JhengHei" panose="020B0604030504040204" charset="-120"/>
              <a:ea typeface="Microsoft JhengHei" panose="020B0604030504040204" charset="-120"/>
              <a:cs typeface="Bahnschrift SemiBold" panose="020B0502040204020203" charset="0"/>
            </a:endParaRPr>
          </a:p>
          <a:p>
            <a:r>
              <a:rPr lang="en-US">
                <a:latin typeface="Microsoft JhengHei" panose="020B0604030504040204" charset="-120"/>
                <a:ea typeface="Microsoft JhengHei" panose="020B0604030504040204" charset="-120"/>
                <a:cs typeface="Bahnschrift SemiBold" panose="020B0502040204020203" charset="0"/>
              </a:rPr>
              <a:t>We used a similar approach for marking along the layers and boundaries that can help out to the autonomous vehicles</a:t>
            </a:r>
            <a:endParaRPr lang="en-US">
              <a:latin typeface="Microsoft JhengHei" panose="020B0604030504040204" charset="-120"/>
              <a:ea typeface="Microsoft JhengHei" panose="020B0604030504040204" charset="-120"/>
              <a:cs typeface="Bahnschrift SemiBold" panose="020B0502040204020203" charset="0"/>
            </a:endParaRPr>
          </a:p>
          <a:p>
            <a:endParaRPr lang="en-US">
              <a:latin typeface="Microsoft JhengHei" panose="020B0604030504040204" charset="-120"/>
              <a:ea typeface="Microsoft JhengHei" panose="020B0604030504040204" charset="-120"/>
              <a:cs typeface="Bahnschrift SemiBold" panose="020B0502040204020203" charset="0"/>
            </a:endParaRPr>
          </a:p>
          <a:p>
            <a:r>
              <a:rPr lang="en-US">
                <a:latin typeface="Microsoft JhengHei" panose="020B0604030504040204" charset="-120"/>
                <a:ea typeface="Microsoft JhengHei" panose="020B0604030504040204" charset="-120"/>
                <a:cs typeface="Bahnschrift SemiBold" panose="020B0502040204020203" charset="0"/>
              </a:rPr>
              <a:t>4.3D Object Detection-</a:t>
            </a:r>
            <a:endParaRPr lang="en-US">
              <a:latin typeface="Microsoft JhengHei" panose="020B0604030504040204" charset="-120"/>
              <a:ea typeface="Microsoft JhengHei" panose="020B0604030504040204" charset="-120"/>
              <a:cs typeface="Bahnschrift SemiBold" panose="020B0502040204020203" charset="0"/>
            </a:endParaRPr>
          </a:p>
          <a:p>
            <a:r>
              <a:rPr lang="en-US">
                <a:latin typeface="Microsoft JhengHei" panose="020B0604030504040204" charset="-120"/>
                <a:ea typeface="Microsoft JhengHei" panose="020B0604030504040204" charset="-120"/>
                <a:cs typeface="Bahnschrift SemiBold" panose="020B0502040204020203" charset="0"/>
              </a:rPr>
              <a:t>Detecting 3D objects involves understanding their spatial layout and attributes in a given scene. Convolutional Neural Networks (CNNs) are a popular choice for this task due to their ability to learn hierarchical features from 2D images and their extensions to handle 3D data, such as volumetric convolutions or point cloud processing.</a:t>
            </a:r>
            <a:endParaRPr lang="en-US">
              <a:latin typeface="Microsoft JhengHei" panose="020B0604030504040204" charset="-120"/>
              <a:ea typeface="Microsoft JhengHei" panose="020B0604030504040204" charset="-120"/>
              <a:cs typeface="Bahnschrift SemiBold" panose="020B0502040204020203" charset="0"/>
            </a:endParaRPr>
          </a:p>
          <a:p>
            <a:endParaRPr lang="en-US">
              <a:latin typeface="Microsoft JhengHei" panose="020B0604030504040204" charset="-120"/>
              <a:ea typeface="Microsoft JhengHei" panose="020B0604030504040204" charset="-120"/>
              <a:cs typeface="Bahnschrift SemiBold" panose="020B0502040204020203" charset="0"/>
            </a:endParaRPr>
          </a:p>
          <a:p>
            <a:r>
              <a:rPr lang="en-US">
                <a:latin typeface="Microsoft JhengHei" panose="020B0604030504040204" charset="-120"/>
                <a:ea typeface="Microsoft JhengHei" panose="020B0604030504040204" charset="-120"/>
                <a:cs typeface="Bahnschrift SemiBold" panose="020B0502040204020203" charset="0"/>
                <a:sym typeface="+mn-ea"/>
              </a:rPr>
              <a:t>5.MOTION DETECTION-</a:t>
            </a:r>
            <a:endParaRPr lang="en-US">
              <a:latin typeface="Microsoft JhengHei" panose="020B0604030504040204" charset="-120"/>
              <a:ea typeface="Microsoft JhengHei" panose="020B0604030504040204" charset="-120"/>
              <a:cs typeface="Bahnschrift SemiBold" panose="020B0502040204020203" charset="0"/>
            </a:endParaRPr>
          </a:p>
          <a:p>
            <a:r>
              <a:rPr lang="en-US">
                <a:latin typeface="Microsoft JhengHei" panose="020B0604030504040204" charset="-120"/>
                <a:ea typeface="Microsoft JhengHei" panose="020B0604030504040204" charset="-120"/>
                <a:cs typeface="Bahnschrift SemiBold" panose="020B0502040204020203" charset="0"/>
                <a:sym typeface="+mn-ea"/>
              </a:rPr>
              <a:t>Machine learning can be effective for motion detection, it's not the only</a:t>
            </a:r>
            <a:endParaRPr lang="en-US">
              <a:latin typeface="Microsoft JhengHei" panose="020B0604030504040204" charset="-120"/>
              <a:ea typeface="Microsoft JhengHei" panose="020B0604030504040204" charset="-120"/>
              <a:cs typeface="Bahnschrift SemiBold" panose="020B0502040204020203" charset="0"/>
            </a:endParaRPr>
          </a:p>
          <a:p>
            <a:r>
              <a:rPr lang="en-US">
                <a:latin typeface="Microsoft JhengHei" panose="020B0604030504040204" charset="-120"/>
                <a:ea typeface="Microsoft JhengHei" panose="020B0604030504040204" charset="-120"/>
                <a:cs typeface="Bahnschrift SemiBold" panose="020B0502040204020203" charset="0"/>
                <a:sym typeface="+mn-ea"/>
              </a:rPr>
              <a:t>approach. Traditional computer vision techniques like background</a:t>
            </a:r>
            <a:endParaRPr lang="en-US">
              <a:latin typeface="Microsoft JhengHei" panose="020B0604030504040204" charset="-120"/>
              <a:ea typeface="Microsoft JhengHei" panose="020B0604030504040204" charset="-120"/>
              <a:cs typeface="Bahnschrift SemiBold" panose="020B0502040204020203" charset="0"/>
            </a:endParaRPr>
          </a:p>
          <a:p>
            <a:r>
              <a:rPr lang="en-US">
                <a:latin typeface="Microsoft JhengHei" panose="020B0604030504040204" charset="-120"/>
                <a:ea typeface="Microsoft JhengHei" panose="020B0604030504040204" charset="-120"/>
                <a:cs typeface="Bahnschrift SemiBold" panose="020B0502040204020203" charset="0"/>
                <a:sym typeface="+mn-ea"/>
              </a:rPr>
              <a:t>subtraction or optical flow are also commonly used for motion detection</a:t>
            </a:r>
            <a:endParaRPr lang="en-US">
              <a:latin typeface="Microsoft JhengHei" panose="020B0604030504040204" charset="-120"/>
              <a:ea typeface="Microsoft JhengHei" panose="020B0604030504040204" charset="-120"/>
              <a:cs typeface="Bahnschrift SemiBold" panose="020B0502040204020203" charset="0"/>
            </a:endParaRPr>
          </a:p>
          <a:p>
            <a:endParaRPr lang="en-US">
              <a:latin typeface="Microsoft JhengHei" panose="020B0604030504040204" charset="-120"/>
              <a:ea typeface="Microsoft JhengHei" panose="020B0604030504040204" charset="-120"/>
              <a:cs typeface="Bahnschrift SemiBold" panose="020B0502040204020203" charset="0"/>
            </a:endParaRPr>
          </a:p>
          <a:p>
            <a:endParaRPr lang="en-US">
              <a:latin typeface="Bahnschrift SemiBold" panose="020B0502040204020203" charset="0"/>
              <a:cs typeface="Bahnschrift SemiBold" panose="020B0502040204020203" charset="0"/>
            </a:endParaRPr>
          </a:p>
          <a:p>
            <a:endParaRPr lang="en-US">
              <a:latin typeface="Bahnschrift SemiBold" panose="020B0502040204020203" charset="0"/>
              <a:cs typeface="Bahnschrift SemiBold" panose="020B0502040204020203" charset="0"/>
            </a:endParaRPr>
          </a:p>
          <a:p>
            <a:endParaRPr lang="en-US">
              <a:latin typeface="Bahnschrift SemiBold" panose="020B0502040204020203" charset="0"/>
              <a:cs typeface="Bahnschrift SemiBold" panose="020B0502040204020203" charset="0"/>
            </a:endParaRPr>
          </a:p>
          <a:p>
            <a:endParaRPr lang="en-US">
              <a:latin typeface="Bahnschrift SemiBold" panose="020B0502040204020203" charset="0"/>
              <a:cs typeface="Bahnschrift SemiBold" panose="020B05020402040202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p:blipFill>
        <p:spPr>
          <a:xfrm>
            <a:off x="5619115" y="-121920"/>
            <a:ext cx="6656070" cy="6979920"/>
          </a:xfrm>
          <a:prstGeom prst="rect">
            <a:avLst/>
          </a:prstGeom>
        </p:spPr>
      </p:pic>
      <p:sp>
        <p:nvSpPr>
          <p:cNvPr id="3" name="Text Box 2"/>
          <p:cNvSpPr txBox="1"/>
          <p:nvPr/>
        </p:nvSpPr>
        <p:spPr>
          <a:xfrm>
            <a:off x="307975" y="179070"/>
            <a:ext cx="4064000" cy="706755"/>
          </a:xfrm>
          <a:prstGeom prst="rect">
            <a:avLst/>
          </a:prstGeom>
          <a:noFill/>
        </p:spPr>
        <p:txBody>
          <a:bodyPr wrap="square" rtlCol="0">
            <a:spAutoFit/>
          </a:bodyPr>
          <a:p>
            <a:r>
              <a:rPr lang="en-US" sz="2000" b="1"/>
              <a:t>Code snippet-</a:t>
            </a:r>
            <a:endParaRPr lang="en-US" sz="2000" b="1"/>
          </a:p>
          <a:p>
            <a:r>
              <a:rPr lang="en-US" sz="2000" b="1"/>
              <a:t>Traffic signal detection</a:t>
            </a:r>
            <a:endParaRPr lang="en-US" sz="20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p:blipFill>
        <p:spPr>
          <a:xfrm>
            <a:off x="4824095" y="635"/>
            <a:ext cx="7367905" cy="6858000"/>
          </a:xfrm>
          <a:prstGeom prst="rect">
            <a:avLst/>
          </a:prstGeom>
        </p:spPr>
      </p:pic>
      <p:sp>
        <p:nvSpPr>
          <p:cNvPr id="3" name="Text Box 2"/>
          <p:cNvSpPr txBox="1"/>
          <p:nvPr/>
        </p:nvSpPr>
        <p:spPr>
          <a:xfrm>
            <a:off x="125095" y="89535"/>
            <a:ext cx="4064000" cy="893445"/>
          </a:xfrm>
          <a:prstGeom prst="rect">
            <a:avLst/>
          </a:prstGeom>
          <a:noFill/>
        </p:spPr>
        <p:txBody>
          <a:bodyPr wrap="square" rtlCol="0">
            <a:noAutofit/>
          </a:bodyPr>
          <a:p>
            <a:r>
              <a:rPr lang="en-US" sz="2000" b="1"/>
              <a:t>Code snippet Motion detection</a:t>
            </a:r>
            <a:endParaRPr lang="en-US" sz="2000" b="1"/>
          </a:p>
        </p:txBody>
      </p:sp>
    </p:spTree>
  </p:cSld>
  <p:clrMapOvr>
    <a:masterClrMapping/>
  </p:clrMapOvr>
</p:sld>
</file>

<file path=ppt/tags/tag1.xml><?xml version="1.0" encoding="utf-8"?>
<p:tagLst xmlns:p="http://schemas.openxmlformats.org/presentationml/2006/main">
  <p:tag name="PA" val="v3.0.1"/>
</p:tagLst>
</file>

<file path=ppt/tags/tag2.xml><?xml version="1.0" encoding="utf-8"?>
<p:tagLst xmlns:p="http://schemas.openxmlformats.org/presentationml/2006/main">
  <p:tag name="TABLE_ENDDRAG_ORIGIN_RECT" val="770*539"/>
  <p:tag name="TABLE_ENDDRAG_RECT" val="144*0*770*539"/>
</p:tagLst>
</file>

<file path=ppt/tags/tag3.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9531</Words>
  <Application>WPS Presentation</Application>
  <PresentationFormat>宽屏</PresentationFormat>
  <Paragraphs>261</Paragraphs>
  <Slides>16</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16</vt:i4>
      </vt:variant>
    </vt:vector>
  </HeadingPairs>
  <TitlesOfParts>
    <vt:vector size="33" baseType="lpstr">
      <vt:lpstr>Arial</vt:lpstr>
      <vt:lpstr>SimSun</vt:lpstr>
      <vt:lpstr>Wingdings</vt:lpstr>
      <vt:lpstr>等线</vt:lpstr>
      <vt:lpstr>Microsoft YaHei</vt:lpstr>
      <vt:lpstr>Century Gothic</vt:lpstr>
      <vt:lpstr>Bahnschrift SemiBold</vt:lpstr>
      <vt:lpstr>黑体</vt:lpstr>
      <vt:lpstr>Microsoft Sans Serif</vt:lpstr>
      <vt:lpstr>Microsoft YaHei Light</vt:lpstr>
      <vt:lpstr>Microsoft JhengHei</vt:lpstr>
      <vt:lpstr>Microsoft PhagsPa</vt:lpstr>
      <vt:lpstr>Arial Unicode MS</vt:lpstr>
      <vt:lpstr>等线 Light</vt:lpstr>
      <vt:lpstr>Calibri</vt:lpstr>
      <vt:lpstr>Artifakt Element Hair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美仑设计</dc:creator>
  <cp:keywords>www.51pptmoban.com</cp:keywords>
  <cp:lastModifiedBy>KIIT</cp:lastModifiedBy>
  <cp:revision>32</cp:revision>
  <dcterms:created xsi:type="dcterms:W3CDTF">2018-09-12T16:22:00Z</dcterms:created>
  <dcterms:modified xsi:type="dcterms:W3CDTF">2024-07-14T05:53:00Z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1033-12.2.0.17153</vt:lpwstr>
  </property>
  <property fmtid="{D5CDD505-2E9C-101B-9397-08002B2CF9AE}" pid="3" name="ICV">
    <vt:lpwstr>E7770FA24C454B75BA5B7A5957EE9A4E_13</vt:lpwstr>
  </property>
</Properties>
</file>