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0" r:id="rId6"/>
    <p:sldId id="260" r:id="rId7"/>
    <p:sldId id="271" r:id="rId8"/>
    <p:sldId id="263" r:id="rId9"/>
    <p:sldId id="272" r:id="rId10"/>
    <p:sldId id="273" r:id="rId11"/>
    <p:sldId id="274" r:id="rId12"/>
    <p:sldId id="26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99" r:id="rId27"/>
    <p:sldId id="301" r:id="rId28"/>
    <p:sldId id="300" r:id="rId29"/>
    <p:sldId id="268" r:id="rId30"/>
    <p:sldId id="298" r:id="rId31"/>
    <p:sldId id="289" r:id="rId32"/>
    <p:sldId id="292" r:id="rId33"/>
    <p:sldId id="293" r:id="rId34"/>
    <p:sldId id="291" r:id="rId35"/>
    <p:sldId id="295" r:id="rId36"/>
    <p:sldId id="290" r:id="rId37"/>
    <p:sldId id="294" r:id="rId38"/>
    <p:sldId id="297" r:id="rId39"/>
    <p:sldId id="296"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96" y="-52"/>
      </p:cViewPr>
      <p:guideLst>
        <p:guide orient="horz" pos="1599"/>
        <p:guide pos="2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F8EA6C-BA3A-4FAD-97CA-2515D1A31CD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2FEDF-6C31-47A3-96DE-091DF25B97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F8EA6C-BA3A-4FAD-97CA-2515D1A31CD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2FEDF-6C31-47A3-96DE-091DF25B97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F8EA6C-BA3A-4FAD-97CA-2515D1A31CD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2FEDF-6C31-47A3-96DE-091DF25B97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F8EA6C-BA3A-4FAD-97CA-2515D1A31CD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2FEDF-6C31-47A3-96DE-091DF25B97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F8EA6C-BA3A-4FAD-97CA-2515D1A31CD0}"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2FEDF-6C31-47A3-96DE-091DF25B97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F8EA6C-BA3A-4FAD-97CA-2515D1A31CD0}"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2FEDF-6C31-47A3-96DE-091DF25B97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F8EA6C-BA3A-4FAD-97CA-2515D1A31CD0}"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2FEDF-6C31-47A3-96DE-091DF25B97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F8EA6C-BA3A-4FAD-97CA-2515D1A31CD0}"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2FEDF-6C31-47A3-96DE-091DF25B97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F8EA6C-BA3A-4FAD-97CA-2515D1A31CD0}"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2FEDF-6C31-47A3-96DE-091DF25B97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F8EA6C-BA3A-4FAD-97CA-2515D1A31CD0}"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2FEDF-6C31-47A3-96DE-091DF25B97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F8EA6C-BA3A-4FAD-97CA-2515D1A31CD0}"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2FEDF-6C31-47A3-96DE-091DF25B97D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F8EA6C-BA3A-4FAD-97CA-2515D1A31CD0}" type="datetimeFigureOut">
              <a:rPr lang="en-US" smtClean="0"/>
              <a:t>1/10/2023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A62FEDF-6C31-47A3-96DE-091DF25B97D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Function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895350"/>
            <a:ext cx="8229600" cy="35814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Function are subprograms which are used to compute a value or perform a task.</a:t>
            </a:r>
          </a:p>
          <a:p>
            <a:pPr marL="0" indent="0">
              <a:buNone/>
            </a:pPr>
            <a:endParaRPr lang="en-US" sz="1000" dirty="0" smtClean="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Type of Functions:-</a:t>
            </a:r>
          </a:p>
          <a:p>
            <a:r>
              <a:rPr lang="en-US" sz="2000" dirty="0" smtClean="0">
                <a:latin typeface="Times New Roman" panose="02020603050405020304" pitchFamily="18" charset="0"/>
                <a:cs typeface="Times New Roman" panose="02020603050405020304" pitchFamily="18" charset="0"/>
              </a:rPr>
              <a:t>Built-in Function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Ex</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print( ), upper( ) </a:t>
            </a:r>
            <a:r>
              <a:rPr lang="en-US" sz="2000" dirty="0" err="1" smtClean="0">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User-defined </a:t>
            </a:r>
            <a:r>
              <a:rPr lang="en-US" sz="2000" dirty="0" smtClean="0">
                <a:latin typeface="Times New Roman" panose="02020603050405020304" pitchFamily="18" charset="0"/>
                <a:cs typeface="Times New Roman" panose="02020603050405020304" pitchFamily="18" charset="0"/>
              </a:rPr>
              <a:t>Function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Pass a Function as Parameter</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We can pass a function as parameter to another function.</a:t>
            </a:r>
          </a:p>
          <a:p>
            <a:pPr marL="0" indent="0">
              <a:buNone/>
            </a:pPr>
            <a:r>
              <a:rPr lang="en-US" sz="2000" dirty="0" smtClean="0">
                <a:latin typeface="Times New Roman" panose="02020603050405020304" pitchFamily="18" charset="0"/>
                <a:cs typeface="Times New Roman" panose="02020603050405020304" pitchFamily="18" charset="0"/>
              </a:rPr>
              <a:t>Ex:-</a:t>
            </a:r>
          </a:p>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disp</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sh</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print("</a:t>
            </a:r>
            <a:r>
              <a:rPr lang="en-US" sz="2000" dirty="0" err="1">
                <a:latin typeface="Times New Roman" panose="02020603050405020304" pitchFamily="18" charset="0"/>
                <a:cs typeface="Times New Roman" panose="02020603050405020304" pitchFamily="18" charset="0"/>
              </a:rPr>
              <a:t>Disp</a:t>
            </a:r>
            <a:r>
              <a:rPr lang="en-US" sz="2000" dirty="0">
                <a:latin typeface="Times New Roman" panose="02020603050405020304" pitchFamily="18" charset="0"/>
                <a:cs typeface="Times New Roman" panose="02020603050405020304" pitchFamily="18" charset="0"/>
              </a:rPr>
              <a:t> Function" + </a:t>
            </a:r>
            <a:r>
              <a:rPr lang="en-US" sz="2000" dirty="0" err="1">
                <a:latin typeface="Times New Roman" panose="02020603050405020304" pitchFamily="18" charset="0"/>
                <a:cs typeface="Times New Roman" panose="02020603050405020304" pitchFamily="18" charset="0"/>
              </a:rPr>
              <a:t>sh</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show():</a:t>
            </a:r>
          </a:p>
          <a:p>
            <a:pPr marL="0" indent="0">
              <a:buNone/>
            </a:pPr>
            <a:r>
              <a:rPr lang="en-US" sz="2000" dirty="0">
                <a:latin typeface="Times New Roman" panose="02020603050405020304" pitchFamily="18" charset="0"/>
                <a:cs typeface="Times New Roman" panose="02020603050405020304" pitchFamily="18" charset="0"/>
              </a:rPr>
              <a:t>	return " Show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disp</a:t>
            </a:r>
            <a:r>
              <a:rPr lang="en-US" sz="2000" dirty="0">
                <a:latin typeface="Times New Roman" panose="02020603050405020304" pitchFamily="18" charset="0"/>
                <a:cs typeface="Times New Roman" panose="02020603050405020304" pitchFamily="18" charset="0"/>
              </a:rPr>
              <a:t>(show)</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Function return another Function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4191000" cy="3886200"/>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A function can return another function.</a:t>
            </a:r>
          </a:p>
          <a:p>
            <a:pPr marL="0" indent="0">
              <a:buNone/>
            </a:pPr>
            <a:r>
              <a:rPr lang="en-US" sz="1800" dirty="0" smtClean="0">
                <a:latin typeface="Times New Roman" panose="02020603050405020304" pitchFamily="18" charset="0"/>
                <a:cs typeface="Times New Roman" panose="02020603050405020304" pitchFamily="18" charset="0"/>
              </a:rPr>
              <a:t>Ex:-</a:t>
            </a:r>
          </a:p>
          <a:p>
            <a:pPr marL="0"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disp</a:t>
            </a:r>
            <a:r>
              <a:rPr lang="en-US" sz="1800" dirty="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def</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show():</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return </a:t>
            </a:r>
            <a:r>
              <a:rPr lang="en-US" sz="1800" dirty="0">
                <a:latin typeface="Times New Roman" panose="02020603050405020304" pitchFamily="18" charset="0"/>
                <a:cs typeface="Times New Roman" panose="02020603050405020304" pitchFamily="18" charset="0"/>
              </a:rPr>
              <a:t>"Show Function"</a:t>
            </a:r>
          </a:p>
          <a:p>
            <a:pPr marL="0" indent="0">
              <a:buNone/>
            </a:pPr>
            <a:r>
              <a:rPr lang="en-US" sz="1800" dirty="0" smtClean="0">
                <a:latin typeface="Times New Roman" panose="02020603050405020304" pitchFamily="18" charset="0"/>
                <a:cs typeface="Times New Roman" panose="02020603050405020304" pitchFamily="18" charset="0"/>
              </a:rPr>
              <a:t>        print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Disp</a:t>
            </a:r>
            <a:r>
              <a:rPr lang="en-US" sz="1800" dirty="0">
                <a:latin typeface="Times New Roman" panose="02020603050405020304" pitchFamily="18" charset="0"/>
                <a:cs typeface="Times New Roman" panose="02020603050405020304" pitchFamily="18" charset="0"/>
              </a:rPr>
              <a:t> Function")</a:t>
            </a:r>
          </a:p>
          <a:p>
            <a:pPr marL="0" indent="0">
              <a:buNone/>
            </a:pPr>
            <a:r>
              <a:rPr lang="en-US" sz="1800" dirty="0" smtClean="0">
                <a:latin typeface="Times New Roman" panose="02020603050405020304" pitchFamily="18" charset="0"/>
                <a:cs typeface="Times New Roman" panose="02020603050405020304" pitchFamily="18" charset="0"/>
              </a:rPr>
              <a:t>        return </a:t>
            </a:r>
            <a:r>
              <a:rPr lang="en-US" sz="1800" dirty="0">
                <a:latin typeface="Times New Roman" panose="02020603050405020304" pitchFamily="18" charset="0"/>
                <a:cs typeface="Times New Roman" panose="02020603050405020304" pitchFamily="18" charset="0"/>
              </a:rPr>
              <a:t>show</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r_sh</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disp</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print(</a:t>
            </a:r>
            <a:r>
              <a:rPr lang="en-US" sz="1800" dirty="0" err="1">
                <a:latin typeface="Times New Roman" panose="02020603050405020304" pitchFamily="18" charset="0"/>
                <a:cs typeface="Times New Roman" panose="02020603050405020304" pitchFamily="18" charset="0"/>
              </a:rPr>
              <a:t>r_sh</a:t>
            </a:r>
            <a:r>
              <a:rPr lang="en-US" sz="1800" dirty="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4495800" y="1352550"/>
            <a:ext cx="4191000" cy="3276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disp</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sh</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print("</a:t>
            </a:r>
            <a:r>
              <a:rPr lang="en-US" sz="2000" dirty="0" err="1">
                <a:latin typeface="Times New Roman" panose="02020603050405020304" pitchFamily="18" charset="0"/>
                <a:cs typeface="Times New Roman" panose="02020603050405020304" pitchFamily="18" charset="0"/>
              </a:rPr>
              <a:t>Disp</a:t>
            </a:r>
            <a:r>
              <a:rPr lang="en-US" sz="2000" dirty="0">
                <a:latin typeface="Times New Roman" panose="02020603050405020304" pitchFamily="18" charset="0"/>
                <a:cs typeface="Times New Roman" panose="02020603050405020304" pitchFamily="18" charset="0"/>
              </a:rPr>
              <a:t> Function")</a:t>
            </a:r>
          </a:p>
          <a:p>
            <a:pPr marL="0" indent="0">
              <a:buNone/>
            </a:pPr>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sh</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show():</a:t>
            </a:r>
          </a:p>
          <a:p>
            <a:pPr marL="0" indent="0">
              <a:buNone/>
            </a:pPr>
            <a:r>
              <a:rPr lang="en-US" sz="2000" dirty="0">
                <a:latin typeface="Times New Roman" panose="02020603050405020304" pitchFamily="18" charset="0"/>
                <a:cs typeface="Times New Roman" panose="02020603050405020304" pitchFamily="18" charset="0"/>
              </a:rPr>
              <a:t>	return "Show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r_sh</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disp</a:t>
            </a:r>
            <a:r>
              <a:rPr lang="en-US" sz="2000" dirty="0">
                <a:latin typeface="Times New Roman" panose="02020603050405020304" pitchFamily="18" charset="0"/>
                <a:cs typeface="Times New Roman" panose="02020603050405020304" pitchFamily="18" charset="0"/>
              </a:rPr>
              <a:t>(show)</a:t>
            </a:r>
          </a:p>
          <a:p>
            <a:pPr marL="0" indent="0">
              <a:buNone/>
            </a:pPr>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r_sh</a:t>
            </a:r>
            <a:r>
              <a:rPr lang="en-US" sz="20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Effect transition="in" filter="fade">
                                      <p:cBhvr>
                                        <p:cTn id="57" dur="500"/>
                                        <p:tgtEl>
                                          <p:spTgt spid="5">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2" end="2"/>
                                            </p:txEl>
                                          </p:spTgt>
                                        </p:tgtEl>
                                        <p:attrNameLst>
                                          <p:attrName>style.visibility</p:attrName>
                                        </p:attrNameLst>
                                      </p:cBhvr>
                                      <p:to>
                                        <p:strVal val="visible"/>
                                      </p:to>
                                    </p:set>
                                    <p:animEffect transition="in" filter="fade">
                                      <p:cBhvr>
                                        <p:cTn id="62" dur="500"/>
                                        <p:tgtEl>
                                          <p:spTgt spid="5">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Effect transition="in" filter="fade">
                                      <p:cBhvr>
                                        <p:cTn id="67" dur="500"/>
                                        <p:tgtEl>
                                          <p:spTgt spid="5">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5" end="5"/>
                                            </p:txEl>
                                          </p:spTgt>
                                        </p:tgtEl>
                                        <p:attrNameLst>
                                          <p:attrName>style.visibility</p:attrName>
                                        </p:attrNameLst>
                                      </p:cBhvr>
                                      <p:to>
                                        <p:strVal val="visible"/>
                                      </p:to>
                                    </p:set>
                                    <p:animEffect transition="in" filter="fade">
                                      <p:cBhvr>
                                        <p:cTn id="72" dur="500"/>
                                        <p:tgtEl>
                                          <p:spTgt spid="5">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7" end="7"/>
                                            </p:txEl>
                                          </p:spTgt>
                                        </p:tgtEl>
                                        <p:attrNameLst>
                                          <p:attrName>style.visibility</p:attrName>
                                        </p:attrNameLst>
                                      </p:cBhvr>
                                      <p:to>
                                        <p:strVal val="visible"/>
                                      </p:to>
                                    </p:set>
                                    <p:animEffect transition="in" filter="fade">
                                      <p:cBhvr>
                                        <p:cTn id="77" dur="500"/>
                                        <p:tgtEl>
                                          <p:spTgt spid="5">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8" end="8"/>
                                            </p:txEl>
                                          </p:spTgt>
                                        </p:tgtEl>
                                        <p:attrNameLst>
                                          <p:attrName>style.visibility</p:attrName>
                                        </p:attrNameLst>
                                      </p:cBhvr>
                                      <p:to>
                                        <p:strVal val="visible"/>
                                      </p:to>
                                    </p:set>
                                    <p:animEffect transition="in" filter="fade">
                                      <p:cBhvr>
                                        <p:cTn id="8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Actual and Formal Argument</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000" dirty="0" smtClean="0">
                <a:latin typeface="Times New Roman" panose="02020603050405020304" pitchFamily="18" charset="0"/>
                <a:cs typeface="Times New Roman" panose="02020603050405020304" pitchFamily="18" charset="0"/>
              </a:rPr>
              <a:t>Formal Argument - Function definition parameters are called as formal arguments</a:t>
            </a:r>
          </a:p>
          <a:p>
            <a:r>
              <a:rPr lang="en-US" sz="2000" dirty="0" smtClean="0">
                <a:latin typeface="Times New Roman" panose="02020603050405020304" pitchFamily="18" charset="0"/>
                <a:cs typeface="Times New Roman" panose="02020603050405020304" pitchFamily="18" charset="0"/>
              </a:rPr>
              <a:t>Actual Argument - </a:t>
            </a:r>
            <a:r>
              <a:rPr lang="en-US" sz="2000" dirty="0">
                <a:latin typeface="Times New Roman" panose="02020603050405020304" pitchFamily="18" charset="0"/>
                <a:cs typeface="Times New Roman" panose="02020603050405020304" pitchFamily="18" charset="0"/>
              </a:rPr>
              <a:t>Function call arguments are actual arguments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i="1"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1447800" y="2419350"/>
            <a:ext cx="2819400" cy="1631216"/>
          </a:xfrm>
          <a:prstGeom prst="rect">
            <a:avLst/>
          </a:prstGeom>
        </p:spPr>
        <p:txBody>
          <a:bodyPr wrap="square">
            <a:spAutoFit/>
          </a:bodyPr>
          <a:lstStyle/>
          <a:p>
            <a:r>
              <a:rPr lang="en-US" sz="2000" i="1" dirty="0" err="1">
                <a:cs typeface="Times New Roman" panose="02020603050405020304" pitchFamily="18" charset="0"/>
              </a:rPr>
              <a:t>def</a:t>
            </a:r>
            <a:r>
              <a:rPr lang="en-US" sz="2000" dirty="0">
                <a:cs typeface="Times New Roman" panose="02020603050405020304" pitchFamily="18" charset="0"/>
              </a:rPr>
              <a:t> add (x, y) </a:t>
            </a:r>
            <a:r>
              <a:rPr lang="en-US" sz="2000" b="1" dirty="0">
                <a:cs typeface="Times New Roman" panose="02020603050405020304" pitchFamily="18" charset="0"/>
              </a:rPr>
              <a:t>:</a:t>
            </a:r>
          </a:p>
          <a:p>
            <a:r>
              <a:rPr lang="en-US" sz="2000" dirty="0">
                <a:cs typeface="Times New Roman" panose="02020603050405020304" pitchFamily="18" charset="0"/>
              </a:rPr>
              <a:t>        c = x + y</a:t>
            </a:r>
          </a:p>
          <a:p>
            <a:r>
              <a:rPr lang="en-US" sz="2000" dirty="0">
                <a:cs typeface="Times New Roman" panose="02020603050405020304" pitchFamily="18" charset="0"/>
              </a:rPr>
              <a:t>        print(c</a:t>
            </a:r>
            <a:r>
              <a:rPr lang="en-US" sz="2000" dirty="0" smtClean="0">
                <a:cs typeface="Times New Roman" panose="02020603050405020304" pitchFamily="18" charset="0"/>
              </a:rPr>
              <a:t>)</a:t>
            </a:r>
          </a:p>
          <a:p>
            <a:endParaRPr lang="en-US" sz="2000" dirty="0">
              <a:cs typeface="Times New Roman" panose="02020603050405020304" pitchFamily="18" charset="0"/>
            </a:endParaRPr>
          </a:p>
          <a:p>
            <a:r>
              <a:rPr lang="en-US" sz="2000" dirty="0">
                <a:cs typeface="Times New Roman" panose="02020603050405020304" pitchFamily="18" charset="0"/>
              </a:rPr>
              <a:t>add(10, 20)</a:t>
            </a:r>
          </a:p>
        </p:txBody>
      </p:sp>
      <p:sp>
        <p:nvSpPr>
          <p:cNvPr id="5" name="TextBox 4"/>
          <p:cNvSpPr txBox="1"/>
          <p:nvPr/>
        </p:nvSpPr>
        <p:spPr>
          <a:xfrm>
            <a:off x="2895600" y="1951851"/>
            <a:ext cx="1917128"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Times New Roman" panose="02020603050405020304" pitchFamily="18" charset="0"/>
                <a:cs typeface="Times New Roman" panose="02020603050405020304" pitchFamily="18" charset="0"/>
              </a:rPr>
              <a:t>Formal Arguments</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4356616"/>
            <a:ext cx="186692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latin typeface="Times New Roman" panose="02020603050405020304" pitchFamily="18" charset="0"/>
                <a:cs typeface="Times New Roman" panose="02020603050405020304" pitchFamily="18" charset="0"/>
              </a:rPr>
              <a:t>Actual Arguments</a:t>
            </a:r>
            <a:endParaRPr lang="en-IN" dirty="0">
              <a:latin typeface="Times New Roman" panose="02020603050405020304" pitchFamily="18" charset="0"/>
              <a:cs typeface="Times New Roman" panose="02020603050405020304" pitchFamily="18" charset="0"/>
            </a:endParaRPr>
          </a:p>
        </p:txBody>
      </p:sp>
      <p:cxnSp>
        <p:nvCxnSpPr>
          <p:cNvPr id="8" name="Straight Arrow Connector 7"/>
          <p:cNvCxnSpPr>
            <a:stCxn id="5" idx="1"/>
          </p:cNvCxnSpPr>
          <p:nvPr/>
        </p:nvCxnSpPr>
        <p:spPr>
          <a:xfrm flipH="1">
            <a:off x="2590800" y="2136517"/>
            <a:ext cx="304800" cy="3590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flipV="1">
            <a:off x="2324121" y="4019550"/>
            <a:ext cx="0" cy="33706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Type of Actual Arguments</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000" dirty="0" smtClean="0">
                <a:latin typeface="Times New Roman" panose="02020603050405020304" pitchFamily="18" charset="0"/>
                <a:cs typeface="Times New Roman" panose="02020603050405020304" pitchFamily="18" charset="0"/>
              </a:rPr>
              <a:t>Positional Arguments</a:t>
            </a:r>
          </a:p>
          <a:p>
            <a:r>
              <a:rPr lang="en-US" sz="2000" dirty="0" smtClean="0">
                <a:latin typeface="Times New Roman" panose="02020603050405020304" pitchFamily="18" charset="0"/>
                <a:cs typeface="Times New Roman" panose="02020603050405020304" pitchFamily="18" charset="0"/>
              </a:rPr>
              <a:t>Keyword Arguments</a:t>
            </a:r>
          </a:p>
          <a:p>
            <a:r>
              <a:rPr lang="en-US" sz="2000" dirty="0" smtClean="0">
                <a:latin typeface="Times New Roman" panose="02020603050405020304" pitchFamily="18" charset="0"/>
                <a:cs typeface="Times New Roman" panose="02020603050405020304" pitchFamily="18" charset="0"/>
              </a:rPr>
              <a:t>Default Arguments</a:t>
            </a:r>
          </a:p>
          <a:p>
            <a:r>
              <a:rPr lang="en-US" sz="2000" dirty="0" smtClean="0">
                <a:latin typeface="Times New Roman" panose="02020603050405020304" pitchFamily="18" charset="0"/>
                <a:cs typeface="Times New Roman" panose="02020603050405020304" pitchFamily="18" charset="0"/>
              </a:rPr>
              <a:t>Variable Length Arguments</a:t>
            </a:r>
          </a:p>
          <a:p>
            <a:r>
              <a:rPr lang="en-US" sz="2000" dirty="0" smtClean="0">
                <a:latin typeface="Times New Roman" panose="02020603050405020304" pitchFamily="18" charset="0"/>
                <a:cs typeface="Times New Roman" panose="02020603050405020304" pitchFamily="18" charset="0"/>
              </a:rPr>
              <a:t>Keyword Variable </a:t>
            </a:r>
            <a:r>
              <a:rPr lang="en-US" sz="2000" dirty="0">
                <a:latin typeface="Times New Roman" panose="02020603050405020304" pitchFamily="18" charset="0"/>
                <a:cs typeface="Times New Roman" panose="02020603050405020304" pitchFamily="18" charset="0"/>
              </a:rPr>
              <a:t>Length </a:t>
            </a:r>
            <a:r>
              <a:rPr lang="en-US" sz="2000" dirty="0" smtClean="0">
                <a:latin typeface="Times New Roman" panose="02020603050405020304" pitchFamily="18" charset="0"/>
                <a:cs typeface="Times New Roman" panose="02020603050405020304" pitchFamily="18" charset="0"/>
              </a:rPr>
              <a:t>Arguments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anose="02020603050405020304" pitchFamily="18" charset="0"/>
                <a:cs typeface="Times New Roman" panose="02020603050405020304" pitchFamily="18" charset="0"/>
              </a:rPr>
              <a:t>Positional </a:t>
            </a:r>
            <a:r>
              <a:rPr lang="en-US" sz="4000" b="1" u="sng" dirty="0" smtClean="0">
                <a:latin typeface="Times New Roman" panose="02020603050405020304" pitchFamily="18" charset="0"/>
                <a:cs typeface="Times New Roman" panose="02020603050405020304" pitchFamily="18" charset="0"/>
              </a:rPr>
              <a:t>Arguments</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11430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These arguments are passed to the function in correct positional order. </a:t>
            </a:r>
          </a:p>
          <a:p>
            <a:pPr marL="0" indent="0">
              <a:buNone/>
            </a:pPr>
            <a:r>
              <a:rPr lang="en-US" sz="2000" dirty="0" smtClean="0">
                <a:latin typeface="Times New Roman" panose="02020603050405020304" pitchFamily="18" charset="0"/>
                <a:cs typeface="Times New Roman" panose="02020603050405020304" pitchFamily="18" charset="0"/>
              </a:rPr>
              <a:t>The number of arguments and their positions in the function definition should be equal to the number and position of the argument in the function call.</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i="1"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3200400" y="2159734"/>
            <a:ext cx="2209800" cy="1631216"/>
          </a:xfrm>
          <a:prstGeom prst="rect">
            <a:avLst/>
          </a:prstGeom>
        </p:spPr>
        <p:txBody>
          <a:bodyPr wrap="square">
            <a:spAutoFit/>
          </a:bodyPr>
          <a:lstStyle/>
          <a:p>
            <a:r>
              <a:rPr lang="en-US" sz="2000" i="1" dirty="0" err="1">
                <a:cs typeface="Times New Roman" panose="02020603050405020304" pitchFamily="18" charset="0"/>
              </a:rPr>
              <a:t>def</a:t>
            </a:r>
            <a:r>
              <a:rPr lang="en-US" sz="2000" dirty="0">
                <a:cs typeface="Times New Roman" panose="02020603050405020304" pitchFamily="18" charset="0"/>
              </a:rPr>
              <a:t> </a:t>
            </a:r>
            <a:r>
              <a:rPr lang="en-US" sz="2000" dirty="0" smtClean="0">
                <a:cs typeface="Times New Roman" panose="02020603050405020304" pitchFamily="18" charset="0"/>
              </a:rPr>
              <a:t>pw </a:t>
            </a:r>
            <a:r>
              <a:rPr lang="en-US" sz="2000" dirty="0">
                <a:cs typeface="Times New Roman" panose="02020603050405020304" pitchFamily="18" charset="0"/>
              </a:rPr>
              <a:t>(x, y) </a:t>
            </a:r>
            <a:r>
              <a:rPr lang="en-US" sz="2000" b="1" dirty="0">
                <a:cs typeface="Times New Roman" panose="02020603050405020304" pitchFamily="18" charset="0"/>
              </a:rPr>
              <a:t>:</a:t>
            </a:r>
          </a:p>
          <a:p>
            <a:r>
              <a:rPr lang="en-US" sz="2000" dirty="0">
                <a:cs typeface="Times New Roman" panose="02020603050405020304" pitchFamily="18" charset="0"/>
              </a:rPr>
              <a:t>        </a:t>
            </a:r>
            <a:r>
              <a:rPr lang="en-US" sz="2000" dirty="0" smtClean="0">
                <a:cs typeface="Times New Roman" panose="02020603050405020304" pitchFamily="18" charset="0"/>
              </a:rPr>
              <a:t>z </a:t>
            </a:r>
            <a:r>
              <a:rPr lang="en-US" sz="2000" dirty="0">
                <a:cs typeface="Times New Roman" panose="02020603050405020304" pitchFamily="18" charset="0"/>
              </a:rPr>
              <a:t>= </a:t>
            </a:r>
            <a:r>
              <a:rPr lang="en-US" sz="2000" dirty="0" smtClean="0">
                <a:cs typeface="Times New Roman" panose="02020603050405020304" pitchFamily="18" charset="0"/>
              </a:rPr>
              <a:t>x**y</a:t>
            </a:r>
            <a:endParaRPr lang="en-US" sz="2000" dirty="0">
              <a:cs typeface="Times New Roman" panose="02020603050405020304" pitchFamily="18" charset="0"/>
            </a:endParaRPr>
          </a:p>
          <a:p>
            <a:r>
              <a:rPr lang="en-US" sz="2000" dirty="0">
                <a:cs typeface="Times New Roman" panose="02020603050405020304" pitchFamily="18" charset="0"/>
              </a:rPr>
              <a:t>        </a:t>
            </a:r>
            <a:r>
              <a:rPr lang="en-US" sz="2000" dirty="0" smtClean="0">
                <a:cs typeface="Times New Roman" panose="02020603050405020304" pitchFamily="18" charset="0"/>
              </a:rPr>
              <a:t>print(z)</a:t>
            </a:r>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000" dirty="0" smtClean="0">
                <a:cs typeface="Times New Roman" panose="02020603050405020304" pitchFamily="18" charset="0"/>
              </a:rPr>
              <a:t>pw(2, 5)</a:t>
            </a:r>
            <a:endParaRPr lang="en-US" sz="2000" dirty="0">
              <a:cs typeface="Times New Roman" panose="02020603050405020304" pitchFamily="18" charset="0"/>
            </a:endParaRPr>
          </a:p>
        </p:txBody>
      </p:sp>
      <p:sp>
        <p:nvSpPr>
          <p:cNvPr id="5" name="Rectangle 4"/>
          <p:cNvSpPr/>
          <p:nvPr/>
        </p:nvSpPr>
        <p:spPr>
          <a:xfrm>
            <a:off x="914400" y="2159734"/>
            <a:ext cx="2209800" cy="1631216"/>
          </a:xfrm>
          <a:prstGeom prst="rect">
            <a:avLst/>
          </a:prstGeom>
        </p:spPr>
        <p:txBody>
          <a:bodyPr wrap="square">
            <a:spAutoFit/>
          </a:bodyPr>
          <a:lstStyle/>
          <a:p>
            <a:r>
              <a:rPr lang="en-US" sz="2000" i="1" dirty="0" err="1">
                <a:cs typeface="Times New Roman" panose="02020603050405020304" pitchFamily="18" charset="0"/>
              </a:rPr>
              <a:t>def</a:t>
            </a:r>
            <a:r>
              <a:rPr lang="en-US" sz="2000" dirty="0">
                <a:cs typeface="Times New Roman" panose="02020603050405020304" pitchFamily="18" charset="0"/>
              </a:rPr>
              <a:t> </a:t>
            </a:r>
            <a:r>
              <a:rPr lang="en-US" sz="2000" dirty="0" smtClean="0">
                <a:cs typeface="Times New Roman" panose="02020603050405020304" pitchFamily="18" charset="0"/>
              </a:rPr>
              <a:t>pw </a:t>
            </a:r>
            <a:r>
              <a:rPr lang="en-US" sz="2000" dirty="0">
                <a:cs typeface="Times New Roman" panose="02020603050405020304" pitchFamily="18" charset="0"/>
              </a:rPr>
              <a:t>(x, y) </a:t>
            </a:r>
            <a:r>
              <a:rPr lang="en-US" sz="2000" b="1" dirty="0">
                <a:cs typeface="Times New Roman" panose="02020603050405020304" pitchFamily="18" charset="0"/>
              </a:rPr>
              <a:t>:</a:t>
            </a:r>
          </a:p>
          <a:p>
            <a:r>
              <a:rPr lang="en-US" sz="2000" dirty="0">
                <a:cs typeface="Times New Roman" panose="02020603050405020304" pitchFamily="18" charset="0"/>
              </a:rPr>
              <a:t>        </a:t>
            </a:r>
            <a:r>
              <a:rPr lang="en-US" sz="2000" dirty="0" smtClean="0">
                <a:cs typeface="Times New Roman" panose="02020603050405020304" pitchFamily="18" charset="0"/>
              </a:rPr>
              <a:t>z </a:t>
            </a:r>
            <a:r>
              <a:rPr lang="en-US" sz="2000" dirty="0">
                <a:cs typeface="Times New Roman" panose="02020603050405020304" pitchFamily="18" charset="0"/>
              </a:rPr>
              <a:t>= </a:t>
            </a:r>
            <a:r>
              <a:rPr lang="en-US" sz="2000" dirty="0" smtClean="0">
                <a:cs typeface="Times New Roman" panose="02020603050405020304" pitchFamily="18" charset="0"/>
              </a:rPr>
              <a:t>x**y</a:t>
            </a:r>
            <a:endParaRPr lang="en-US" sz="2000" dirty="0">
              <a:cs typeface="Times New Roman" panose="02020603050405020304" pitchFamily="18" charset="0"/>
            </a:endParaRPr>
          </a:p>
          <a:p>
            <a:r>
              <a:rPr lang="en-US" sz="2000" dirty="0">
                <a:cs typeface="Times New Roman" panose="02020603050405020304" pitchFamily="18" charset="0"/>
              </a:rPr>
              <a:t>        </a:t>
            </a:r>
            <a:r>
              <a:rPr lang="en-US" sz="2000" dirty="0" smtClean="0">
                <a:cs typeface="Times New Roman" panose="02020603050405020304" pitchFamily="18" charset="0"/>
              </a:rPr>
              <a:t>print(z)</a:t>
            </a:r>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000" dirty="0" smtClean="0">
                <a:cs typeface="Times New Roman" panose="02020603050405020304" pitchFamily="18" charset="0"/>
              </a:rPr>
              <a:t>pw(5, 2)</a:t>
            </a:r>
            <a:endParaRPr lang="en-US" sz="2000" dirty="0">
              <a:cs typeface="Times New Roman" panose="02020603050405020304" pitchFamily="18" charset="0"/>
            </a:endParaRPr>
          </a:p>
        </p:txBody>
      </p:sp>
      <p:sp>
        <p:nvSpPr>
          <p:cNvPr id="6" name="Rectangle 5"/>
          <p:cNvSpPr/>
          <p:nvPr/>
        </p:nvSpPr>
        <p:spPr>
          <a:xfrm>
            <a:off x="5791200" y="2159734"/>
            <a:ext cx="2209800" cy="1631216"/>
          </a:xfrm>
          <a:prstGeom prst="rect">
            <a:avLst/>
          </a:prstGeom>
        </p:spPr>
        <p:txBody>
          <a:bodyPr wrap="square">
            <a:spAutoFit/>
          </a:bodyPr>
          <a:lstStyle/>
          <a:p>
            <a:r>
              <a:rPr lang="en-US" sz="2000" i="1" dirty="0" err="1">
                <a:cs typeface="Times New Roman" panose="02020603050405020304" pitchFamily="18" charset="0"/>
              </a:rPr>
              <a:t>def</a:t>
            </a:r>
            <a:r>
              <a:rPr lang="en-US" sz="2000" dirty="0">
                <a:cs typeface="Times New Roman" panose="02020603050405020304" pitchFamily="18" charset="0"/>
              </a:rPr>
              <a:t> </a:t>
            </a:r>
            <a:r>
              <a:rPr lang="en-US" sz="2000" dirty="0" smtClean="0">
                <a:cs typeface="Times New Roman" panose="02020603050405020304" pitchFamily="18" charset="0"/>
              </a:rPr>
              <a:t>pw </a:t>
            </a:r>
            <a:r>
              <a:rPr lang="en-US" sz="2000" dirty="0">
                <a:cs typeface="Times New Roman" panose="02020603050405020304" pitchFamily="18" charset="0"/>
              </a:rPr>
              <a:t>(x, y) </a:t>
            </a:r>
            <a:r>
              <a:rPr lang="en-US" sz="2000" b="1" dirty="0">
                <a:cs typeface="Times New Roman" panose="02020603050405020304" pitchFamily="18" charset="0"/>
              </a:rPr>
              <a:t>:</a:t>
            </a:r>
          </a:p>
          <a:p>
            <a:r>
              <a:rPr lang="en-US" sz="2000" dirty="0">
                <a:cs typeface="Times New Roman" panose="02020603050405020304" pitchFamily="18" charset="0"/>
              </a:rPr>
              <a:t>        </a:t>
            </a:r>
            <a:r>
              <a:rPr lang="en-US" sz="2000" dirty="0" smtClean="0">
                <a:cs typeface="Times New Roman" panose="02020603050405020304" pitchFamily="18" charset="0"/>
              </a:rPr>
              <a:t>z </a:t>
            </a:r>
            <a:r>
              <a:rPr lang="en-US" sz="2000" dirty="0">
                <a:cs typeface="Times New Roman" panose="02020603050405020304" pitchFamily="18" charset="0"/>
              </a:rPr>
              <a:t>= </a:t>
            </a:r>
            <a:r>
              <a:rPr lang="en-US" sz="2000" dirty="0" smtClean="0">
                <a:cs typeface="Times New Roman" panose="02020603050405020304" pitchFamily="18" charset="0"/>
              </a:rPr>
              <a:t>x**y</a:t>
            </a:r>
            <a:endParaRPr lang="en-US" sz="2000" dirty="0">
              <a:cs typeface="Times New Roman" panose="02020603050405020304" pitchFamily="18" charset="0"/>
            </a:endParaRPr>
          </a:p>
          <a:p>
            <a:r>
              <a:rPr lang="en-US" sz="2000" dirty="0">
                <a:cs typeface="Times New Roman" panose="02020603050405020304" pitchFamily="18" charset="0"/>
              </a:rPr>
              <a:t>        </a:t>
            </a:r>
            <a:r>
              <a:rPr lang="en-US" sz="2000" dirty="0" smtClean="0">
                <a:cs typeface="Times New Roman" panose="02020603050405020304" pitchFamily="18" charset="0"/>
              </a:rPr>
              <a:t>print(z)</a:t>
            </a:r>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000" dirty="0" smtClean="0">
                <a:cs typeface="Times New Roman" panose="02020603050405020304" pitchFamily="18" charset="0"/>
              </a:rPr>
              <a:t>pw(5, 2, 3)</a:t>
            </a:r>
            <a:endParaRPr lang="en-US" sz="2000" dirty="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anose="02020603050405020304" pitchFamily="18" charset="0"/>
                <a:cs typeface="Times New Roman" panose="02020603050405020304" pitchFamily="18" charset="0"/>
              </a:rPr>
              <a:t>Keyword Arguments</a:t>
            </a:r>
          </a:p>
        </p:txBody>
      </p:sp>
      <p:sp>
        <p:nvSpPr>
          <p:cNvPr id="3" name="Content Placeholder 2"/>
          <p:cNvSpPr>
            <a:spLocks noGrp="1"/>
          </p:cNvSpPr>
          <p:nvPr>
            <p:ph idx="1"/>
          </p:nvPr>
        </p:nvSpPr>
        <p:spPr>
          <a:xfrm>
            <a:off x="457200" y="895350"/>
            <a:ext cx="8229600" cy="1161871"/>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These arguments are passed to the function with name-value pair so keyword arguments can identify the formal argument by their names. </a:t>
            </a:r>
          </a:p>
          <a:p>
            <a:pPr marL="0" indent="0">
              <a:buNone/>
            </a:pPr>
            <a:r>
              <a:rPr lang="en-US" sz="2000" dirty="0" smtClean="0">
                <a:latin typeface="Times New Roman" panose="02020603050405020304" pitchFamily="18" charset="0"/>
                <a:cs typeface="Times New Roman" panose="02020603050405020304" pitchFamily="18" charset="0"/>
              </a:rPr>
              <a:t>The keyword argument’s name and formal argument’s name must match.</a:t>
            </a:r>
          </a:p>
        </p:txBody>
      </p:sp>
      <p:sp>
        <p:nvSpPr>
          <p:cNvPr id="5" name="Rectangle 4"/>
          <p:cNvSpPr/>
          <p:nvPr/>
        </p:nvSpPr>
        <p:spPr>
          <a:xfrm>
            <a:off x="533400" y="2057221"/>
            <a:ext cx="3810000" cy="1198880"/>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t>
            </a:r>
            <a:r>
              <a:rPr lang="en-US" dirty="0" smtClean="0">
                <a:cs typeface="Times New Roman" panose="02020603050405020304" pitchFamily="18" charset="0"/>
              </a:rPr>
              <a:t>show (name, age) </a:t>
            </a:r>
            <a:r>
              <a:rPr lang="en-US" b="1" dirty="0">
                <a:cs typeface="Times New Roman" panose="02020603050405020304" pitchFamily="18" charset="0"/>
              </a:rPr>
              <a:t>:</a:t>
            </a:r>
          </a:p>
          <a:p>
            <a:r>
              <a:rPr lang="en-US" dirty="0" smtClean="0">
                <a:cs typeface="Times New Roman" panose="02020603050405020304" pitchFamily="18" charset="0"/>
              </a:rPr>
              <a:t>        print(name, age)</a:t>
            </a:r>
            <a:endParaRPr lang="en-US" dirty="0">
              <a:cs typeface="Times New Roman" panose="02020603050405020304" pitchFamily="18" charset="0"/>
            </a:endParaRPr>
          </a:p>
          <a:p>
            <a:endParaRPr lang="en-US" dirty="0">
              <a:cs typeface="Times New Roman" panose="02020603050405020304" pitchFamily="18" charset="0"/>
            </a:endParaRPr>
          </a:p>
          <a:p>
            <a:r>
              <a:rPr lang="en-US" dirty="0" smtClean="0">
                <a:cs typeface="Times New Roman" panose="02020603050405020304" pitchFamily="18" charset="0"/>
              </a:rPr>
              <a:t>show(name=“</a:t>
            </a:r>
            <a:r>
              <a:rPr lang="en-US" dirty="0" err="1" smtClean="0">
                <a:cs typeface="Times New Roman" panose="02020603050405020304" pitchFamily="18" charset="0"/>
              </a:rPr>
              <a:t>sipalaya</a:t>
            </a:r>
            <a:r>
              <a:rPr lang="en-US" dirty="0" smtClean="0">
                <a:cs typeface="Times New Roman" panose="02020603050405020304" pitchFamily="18" charset="0"/>
              </a:rPr>
              <a:t>”, age=62)</a:t>
            </a:r>
            <a:endParaRPr lang="en-US" dirty="0">
              <a:cs typeface="Times New Roman" panose="02020603050405020304" pitchFamily="18" charset="0"/>
            </a:endParaRPr>
          </a:p>
        </p:txBody>
      </p:sp>
      <p:sp>
        <p:nvSpPr>
          <p:cNvPr id="7" name="Rectangle 6"/>
          <p:cNvSpPr/>
          <p:nvPr/>
        </p:nvSpPr>
        <p:spPr>
          <a:xfrm>
            <a:off x="533400" y="3409950"/>
            <a:ext cx="3810000" cy="1198880"/>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t>
            </a:r>
            <a:r>
              <a:rPr lang="en-US" dirty="0" smtClean="0">
                <a:cs typeface="Times New Roman" panose="02020603050405020304" pitchFamily="18" charset="0"/>
              </a:rPr>
              <a:t>show (name, age) </a:t>
            </a:r>
            <a:r>
              <a:rPr lang="en-US" b="1" dirty="0">
                <a:cs typeface="Times New Roman" panose="02020603050405020304" pitchFamily="18" charset="0"/>
              </a:rPr>
              <a:t>:</a:t>
            </a:r>
          </a:p>
          <a:p>
            <a:r>
              <a:rPr lang="en-US" dirty="0" smtClean="0">
                <a:cs typeface="Times New Roman" panose="02020603050405020304" pitchFamily="18" charset="0"/>
              </a:rPr>
              <a:t>        print(name, age)</a:t>
            </a:r>
            <a:endParaRPr lang="en-US" dirty="0">
              <a:cs typeface="Times New Roman" panose="02020603050405020304" pitchFamily="18" charset="0"/>
            </a:endParaRPr>
          </a:p>
          <a:p>
            <a:endParaRPr lang="en-US" dirty="0">
              <a:cs typeface="Times New Roman" panose="02020603050405020304" pitchFamily="18" charset="0"/>
            </a:endParaRPr>
          </a:p>
          <a:p>
            <a:r>
              <a:rPr lang="en-US" dirty="0" smtClean="0">
                <a:cs typeface="Times New Roman" panose="02020603050405020304" pitchFamily="18" charset="0"/>
              </a:rPr>
              <a:t>show(age=62, </a:t>
            </a:r>
            <a:r>
              <a:rPr lang="en-US" dirty="0">
                <a:cs typeface="Times New Roman" panose="02020603050405020304" pitchFamily="18" charset="0"/>
              </a:rPr>
              <a:t>name=“</a:t>
            </a:r>
            <a:r>
              <a:rPr lang="en-US" dirty="0" err="1" smtClean="0">
                <a:cs typeface="Times New Roman" panose="02020603050405020304" pitchFamily="18" charset="0"/>
                <a:sym typeface="+mn-ea"/>
              </a:rPr>
              <a:t>sipalaya</a:t>
            </a:r>
            <a:r>
              <a:rPr lang="en-US" dirty="0" smtClean="0">
                <a:cs typeface="Times New Roman" panose="02020603050405020304" pitchFamily="18" charset="0"/>
              </a:rPr>
              <a:t>”)</a:t>
            </a:r>
            <a:endParaRPr lang="en-US" dirty="0">
              <a:cs typeface="Times New Roman" panose="02020603050405020304" pitchFamily="18" charset="0"/>
            </a:endParaRPr>
          </a:p>
        </p:txBody>
      </p:sp>
      <p:sp>
        <p:nvSpPr>
          <p:cNvPr id="8" name="Rectangle 7"/>
          <p:cNvSpPr/>
          <p:nvPr/>
        </p:nvSpPr>
        <p:spPr>
          <a:xfrm>
            <a:off x="4495800" y="2038350"/>
            <a:ext cx="4495800" cy="1198880"/>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t>
            </a:r>
            <a:r>
              <a:rPr lang="en-US" dirty="0" smtClean="0">
                <a:cs typeface="Times New Roman" panose="02020603050405020304" pitchFamily="18" charset="0"/>
              </a:rPr>
              <a:t>show (name, age) </a:t>
            </a:r>
            <a:r>
              <a:rPr lang="en-US" b="1" dirty="0">
                <a:cs typeface="Times New Roman" panose="02020603050405020304" pitchFamily="18" charset="0"/>
              </a:rPr>
              <a:t>:</a:t>
            </a:r>
          </a:p>
          <a:p>
            <a:r>
              <a:rPr lang="en-US" dirty="0" smtClean="0">
                <a:cs typeface="Times New Roman" panose="02020603050405020304" pitchFamily="18" charset="0"/>
              </a:rPr>
              <a:t>        print(name, age)</a:t>
            </a:r>
            <a:endParaRPr lang="en-US" dirty="0">
              <a:cs typeface="Times New Roman" panose="02020603050405020304" pitchFamily="18" charset="0"/>
            </a:endParaRPr>
          </a:p>
          <a:p>
            <a:endParaRPr lang="en-US" dirty="0">
              <a:cs typeface="Times New Roman" panose="02020603050405020304" pitchFamily="18" charset="0"/>
            </a:endParaRPr>
          </a:p>
          <a:p>
            <a:r>
              <a:rPr lang="en-US" dirty="0" smtClean="0">
                <a:cs typeface="Times New Roman" panose="02020603050405020304" pitchFamily="18" charset="0"/>
              </a:rPr>
              <a:t>show(name=“</a:t>
            </a:r>
            <a:r>
              <a:rPr lang="en-US" dirty="0" err="1" smtClean="0">
                <a:cs typeface="Times New Roman" panose="02020603050405020304" pitchFamily="18" charset="0"/>
                <a:sym typeface="+mn-ea"/>
              </a:rPr>
              <a:t>sipalaya</a:t>
            </a:r>
            <a:r>
              <a:rPr lang="en-US" dirty="0" smtClean="0">
                <a:cs typeface="Times New Roman" panose="02020603050405020304" pitchFamily="18" charset="0"/>
              </a:rPr>
              <a:t>”, age=62, roll=101)</a:t>
            </a:r>
            <a:endParaRPr lang="en-US" dirty="0">
              <a:cs typeface="Times New Roman" panose="02020603050405020304" pitchFamily="18" charset="0"/>
            </a:endParaRPr>
          </a:p>
        </p:txBody>
      </p:sp>
      <p:sp>
        <p:nvSpPr>
          <p:cNvPr id="9" name="TextBox 8"/>
          <p:cNvSpPr txBox="1"/>
          <p:nvPr/>
        </p:nvSpPr>
        <p:spPr>
          <a:xfrm>
            <a:off x="4648200" y="3562350"/>
            <a:ext cx="3652667" cy="523220"/>
          </a:xfrm>
          <a:prstGeom prst="rect">
            <a:avLst/>
          </a:prstGeom>
          <a:noFill/>
        </p:spPr>
        <p:txBody>
          <a:bodyPr wrap="none" rtlCol="0">
            <a:spAutoFit/>
          </a:bodyPr>
          <a:lstStyle/>
          <a:p>
            <a:r>
              <a:rPr lang="en-US" sz="1400" dirty="0" smtClean="0"/>
              <a:t>Note - Number of argument must be equal in</a:t>
            </a:r>
          </a:p>
          <a:p>
            <a:r>
              <a:rPr lang="en-US" sz="1400" dirty="0" smtClean="0"/>
              <a:t>formal and actual argument, Not more Not less</a:t>
            </a:r>
            <a:endParaRPr lang="en-I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fade">
                                      <p:cBhvr>
                                        <p:cTn id="52" dur="500"/>
                                        <p:tgtEl>
                                          <p:spTgt spid="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fade">
                                      <p:cBhvr>
                                        <p:cTn id="57" dur="500"/>
                                        <p:tgtEl>
                                          <p:spTgt spid="8">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Default Arguments</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22098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Sometime we mention default value to the formal argument in function definition and we may not required to provide actual argument, In this case default argument will be used by formal argument.</a:t>
            </a:r>
          </a:p>
          <a:p>
            <a:pPr marL="0" indent="0">
              <a:buNone/>
            </a:pPr>
            <a:r>
              <a:rPr lang="en-US" sz="2000" dirty="0" smtClean="0">
                <a:latin typeface="Times New Roman" panose="02020603050405020304" pitchFamily="18" charset="0"/>
                <a:cs typeface="Times New Roman" panose="02020603050405020304" pitchFamily="18" charset="0"/>
              </a:rPr>
              <a:t>If we do not provide actual argument for formal argument explicitly while calling the function then formal argument will use default value on the other hand if we provide actual argument then it will use provided value</a:t>
            </a:r>
          </a:p>
          <a:p>
            <a:pPr marL="0" indent="0">
              <a:buNone/>
            </a:pPr>
            <a:endParaRPr lang="en-US"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533400" y="3124021"/>
            <a:ext cx="3810000" cy="1198880"/>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t>
            </a:r>
            <a:r>
              <a:rPr lang="en-US" dirty="0" smtClean="0">
                <a:cs typeface="Times New Roman" panose="02020603050405020304" pitchFamily="18" charset="0"/>
              </a:rPr>
              <a:t>show (name, age=27) </a:t>
            </a:r>
            <a:r>
              <a:rPr lang="en-US" b="1" dirty="0">
                <a:cs typeface="Times New Roman" panose="02020603050405020304" pitchFamily="18" charset="0"/>
              </a:rPr>
              <a:t>:</a:t>
            </a:r>
          </a:p>
          <a:p>
            <a:r>
              <a:rPr lang="en-US" dirty="0" smtClean="0">
                <a:cs typeface="Times New Roman" panose="02020603050405020304" pitchFamily="18" charset="0"/>
              </a:rPr>
              <a:t>        print(name, age)</a:t>
            </a:r>
            <a:endParaRPr lang="en-US" dirty="0">
              <a:cs typeface="Times New Roman" panose="02020603050405020304" pitchFamily="18" charset="0"/>
            </a:endParaRPr>
          </a:p>
          <a:p>
            <a:endParaRPr lang="en-US" dirty="0">
              <a:cs typeface="Times New Roman" panose="02020603050405020304" pitchFamily="18" charset="0"/>
            </a:endParaRPr>
          </a:p>
          <a:p>
            <a:r>
              <a:rPr lang="en-US" dirty="0" smtClean="0">
                <a:cs typeface="Times New Roman" panose="02020603050405020304" pitchFamily="18" charset="0"/>
              </a:rPr>
              <a:t>show(name=“</a:t>
            </a:r>
            <a:r>
              <a:rPr lang="en-US" dirty="0" err="1" smtClean="0">
                <a:cs typeface="Times New Roman" panose="02020603050405020304" pitchFamily="18" charset="0"/>
                <a:sym typeface="+mn-ea"/>
              </a:rPr>
              <a:t>sipalaya</a:t>
            </a:r>
            <a:r>
              <a:rPr lang="en-US" dirty="0" smtClean="0">
                <a:cs typeface="Times New Roman" panose="02020603050405020304" pitchFamily="18" charset="0"/>
              </a:rPr>
              <a:t>”)</a:t>
            </a:r>
            <a:endParaRPr lang="en-US" dirty="0">
              <a:cs typeface="Times New Roman" panose="02020603050405020304" pitchFamily="18" charset="0"/>
            </a:endParaRPr>
          </a:p>
        </p:txBody>
      </p:sp>
      <p:sp>
        <p:nvSpPr>
          <p:cNvPr id="5" name="Rectangle 4"/>
          <p:cNvSpPr/>
          <p:nvPr/>
        </p:nvSpPr>
        <p:spPr>
          <a:xfrm>
            <a:off x="3733800" y="3105150"/>
            <a:ext cx="3810000" cy="1198880"/>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t>
            </a:r>
            <a:r>
              <a:rPr lang="en-US" dirty="0" smtClean="0">
                <a:cs typeface="Times New Roman" panose="02020603050405020304" pitchFamily="18" charset="0"/>
              </a:rPr>
              <a:t>show (name, age=27) </a:t>
            </a:r>
            <a:r>
              <a:rPr lang="en-US" b="1" dirty="0">
                <a:cs typeface="Times New Roman" panose="02020603050405020304" pitchFamily="18" charset="0"/>
              </a:rPr>
              <a:t>:</a:t>
            </a:r>
          </a:p>
          <a:p>
            <a:r>
              <a:rPr lang="en-US" dirty="0" smtClean="0">
                <a:cs typeface="Times New Roman" panose="02020603050405020304" pitchFamily="18" charset="0"/>
              </a:rPr>
              <a:t>        print(name, age)</a:t>
            </a:r>
            <a:endParaRPr lang="en-US" dirty="0">
              <a:cs typeface="Times New Roman" panose="02020603050405020304" pitchFamily="18" charset="0"/>
            </a:endParaRPr>
          </a:p>
          <a:p>
            <a:endParaRPr lang="en-US" dirty="0">
              <a:cs typeface="Times New Roman" panose="02020603050405020304" pitchFamily="18" charset="0"/>
            </a:endParaRPr>
          </a:p>
          <a:p>
            <a:r>
              <a:rPr lang="en-US" dirty="0" smtClean="0">
                <a:cs typeface="Times New Roman" panose="02020603050405020304" pitchFamily="18" charset="0"/>
              </a:rPr>
              <a:t>show(name=“</a:t>
            </a:r>
            <a:r>
              <a:rPr lang="en-US" dirty="0" err="1" smtClean="0">
                <a:cs typeface="Times New Roman" panose="02020603050405020304" pitchFamily="18" charset="0"/>
                <a:sym typeface="+mn-ea"/>
              </a:rPr>
              <a:t>sipalaya</a:t>
            </a:r>
            <a:r>
              <a:rPr lang="en-US" dirty="0" smtClean="0">
                <a:cs typeface="Times New Roman" panose="02020603050405020304" pitchFamily="18" charset="0"/>
              </a:rPr>
              <a:t>”, age=62)</a:t>
            </a:r>
            <a:endParaRPr lang="en-US" dirty="0">
              <a:cs typeface="Times New Roman" panose="02020603050405020304" pitchFamily="18" charset="0"/>
            </a:endParaRPr>
          </a:p>
        </p:txBody>
      </p:sp>
      <p:sp>
        <p:nvSpPr>
          <p:cNvPr id="6" name="TextBox 5"/>
          <p:cNvSpPr txBox="1"/>
          <p:nvPr/>
        </p:nvSpPr>
        <p:spPr>
          <a:xfrm>
            <a:off x="462133" y="4400550"/>
            <a:ext cx="3652667" cy="523220"/>
          </a:xfrm>
          <a:prstGeom prst="rect">
            <a:avLst/>
          </a:prstGeom>
          <a:noFill/>
        </p:spPr>
        <p:txBody>
          <a:bodyPr wrap="none" rtlCol="0">
            <a:spAutoFit/>
          </a:bodyPr>
          <a:lstStyle/>
          <a:p>
            <a:r>
              <a:rPr lang="en-US" sz="1400" dirty="0" smtClean="0"/>
              <a:t>Note - Number of argument must be equal in</a:t>
            </a:r>
          </a:p>
          <a:p>
            <a:r>
              <a:rPr lang="en-US" sz="1400" dirty="0" smtClean="0"/>
              <a:t>formal and actual argument, Not more Not less</a:t>
            </a:r>
            <a:endParaRPr lang="en-I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anose="02020603050405020304" pitchFamily="18" charset="0"/>
                <a:cs typeface="Times New Roman" panose="02020603050405020304" pitchFamily="18" charset="0"/>
              </a:rPr>
              <a:t>Variable Length </a:t>
            </a:r>
            <a:r>
              <a:rPr lang="en-US" sz="4000" b="1" u="sng" dirty="0" smtClean="0">
                <a:latin typeface="Times New Roman" panose="02020603050405020304" pitchFamily="18" charset="0"/>
                <a:cs typeface="Times New Roman" panose="02020603050405020304" pitchFamily="18" charset="0"/>
              </a:rPr>
              <a:t>Arguments</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1295400"/>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Variable length argument is an argument that can accept any number of values. </a:t>
            </a:r>
          </a:p>
          <a:p>
            <a:pPr marL="0" indent="0">
              <a:buNone/>
            </a:pPr>
            <a:r>
              <a:rPr lang="en-US" sz="1800" dirty="0" smtClean="0">
                <a:latin typeface="Times New Roman" panose="02020603050405020304" pitchFamily="18" charset="0"/>
                <a:cs typeface="Times New Roman" panose="02020603050405020304" pitchFamily="18" charset="0"/>
              </a:rPr>
              <a:t>The variable length argument is written with * symbol.</a:t>
            </a:r>
          </a:p>
          <a:p>
            <a:pPr marL="0" indent="0">
              <a:buNone/>
            </a:pPr>
            <a:r>
              <a:rPr lang="en-US" sz="1800" dirty="0" smtClean="0">
                <a:latin typeface="Times New Roman" panose="02020603050405020304" pitchFamily="18" charset="0"/>
                <a:cs typeface="Times New Roman" panose="02020603050405020304" pitchFamily="18" charset="0"/>
              </a:rPr>
              <a:t>It stores all the value in a tuple.</a:t>
            </a:r>
          </a:p>
        </p:txBody>
      </p:sp>
      <p:sp>
        <p:nvSpPr>
          <p:cNvPr id="4" name="Rectangle 3"/>
          <p:cNvSpPr/>
          <p:nvPr/>
        </p:nvSpPr>
        <p:spPr>
          <a:xfrm>
            <a:off x="457200" y="2237422"/>
            <a:ext cx="3352800" cy="1477328"/>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t>
            </a:r>
            <a:r>
              <a:rPr lang="en-US" dirty="0" smtClean="0">
                <a:cs typeface="Times New Roman" panose="02020603050405020304" pitchFamily="18" charset="0"/>
              </a:rPr>
              <a:t>add (*</a:t>
            </a:r>
            <a:r>
              <a:rPr lang="en-US" dirty="0" err="1" smtClean="0">
                <a:cs typeface="Times New Roman" panose="02020603050405020304" pitchFamily="18" charset="0"/>
              </a:rPr>
              <a:t>num</a:t>
            </a:r>
            <a:r>
              <a:rPr lang="en-US" dirty="0" smtClean="0">
                <a:cs typeface="Times New Roman" panose="02020603050405020304" pitchFamily="18" charset="0"/>
              </a:rPr>
              <a:t>) </a:t>
            </a:r>
            <a:r>
              <a:rPr lang="en-US" b="1" dirty="0">
                <a:cs typeface="Times New Roman" panose="02020603050405020304" pitchFamily="18" charset="0"/>
              </a:rPr>
              <a:t>:</a:t>
            </a:r>
          </a:p>
          <a:p>
            <a:r>
              <a:rPr lang="en-US" dirty="0">
                <a:cs typeface="Times New Roman" panose="02020603050405020304" pitchFamily="18" charset="0"/>
              </a:rPr>
              <a:t>        </a:t>
            </a:r>
            <a:r>
              <a:rPr lang="en-US" dirty="0" smtClean="0">
                <a:cs typeface="Times New Roman" panose="02020603050405020304" pitchFamily="18" charset="0"/>
              </a:rPr>
              <a:t>z </a:t>
            </a:r>
            <a:r>
              <a:rPr lang="en-US" dirty="0">
                <a:cs typeface="Times New Roman" panose="02020603050405020304" pitchFamily="18" charset="0"/>
              </a:rPr>
              <a:t>= </a:t>
            </a:r>
            <a:r>
              <a:rPr lang="en-US" dirty="0" err="1" smtClean="0">
                <a:cs typeface="Times New Roman" panose="02020603050405020304" pitchFamily="18" charset="0"/>
              </a:rPr>
              <a:t>num</a:t>
            </a:r>
            <a:r>
              <a:rPr lang="en-US" dirty="0" smtClean="0">
                <a:cs typeface="Times New Roman" panose="02020603050405020304" pitchFamily="18" charset="0"/>
              </a:rPr>
              <a:t>[0]+</a:t>
            </a:r>
            <a:r>
              <a:rPr lang="en-US" dirty="0" err="1" smtClean="0">
                <a:cs typeface="Times New Roman" panose="02020603050405020304" pitchFamily="18" charset="0"/>
              </a:rPr>
              <a:t>num</a:t>
            </a:r>
            <a:r>
              <a:rPr lang="en-US" dirty="0" smtClean="0">
                <a:cs typeface="Times New Roman" panose="02020603050405020304" pitchFamily="18" charset="0"/>
              </a:rPr>
              <a:t>[1]+</a:t>
            </a:r>
            <a:r>
              <a:rPr lang="en-US" dirty="0" err="1" smtClean="0">
                <a:cs typeface="Times New Roman" panose="02020603050405020304" pitchFamily="18" charset="0"/>
              </a:rPr>
              <a:t>num</a:t>
            </a:r>
            <a:r>
              <a:rPr lang="en-US" dirty="0" smtClean="0">
                <a:cs typeface="Times New Roman" panose="02020603050405020304" pitchFamily="18" charset="0"/>
              </a:rPr>
              <a:t>[2]</a:t>
            </a:r>
            <a:endParaRPr lang="en-US" dirty="0">
              <a:cs typeface="Times New Roman" panose="02020603050405020304" pitchFamily="18" charset="0"/>
            </a:endParaRPr>
          </a:p>
          <a:p>
            <a:r>
              <a:rPr lang="en-US" dirty="0">
                <a:cs typeface="Times New Roman" panose="02020603050405020304" pitchFamily="18" charset="0"/>
              </a:rPr>
              <a:t>        </a:t>
            </a:r>
            <a:r>
              <a:rPr lang="en-US" dirty="0" smtClean="0">
                <a:cs typeface="Times New Roman" panose="02020603050405020304" pitchFamily="18" charset="0"/>
              </a:rPr>
              <a:t>print(z)</a:t>
            </a:r>
            <a:endParaRPr lang="en-US" dirty="0">
              <a:cs typeface="Times New Roman" panose="02020603050405020304" pitchFamily="18" charset="0"/>
            </a:endParaRPr>
          </a:p>
          <a:p>
            <a:endParaRPr lang="en-US" dirty="0">
              <a:cs typeface="Times New Roman" panose="02020603050405020304" pitchFamily="18" charset="0"/>
            </a:endParaRPr>
          </a:p>
          <a:p>
            <a:r>
              <a:rPr lang="en-US" dirty="0" smtClean="0">
                <a:cs typeface="Times New Roman" panose="02020603050405020304" pitchFamily="18" charset="0"/>
              </a:rPr>
              <a:t>add(5, 2, 4)</a:t>
            </a:r>
            <a:endParaRPr lang="en-US" dirty="0">
              <a:cs typeface="Times New Roman" panose="02020603050405020304" pitchFamily="18" charset="0"/>
            </a:endParaRPr>
          </a:p>
        </p:txBody>
      </p:sp>
      <p:sp>
        <p:nvSpPr>
          <p:cNvPr id="5" name="Rectangle 4"/>
          <p:cNvSpPr/>
          <p:nvPr/>
        </p:nvSpPr>
        <p:spPr>
          <a:xfrm>
            <a:off x="5181600" y="2237422"/>
            <a:ext cx="3352800" cy="1477328"/>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t>
            </a:r>
            <a:r>
              <a:rPr lang="en-US" dirty="0" smtClean="0">
                <a:cs typeface="Times New Roman" panose="02020603050405020304" pitchFamily="18" charset="0"/>
              </a:rPr>
              <a:t>add (x, *</a:t>
            </a:r>
            <a:r>
              <a:rPr lang="en-US" dirty="0" err="1" smtClean="0">
                <a:cs typeface="Times New Roman" panose="02020603050405020304" pitchFamily="18" charset="0"/>
              </a:rPr>
              <a:t>num</a:t>
            </a:r>
            <a:r>
              <a:rPr lang="en-US" dirty="0" smtClean="0">
                <a:cs typeface="Times New Roman" panose="02020603050405020304" pitchFamily="18" charset="0"/>
              </a:rPr>
              <a:t>) </a:t>
            </a:r>
            <a:r>
              <a:rPr lang="en-US" b="1" dirty="0">
                <a:cs typeface="Times New Roman" panose="02020603050405020304" pitchFamily="18" charset="0"/>
              </a:rPr>
              <a:t>:</a:t>
            </a:r>
          </a:p>
          <a:p>
            <a:r>
              <a:rPr lang="en-US" dirty="0">
                <a:cs typeface="Times New Roman" panose="02020603050405020304" pitchFamily="18" charset="0"/>
              </a:rPr>
              <a:t>        </a:t>
            </a:r>
            <a:r>
              <a:rPr lang="en-US" dirty="0" smtClean="0">
                <a:cs typeface="Times New Roman" panose="02020603050405020304" pitchFamily="18" charset="0"/>
              </a:rPr>
              <a:t>z </a:t>
            </a:r>
            <a:r>
              <a:rPr lang="en-US" dirty="0">
                <a:cs typeface="Times New Roman" panose="02020603050405020304" pitchFamily="18" charset="0"/>
              </a:rPr>
              <a:t>= </a:t>
            </a:r>
            <a:r>
              <a:rPr lang="en-US" dirty="0" err="1" smtClean="0">
                <a:cs typeface="Times New Roman" panose="02020603050405020304" pitchFamily="18" charset="0"/>
              </a:rPr>
              <a:t>x+num</a:t>
            </a:r>
            <a:r>
              <a:rPr lang="en-US" dirty="0" smtClean="0">
                <a:cs typeface="Times New Roman" panose="02020603050405020304" pitchFamily="18" charset="0"/>
              </a:rPr>
              <a:t>[0]+</a:t>
            </a:r>
            <a:r>
              <a:rPr lang="en-US" dirty="0" err="1" smtClean="0">
                <a:cs typeface="Times New Roman" panose="02020603050405020304" pitchFamily="18" charset="0"/>
              </a:rPr>
              <a:t>num</a:t>
            </a:r>
            <a:r>
              <a:rPr lang="en-US" dirty="0" smtClean="0">
                <a:cs typeface="Times New Roman" panose="02020603050405020304" pitchFamily="18" charset="0"/>
              </a:rPr>
              <a:t>[1]</a:t>
            </a:r>
            <a:endParaRPr lang="en-US" dirty="0">
              <a:cs typeface="Times New Roman" panose="02020603050405020304" pitchFamily="18" charset="0"/>
            </a:endParaRPr>
          </a:p>
          <a:p>
            <a:r>
              <a:rPr lang="en-US" dirty="0">
                <a:cs typeface="Times New Roman" panose="02020603050405020304" pitchFamily="18" charset="0"/>
              </a:rPr>
              <a:t>        </a:t>
            </a:r>
            <a:r>
              <a:rPr lang="en-US" dirty="0" smtClean="0">
                <a:cs typeface="Times New Roman" panose="02020603050405020304" pitchFamily="18" charset="0"/>
              </a:rPr>
              <a:t>print(z)</a:t>
            </a:r>
            <a:endParaRPr lang="en-US" dirty="0">
              <a:cs typeface="Times New Roman" panose="02020603050405020304" pitchFamily="18" charset="0"/>
            </a:endParaRPr>
          </a:p>
          <a:p>
            <a:endParaRPr lang="en-US" dirty="0">
              <a:cs typeface="Times New Roman" panose="02020603050405020304" pitchFamily="18" charset="0"/>
            </a:endParaRPr>
          </a:p>
          <a:p>
            <a:r>
              <a:rPr lang="en-US" dirty="0" smtClean="0">
                <a:cs typeface="Times New Roman" panose="02020603050405020304" pitchFamily="18" charset="0"/>
              </a:rPr>
              <a:t>add(5, 2, 4)</a:t>
            </a:r>
            <a:endParaRPr lang="en-US" dirty="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fade">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fontScale="90000"/>
          </a:bodyPr>
          <a:lstStyle/>
          <a:p>
            <a:r>
              <a:rPr lang="en-US" sz="4000" b="1" u="sng" dirty="0" smtClean="0">
                <a:latin typeface="Times New Roman" panose="02020603050405020304" pitchFamily="18" charset="0"/>
                <a:cs typeface="Times New Roman" panose="02020603050405020304" pitchFamily="18" charset="0"/>
              </a:rPr>
              <a:t>Keyword Variable </a:t>
            </a:r>
            <a:r>
              <a:rPr lang="en-US" sz="4000" b="1" u="sng" dirty="0">
                <a:latin typeface="Times New Roman" panose="02020603050405020304" pitchFamily="18" charset="0"/>
                <a:cs typeface="Times New Roman" panose="02020603050405020304" pitchFamily="18" charset="0"/>
              </a:rPr>
              <a:t>Length </a:t>
            </a:r>
            <a:r>
              <a:rPr lang="en-US" sz="4000" b="1" u="sng" dirty="0" smtClean="0">
                <a:latin typeface="Times New Roman" panose="02020603050405020304" pitchFamily="18" charset="0"/>
                <a:cs typeface="Times New Roman" panose="02020603050405020304" pitchFamily="18" charset="0"/>
              </a:rPr>
              <a:t>Arguments</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1600200"/>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Keyword Variable length argument is an argument that can accept any number of values provided in the form of key-value pair. </a:t>
            </a:r>
          </a:p>
          <a:p>
            <a:pPr marL="0" indent="0">
              <a:buNone/>
            </a:pPr>
            <a:r>
              <a:rPr lang="en-US" sz="1800" dirty="0" smtClean="0">
                <a:latin typeface="Times New Roman" panose="02020603050405020304" pitchFamily="18" charset="0"/>
                <a:cs typeface="Times New Roman" panose="02020603050405020304" pitchFamily="18" charset="0"/>
              </a:rPr>
              <a:t>The keyword variable length argument is written with ** symbol.</a:t>
            </a:r>
          </a:p>
          <a:p>
            <a:pPr marL="0" indent="0">
              <a:buNone/>
            </a:pPr>
            <a:r>
              <a:rPr lang="en-US" sz="1800" dirty="0" smtClean="0">
                <a:latin typeface="Times New Roman" panose="02020603050405020304" pitchFamily="18" charset="0"/>
                <a:cs typeface="Times New Roman" panose="02020603050405020304" pitchFamily="18" charset="0"/>
              </a:rPr>
              <a:t>It stores all the value in a dictionary in the form of key-value pair.</a:t>
            </a:r>
          </a:p>
        </p:txBody>
      </p:sp>
      <p:sp>
        <p:nvSpPr>
          <p:cNvPr id="4" name="Rectangle 3"/>
          <p:cNvSpPr/>
          <p:nvPr/>
        </p:nvSpPr>
        <p:spPr>
          <a:xfrm>
            <a:off x="609600" y="2542222"/>
            <a:ext cx="3657600" cy="1477328"/>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t>
            </a:r>
            <a:r>
              <a:rPr lang="en-US" dirty="0" smtClean="0">
                <a:cs typeface="Times New Roman" panose="02020603050405020304" pitchFamily="18" charset="0"/>
              </a:rPr>
              <a:t>add (**</a:t>
            </a:r>
            <a:r>
              <a:rPr lang="en-US" dirty="0" err="1" smtClean="0">
                <a:cs typeface="Times New Roman" panose="02020603050405020304" pitchFamily="18" charset="0"/>
              </a:rPr>
              <a:t>num</a:t>
            </a:r>
            <a:r>
              <a:rPr lang="en-US" dirty="0" smtClean="0">
                <a:cs typeface="Times New Roman" panose="02020603050405020304" pitchFamily="18" charset="0"/>
              </a:rPr>
              <a:t>) </a:t>
            </a:r>
            <a:r>
              <a:rPr lang="en-US" b="1" dirty="0">
                <a:cs typeface="Times New Roman" panose="02020603050405020304" pitchFamily="18" charset="0"/>
              </a:rPr>
              <a:t>:</a:t>
            </a:r>
          </a:p>
          <a:p>
            <a:r>
              <a:rPr lang="en-US" dirty="0">
                <a:cs typeface="Times New Roman" panose="02020603050405020304" pitchFamily="18" charset="0"/>
              </a:rPr>
              <a:t>        </a:t>
            </a:r>
            <a:r>
              <a:rPr lang="en-US" dirty="0" smtClean="0">
                <a:cs typeface="Times New Roman" panose="02020603050405020304" pitchFamily="18" charset="0"/>
              </a:rPr>
              <a:t>z </a:t>
            </a:r>
            <a:r>
              <a:rPr lang="en-US" dirty="0">
                <a:cs typeface="Times New Roman" panose="02020603050405020304" pitchFamily="18" charset="0"/>
              </a:rPr>
              <a:t>= </a:t>
            </a:r>
            <a:r>
              <a:rPr lang="en-US" dirty="0" err="1" smtClean="0">
                <a:cs typeface="Times New Roman" panose="02020603050405020304" pitchFamily="18" charset="0"/>
              </a:rPr>
              <a:t>num</a:t>
            </a:r>
            <a:r>
              <a:rPr lang="en-US" dirty="0" smtClean="0">
                <a:cs typeface="Times New Roman" panose="02020603050405020304" pitchFamily="18" charset="0"/>
              </a:rPr>
              <a:t>[‘a’]+</a:t>
            </a:r>
            <a:r>
              <a:rPr lang="en-US" dirty="0" err="1" smtClean="0">
                <a:cs typeface="Times New Roman" panose="02020603050405020304" pitchFamily="18" charset="0"/>
              </a:rPr>
              <a:t>num</a:t>
            </a:r>
            <a:r>
              <a:rPr lang="en-US" dirty="0" smtClean="0">
                <a:cs typeface="Times New Roman" panose="02020603050405020304" pitchFamily="18" charset="0"/>
              </a:rPr>
              <a:t>[‘b’]+</a:t>
            </a:r>
            <a:r>
              <a:rPr lang="en-US" dirty="0" err="1" smtClean="0">
                <a:cs typeface="Times New Roman" panose="02020603050405020304" pitchFamily="18" charset="0"/>
              </a:rPr>
              <a:t>num</a:t>
            </a:r>
            <a:r>
              <a:rPr lang="en-US" dirty="0" smtClean="0">
                <a:cs typeface="Times New Roman" panose="02020603050405020304" pitchFamily="18" charset="0"/>
              </a:rPr>
              <a:t>[‘c’]</a:t>
            </a:r>
            <a:endParaRPr lang="en-US" dirty="0">
              <a:cs typeface="Times New Roman" panose="02020603050405020304" pitchFamily="18" charset="0"/>
            </a:endParaRPr>
          </a:p>
          <a:p>
            <a:r>
              <a:rPr lang="en-US" dirty="0">
                <a:cs typeface="Times New Roman" panose="02020603050405020304" pitchFamily="18" charset="0"/>
              </a:rPr>
              <a:t>        </a:t>
            </a:r>
            <a:r>
              <a:rPr lang="en-US" dirty="0" smtClean="0">
                <a:cs typeface="Times New Roman" panose="02020603050405020304" pitchFamily="18" charset="0"/>
              </a:rPr>
              <a:t>print(z)</a:t>
            </a:r>
            <a:endParaRPr lang="en-US" dirty="0">
              <a:cs typeface="Times New Roman" panose="02020603050405020304" pitchFamily="18" charset="0"/>
            </a:endParaRPr>
          </a:p>
          <a:p>
            <a:endParaRPr lang="en-US" dirty="0">
              <a:cs typeface="Times New Roman" panose="02020603050405020304" pitchFamily="18" charset="0"/>
            </a:endParaRPr>
          </a:p>
          <a:p>
            <a:r>
              <a:rPr lang="en-US" dirty="0" smtClean="0">
                <a:cs typeface="Times New Roman" panose="02020603050405020304" pitchFamily="18" charset="0"/>
              </a:rPr>
              <a:t>add(a=5, b=2, c=4)</a:t>
            </a:r>
            <a:endParaRPr lang="en-US" dirty="0">
              <a:cs typeface="Times New Roman" panose="02020603050405020304" pitchFamily="18" charset="0"/>
            </a:endParaRPr>
          </a:p>
        </p:txBody>
      </p:sp>
      <p:sp>
        <p:nvSpPr>
          <p:cNvPr id="5" name="Rectangle 4"/>
          <p:cNvSpPr/>
          <p:nvPr/>
        </p:nvSpPr>
        <p:spPr>
          <a:xfrm>
            <a:off x="5105400" y="2542222"/>
            <a:ext cx="3124200" cy="1477328"/>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t>
            </a:r>
            <a:r>
              <a:rPr lang="en-US" dirty="0" smtClean="0">
                <a:cs typeface="Times New Roman" panose="02020603050405020304" pitchFamily="18" charset="0"/>
              </a:rPr>
              <a:t>add (x, **</a:t>
            </a:r>
            <a:r>
              <a:rPr lang="en-US" dirty="0" err="1" smtClean="0">
                <a:cs typeface="Times New Roman" panose="02020603050405020304" pitchFamily="18" charset="0"/>
              </a:rPr>
              <a:t>num</a:t>
            </a:r>
            <a:r>
              <a:rPr lang="en-US" dirty="0" smtClean="0">
                <a:cs typeface="Times New Roman" panose="02020603050405020304" pitchFamily="18" charset="0"/>
              </a:rPr>
              <a:t>) </a:t>
            </a:r>
            <a:r>
              <a:rPr lang="en-US" b="1" dirty="0">
                <a:cs typeface="Times New Roman" panose="02020603050405020304" pitchFamily="18" charset="0"/>
              </a:rPr>
              <a:t>:</a:t>
            </a:r>
          </a:p>
          <a:p>
            <a:r>
              <a:rPr lang="en-US" dirty="0">
                <a:cs typeface="Times New Roman" panose="02020603050405020304" pitchFamily="18" charset="0"/>
              </a:rPr>
              <a:t>        </a:t>
            </a:r>
            <a:r>
              <a:rPr lang="en-US" dirty="0" smtClean="0">
                <a:cs typeface="Times New Roman" panose="02020603050405020304" pitchFamily="18" charset="0"/>
              </a:rPr>
              <a:t>z </a:t>
            </a:r>
            <a:r>
              <a:rPr lang="en-US" dirty="0">
                <a:cs typeface="Times New Roman" panose="02020603050405020304" pitchFamily="18" charset="0"/>
              </a:rPr>
              <a:t>= </a:t>
            </a:r>
            <a:r>
              <a:rPr lang="en-US" dirty="0" err="1" smtClean="0">
                <a:cs typeface="Times New Roman" panose="02020603050405020304" pitchFamily="18" charset="0"/>
              </a:rPr>
              <a:t>x+num</a:t>
            </a:r>
            <a:r>
              <a:rPr lang="en-US" dirty="0" smtClean="0">
                <a:cs typeface="Times New Roman" panose="02020603050405020304" pitchFamily="18" charset="0"/>
              </a:rPr>
              <a:t>[‘a’]+</a:t>
            </a:r>
            <a:r>
              <a:rPr lang="en-US" dirty="0" err="1" smtClean="0">
                <a:cs typeface="Times New Roman" panose="02020603050405020304" pitchFamily="18" charset="0"/>
              </a:rPr>
              <a:t>num</a:t>
            </a:r>
            <a:r>
              <a:rPr lang="en-US" dirty="0" smtClean="0">
                <a:cs typeface="Times New Roman" panose="02020603050405020304" pitchFamily="18" charset="0"/>
              </a:rPr>
              <a:t>[‘b’]</a:t>
            </a:r>
          </a:p>
          <a:p>
            <a:r>
              <a:rPr lang="en-US" dirty="0" smtClean="0">
                <a:cs typeface="Times New Roman" panose="02020603050405020304" pitchFamily="18" charset="0"/>
              </a:rPr>
              <a:t>        print(z)</a:t>
            </a:r>
          </a:p>
          <a:p>
            <a:endParaRPr lang="en-US" dirty="0">
              <a:cs typeface="Times New Roman" panose="02020603050405020304" pitchFamily="18" charset="0"/>
            </a:endParaRPr>
          </a:p>
          <a:p>
            <a:r>
              <a:rPr lang="en-US" dirty="0" smtClean="0">
                <a:cs typeface="Times New Roman" panose="02020603050405020304" pitchFamily="18" charset="0"/>
              </a:rPr>
              <a:t>add(3, a=5, b=2)</a:t>
            </a:r>
            <a:endParaRPr lang="en-US" dirty="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fade">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Local Variables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29878"/>
            <a:ext cx="8229600" cy="3851672"/>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The variable which are declared inside a function called as Local Variable.</a:t>
            </a:r>
          </a:p>
          <a:p>
            <a:pPr marL="0" indent="0">
              <a:buNone/>
            </a:pPr>
            <a:r>
              <a:rPr lang="en-US" sz="2000" dirty="0" smtClean="0">
                <a:latin typeface="Times New Roman" panose="02020603050405020304" pitchFamily="18" charset="0"/>
                <a:cs typeface="Times New Roman" panose="02020603050405020304" pitchFamily="18" charset="0"/>
              </a:rPr>
              <a:t>Local variable scope is limited only to that function where it is created. It means local variable value is available only in that function not outside of that function. </a:t>
            </a:r>
          </a:p>
          <a:p>
            <a:pPr marL="0" indent="0">
              <a:buNone/>
            </a:pPr>
            <a:r>
              <a:rPr lang="en-US" sz="2000" i="1" dirty="0" err="1">
                <a:cs typeface="Times New Roman" panose="02020603050405020304" pitchFamily="18" charset="0"/>
              </a:rPr>
              <a:t>def</a:t>
            </a:r>
            <a:r>
              <a:rPr lang="en-US" sz="2000" dirty="0">
                <a:cs typeface="Times New Roman" panose="02020603050405020304" pitchFamily="18" charset="0"/>
              </a:rPr>
              <a:t> add </a:t>
            </a:r>
            <a:r>
              <a:rPr lang="en-US" sz="2000" dirty="0" smtClean="0">
                <a:cs typeface="Times New Roman" panose="02020603050405020304" pitchFamily="18" charset="0"/>
              </a:rPr>
              <a:t>(y) </a:t>
            </a:r>
            <a:r>
              <a:rPr lang="en-US" sz="2000" b="1"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x = 10</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print(x)</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print(x + y)</a:t>
            </a:r>
            <a:endParaRPr lang="en-US" sz="2000" dirty="0">
              <a:cs typeface="Times New Roman" panose="02020603050405020304" pitchFamily="18" charset="0"/>
            </a:endParaRPr>
          </a:p>
          <a:p>
            <a:pPr marL="0" indent="0">
              <a:buNone/>
            </a:pPr>
            <a:r>
              <a:rPr lang="en-US" sz="2000" dirty="0" smtClean="0">
                <a:cs typeface="Times New Roman" panose="02020603050405020304" pitchFamily="18" charset="0"/>
              </a:rPr>
              <a:t>add(20)</a:t>
            </a:r>
            <a:endParaRPr lang="en-US" sz="2000" dirty="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print(x)</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09800" y="2571750"/>
            <a:ext cx="1600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Local Variable</a:t>
            </a:r>
            <a:endParaRPr lang="en-IN" dirty="0">
              <a:latin typeface="Times New Roman" panose="02020603050405020304" pitchFamily="18" charset="0"/>
              <a:cs typeface="Times New Roman" panose="02020603050405020304" pitchFamily="18" charset="0"/>
            </a:endParaRPr>
          </a:p>
        </p:txBody>
      </p:sp>
      <p:cxnSp>
        <p:nvCxnSpPr>
          <p:cNvPr id="5" name="Straight Arrow Connector 4"/>
          <p:cNvCxnSpPr>
            <a:stCxn id="4" idx="1"/>
          </p:cNvCxnSpPr>
          <p:nvPr/>
        </p:nvCxnSpPr>
        <p:spPr>
          <a:xfrm flipH="1">
            <a:off x="1676400" y="2756416"/>
            <a:ext cx="5334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514600" y="3144968"/>
            <a:ext cx="370731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Using Local variable inside Function</a:t>
            </a:r>
            <a:endParaRPr lang="en-IN" dirty="0">
              <a:latin typeface="Times New Roman" panose="02020603050405020304" pitchFamily="18" charset="0"/>
              <a:cs typeface="Times New Roman" panose="02020603050405020304" pitchFamily="18" charset="0"/>
            </a:endParaRPr>
          </a:p>
        </p:txBody>
      </p:sp>
      <p:sp>
        <p:nvSpPr>
          <p:cNvPr id="11" name="Right Brace 10"/>
          <p:cNvSpPr/>
          <p:nvPr/>
        </p:nvSpPr>
        <p:spPr>
          <a:xfrm>
            <a:off x="2286000" y="3096918"/>
            <a:ext cx="228600" cy="46543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 name="TextBox 11"/>
          <p:cNvSpPr txBox="1"/>
          <p:nvPr/>
        </p:nvSpPr>
        <p:spPr>
          <a:xfrm>
            <a:off x="1943100" y="4019550"/>
            <a:ext cx="53721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Using Local Variable outside function, it will show error</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p:cNvCxnSpPr>
            <a:stCxn id="12" idx="1"/>
          </p:cNvCxnSpPr>
          <p:nvPr/>
        </p:nvCxnSpPr>
        <p:spPr>
          <a:xfrm flipH="1">
            <a:off x="1409700" y="4204216"/>
            <a:ext cx="533400" cy="762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8"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Advantage of Function</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971550"/>
            <a:ext cx="8077200" cy="3581400"/>
          </a:xfrm>
        </p:spPr>
        <p:txBody>
          <a:bodyPr>
            <a:noAutofit/>
          </a:bodyPr>
          <a:lstStyle/>
          <a:p>
            <a:r>
              <a:rPr lang="en-US" sz="2000" dirty="0" smtClean="0">
                <a:latin typeface="Times New Roman" panose="02020603050405020304" pitchFamily="18" charset="0"/>
                <a:cs typeface="Times New Roman" panose="02020603050405020304" pitchFamily="18" charset="0"/>
              </a:rPr>
              <a:t>Write once and use it as many time as you need. This provides code reusability.</a:t>
            </a:r>
          </a:p>
          <a:p>
            <a:r>
              <a:rPr lang="en-US" sz="2000" dirty="0" smtClean="0">
                <a:latin typeface="Times New Roman" panose="02020603050405020304" pitchFamily="18" charset="0"/>
                <a:cs typeface="Times New Roman" panose="02020603050405020304" pitchFamily="18" charset="0"/>
              </a:rPr>
              <a:t>Function </a:t>
            </a:r>
            <a:r>
              <a:rPr lang="en-US" sz="2000" dirty="0">
                <a:latin typeface="Times New Roman" panose="02020603050405020304" pitchFamily="18" charset="0"/>
                <a:cs typeface="Times New Roman" panose="02020603050405020304" pitchFamily="18" charset="0"/>
              </a:rPr>
              <a:t>facilitates ease of code maintenance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Divide Large task into many small task so it will help you to debug code</a:t>
            </a:r>
          </a:p>
          <a:p>
            <a:r>
              <a:rPr lang="en-US" sz="2000" dirty="0" smtClean="0">
                <a:latin typeface="Times New Roman" panose="02020603050405020304" pitchFamily="18" charset="0"/>
                <a:cs typeface="Times New Roman" panose="02020603050405020304" pitchFamily="18" charset="0"/>
              </a:rPr>
              <a:t>You can remove or add new feature to a function anytime.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Global Variables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29878"/>
            <a:ext cx="8229600" cy="3851672"/>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When a variable is declared above a function, it becomes global variable. These variables are available to all the function which are written after it.</a:t>
            </a:r>
          </a:p>
          <a:p>
            <a:pPr marL="0" indent="0">
              <a:buNone/>
            </a:pPr>
            <a:r>
              <a:rPr lang="en-US" sz="2000" dirty="0" smtClean="0">
                <a:latin typeface="Times New Roman" panose="02020603050405020304" pitchFamily="18" charset="0"/>
                <a:cs typeface="Times New Roman" panose="02020603050405020304" pitchFamily="18" charset="0"/>
              </a:rPr>
              <a:t>The scope of global variable is the entire program body written below it.</a:t>
            </a:r>
          </a:p>
          <a:p>
            <a:pPr marL="0" indent="0">
              <a:buNone/>
            </a:pPr>
            <a:r>
              <a:rPr lang="en-US" sz="1600" dirty="0" smtClean="0">
                <a:cs typeface="Times New Roman" panose="02020603050405020304" pitchFamily="18" charset="0"/>
              </a:rPr>
              <a:t>a = 50</a:t>
            </a:r>
          </a:p>
          <a:p>
            <a:pPr marL="0" indent="0">
              <a:buNone/>
            </a:pPr>
            <a:r>
              <a:rPr lang="en-US" sz="1600" i="1" dirty="0" err="1" smtClean="0">
                <a:cs typeface="Times New Roman" panose="02020603050405020304" pitchFamily="18" charset="0"/>
              </a:rPr>
              <a:t>def</a:t>
            </a:r>
            <a:r>
              <a:rPr lang="en-US" sz="1600" dirty="0" smtClean="0">
                <a:cs typeface="Times New Roman" panose="02020603050405020304" pitchFamily="18" charset="0"/>
              </a:rPr>
              <a:t> show () </a:t>
            </a:r>
            <a:r>
              <a:rPr lang="en-US" sz="1600" b="1" dirty="0">
                <a:cs typeface="Times New Roman" panose="02020603050405020304" pitchFamily="18" charset="0"/>
              </a:rPr>
              <a:t>:</a:t>
            </a:r>
          </a:p>
          <a:p>
            <a:pPr marL="0" indent="0">
              <a:buNone/>
            </a:pPr>
            <a:r>
              <a:rPr lang="en-US" sz="1600" dirty="0">
                <a:cs typeface="Times New Roman" panose="02020603050405020304" pitchFamily="18" charset="0"/>
              </a:rPr>
              <a:t>        x = 10</a:t>
            </a:r>
          </a:p>
          <a:p>
            <a:pPr marL="0" indent="0">
              <a:buNone/>
            </a:pPr>
            <a:r>
              <a:rPr lang="en-US" sz="1600" dirty="0">
                <a:cs typeface="Times New Roman" panose="02020603050405020304" pitchFamily="18" charset="0"/>
              </a:rPr>
              <a:t>         print(a)</a:t>
            </a:r>
            <a:endParaRPr lang="en-US" sz="1600" dirty="0" smtClean="0">
              <a:cs typeface="Times New Roman" panose="02020603050405020304" pitchFamily="18" charset="0"/>
            </a:endParaRPr>
          </a:p>
          <a:p>
            <a:pPr marL="0" indent="0">
              <a:buNone/>
            </a:pPr>
            <a:r>
              <a:rPr lang="en-US" sz="1600" dirty="0" smtClean="0">
                <a:cs typeface="Times New Roman" panose="02020603050405020304" pitchFamily="18" charset="0"/>
              </a:rPr>
              <a:t>         print(x)</a:t>
            </a:r>
          </a:p>
          <a:p>
            <a:pPr marL="0" indent="0">
              <a:buNone/>
            </a:pPr>
            <a:endParaRPr lang="en-US" sz="1600" dirty="0" smtClean="0">
              <a:cs typeface="Times New Roman" panose="02020603050405020304" pitchFamily="18" charset="0"/>
            </a:endParaRPr>
          </a:p>
          <a:p>
            <a:pPr marL="0" indent="0">
              <a:buNone/>
            </a:pPr>
            <a:r>
              <a:rPr lang="en-US" sz="1600" dirty="0" smtClean="0">
                <a:cs typeface="Times New Roman" panose="02020603050405020304" pitchFamily="18" charset="0"/>
              </a:rPr>
              <a:t>show()</a:t>
            </a:r>
            <a:endParaRPr lang="en-US" sz="1600" dirty="0">
              <a:cs typeface="Times New Roman" panose="02020603050405020304" pitchFamily="18" charset="0"/>
            </a:endParaRPr>
          </a:p>
          <a:p>
            <a:pPr marL="0" indent="0">
              <a:buNone/>
            </a:pPr>
            <a:r>
              <a:rPr lang="en-US" sz="1600" dirty="0">
                <a:cs typeface="Times New Roman" panose="02020603050405020304" pitchFamily="18" charset="0"/>
              </a:rPr>
              <a:t>print</a:t>
            </a:r>
            <a:r>
              <a:rPr lang="en-US" sz="1600" dirty="0" smtClean="0">
                <a:cs typeface="Times New Roman" panose="02020603050405020304" pitchFamily="18" charset="0"/>
              </a:rPr>
              <a:t>(“x:”, x)</a:t>
            </a:r>
          </a:p>
          <a:p>
            <a:pPr marL="0" indent="0">
              <a:buNone/>
            </a:pPr>
            <a:r>
              <a:rPr lang="en-US" sz="1600" dirty="0" smtClean="0">
                <a:cs typeface="Times New Roman" panose="02020603050405020304" pitchFamily="18" charset="0"/>
              </a:rPr>
              <a:t>print(“a:”, a)</a:t>
            </a:r>
            <a:endParaRPr lang="en-IN" sz="1600" dirty="0">
              <a:cs typeface="Times New Roman" panose="02020603050405020304" pitchFamily="18" charset="0"/>
            </a:endParaRPr>
          </a:p>
        </p:txBody>
      </p:sp>
      <p:sp>
        <p:nvSpPr>
          <p:cNvPr id="4" name="TextBox 3"/>
          <p:cNvSpPr txBox="1"/>
          <p:nvPr/>
        </p:nvSpPr>
        <p:spPr>
          <a:xfrm>
            <a:off x="1790700" y="2463284"/>
            <a:ext cx="12573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Local Variable</a:t>
            </a:r>
            <a:endParaRPr lang="en-IN" sz="14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flipH="1">
            <a:off x="1447800" y="2647950"/>
            <a:ext cx="342900" cy="518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247900" y="3333750"/>
            <a:ext cx="28575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Using Local variable inside Function</a:t>
            </a:r>
            <a:endParaRPr lang="en-IN"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133600" y="3943350"/>
            <a:ext cx="43434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Using Local Variable outside function, it will show error</a:t>
            </a:r>
            <a:endParaRPr lang="en-IN" sz="1400" dirty="0">
              <a:latin typeface="Times New Roman" panose="02020603050405020304" pitchFamily="18" charset="0"/>
              <a:cs typeface="Times New Roman" panose="02020603050405020304" pitchFamily="18" charset="0"/>
            </a:endParaRPr>
          </a:p>
        </p:txBody>
      </p:sp>
      <p:cxnSp>
        <p:nvCxnSpPr>
          <p:cNvPr id="9" name="Straight Arrow Connector 8"/>
          <p:cNvCxnSpPr>
            <a:stCxn id="8" idx="1"/>
          </p:cNvCxnSpPr>
          <p:nvPr/>
        </p:nvCxnSpPr>
        <p:spPr>
          <a:xfrm flipH="1">
            <a:off x="1600200" y="4097239"/>
            <a:ext cx="533400" cy="1069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276600" y="2892433"/>
            <a:ext cx="297180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Using Global variable inside Function</a:t>
            </a:r>
            <a:endParaRPr lang="en-IN" sz="1400" dirty="0">
              <a:latin typeface="Times New Roman" panose="02020603050405020304" pitchFamily="18" charset="0"/>
              <a:cs typeface="Times New Roman" panose="02020603050405020304" pitchFamily="18" charset="0"/>
            </a:endParaRPr>
          </a:p>
        </p:txBody>
      </p:sp>
      <p:cxnSp>
        <p:nvCxnSpPr>
          <p:cNvPr id="14" name="Straight Arrow Connector 13"/>
          <p:cNvCxnSpPr>
            <a:stCxn id="12" idx="1"/>
          </p:cNvCxnSpPr>
          <p:nvPr/>
        </p:nvCxnSpPr>
        <p:spPr>
          <a:xfrm flipH="1" flipV="1">
            <a:off x="1619250" y="3028952"/>
            <a:ext cx="1657350" cy="1737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1714500" y="2035373"/>
            <a:ext cx="133350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Global Variable</a:t>
            </a:r>
            <a:endParaRPr lang="en-IN" sz="1400" dirty="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1066800" y="2146816"/>
            <a:ext cx="6477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6" idx="1"/>
          </p:cNvCxnSpPr>
          <p:nvPr/>
        </p:nvCxnSpPr>
        <p:spPr>
          <a:xfrm flipH="1" flipV="1">
            <a:off x="1619250" y="3333750"/>
            <a:ext cx="628650" cy="1538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438400" y="4400550"/>
            <a:ext cx="182880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Using Global variable</a:t>
            </a:r>
            <a:endParaRPr lang="en-IN" sz="1400" dirty="0">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flipH="1">
            <a:off x="1595602" y="4537069"/>
            <a:ext cx="852323"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500"/>
                                        <p:tgtEl>
                                          <p:spTgt spid="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500"/>
                                        <p:tgtEl>
                                          <p:spTgt spid="1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500"/>
                                        <p:tgtEl>
                                          <p:spTgt spid="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fade">
                                      <p:cBhvr>
                                        <p:cTn id="10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8" grpId="0" animBg="1"/>
      <p:bldP spid="12" grpId="0" animBg="1"/>
      <p:bldP spid="15"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Global Keyword</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53678"/>
            <a:ext cx="8229600" cy="3394472"/>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If local variable and global variable has same name then the function by default refers to the local variable and ignores the global variable. </a:t>
            </a:r>
          </a:p>
          <a:p>
            <a:pPr marL="0" indent="0">
              <a:buNone/>
            </a:pPr>
            <a:r>
              <a:rPr lang="en-US" sz="2000" dirty="0" smtClean="0">
                <a:latin typeface="Times New Roman" panose="02020603050405020304" pitchFamily="18" charset="0"/>
                <a:cs typeface="Times New Roman" panose="02020603050405020304" pitchFamily="18" charset="0"/>
              </a:rPr>
              <a:t>It means global variable is not accessible inside the function but possible to access outside of function.</a:t>
            </a:r>
          </a:p>
          <a:p>
            <a:pPr marL="0" indent="0">
              <a:buNone/>
            </a:pPr>
            <a:r>
              <a:rPr lang="en-US" sz="2000" dirty="0" smtClean="0">
                <a:latin typeface="Times New Roman" panose="02020603050405020304" pitchFamily="18" charset="0"/>
                <a:cs typeface="Times New Roman" panose="02020603050405020304" pitchFamily="18" charset="0"/>
              </a:rPr>
              <a:t>In this situation, If we need to access global variable inside the function we can access it using global keyword followed by variable name.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Global Keyword</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7800" y="853678"/>
            <a:ext cx="2743200" cy="3775472"/>
          </a:xfrm>
        </p:spPr>
        <p:txBody>
          <a:bodyPr>
            <a:normAutofit/>
          </a:bodyPr>
          <a:lstStyle/>
          <a:p>
            <a:pPr marL="0" indent="0">
              <a:buNone/>
            </a:pPr>
            <a:r>
              <a:rPr lang="en-US" sz="2000" dirty="0">
                <a:cs typeface="Times New Roman" panose="02020603050405020304" pitchFamily="18" charset="0"/>
              </a:rPr>
              <a:t>a = 50</a:t>
            </a:r>
          </a:p>
          <a:p>
            <a:pPr marL="0" indent="0">
              <a:buNone/>
            </a:pPr>
            <a:r>
              <a:rPr lang="en-US" sz="2000" i="1" dirty="0" err="1">
                <a:cs typeface="Times New Roman" panose="02020603050405020304" pitchFamily="18" charset="0"/>
              </a:rPr>
              <a:t>def</a:t>
            </a:r>
            <a:r>
              <a:rPr lang="en-US" sz="2000" dirty="0">
                <a:cs typeface="Times New Roman" panose="02020603050405020304" pitchFamily="18" charset="0"/>
              </a:rPr>
              <a:t> </a:t>
            </a:r>
            <a:r>
              <a:rPr lang="en-US" sz="2000" dirty="0" smtClean="0">
                <a:cs typeface="Times New Roman" panose="02020603050405020304" pitchFamily="18" charset="0"/>
              </a:rPr>
              <a:t>show () </a:t>
            </a:r>
            <a:r>
              <a:rPr lang="en-US" sz="2000" b="1"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a </a:t>
            </a:r>
            <a:r>
              <a:rPr lang="en-US" sz="2000" dirty="0">
                <a:cs typeface="Times New Roman" panose="02020603050405020304" pitchFamily="18" charset="0"/>
              </a:rPr>
              <a:t>= 10</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print(a</a:t>
            </a:r>
            <a:r>
              <a:rPr lang="en-US" sz="2000" dirty="0">
                <a:cs typeface="Times New Roman" panose="02020603050405020304" pitchFamily="18" charset="0"/>
              </a:rPr>
              <a:t>)</a:t>
            </a:r>
          </a:p>
          <a:p>
            <a:pPr marL="0" indent="0">
              <a:buNone/>
            </a:pPr>
            <a:r>
              <a:rPr lang="en-US" sz="2000" dirty="0" smtClean="0">
                <a:cs typeface="Times New Roman" panose="02020603050405020304" pitchFamily="18" charset="0"/>
              </a:rPr>
              <a:t>show()</a:t>
            </a:r>
            <a:endParaRPr lang="en-US" sz="2000" dirty="0">
              <a:cs typeface="Times New Roman" panose="02020603050405020304" pitchFamily="18" charset="0"/>
            </a:endParaRPr>
          </a:p>
          <a:p>
            <a:pPr marL="0" indent="0">
              <a:buNone/>
            </a:pPr>
            <a:r>
              <a:rPr lang="en-US" sz="2000" dirty="0" smtClean="0">
                <a:cs typeface="Times New Roman" panose="02020603050405020304" pitchFamily="18" charset="0"/>
              </a:rPr>
              <a:t>print</a:t>
            </a:r>
            <a:r>
              <a:rPr lang="en-US" sz="2000" dirty="0">
                <a:cs typeface="Times New Roman" panose="02020603050405020304" pitchFamily="18" charset="0"/>
              </a:rPr>
              <a:t>(“a:”, a)</a:t>
            </a:r>
            <a:endParaRPr lang="en-IN" sz="2000" dirty="0">
              <a:cs typeface="Times New Roman" panose="02020603050405020304" pitchFamily="18" charset="0"/>
            </a:endParaRPr>
          </a:p>
        </p:txBody>
      </p:sp>
      <p:sp>
        <p:nvSpPr>
          <p:cNvPr id="4" name="Content Placeholder 2"/>
          <p:cNvSpPr txBox="1"/>
          <p:nvPr/>
        </p:nvSpPr>
        <p:spPr>
          <a:xfrm>
            <a:off x="4953000" y="853678"/>
            <a:ext cx="2743200" cy="3775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cs typeface="Times New Roman" panose="02020603050405020304" pitchFamily="18" charset="0"/>
              </a:rPr>
              <a:t>a = 50</a:t>
            </a:r>
          </a:p>
          <a:p>
            <a:pPr marL="0" indent="0">
              <a:buFont typeface="Arial" panose="020B0604020202020204" pitchFamily="34" charset="0"/>
              <a:buNone/>
            </a:pPr>
            <a:r>
              <a:rPr lang="en-US" sz="2000" i="1" dirty="0" err="1" smtClean="0">
                <a:cs typeface="Times New Roman" panose="02020603050405020304" pitchFamily="18" charset="0"/>
              </a:rPr>
              <a:t>def</a:t>
            </a:r>
            <a:r>
              <a:rPr lang="en-US" sz="2000" dirty="0" smtClean="0">
                <a:cs typeface="Times New Roman" panose="02020603050405020304" pitchFamily="18" charset="0"/>
              </a:rPr>
              <a:t> show () </a:t>
            </a:r>
            <a:r>
              <a:rPr lang="en-US" sz="2000" b="1" dirty="0" smtClean="0">
                <a:cs typeface="Times New Roman" panose="02020603050405020304" pitchFamily="18" charset="0"/>
              </a:rPr>
              <a:t>:</a:t>
            </a:r>
          </a:p>
          <a:p>
            <a:pPr marL="0" indent="0">
              <a:buFont typeface="Arial" panose="020B0604020202020204" pitchFamily="34" charset="0"/>
              <a:buNone/>
            </a:pPr>
            <a:r>
              <a:rPr lang="en-US" sz="2000" dirty="0" smtClean="0">
                <a:cs typeface="Times New Roman" panose="02020603050405020304" pitchFamily="18" charset="0"/>
              </a:rPr>
              <a:t>        global a</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print(a)</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a = 20</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print(a</a:t>
            </a:r>
            <a:r>
              <a:rPr lang="en-US" sz="2000" dirty="0">
                <a:cs typeface="Times New Roman" panose="02020603050405020304" pitchFamily="18" charset="0"/>
              </a:rPr>
              <a:t>)</a:t>
            </a:r>
            <a:endParaRPr lang="en-US" sz="2000" dirty="0" smtClean="0">
              <a:cs typeface="Times New Roman" panose="02020603050405020304" pitchFamily="18" charset="0"/>
            </a:endParaRPr>
          </a:p>
          <a:p>
            <a:pPr marL="0" indent="0">
              <a:buFont typeface="Arial" panose="020B0604020202020204" pitchFamily="34" charset="0"/>
              <a:buNone/>
            </a:pPr>
            <a:r>
              <a:rPr lang="en-US" sz="2000" dirty="0" smtClean="0">
                <a:cs typeface="Times New Roman" panose="02020603050405020304" pitchFamily="18" charset="0"/>
              </a:rPr>
              <a:t>show()</a:t>
            </a:r>
          </a:p>
          <a:p>
            <a:pPr marL="0" indent="0">
              <a:buFont typeface="Arial" panose="020B0604020202020204" pitchFamily="34" charset="0"/>
              <a:buNone/>
            </a:pPr>
            <a:r>
              <a:rPr lang="en-US" sz="2000" dirty="0" smtClean="0">
                <a:cs typeface="Times New Roman" panose="02020603050405020304" pitchFamily="18" charset="0"/>
              </a:rPr>
              <a:t>print(“a:”, a)</a:t>
            </a:r>
            <a:endParaRPr lang="en-IN" sz="2000" dirty="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7" end="7"/>
                                            </p:txEl>
                                          </p:spTgt>
                                        </p:tgtEl>
                                        <p:attrNameLst>
                                          <p:attrName>style.visibility</p:attrName>
                                        </p:attrNameLst>
                                      </p:cBhvr>
                                      <p:to>
                                        <p:strVal val="visible"/>
                                      </p:to>
                                    </p:set>
                                    <p:animEffect transition="in" filter="fade">
                                      <p:cBhvr>
                                        <p:cTn id="7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anose="02020603050405020304" pitchFamily="18" charset="0"/>
                <a:cs typeface="Times New Roman" panose="02020603050405020304" pitchFamily="18" charset="0"/>
              </a:rPr>
              <a:t>globals</a:t>
            </a:r>
            <a:r>
              <a:rPr lang="en-US" sz="4000" b="1" u="sng" dirty="0" smtClean="0">
                <a:latin typeface="Times New Roman" panose="02020603050405020304" pitchFamily="18" charset="0"/>
                <a:cs typeface="Times New Roman" panose="02020603050405020304" pitchFamily="18" charset="0"/>
              </a:rPr>
              <a:t> ( ) Function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3581400"/>
          </a:xfrm>
        </p:spPr>
        <p:txBody>
          <a:bodyPr>
            <a:normAutofit lnSpcReduction="10000"/>
          </a:bodyPr>
          <a:lstStyle/>
          <a:p>
            <a:pPr marL="0" indent="0">
              <a:buNone/>
            </a:pPr>
            <a:r>
              <a:rPr lang="en-US" sz="2000" dirty="0" smtClean="0">
                <a:latin typeface="Times New Roman" panose="02020603050405020304" pitchFamily="18" charset="0"/>
                <a:cs typeface="Times New Roman" panose="02020603050405020304" pitchFamily="18" charset="0"/>
              </a:rPr>
              <a:t>This function returns a table of current global variables in the form of dictionary.</a:t>
            </a:r>
          </a:p>
          <a:p>
            <a:pPr marL="0" indent="0">
              <a:buNone/>
            </a:pPr>
            <a:r>
              <a:rPr lang="en-US" sz="2000" dirty="0">
                <a:cs typeface="Times New Roman" panose="02020603050405020304" pitchFamily="18" charset="0"/>
              </a:rPr>
              <a:t>a = 50</a:t>
            </a:r>
          </a:p>
          <a:p>
            <a:pPr marL="0" indent="0">
              <a:buNone/>
            </a:pPr>
            <a:r>
              <a:rPr lang="en-US" sz="2000" i="1" dirty="0" err="1">
                <a:cs typeface="Times New Roman" panose="02020603050405020304" pitchFamily="18" charset="0"/>
              </a:rPr>
              <a:t>def</a:t>
            </a:r>
            <a:r>
              <a:rPr lang="en-US" sz="2000" dirty="0">
                <a:cs typeface="Times New Roman" panose="02020603050405020304" pitchFamily="18" charset="0"/>
              </a:rPr>
              <a:t> </a:t>
            </a:r>
            <a:r>
              <a:rPr lang="en-US" sz="2000" dirty="0" smtClean="0">
                <a:cs typeface="Times New Roman" panose="02020603050405020304" pitchFamily="18" charset="0"/>
              </a:rPr>
              <a:t>show </a:t>
            </a:r>
            <a:r>
              <a:rPr lang="en-US" sz="2000" dirty="0">
                <a:cs typeface="Times New Roman" panose="02020603050405020304" pitchFamily="18" charset="0"/>
              </a:rPr>
              <a:t>() </a:t>
            </a:r>
            <a:r>
              <a:rPr lang="en-US" sz="2000" b="1" dirty="0">
                <a:cs typeface="Times New Roman" panose="02020603050405020304" pitchFamily="18" charset="0"/>
              </a:rPr>
              <a:t>:</a:t>
            </a:r>
          </a:p>
          <a:p>
            <a:pPr marL="0" indent="0">
              <a:buNone/>
            </a:pPr>
            <a:r>
              <a:rPr lang="en-US" sz="2000" dirty="0">
                <a:cs typeface="Times New Roman" panose="02020603050405020304" pitchFamily="18" charset="0"/>
              </a:rPr>
              <a:t>        a = 10</a:t>
            </a:r>
          </a:p>
          <a:p>
            <a:pPr marL="0" indent="0">
              <a:buNone/>
            </a:pPr>
            <a:r>
              <a:rPr lang="en-US" sz="2000" dirty="0">
                <a:cs typeface="Times New Roman" panose="02020603050405020304" pitchFamily="18" charset="0"/>
              </a:rPr>
              <a:t>        print</a:t>
            </a:r>
            <a:r>
              <a:rPr lang="en-US" sz="2000" dirty="0" smtClean="0">
                <a:cs typeface="Times New Roman" panose="02020603050405020304" pitchFamily="18" charset="0"/>
              </a:rPr>
              <a:t>(“Local Variable A:”, 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x = </a:t>
            </a:r>
            <a:r>
              <a:rPr lang="en-US" sz="2000" dirty="0" err="1" smtClean="0">
                <a:cs typeface="Times New Roman" panose="02020603050405020304" pitchFamily="18" charset="0"/>
              </a:rPr>
              <a:t>globals</a:t>
            </a:r>
            <a:r>
              <a:rPr lang="en-US" sz="2000" dirty="0" smtClean="0">
                <a:cs typeface="Times New Roman" panose="02020603050405020304" pitchFamily="18" charset="0"/>
              </a:rPr>
              <a:t>()[‘a’]</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print(“X:”, x)</a:t>
            </a:r>
            <a:endParaRPr lang="en-US" sz="2000" dirty="0">
              <a:cs typeface="Times New Roman" panose="02020603050405020304" pitchFamily="18" charset="0"/>
            </a:endParaRPr>
          </a:p>
          <a:p>
            <a:pPr marL="0" indent="0">
              <a:buNone/>
            </a:pPr>
            <a:r>
              <a:rPr lang="en-US" sz="2000" dirty="0" smtClean="0">
                <a:cs typeface="Times New Roman" panose="02020603050405020304" pitchFamily="18" charset="0"/>
              </a:rPr>
              <a:t>show()</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print</a:t>
            </a:r>
            <a:r>
              <a:rPr lang="en-US" sz="2000" dirty="0" smtClean="0">
                <a:cs typeface="Times New Roman" panose="02020603050405020304" pitchFamily="18" charset="0"/>
              </a:rPr>
              <a:t>(“Global Variable A:”, </a:t>
            </a:r>
            <a:r>
              <a:rPr lang="en-US" sz="2000" dirty="0">
                <a:cs typeface="Times New Roman" panose="02020603050405020304" pitchFamily="18" charset="0"/>
              </a:rPr>
              <a:t>a</a:t>
            </a:r>
            <a:r>
              <a:rPr lang="en-US" sz="2000" dirty="0" smtClean="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Pass/Call by Object Reference</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In C, Java and some other languages we pass value to a function either by value or by reference widely known as</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“Pass by Value” and “Pass by Reference”.</a:t>
            </a:r>
          </a:p>
          <a:p>
            <a:pPr marL="0" indent="0">
              <a:buNone/>
            </a:pPr>
            <a:r>
              <a:rPr lang="en-US" sz="1600" dirty="0" smtClean="0">
                <a:latin typeface="Times New Roman" panose="02020603050405020304" pitchFamily="18" charset="0"/>
                <a:cs typeface="Times New Roman" panose="02020603050405020304" pitchFamily="18" charset="0"/>
              </a:rPr>
              <a:t>In Python, Neither of these two concepts is applicable rather the values are sent to functions by means of object reference. </a:t>
            </a:r>
          </a:p>
          <a:p>
            <a:pPr marL="0" indent="0">
              <a:buNone/>
            </a:pPr>
            <a:r>
              <a:rPr lang="en-US" sz="1600" dirty="0" smtClean="0">
                <a:latin typeface="Times New Roman" panose="02020603050405020304" pitchFamily="18" charset="0"/>
                <a:cs typeface="Times New Roman" panose="02020603050405020304" pitchFamily="18" charset="0"/>
              </a:rPr>
              <a:t>When we pass value like number, strings, tuples or lists to function, the references of these objects are passed to function.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478"/>
            <a:ext cx="1981200" cy="2175272"/>
          </a:xfrm>
        </p:spPr>
        <p:txBody>
          <a:bodyPr>
            <a:noAutofit/>
          </a:bodyPr>
          <a:lstStyle/>
          <a:p>
            <a:pPr marL="0" indent="0">
              <a:buNone/>
            </a:pPr>
            <a:r>
              <a:rPr lang="en-IN" sz="1600" dirty="0" err="1"/>
              <a:t>def</a:t>
            </a:r>
            <a:r>
              <a:rPr lang="en-IN" sz="1600" dirty="0"/>
              <a:t> </a:t>
            </a:r>
            <a:r>
              <a:rPr lang="en-IN" sz="1600" dirty="0" err="1" smtClean="0"/>
              <a:t>val</a:t>
            </a:r>
            <a:r>
              <a:rPr lang="en-IN" sz="1600" dirty="0" smtClean="0"/>
              <a:t>(x):</a:t>
            </a:r>
            <a:endParaRPr lang="en-IN" sz="1600" dirty="0"/>
          </a:p>
          <a:p>
            <a:pPr marL="0" indent="0">
              <a:buNone/>
            </a:pPr>
            <a:r>
              <a:rPr lang="en-IN" sz="1600" dirty="0" smtClean="0"/>
              <a:t>        x </a:t>
            </a:r>
            <a:r>
              <a:rPr lang="en-IN" sz="1600" dirty="0"/>
              <a:t>= 15</a:t>
            </a:r>
          </a:p>
          <a:p>
            <a:pPr marL="0" indent="0">
              <a:buNone/>
            </a:pPr>
            <a:r>
              <a:rPr lang="en-IN" sz="1600" dirty="0" smtClean="0"/>
              <a:t>        print(x</a:t>
            </a:r>
            <a:r>
              <a:rPr lang="en-IN" sz="1600" dirty="0"/>
              <a:t>, id(x))</a:t>
            </a:r>
          </a:p>
          <a:p>
            <a:pPr marL="0" indent="0">
              <a:buNone/>
            </a:pPr>
            <a:r>
              <a:rPr lang="en-IN" sz="1600" dirty="0"/>
              <a:t>	</a:t>
            </a:r>
          </a:p>
          <a:p>
            <a:pPr marL="0" indent="0">
              <a:buNone/>
            </a:pPr>
            <a:r>
              <a:rPr lang="en-IN" sz="1600" dirty="0"/>
              <a:t>x = 10</a:t>
            </a:r>
          </a:p>
          <a:p>
            <a:pPr marL="0" indent="0">
              <a:buNone/>
            </a:pPr>
            <a:r>
              <a:rPr lang="en-IN" sz="1600" dirty="0" err="1"/>
              <a:t>val</a:t>
            </a:r>
            <a:r>
              <a:rPr lang="en-IN" sz="1600" dirty="0"/>
              <a:t>(x)</a:t>
            </a:r>
          </a:p>
          <a:p>
            <a:pPr marL="0" indent="0">
              <a:buNone/>
            </a:pPr>
            <a:r>
              <a:rPr lang="en-IN" sz="1600" dirty="0"/>
              <a:t>print(x, id(x))</a:t>
            </a:r>
          </a:p>
        </p:txBody>
      </p:sp>
      <p:sp>
        <p:nvSpPr>
          <p:cNvPr id="4" name="TextBox 3"/>
          <p:cNvSpPr txBox="1"/>
          <p:nvPr/>
        </p:nvSpPr>
        <p:spPr>
          <a:xfrm>
            <a:off x="2674763" y="1246346"/>
            <a:ext cx="457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10</a:t>
            </a:r>
            <a:endParaRPr lang="en-IN" dirty="0"/>
          </a:p>
        </p:txBody>
      </p:sp>
      <p:sp>
        <p:nvSpPr>
          <p:cNvPr id="5" name="TextBox 4"/>
          <p:cNvSpPr txBox="1"/>
          <p:nvPr/>
        </p:nvSpPr>
        <p:spPr>
          <a:xfrm>
            <a:off x="2514600" y="1551146"/>
            <a:ext cx="769763" cy="369332"/>
          </a:xfrm>
          <a:prstGeom prst="rect">
            <a:avLst/>
          </a:prstGeom>
          <a:noFill/>
        </p:spPr>
        <p:txBody>
          <a:bodyPr wrap="none" rtlCol="0">
            <a:spAutoFit/>
          </a:bodyPr>
          <a:lstStyle/>
          <a:p>
            <a:r>
              <a:rPr lang="en-US" dirty="0" smtClean="0"/>
              <a:t>23425</a:t>
            </a:r>
            <a:endParaRPr lang="en-IN" dirty="0"/>
          </a:p>
        </p:txBody>
      </p:sp>
      <p:sp>
        <p:nvSpPr>
          <p:cNvPr id="6" name="TextBox 5"/>
          <p:cNvSpPr txBox="1"/>
          <p:nvPr/>
        </p:nvSpPr>
        <p:spPr>
          <a:xfrm>
            <a:off x="2750963" y="941546"/>
            <a:ext cx="284052" cy="369332"/>
          </a:xfrm>
          <a:prstGeom prst="rect">
            <a:avLst/>
          </a:prstGeom>
          <a:noFill/>
        </p:spPr>
        <p:txBody>
          <a:bodyPr wrap="none" rtlCol="0">
            <a:spAutoFit/>
          </a:bodyPr>
          <a:lstStyle/>
          <a:p>
            <a:r>
              <a:rPr lang="en-US" dirty="0" smtClean="0"/>
              <a:t>x</a:t>
            </a:r>
            <a:endParaRPr lang="en-IN" dirty="0"/>
          </a:p>
        </p:txBody>
      </p:sp>
      <p:sp>
        <p:nvSpPr>
          <p:cNvPr id="7" name="TextBox 6"/>
          <p:cNvSpPr txBox="1"/>
          <p:nvPr/>
        </p:nvSpPr>
        <p:spPr>
          <a:xfrm>
            <a:off x="2514600" y="625078"/>
            <a:ext cx="739305" cy="369332"/>
          </a:xfrm>
          <a:prstGeom prst="rect">
            <a:avLst/>
          </a:prstGeom>
          <a:noFill/>
        </p:spPr>
        <p:txBody>
          <a:bodyPr wrap="none" rtlCol="0">
            <a:spAutoFit/>
          </a:bodyPr>
          <a:lstStyle/>
          <a:p>
            <a:r>
              <a:rPr lang="en-US" dirty="0" smtClean="0"/>
              <a:t>x = 10</a:t>
            </a:r>
            <a:endParaRPr lang="en-IN" dirty="0"/>
          </a:p>
        </p:txBody>
      </p:sp>
      <p:sp>
        <p:nvSpPr>
          <p:cNvPr id="8" name="TextBox 7"/>
          <p:cNvSpPr txBox="1"/>
          <p:nvPr/>
        </p:nvSpPr>
        <p:spPr>
          <a:xfrm>
            <a:off x="4038600" y="1246346"/>
            <a:ext cx="457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15</a:t>
            </a:r>
            <a:endParaRPr lang="en-IN" dirty="0"/>
          </a:p>
        </p:txBody>
      </p:sp>
      <p:sp>
        <p:nvSpPr>
          <p:cNvPr id="9" name="TextBox 8"/>
          <p:cNvSpPr txBox="1"/>
          <p:nvPr/>
        </p:nvSpPr>
        <p:spPr>
          <a:xfrm>
            <a:off x="3878437" y="1551146"/>
            <a:ext cx="769763" cy="369332"/>
          </a:xfrm>
          <a:prstGeom prst="rect">
            <a:avLst/>
          </a:prstGeom>
          <a:noFill/>
        </p:spPr>
        <p:txBody>
          <a:bodyPr wrap="none" rtlCol="0">
            <a:spAutoFit/>
          </a:bodyPr>
          <a:lstStyle/>
          <a:p>
            <a:r>
              <a:rPr lang="en-US" dirty="0" smtClean="0"/>
              <a:t>76525</a:t>
            </a:r>
            <a:endParaRPr lang="en-IN" dirty="0"/>
          </a:p>
        </p:txBody>
      </p:sp>
      <p:sp>
        <p:nvSpPr>
          <p:cNvPr id="10" name="TextBox 9"/>
          <p:cNvSpPr txBox="1"/>
          <p:nvPr/>
        </p:nvSpPr>
        <p:spPr>
          <a:xfrm>
            <a:off x="4114800" y="941546"/>
            <a:ext cx="284052" cy="369332"/>
          </a:xfrm>
          <a:prstGeom prst="rect">
            <a:avLst/>
          </a:prstGeom>
          <a:noFill/>
        </p:spPr>
        <p:txBody>
          <a:bodyPr wrap="none" rtlCol="0">
            <a:spAutoFit/>
          </a:bodyPr>
          <a:lstStyle/>
          <a:p>
            <a:r>
              <a:rPr lang="en-US" dirty="0" smtClean="0"/>
              <a:t>x</a:t>
            </a:r>
            <a:endParaRPr lang="en-IN" dirty="0"/>
          </a:p>
        </p:txBody>
      </p:sp>
      <p:sp>
        <p:nvSpPr>
          <p:cNvPr id="11" name="TextBox 10"/>
          <p:cNvSpPr txBox="1"/>
          <p:nvPr/>
        </p:nvSpPr>
        <p:spPr>
          <a:xfrm>
            <a:off x="3878437" y="625078"/>
            <a:ext cx="739305" cy="369332"/>
          </a:xfrm>
          <a:prstGeom prst="rect">
            <a:avLst/>
          </a:prstGeom>
          <a:noFill/>
        </p:spPr>
        <p:txBody>
          <a:bodyPr wrap="none" rtlCol="0">
            <a:spAutoFit/>
          </a:bodyPr>
          <a:lstStyle/>
          <a:p>
            <a:r>
              <a:rPr lang="en-US" dirty="0" smtClean="0"/>
              <a:t>x = 15</a:t>
            </a:r>
            <a:endParaRPr lang="en-IN" dirty="0"/>
          </a:p>
        </p:txBody>
      </p:sp>
      <p:sp>
        <p:nvSpPr>
          <p:cNvPr id="12" name="Rectangle 11"/>
          <p:cNvSpPr/>
          <p:nvPr/>
        </p:nvSpPr>
        <p:spPr>
          <a:xfrm>
            <a:off x="3733800" y="548878"/>
            <a:ext cx="1143000" cy="152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TextBox 12"/>
          <p:cNvSpPr txBox="1"/>
          <p:nvPr/>
        </p:nvSpPr>
        <p:spPr>
          <a:xfrm>
            <a:off x="5105400" y="734020"/>
            <a:ext cx="3733801"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 new object is created in the memory because integer objects are immutable (not modifiable). </a:t>
            </a:r>
            <a:endParaRPr lang="en-IN" dirty="0">
              <a:latin typeface="Times New Roman" panose="02020603050405020304" pitchFamily="18" charset="0"/>
              <a:cs typeface="Times New Roman" panose="02020603050405020304" pitchFamily="18" charset="0"/>
            </a:endParaRPr>
          </a:p>
        </p:txBody>
      </p:sp>
      <p:sp>
        <p:nvSpPr>
          <p:cNvPr id="39" name="Content Placeholder 2"/>
          <p:cNvSpPr txBox="1"/>
          <p:nvPr/>
        </p:nvSpPr>
        <p:spPr>
          <a:xfrm>
            <a:off x="457200" y="2343150"/>
            <a:ext cx="3332087"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1800" dirty="0" err="1" smtClean="0"/>
              <a:t>def</a:t>
            </a:r>
            <a:r>
              <a:rPr lang="en-IN" sz="1800" dirty="0" smtClean="0"/>
              <a:t> </a:t>
            </a:r>
            <a:r>
              <a:rPr lang="en-IN" sz="1800" dirty="0" err="1" smtClean="0"/>
              <a:t>val</a:t>
            </a:r>
            <a:r>
              <a:rPr lang="en-IN" sz="1800" dirty="0" smtClean="0"/>
              <a:t>(</a:t>
            </a:r>
            <a:r>
              <a:rPr lang="en-IN" sz="1800" dirty="0" err="1" smtClean="0"/>
              <a:t>lst</a:t>
            </a:r>
            <a:r>
              <a:rPr lang="en-IN" sz="1800" dirty="0" smtClean="0"/>
              <a:t>):</a:t>
            </a:r>
          </a:p>
          <a:p>
            <a:pPr marL="0" indent="0">
              <a:buFont typeface="Arial" panose="020B0604020202020204" pitchFamily="34" charset="0"/>
              <a:buNone/>
            </a:pPr>
            <a:r>
              <a:rPr lang="en-IN" sz="1800" dirty="0" smtClean="0"/>
              <a:t>      </a:t>
            </a:r>
            <a:r>
              <a:rPr lang="en-IN" sz="1800" dirty="0" err="1" smtClean="0"/>
              <a:t>lst.append</a:t>
            </a:r>
            <a:r>
              <a:rPr lang="en-IN" sz="1800" dirty="0" smtClean="0"/>
              <a:t>(4)</a:t>
            </a:r>
          </a:p>
          <a:p>
            <a:pPr marL="0" indent="0">
              <a:buFont typeface="Arial" panose="020B0604020202020204" pitchFamily="34" charset="0"/>
              <a:buNone/>
            </a:pPr>
            <a:r>
              <a:rPr lang="en-IN" sz="1800" dirty="0" smtClean="0"/>
              <a:t>      print(</a:t>
            </a:r>
            <a:r>
              <a:rPr lang="en-IN" sz="1800" dirty="0" err="1" smtClean="0"/>
              <a:t>lst</a:t>
            </a:r>
            <a:r>
              <a:rPr lang="en-IN" sz="1800" dirty="0" smtClean="0"/>
              <a:t>, id(</a:t>
            </a:r>
            <a:r>
              <a:rPr lang="en-IN" sz="1800" dirty="0" err="1" smtClean="0"/>
              <a:t>lst</a:t>
            </a:r>
            <a:r>
              <a:rPr lang="en-IN" sz="1800" dirty="0" smtClean="0"/>
              <a:t>))</a:t>
            </a:r>
          </a:p>
          <a:p>
            <a:pPr marL="0" indent="0">
              <a:buFont typeface="Arial" panose="020B0604020202020204" pitchFamily="34" charset="0"/>
              <a:buNone/>
            </a:pPr>
            <a:r>
              <a:rPr lang="en-IN" sz="1800" dirty="0" smtClean="0"/>
              <a:t>	</a:t>
            </a:r>
          </a:p>
          <a:p>
            <a:pPr marL="0" indent="0">
              <a:buFont typeface="Arial" panose="020B0604020202020204" pitchFamily="34" charset="0"/>
              <a:buNone/>
            </a:pPr>
            <a:r>
              <a:rPr lang="en-IN" sz="1800" dirty="0" err="1" smtClean="0"/>
              <a:t>lst</a:t>
            </a:r>
            <a:r>
              <a:rPr lang="en-IN" sz="1800" dirty="0" smtClean="0"/>
              <a:t> = [1, 2, 3]</a:t>
            </a:r>
          </a:p>
          <a:p>
            <a:pPr marL="0" indent="0">
              <a:buFont typeface="Arial" panose="020B0604020202020204" pitchFamily="34" charset="0"/>
              <a:buNone/>
            </a:pPr>
            <a:r>
              <a:rPr lang="en-IN" sz="1800" dirty="0" smtClean="0"/>
              <a:t>print(</a:t>
            </a:r>
            <a:r>
              <a:rPr lang="en-IN" sz="1800" dirty="0" err="1" smtClean="0"/>
              <a:t>lst</a:t>
            </a:r>
            <a:r>
              <a:rPr lang="en-IN" sz="1800" dirty="0" smtClean="0"/>
              <a:t>, id(</a:t>
            </a:r>
            <a:r>
              <a:rPr lang="en-IN" sz="1800" dirty="0" err="1" smtClean="0"/>
              <a:t>lst</a:t>
            </a:r>
            <a:r>
              <a:rPr lang="en-IN" sz="1800" dirty="0" smtClean="0"/>
              <a:t>))</a:t>
            </a:r>
          </a:p>
          <a:p>
            <a:pPr marL="0" indent="0">
              <a:buFont typeface="Arial" panose="020B0604020202020204" pitchFamily="34" charset="0"/>
              <a:buNone/>
            </a:pPr>
            <a:r>
              <a:rPr lang="en-IN" sz="1800" dirty="0" err="1" smtClean="0"/>
              <a:t>val</a:t>
            </a:r>
            <a:r>
              <a:rPr lang="en-IN" sz="1800" dirty="0" smtClean="0"/>
              <a:t>(</a:t>
            </a:r>
            <a:r>
              <a:rPr lang="en-IN" sz="1800" dirty="0" err="1" smtClean="0"/>
              <a:t>lst</a:t>
            </a:r>
            <a:r>
              <a:rPr lang="en-IN" sz="1800" dirty="0" smtClean="0"/>
              <a:t>)</a:t>
            </a:r>
          </a:p>
          <a:p>
            <a:pPr marL="0" indent="0">
              <a:buFont typeface="Arial" panose="020B0604020202020204" pitchFamily="34" charset="0"/>
              <a:buNone/>
            </a:pPr>
            <a:r>
              <a:rPr lang="en-IN" sz="1800" dirty="0" smtClean="0"/>
              <a:t>print(</a:t>
            </a:r>
            <a:r>
              <a:rPr lang="en-IN" sz="1800" dirty="0" err="1" smtClean="0"/>
              <a:t>lst</a:t>
            </a:r>
            <a:r>
              <a:rPr lang="en-IN" sz="1800" dirty="0" smtClean="0"/>
              <a:t>, id(</a:t>
            </a:r>
            <a:r>
              <a:rPr lang="en-IN" sz="1800" dirty="0" err="1" smtClean="0"/>
              <a:t>lst</a:t>
            </a:r>
            <a:r>
              <a:rPr lang="en-IN" sz="1800" dirty="0" smtClean="0"/>
              <a:t>))</a:t>
            </a:r>
            <a:endParaRPr lang="en-IN" sz="1800" dirty="0"/>
          </a:p>
        </p:txBody>
      </p:sp>
      <p:sp>
        <p:nvSpPr>
          <p:cNvPr id="40" name="TextBox 39"/>
          <p:cNvSpPr txBox="1"/>
          <p:nvPr/>
        </p:nvSpPr>
        <p:spPr>
          <a:xfrm>
            <a:off x="2750963" y="3497818"/>
            <a:ext cx="6780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1,2,3</a:t>
            </a:r>
            <a:endParaRPr lang="en-IN" dirty="0"/>
          </a:p>
        </p:txBody>
      </p:sp>
      <p:sp>
        <p:nvSpPr>
          <p:cNvPr id="41" name="TextBox 40"/>
          <p:cNvSpPr txBox="1"/>
          <p:nvPr/>
        </p:nvSpPr>
        <p:spPr>
          <a:xfrm>
            <a:off x="2735436" y="3790950"/>
            <a:ext cx="769764" cy="369332"/>
          </a:xfrm>
          <a:prstGeom prst="rect">
            <a:avLst/>
          </a:prstGeom>
          <a:noFill/>
        </p:spPr>
        <p:txBody>
          <a:bodyPr wrap="none" rtlCol="0">
            <a:spAutoFit/>
          </a:bodyPr>
          <a:lstStyle/>
          <a:p>
            <a:r>
              <a:rPr lang="en-US" dirty="0" smtClean="0"/>
              <a:t>76345</a:t>
            </a:r>
            <a:endParaRPr lang="en-IN" dirty="0"/>
          </a:p>
        </p:txBody>
      </p:sp>
      <p:sp>
        <p:nvSpPr>
          <p:cNvPr id="42" name="TextBox 41"/>
          <p:cNvSpPr txBox="1"/>
          <p:nvPr/>
        </p:nvSpPr>
        <p:spPr>
          <a:xfrm>
            <a:off x="2874887" y="3193018"/>
            <a:ext cx="401713" cy="369332"/>
          </a:xfrm>
          <a:prstGeom prst="rect">
            <a:avLst/>
          </a:prstGeom>
          <a:noFill/>
        </p:spPr>
        <p:txBody>
          <a:bodyPr wrap="none" rtlCol="0">
            <a:spAutoFit/>
          </a:bodyPr>
          <a:lstStyle/>
          <a:p>
            <a:r>
              <a:rPr lang="en-US" dirty="0" err="1" smtClean="0"/>
              <a:t>lst</a:t>
            </a:r>
            <a:endParaRPr lang="en-IN" dirty="0"/>
          </a:p>
        </p:txBody>
      </p:sp>
      <p:sp>
        <p:nvSpPr>
          <p:cNvPr id="43" name="TextBox 42"/>
          <p:cNvSpPr txBox="1"/>
          <p:nvPr/>
        </p:nvSpPr>
        <p:spPr>
          <a:xfrm>
            <a:off x="2590800" y="2876550"/>
            <a:ext cx="1230465" cy="369332"/>
          </a:xfrm>
          <a:prstGeom prst="rect">
            <a:avLst/>
          </a:prstGeom>
          <a:noFill/>
        </p:spPr>
        <p:txBody>
          <a:bodyPr wrap="none" rtlCol="0">
            <a:spAutoFit/>
          </a:bodyPr>
          <a:lstStyle/>
          <a:p>
            <a:r>
              <a:rPr lang="en-US" dirty="0" err="1" smtClean="0"/>
              <a:t>lst</a:t>
            </a:r>
            <a:r>
              <a:rPr lang="en-US" dirty="0" smtClean="0"/>
              <a:t> = [1,2,3]</a:t>
            </a:r>
            <a:endParaRPr lang="en-IN" dirty="0"/>
          </a:p>
        </p:txBody>
      </p:sp>
      <p:sp>
        <p:nvSpPr>
          <p:cNvPr id="44" name="TextBox 43"/>
          <p:cNvSpPr txBox="1"/>
          <p:nvPr/>
        </p:nvSpPr>
        <p:spPr>
          <a:xfrm>
            <a:off x="4953000" y="3497818"/>
            <a:ext cx="838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1,2,3,4</a:t>
            </a:r>
            <a:endParaRPr lang="en-IN" dirty="0"/>
          </a:p>
        </p:txBody>
      </p:sp>
      <p:sp>
        <p:nvSpPr>
          <p:cNvPr id="45" name="TextBox 44"/>
          <p:cNvSpPr txBox="1"/>
          <p:nvPr/>
        </p:nvSpPr>
        <p:spPr>
          <a:xfrm>
            <a:off x="4987218" y="3802618"/>
            <a:ext cx="769763" cy="369332"/>
          </a:xfrm>
          <a:prstGeom prst="rect">
            <a:avLst/>
          </a:prstGeom>
          <a:noFill/>
        </p:spPr>
        <p:txBody>
          <a:bodyPr wrap="none" rtlCol="0">
            <a:spAutoFit/>
          </a:bodyPr>
          <a:lstStyle/>
          <a:p>
            <a:r>
              <a:rPr lang="en-US" dirty="0" smtClean="0"/>
              <a:t>87543</a:t>
            </a:r>
            <a:endParaRPr lang="en-IN" dirty="0"/>
          </a:p>
        </p:txBody>
      </p:sp>
      <p:sp>
        <p:nvSpPr>
          <p:cNvPr id="46" name="TextBox 45"/>
          <p:cNvSpPr txBox="1"/>
          <p:nvPr/>
        </p:nvSpPr>
        <p:spPr>
          <a:xfrm>
            <a:off x="5181600" y="3193018"/>
            <a:ext cx="401713" cy="369332"/>
          </a:xfrm>
          <a:prstGeom prst="rect">
            <a:avLst/>
          </a:prstGeom>
          <a:noFill/>
        </p:spPr>
        <p:txBody>
          <a:bodyPr wrap="none" rtlCol="0">
            <a:spAutoFit/>
          </a:bodyPr>
          <a:lstStyle/>
          <a:p>
            <a:r>
              <a:rPr lang="en-US" dirty="0" err="1" smtClean="0"/>
              <a:t>lst</a:t>
            </a:r>
            <a:endParaRPr lang="en-IN" dirty="0"/>
          </a:p>
        </p:txBody>
      </p:sp>
      <p:sp>
        <p:nvSpPr>
          <p:cNvPr id="47" name="TextBox 46"/>
          <p:cNvSpPr txBox="1"/>
          <p:nvPr/>
        </p:nvSpPr>
        <p:spPr>
          <a:xfrm>
            <a:off x="4792837" y="2876550"/>
            <a:ext cx="1405193" cy="369332"/>
          </a:xfrm>
          <a:prstGeom prst="rect">
            <a:avLst/>
          </a:prstGeom>
          <a:noFill/>
        </p:spPr>
        <p:txBody>
          <a:bodyPr wrap="none" rtlCol="0">
            <a:spAutoFit/>
          </a:bodyPr>
          <a:lstStyle/>
          <a:p>
            <a:r>
              <a:rPr lang="en-US" dirty="0" err="1" smtClean="0"/>
              <a:t>lst</a:t>
            </a:r>
            <a:r>
              <a:rPr lang="en-US" dirty="0" smtClean="0"/>
              <a:t> = [1,2,3,4]</a:t>
            </a:r>
            <a:endParaRPr lang="en-IN" dirty="0"/>
          </a:p>
        </p:txBody>
      </p:sp>
      <p:sp>
        <p:nvSpPr>
          <p:cNvPr id="48" name="Rectangle 47"/>
          <p:cNvSpPr/>
          <p:nvPr/>
        </p:nvSpPr>
        <p:spPr>
          <a:xfrm>
            <a:off x="4572000" y="2800350"/>
            <a:ext cx="1752600" cy="152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9" name="TextBox 48"/>
          <p:cNvSpPr txBox="1"/>
          <p:nvPr/>
        </p:nvSpPr>
        <p:spPr>
          <a:xfrm>
            <a:off x="2650557" y="3497818"/>
            <a:ext cx="85037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1,2,3,4</a:t>
            </a:r>
            <a:endParaRPr lang="en-IN" dirty="0"/>
          </a:p>
        </p:txBody>
      </p:sp>
      <p:cxnSp>
        <p:nvCxnSpPr>
          <p:cNvPr id="50" name="Straight Arrow Connector 49"/>
          <p:cNvCxnSpPr>
            <a:stCxn id="46" idx="1"/>
          </p:cNvCxnSpPr>
          <p:nvPr/>
        </p:nvCxnSpPr>
        <p:spPr>
          <a:xfrm flipH="1">
            <a:off x="3581400" y="3377684"/>
            <a:ext cx="16002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152400" y="2266950"/>
            <a:ext cx="8686801"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6477000" y="2343150"/>
            <a:ext cx="2438400"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 new object is not created in the memory because list objects are mutable (modifiable). It simply add new element to the same object. </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barn(inVertical)">
                                      <p:cBhvr>
                                        <p:cTn id="92" dur="500"/>
                                        <p:tgtEl>
                                          <p:spTgt spid="5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9">
                                            <p:txEl>
                                              <p:pRg st="0" end="0"/>
                                            </p:txEl>
                                          </p:spTgt>
                                        </p:tgtEl>
                                        <p:attrNameLst>
                                          <p:attrName>style.visibility</p:attrName>
                                        </p:attrNameLst>
                                      </p:cBhvr>
                                      <p:to>
                                        <p:strVal val="visible"/>
                                      </p:to>
                                    </p:set>
                                    <p:animEffect transition="in" filter="fade">
                                      <p:cBhvr>
                                        <p:cTn id="97" dur="500"/>
                                        <p:tgtEl>
                                          <p:spTgt spid="39">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9">
                                            <p:txEl>
                                              <p:pRg st="1" end="1"/>
                                            </p:txEl>
                                          </p:spTgt>
                                        </p:tgtEl>
                                        <p:attrNameLst>
                                          <p:attrName>style.visibility</p:attrName>
                                        </p:attrNameLst>
                                      </p:cBhvr>
                                      <p:to>
                                        <p:strVal val="visible"/>
                                      </p:to>
                                    </p:set>
                                    <p:animEffect transition="in" filter="fade">
                                      <p:cBhvr>
                                        <p:cTn id="102" dur="500"/>
                                        <p:tgtEl>
                                          <p:spTgt spid="39">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xEl>
                                              <p:pRg st="2" end="2"/>
                                            </p:txEl>
                                          </p:spTgt>
                                        </p:tgtEl>
                                        <p:attrNameLst>
                                          <p:attrName>style.visibility</p:attrName>
                                        </p:attrNameLst>
                                      </p:cBhvr>
                                      <p:to>
                                        <p:strVal val="visible"/>
                                      </p:to>
                                    </p:set>
                                    <p:animEffect transition="in" filter="fade">
                                      <p:cBhvr>
                                        <p:cTn id="107" dur="500"/>
                                        <p:tgtEl>
                                          <p:spTgt spid="39">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9">
                                            <p:txEl>
                                              <p:pRg st="3" end="3"/>
                                            </p:txEl>
                                          </p:spTgt>
                                        </p:tgtEl>
                                        <p:attrNameLst>
                                          <p:attrName>style.visibility</p:attrName>
                                        </p:attrNameLst>
                                      </p:cBhvr>
                                      <p:to>
                                        <p:strVal val="visible"/>
                                      </p:to>
                                    </p:set>
                                    <p:animEffect transition="in" filter="fade">
                                      <p:cBhvr>
                                        <p:cTn id="112" dur="500"/>
                                        <p:tgtEl>
                                          <p:spTgt spid="39">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9">
                                            <p:txEl>
                                              <p:pRg st="4" end="4"/>
                                            </p:txEl>
                                          </p:spTgt>
                                        </p:tgtEl>
                                        <p:attrNameLst>
                                          <p:attrName>style.visibility</p:attrName>
                                        </p:attrNameLst>
                                      </p:cBhvr>
                                      <p:to>
                                        <p:strVal val="visible"/>
                                      </p:to>
                                    </p:set>
                                    <p:animEffect transition="in" filter="fade">
                                      <p:cBhvr>
                                        <p:cTn id="117" dur="500"/>
                                        <p:tgtEl>
                                          <p:spTgt spid="39">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9">
                                            <p:txEl>
                                              <p:pRg st="5" end="5"/>
                                            </p:txEl>
                                          </p:spTgt>
                                        </p:tgtEl>
                                        <p:attrNameLst>
                                          <p:attrName>style.visibility</p:attrName>
                                        </p:attrNameLst>
                                      </p:cBhvr>
                                      <p:to>
                                        <p:strVal val="visible"/>
                                      </p:to>
                                    </p:set>
                                    <p:animEffect transition="in" filter="fade">
                                      <p:cBhvr>
                                        <p:cTn id="122" dur="500"/>
                                        <p:tgtEl>
                                          <p:spTgt spid="39">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9">
                                            <p:txEl>
                                              <p:pRg st="6" end="6"/>
                                            </p:txEl>
                                          </p:spTgt>
                                        </p:tgtEl>
                                        <p:attrNameLst>
                                          <p:attrName>style.visibility</p:attrName>
                                        </p:attrNameLst>
                                      </p:cBhvr>
                                      <p:to>
                                        <p:strVal val="visible"/>
                                      </p:to>
                                    </p:set>
                                    <p:animEffect transition="in" filter="fade">
                                      <p:cBhvr>
                                        <p:cTn id="127" dur="500"/>
                                        <p:tgtEl>
                                          <p:spTgt spid="39">
                                            <p:txEl>
                                              <p:pRg st="6" end="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9">
                                            <p:txEl>
                                              <p:pRg st="7" end="7"/>
                                            </p:txEl>
                                          </p:spTgt>
                                        </p:tgtEl>
                                        <p:attrNameLst>
                                          <p:attrName>style.visibility</p:attrName>
                                        </p:attrNameLst>
                                      </p:cBhvr>
                                      <p:to>
                                        <p:strVal val="visible"/>
                                      </p:to>
                                    </p:set>
                                    <p:animEffect transition="in" filter="fade">
                                      <p:cBhvr>
                                        <p:cTn id="132" dur="500"/>
                                        <p:tgtEl>
                                          <p:spTgt spid="39">
                                            <p:txEl>
                                              <p:pRg st="7" end="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fade">
                                      <p:cBhvr>
                                        <p:cTn id="137" dur="500"/>
                                        <p:tgtEl>
                                          <p:spTgt spid="4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fade">
                                      <p:cBhvr>
                                        <p:cTn id="147" dur="500"/>
                                        <p:tgtEl>
                                          <p:spTgt spid="4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2"/>
                                        </p:tgtEl>
                                        <p:attrNameLst>
                                          <p:attrName>style.visibility</p:attrName>
                                        </p:attrNameLst>
                                      </p:cBhvr>
                                      <p:to>
                                        <p:strVal val="visible"/>
                                      </p:to>
                                    </p:set>
                                    <p:animEffect transition="in" filter="fade">
                                      <p:cBhvr>
                                        <p:cTn id="152" dur="500"/>
                                        <p:tgtEl>
                                          <p:spTgt spid="42"/>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48"/>
                                        </p:tgtEl>
                                        <p:attrNameLst>
                                          <p:attrName>style.visibility</p:attrName>
                                        </p:attrNameLst>
                                      </p:cBhvr>
                                      <p:to>
                                        <p:strVal val="visible"/>
                                      </p:to>
                                    </p:set>
                                    <p:animEffect transition="in" filter="barn(inVertical)">
                                      <p:cBhvr>
                                        <p:cTn id="157" dur="500"/>
                                        <p:tgtEl>
                                          <p:spTgt spid="48"/>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fad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5"/>
                                        </p:tgtEl>
                                        <p:attrNameLst>
                                          <p:attrName>style.visibility</p:attrName>
                                        </p:attrNameLst>
                                      </p:cBhvr>
                                      <p:to>
                                        <p:strVal val="visible"/>
                                      </p:to>
                                    </p:set>
                                    <p:animEffect transition="in" filter="fade">
                                      <p:cBhvr>
                                        <p:cTn id="172" dur="500"/>
                                        <p:tgtEl>
                                          <p:spTgt spid="4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xit" presetSubtype="4" fill="hold" grpId="1" nodeType="clickEffect">
                                  <p:stCondLst>
                                    <p:cond delay="0"/>
                                  </p:stCondLst>
                                  <p:childTnLst>
                                    <p:animEffect transition="out" filter="wipe(down)">
                                      <p:cBhvr>
                                        <p:cTn id="181" dur="500"/>
                                        <p:tgtEl>
                                          <p:spTgt spid="44"/>
                                        </p:tgtEl>
                                      </p:cBhvr>
                                    </p:animEffect>
                                    <p:set>
                                      <p:cBhvr>
                                        <p:cTn id="182" dur="1" fill="hold">
                                          <p:stCondLst>
                                            <p:cond delay="499"/>
                                          </p:stCondLst>
                                        </p:cTn>
                                        <p:tgtEl>
                                          <p:spTgt spid="44"/>
                                        </p:tgtEl>
                                        <p:attrNameLst>
                                          <p:attrName>style.visibility</p:attrName>
                                        </p:attrNameLst>
                                      </p:cBhvr>
                                      <p:to>
                                        <p:strVal val="hidden"/>
                                      </p:to>
                                    </p:set>
                                  </p:childTnLst>
                                </p:cTn>
                              </p:par>
                              <p:par>
                                <p:cTn id="183" presetID="22" presetClass="exit" presetSubtype="4" fill="hold" grpId="1" nodeType="withEffect">
                                  <p:stCondLst>
                                    <p:cond delay="0"/>
                                  </p:stCondLst>
                                  <p:childTnLst>
                                    <p:animEffect transition="out" filter="wipe(down)">
                                      <p:cBhvr>
                                        <p:cTn id="184" dur="500"/>
                                        <p:tgtEl>
                                          <p:spTgt spid="45"/>
                                        </p:tgtEl>
                                      </p:cBhvr>
                                    </p:animEffect>
                                    <p:set>
                                      <p:cBhvr>
                                        <p:cTn id="185" dur="1" fill="hold">
                                          <p:stCondLst>
                                            <p:cond delay="499"/>
                                          </p:stCondLst>
                                        </p:cTn>
                                        <p:tgtEl>
                                          <p:spTgt spid="45"/>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22" presetClass="exit" presetSubtype="4" fill="hold" grpId="1" nodeType="clickEffect">
                                  <p:stCondLst>
                                    <p:cond delay="0"/>
                                  </p:stCondLst>
                                  <p:childTnLst>
                                    <p:animEffect transition="out" filter="wipe(down)">
                                      <p:cBhvr>
                                        <p:cTn id="189" dur="500"/>
                                        <p:tgtEl>
                                          <p:spTgt spid="40"/>
                                        </p:tgtEl>
                                      </p:cBhvr>
                                    </p:animEffect>
                                    <p:set>
                                      <p:cBhvr>
                                        <p:cTn id="190" dur="1" fill="hold">
                                          <p:stCondLst>
                                            <p:cond delay="499"/>
                                          </p:stCondLst>
                                        </p:cTn>
                                        <p:tgtEl>
                                          <p:spTgt spid="40"/>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49"/>
                                        </p:tgtEl>
                                        <p:attrNameLst>
                                          <p:attrName>style.visibility</p:attrName>
                                        </p:attrNameLst>
                                      </p:cBhvr>
                                      <p:to>
                                        <p:strVal val="visible"/>
                                      </p:to>
                                    </p:set>
                                    <p:animEffect transition="in" filter="wipe(down)">
                                      <p:cBhvr>
                                        <p:cTn id="195" dur="500"/>
                                        <p:tgtEl>
                                          <p:spTgt spid="49"/>
                                        </p:tgtEl>
                                      </p:cBhvr>
                                    </p:animEffect>
                                  </p:childTnLst>
                                </p:cTn>
                              </p:par>
                            </p:childTnLst>
                          </p:cTn>
                        </p:par>
                      </p:childTnLst>
                    </p:cTn>
                  </p:par>
                  <p:par>
                    <p:cTn id="196" fill="hold">
                      <p:stCondLst>
                        <p:cond delay="indefinite"/>
                      </p:stCondLst>
                      <p:childTnLst>
                        <p:par>
                          <p:cTn id="197" fill="hold">
                            <p:stCondLst>
                              <p:cond delay="0"/>
                            </p:stCondLst>
                            <p:childTnLst>
                              <p:par>
                                <p:cTn id="198" presetID="16" presetClass="entr" presetSubtype="21" fill="hold" nodeType="clickEffect">
                                  <p:stCondLst>
                                    <p:cond delay="0"/>
                                  </p:stCondLst>
                                  <p:childTnLst>
                                    <p:set>
                                      <p:cBhvr>
                                        <p:cTn id="199" dur="1" fill="hold">
                                          <p:stCondLst>
                                            <p:cond delay="0"/>
                                          </p:stCondLst>
                                        </p:cTn>
                                        <p:tgtEl>
                                          <p:spTgt spid="50"/>
                                        </p:tgtEl>
                                        <p:attrNameLst>
                                          <p:attrName>style.visibility</p:attrName>
                                        </p:attrNameLst>
                                      </p:cBhvr>
                                      <p:to>
                                        <p:strVal val="visible"/>
                                      </p:to>
                                    </p:set>
                                    <p:animEffect transition="in" filter="barn(inVertical)">
                                      <p:cBhvr>
                                        <p:cTn id="200" dur="500"/>
                                        <p:tgtEl>
                                          <p:spTgt spid="50"/>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55"/>
                                        </p:tgtEl>
                                        <p:attrNameLst>
                                          <p:attrName>style.visibility</p:attrName>
                                        </p:attrNameLst>
                                      </p:cBhvr>
                                      <p:to>
                                        <p:strVal val="visible"/>
                                      </p:to>
                                    </p:set>
                                    <p:animEffect transition="in" filter="fade">
                                      <p:cBhvr>
                                        <p:cTn id="20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p:bldP spid="10" grpId="0"/>
      <p:bldP spid="11" grpId="0"/>
      <p:bldP spid="12" grpId="0" animBg="1"/>
      <p:bldP spid="13" grpId="0"/>
      <p:bldP spid="39" grpId="0" build="p"/>
      <p:bldP spid="40" grpId="0" animBg="1"/>
      <p:bldP spid="40" grpId="1" animBg="1"/>
      <p:bldP spid="41" grpId="0"/>
      <p:bldP spid="42" grpId="0"/>
      <p:bldP spid="43" grpId="0"/>
      <p:bldP spid="44" grpId="0" animBg="1"/>
      <p:bldP spid="44" grpId="1" animBg="1"/>
      <p:bldP spid="45" grpId="0"/>
      <p:bldP spid="45" grpId="1"/>
      <p:bldP spid="46" grpId="0"/>
      <p:bldP spid="47" grpId="0"/>
      <p:bldP spid="48" grpId="0" animBg="1"/>
      <p:bldP spid="49" grpId="0" animBg="1"/>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478"/>
            <a:ext cx="1981200" cy="2175272"/>
          </a:xfrm>
        </p:spPr>
        <p:txBody>
          <a:bodyPr>
            <a:noAutofit/>
          </a:bodyPr>
          <a:lstStyle/>
          <a:p>
            <a:pPr marL="0" indent="0">
              <a:buNone/>
            </a:pPr>
            <a:r>
              <a:rPr lang="en-IN" sz="1600" dirty="0" err="1"/>
              <a:t>def</a:t>
            </a:r>
            <a:r>
              <a:rPr lang="en-IN" sz="1600" dirty="0"/>
              <a:t> </a:t>
            </a:r>
            <a:r>
              <a:rPr lang="en-IN" sz="1600" dirty="0" err="1" smtClean="0"/>
              <a:t>val</a:t>
            </a:r>
            <a:r>
              <a:rPr lang="en-IN" sz="1600" dirty="0" smtClean="0"/>
              <a:t>(a):</a:t>
            </a:r>
            <a:endParaRPr lang="en-IN" sz="1600" dirty="0"/>
          </a:p>
          <a:p>
            <a:pPr marL="0" indent="0">
              <a:buNone/>
            </a:pPr>
            <a:r>
              <a:rPr lang="en-IN" sz="1600" dirty="0" smtClean="0"/>
              <a:t>        a </a:t>
            </a:r>
            <a:r>
              <a:rPr lang="en-IN" sz="1600" dirty="0"/>
              <a:t>= 15</a:t>
            </a:r>
          </a:p>
          <a:p>
            <a:pPr marL="0" indent="0">
              <a:buNone/>
            </a:pPr>
            <a:r>
              <a:rPr lang="en-IN" sz="1600" dirty="0" smtClean="0"/>
              <a:t>        print(a, id(a))</a:t>
            </a:r>
            <a:endParaRPr lang="en-IN" sz="1600" dirty="0"/>
          </a:p>
          <a:p>
            <a:pPr marL="0" indent="0">
              <a:buNone/>
            </a:pPr>
            <a:r>
              <a:rPr lang="en-IN" sz="1600" dirty="0"/>
              <a:t>	</a:t>
            </a:r>
          </a:p>
          <a:p>
            <a:pPr marL="0" indent="0">
              <a:buNone/>
            </a:pPr>
            <a:r>
              <a:rPr lang="en-IN" sz="1600" dirty="0"/>
              <a:t>x = 10</a:t>
            </a:r>
          </a:p>
          <a:p>
            <a:pPr marL="0" indent="0">
              <a:buNone/>
            </a:pPr>
            <a:r>
              <a:rPr lang="en-IN" sz="1600" dirty="0" err="1"/>
              <a:t>val</a:t>
            </a:r>
            <a:r>
              <a:rPr lang="en-IN" sz="1600" dirty="0"/>
              <a:t>(x)</a:t>
            </a:r>
          </a:p>
          <a:p>
            <a:pPr marL="0" indent="0">
              <a:buNone/>
            </a:pPr>
            <a:r>
              <a:rPr lang="en-IN" sz="1600" dirty="0"/>
              <a:t>print(x, id(x))</a:t>
            </a:r>
          </a:p>
        </p:txBody>
      </p:sp>
      <p:sp>
        <p:nvSpPr>
          <p:cNvPr id="4" name="TextBox 3"/>
          <p:cNvSpPr txBox="1"/>
          <p:nvPr/>
        </p:nvSpPr>
        <p:spPr>
          <a:xfrm>
            <a:off x="2674763" y="1246346"/>
            <a:ext cx="457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10</a:t>
            </a:r>
            <a:endParaRPr lang="en-IN" dirty="0"/>
          </a:p>
        </p:txBody>
      </p:sp>
      <p:sp>
        <p:nvSpPr>
          <p:cNvPr id="5" name="TextBox 4"/>
          <p:cNvSpPr txBox="1"/>
          <p:nvPr/>
        </p:nvSpPr>
        <p:spPr>
          <a:xfrm>
            <a:off x="2514600" y="1551146"/>
            <a:ext cx="769763" cy="369332"/>
          </a:xfrm>
          <a:prstGeom prst="rect">
            <a:avLst/>
          </a:prstGeom>
          <a:noFill/>
        </p:spPr>
        <p:txBody>
          <a:bodyPr wrap="none" rtlCol="0">
            <a:spAutoFit/>
          </a:bodyPr>
          <a:lstStyle/>
          <a:p>
            <a:r>
              <a:rPr lang="en-US" dirty="0" smtClean="0"/>
              <a:t>23425</a:t>
            </a:r>
            <a:endParaRPr lang="en-IN" dirty="0"/>
          </a:p>
        </p:txBody>
      </p:sp>
      <p:sp>
        <p:nvSpPr>
          <p:cNvPr id="6" name="TextBox 5"/>
          <p:cNvSpPr txBox="1"/>
          <p:nvPr/>
        </p:nvSpPr>
        <p:spPr>
          <a:xfrm>
            <a:off x="2750963" y="941546"/>
            <a:ext cx="284052" cy="369332"/>
          </a:xfrm>
          <a:prstGeom prst="rect">
            <a:avLst/>
          </a:prstGeom>
          <a:noFill/>
        </p:spPr>
        <p:txBody>
          <a:bodyPr wrap="none" rtlCol="0">
            <a:spAutoFit/>
          </a:bodyPr>
          <a:lstStyle/>
          <a:p>
            <a:r>
              <a:rPr lang="en-US" dirty="0" smtClean="0"/>
              <a:t>x</a:t>
            </a:r>
            <a:endParaRPr lang="en-IN" dirty="0"/>
          </a:p>
        </p:txBody>
      </p:sp>
      <p:sp>
        <p:nvSpPr>
          <p:cNvPr id="7" name="TextBox 6"/>
          <p:cNvSpPr txBox="1"/>
          <p:nvPr/>
        </p:nvSpPr>
        <p:spPr>
          <a:xfrm>
            <a:off x="2514600" y="625078"/>
            <a:ext cx="739305" cy="369332"/>
          </a:xfrm>
          <a:prstGeom prst="rect">
            <a:avLst/>
          </a:prstGeom>
          <a:noFill/>
        </p:spPr>
        <p:txBody>
          <a:bodyPr wrap="none" rtlCol="0">
            <a:spAutoFit/>
          </a:bodyPr>
          <a:lstStyle/>
          <a:p>
            <a:r>
              <a:rPr lang="en-US" dirty="0" smtClean="0"/>
              <a:t>x = 10</a:t>
            </a:r>
            <a:endParaRPr lang="en-IN" dirty="0"/>
          </a:p>
        </p:txBody>
      </p:sp>
      <p:sp>
        <p:nvSpPr>
          <p:cNvPr id="8" name="TextBox 7"/>
          <p:cNvSpPr txBox="1"/>
          <p:nvPr/>
        </p:nvSpPr>
        <p:spPr>
          <a:xfrm>
            <a:off x="4038600" y="1246346"/>
            <a:ext cx="457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15</a:t>
            </a:r>
            <a:endParaRPr lang="en-IN" dirty="0"/>
          </a:p>
        </p:txBody>
      </p:sp>
      <p:sp>
        <p:nvSpPr>
          <p:cNvPr id="9" name="TextBox 8"/>
          <p:cNvSpPr txBox="1"/>
          <p:nvPr/>
        </p:nvSpPr>
        <p:spPr>
          <a:xfrm>
            <a:off x="3878437" y="1551146"/>
            <a:ext cx="769763" cy="369332"/>
          </a:xfrm>
          <a:prstGeom prst="rect">
            <a:avLst/>
          </a:prstGeom>
          <a:noFill/>
        </p:spPr>
        <p:txBody>
          <a:bodyPr wrap="none" rtlCol="0">
            <a:spAutoFit/>
          </a:bodyPr>
          <a:lstStyle/>
          <a:p>
            <a:r>
              <a:rPr lang="en-US" dirty="0" smtClean="0"/>
              <a:t>76525</a:t>
            </a:r>
            <a:endParaRPr lang="en-IN" dirty="0"/>
          </a:p>
        </p:txBody>
      </p:sp>
      <p:sp>
        <p:nvSpPr>
          <p:cNvPr id="10" name="TextBox 9"/>
          <p:cNvSpPr txBox="1"/>
          <p:nvPr/>
        </p:nvSpPr>
        <p:spPr>
          <a:xfrm>
            <a:off x="4114800" y="941546"/>
            <a:ext cx="295274" cy="369332"/>
          </a:xfrm>
          <a:prstGeom prst="rect">
            <a:avLst/>
          </a:prstGeom>
          <a:noFill/>
        </p:spPr>
        <p:txBody>
          <a:bodyPr wrap="none" rtlCol="0">
            <a:spAutoFit/>
          </a:bodyPr>
          <a:lstStyle/>
          <a:p>
            <a:r>
              <a:rPr lang="en-US" dirty="0" smtClean="0"/>
              <a:t>a</a:t>
            </a:r>
            <a:endParaRPr lang="en-IN" dirty="0"/>
          </a:p>
        </p:txBody>
      </p:sp>
      <p:sp>
        <p:nvSpPr>
          <p:cNvPr id="11" name="TextBox 10"/>
          <p:cNvSpPr txBox="1"/>
          <p:nvPr/>
        </p:nvSpPr>
        <p:spPr>
          <a:xfrm>
            <a:off x="3878437" y="625078"/>
            <a:ext cx="750526" cy="369332"/>
          </a:xfrm>
          <a:prstGeom prst="rect">
            <a:avLst/>
          </a:prstGeom>
          <a:noFill/>
        </p:spPr>
        <p:txBody>
          <a:bodyPr wrap="none" rtlCol="0">
            <a:spAutoFit/>
          </a:bodyPr>
          <a:lstStyle/>
          <a:p>
            <a:r>
              <a:rPr lang="en-US" dirty="0" smtClean="0"/>
              <a:t>a = 15</a:t>
            </a:r>
            <a:endParaRPr lang="en-IN" dirty="0"/>
          </a:p>
        </p:txBody>
      </p:sp>
      <p:sp>
        <p:nvSpPr>
          <p:cNvPr id="12" name="Rectangle 11"/>
          <p:cNvSpPr/>
          <p:nvPr/>
        </p:nvSpPr>
        <p:spPr>
          <a:xfrm>
            <a:off x="3733800" y="548878"/>
            <a:ext cx="1143000" cy="152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TextBox 12"/>
          <p:cNvSpPr txBox="1"/>
          <p:nvPr/>
        </p:nvSpPr>
        <p:spPr>
          <a:xfrm>
            <a:off x="5105400" y="734020"/>
            <a:ext cx="3733801"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 new object is created in the memory because integer objects are immutable (not modifiable). </a:t>
            </a:r>
            <a:endParaRPr lang="en-IN" dirty="0">
              <a:latin typeface="Times New Roman" panose="02020603050405020304" pitchFamily="18" charset="0"/>
              <a:cs typeface="Times New Roman" panose="02020603050405020304" pitchFamily="18" charset="0"/>
            </a:endParaRPr>
          </a:p>
        </p:txBody>
      </p:sp>
      <p:sp>
        <p:nvSpPr>
          <p:cNvPr id="39" name="Content Placeholder 2"/>
          <p:cNvSpPr txBox="1"/>
          <p:nvPr/>
        </p:nvSpPr>
        <p:spPr>
          <a:xfrm>
            <a:off x="457200" y="2343150"/>
            <a:ext cx="3332087"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1800" dirty="0" err="1" smtClean="0"/>
              <a:t>def</a:t>
            </a:r>
            <a:r>
              <a:rPr lang="en-IN" sz="1800" dirty="0" smtClean="0"/>
              <a:t> </a:t>
            </a:r>
            <a:r>
              <a:rPr lang="en-IN" sz="1800" dirty="0" err="1" smtClean="0"/>
              <a:t>val</a:t>
            </a:r>
            <a:r>
              <a:rPr lang="en-IN" sz="1800" dirty="0" smtClean="0"/>
              <a:t>(l):</a:t>
            </a:r>
          </a:p>
          <a:p>
            <a:pPr marL="0" indent="0">
              <a:buFont typeface="Arial" panose="020B0604020202020204" pitchFamily="34" charset="0"/>
              <a:buNone/>
            </a:pPr>
            <a:r>
              <a:rPr lang="en-IN" sz="1800" dirty="0" smtClean="0"/>
              <a:t>      </a:t>
            </a:r>
            <a:r>
              <a:rPr lang="en-IN" sz="1800" dirty="0" err="1" smtClean="0"/>
              <a:t>l.append</a:t>
            </a:r>
            <a:r>
              <a:rPr lang="en-IN" sz="1800" dirty="0" smtClean="0"/>
              <a:t>(4)</a:t>
            </a:r>
          </a:p>
          <a:p>
            <a:pPr marL="0" indent="0">
              <a:buFont typeface="Arial" panose="020B0604020202020204" pitchFamily="34" charset="0"/>
              <a:buNone/>
            </a:pPr>
            <a:r>
              <a:rPr lang="en-IN" sz="1800" dirty="0" smtClean="0"/>
              <a:t>      print(l, id(l))</a:t>
            </a:r>
          </a:p>
          <a:p>
            <a:pPr marL="0" indent="0">
              <a:buFont typeface="Arial" panose="020B0604020202020204" pitchFamily="34" charset="0"/>
              <a:buNone/>
            </a:pPr>
            <a:r>
              <a:rPr lang="en-IN" sz="1800" dirty="0" smtClean="0"/>
              <a:t>	</a:t>
            </a:r>
          </a:p>
          <a:p>
            <a:pPr marL="0" indent="0">
              <a:buFont typeface="Arial" panose="020B0604020202020204" pitchFamily="34" charset="0"/>
              <a:buNone/>
            </a:pPr>
            <a:r>
              <a:rPr lang="en-IN" sz="1800" dirty="0" err="1" smtClean="0"/>
              <a:t>lst</a:t>
            </a:r>
            <a:r>
              <a:rPr lang="en-IN" sz="1800" dirty="0" smtClean="0"/>
              <a:t> = [1, 2, 3]</a:t>
            </a:r>
          </a:p>
          <a:p>
            <a:pPr marL="0" indent="0">
              <a:buFont typeface="Arial" panose="020B0604020202020204" pitchFamily="34" charset="0"/>
              <a:buNone/>
            </a:pPr>
            <a:r>
              <a:rPr lang="en-IN" sz="1800" dirty="0" smtClean="0"/>
              <a:t>print(</a:t>
            </a:r>
            <a:r>
              <a:rPr lang="en-IN" sz="1800" dirty="0" err="1" smtClean="0"/>
              <a:t>lst</a:t>
            </a:r>
            <a:r>
              <a:rPr lang="en-IN" sz="1800" dirty="0" smtClean="0"/>
              <a:t>, id(</a:t>
            </a:r>
            <a:r>
              <a:rPr lang="en-IN" sz="1800" dirty="0" err="1" smtClean="0"/>
              <a:t>lst</a:t>
            </a:r>
            <a:r>
              <a:rPr lang="en-IN" sz="1800" dirty="0" smtClean="0"/>
              <a:t>))</a:t>
            </a:r>
          </a:p>
          <a:p>
            <a:pPr marL="0" indent="0">
              <a:buFont typeface="Arial" panose="020B0604020202020204" pitchFamily="34" charset="0"/>
              <a:buNone/>
            </a:pPr>
            <a:r>
              <a:rPr lang="en-IN" sz="1800" dirty="0" err="1" smtClean="0"/>
              <a:t>val</a:t>
            </a:r>
            <a:r>
              <a:rPr lang="en-IN" sz="1800" dirty="0" smtClean="0"/>
              <a:t>(</a:t>
            </a:r>
            <a:r>
              <a:rPr lang="en-IN" sz="1800" dirty="0" err="1" smtClean="0"/>
              <a:t>lst</a:t>
            </a:r>
            <a:r>
              <a:rPr lang="en-IN" sz="1800" dirty="0" smtClean="0"/>
              <a:t>)</a:t>
            </a:r>
          </a:p>
          <a:p>
            <a:pPr marL="0" indent="0">
              <a:buFont typeface="Arial" panose="020B0604020202020204" pitchFamily="34" charset="0"/>
              <a:buNone/>
            </a:pPr>
            <a:r>
              <a:rPr lang="en-IN" sz="1800" dirty="0" smtClean="0"/>
              <a:t>print(</a:t>
            </a:r>
            <a:r>
              <a:rPr lang="en-IN" sz="1800" dirty="0" err="1" smtClean="0"/>
              <a:t>lst</a:t>
            </a:r>
            <a:r>
              <a:rPr lang="en-IN" sz="1800" dirty="0" smtClean="0"/>
              <a:t>, id(</a:t>
            </a:r>
            <a:r>
              <a:rPr lang="en-IN" sz="1800" dirty="0" err="1" smtClean="0"/>
              <a:t>lst</a:t>
            </a:r>
            <a:r>
              <a:rPr lang="en-IN" sz="1800" dirty="0" smtClean="0"/>
              <a:t>))</a:t>
            </a:r>
            <a:endParaRPr lang="en-IN" sz="1800" dirty="0"/>
          </a:p>
        </p:txBody>
      </p:sp>
      <p:sp>
        <p:nvSpPr>
          <p:cNvPr id="40" name="TextBox 39"/>
          <p:cNvSpPr txBox="1"/>
          <p:nvPr/>
        </p:nvSpPr>
        <p:spPr>
          <a:xfrm>
            <a:off x="2750963" y="3497818"/>
            <a:ext cx="6780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1,2,3</a:t>
            </a:r>
            <a:endParaRPr lang="en-IN" dirty="0"/>
          </a:p>
        </p:txBody>
      </p:sp>
      <p:sp>
        <p:nvSpPr>
          <p:cNvPr id="41" name="TextBox 40"/>
          <p:cNvSpPr txBox="1"/>
          <p:nvPr/>
        </p:nvSpPr>
        <p:spPr>
          <a:xfrm>
            <a:off x="2735436" y="3790950"/>
            <a:ext cx="769764" cy="369332"/>
          </a:xfrm>
          <a:prstGeom prst="rect">
            <a:avLst/>
          </a:prstGeom>
          <a:noFill/>
        </p:spPr>
        <p:txBody>
          <a:bodyPr wrap="none" rtlCol="0">
            <a:spAutoFit/>
          </a:bodyPr>
          <a:lstStyle/>
          <a:p>
            <a:r>
              <a:rPr lang="en-US" dirty="0" smtClean="0"/>
              <a:t>76345</a:t>
            </a:r>
            <a:endParaRPr lang="en-IN" dirty="0"/>
          </a:p>
        </p:txBody>
      </p:sp>
      <p:sp>
        <p:nvSpPr>
          <p:cNvPr id="42" name="TextBox 41"/>
          <p:cNvSpPr txBox="1"/>
          <p:nvPr/>
        </p:nvSpPr>
        <p:spPr>
          <a:xfrm>
            <a:off x="2874887" y="3193018"/>
            <a:ext cx="401713" cy="369332"/>
          </a:xfrm>
          <a:prstGeom prst="rect">
            <a:avLst/>
          </a:prstGeom>
          <a:noFill/>
        </p:spPr>
        <p:txBody>
          <a:bodyPr wrap="none" rtlCol="0">
            <a:spAutoFit/>
          </a:bodyPr>
          <a:lstStyle/>
          <a:p>
            <a:r>
              <a:rPr lang="en-US" dirty="0" err="1" smtClean="0"/>
              <a:t>lst</a:t>
            </a:r>
            <a:endParaRPr lang="en-IN" dirty="0"/>
          </a:p>
        </p:txBody>
      </p:sp>
      <p:sp>
        <p:nvSpPr>
          <p:cNvPr id="43" name="TextBox 42"/>
          <p:cNvSpPr txBox="1"/>
          <p:nvPr/>
        </p:nvSpPr>
        <p:spPr>
          <a:xfrm>
            <a:off x="2590800" y="2876550"/>
            <a:ext cx="1230465" cy="369332"/>
          </a:xfrm>
          <a:prstGeom prst="rect">
            <a:avLst/>
          </a:prstGeom>
          <a:noFill/>
        </p:spPr>
        <p:txBody>
          <a:bodyPr wrap="none" rtlCol="0">
            <a:spAutoFit/>
          </a:bodyPr>
          <a:lstStyle/>
          <a:p>
            <a:r>
              <a:rPr lang="en-US" dirty="0" err="1" smtClean="0"/>
              <a:t>lst</a:t>
            </a:r>
            <a:r>
              <a:rPr lang="en-US" dirty="0" smtClean="0"/>
              <a:t> = [1,2,3]</a:t>
            </a:r>
            <a:endParaRPr lang="en-IN" dirty="0"/>
          </a:p>
        </p:txBody>
      </p:sp>
      <p:sp>
        <p:nvSpPr>
          <p:cNvPr id="44" name="TextBox 43"/>
          <p:cNvSpPr txBox="1"/>
          <p:nvPr/>
        </p:nvSpPr>
        <p:spPr>
          <a:xfrm>
            <a:off x="4953000" y="3497818"/>
            <a:ext cx="838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1,2,3,4</a:t>
            </a:r>
            <a:endParaRPr lang="en-IN" dirty="0"/>
          </a:p>
        </p:txBody>
      </p:sp>
      <p:sp>
        <p:nvSpPr>
          <p:cNvPr id="45" name="TextBox 44"/>
          <p:cNvSpPr txBox="1"/>
          <p:nvPr/>
        </p:nvSpPr>
        <p:spPr>
          <a:xfrm>
            <a:off x="4987218" y="3802618"/>
            <a:ext cx="769763" cy="369332"/>
          </a:xfrm>
          <a:prstGeom prst="rect">
            <a:avLst/>
          </a:prstGeom>
          <a:noFill/>
        </p:spPr>
        <p:txBody>
          <a:bodyPr wrap="none" rtlCol="0">
            <a:spAutoFit/>
          </a:bodyPr>
          <a:lstStyle/>
          <a:p>
            <a:r>
              <a:rPr lang="en-US" dirty="0" smtClean="0"/>
              <a:t>87543</a:t>
            </a:r>
            <a:endParaRPr lang="en-IN" dirty="0"/>
          </a:p>
        </p:txBody>
      </p:sp>
      <p:sp>
        <p:nvSpPr>
          <p:cNvPr id="46" name="TextBox 45"/>
          <p:cNvSpPr txBox="1"/>
          <p:nvPr/>
        </p:nvSpPr>
        <p:spPr>
          <a:xfrm>
            <a:off x="5181600" y="3193018"/>
            <a:ext cx="237566" cy="369332"/>
          </a:xfrm>
          <a:prstGeom prst="rect">
            <a:avLst/>
          </a:prstGeom>
          <a:noFill/>
        </p:spPr>
        <p:txBody>
          <a:bodyPr wrap="none" rtlCol="0">
            <a:spAutoFit/>
          </a:bodyPr>
          <a:lstStyle/>
          <a:p>
            <a:r>
              <a:rPr lang="en-US" dirty="0" smtClean="0"/>
              <a:t>l</a:t>
            </a:r>
            <a:endParaRPr lang="en-IN" dirty="0"/>
          </a:p>
        </p:txBody>
      </p:sp>
      <p:sp>
        <p:nvSpPr>
          <p:cNvPr id="47" name="TextBox 46"/>
          <p:cNvSpPr txBox="1"/>
          <p:nvPr/>
        </p:nvSpPr>
        <p:spPr>
          <a:xfrm>
            <a:off x="4792837" y="2876550"/>
            <a:ext cx="1241045" cy="369332"/>
          </a:xfrm>
          <a:prstGeom prst="rect">
            <a:avLst/>
          </a:prstGeom>
          <a:noFill/>
        </p:spPr>
        <p:txBody>
          <a:bodyPr wrap="none" rtlCol="0">
            <a:spAutoFit/>
          </a:bodyPr>
          <a:lstStyle/>
          <a:p>
            <a:r>
              <a:rPr lang="en-US" dirty="0" smtClean="0"/>
              <a:t>l = [1,2,3,4]</a:t>
            </a:r>
            <a:endParaRPr lang="en-IN" dirty="0"/>
          </a:p>
        </p:txBody>
      </p:sp>
      <p:sp>
        <p:nvSpPr>
          <p:cNvPr id="48" name="Rectangle 47"/>
          <p:cNvSpPr/>
          <p:nvPr/>
        </p:nvSpPr>
        <p:spPr>
          <a:xfrm>
            <a:off x="4572000" y="2800350"/>
            <a:ext cx="1752600" cy="152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9" name="TextBox 48"/>
          <p:cNvSpPr txBox="1"/>
          <p:nvPr/>
        </p:nvSpPr>
        <p:spPr>
          <a:xfrm>
            <a:off x="2650557" y="3497818"/>
            <a:ext cx="85037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1,2,3,4</a:t>
            </a:r>
            <a:endParaRPr lang="en-IN" dirty="0"/>
          </a:p>
        </p:txBody>
      </p:sp>
      <p:cxnSp>
        <p:nvCxnSpPr>
          <p:cNvPr id="50" name="Straight Arrow Connector 49"/>
          <p:cNvCxnSpPr>
            <a:stCxn id="46" idx="1"/>
          </p:cNvCxnSpPr>
          <p:nvPr/>
        </p:nvCxnSpPr>
        <p:spPr>
          <a:xfrm flipH="1">
            <a:off x="3581400" y="3377684"/>
            <a:ext cx="16002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152400" y="2266950"/>
            <a:ext cx="8686801"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6477000" y="2343150"/>
            <a:ext cx="2438400"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 new object is not created in the memory because list objects are mutable (modifiable). It simply add new element to the same object. </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9">
                                            <p:txEl>
                                              <p:pRg st="0" end="0"/>
                                            </p:txEl>
                                          </p:spTgt>
                                        </p:tgtEl>
                                        <p:attrNameLst>
                                          <p:attrName>style.visibility</p:attrName>
                                        </p:attrNameLst>
                                      </p:cBhvr>
                                      <p:to>
                                        <p:strVal val="visible"/>
                                      </p:to>
                                    </p:set>
                                    <p:animEffect transition="in" filter="fade">
                                      <p:cBhvr>
                                        <p:cTn id="97" dur="500"/>
                                        <p:tgtEl>
                                          <p:spTgt spid="39">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9">
                                            <p:txEl>
                                              <p:pRg st="1" end="1"/>
                                            </p:txEl>
                                          </p:spTgt>
                                        </p:tgtEl>
                                        <p:attrNameLst>
                                          <p:attrName>style.visibility</p:attrName>
                                        </p:attrNameLst>
                                      </p:cBhvr>
                                      <p:to>
                                        <p:strVal val="visible"/>
                                      </p:to>
                                    </p:set>
                                    <p:animEffect transition="in" filter="fade">
                                      <p:cBhvr>
                                        <p:cTn id="102" dur="500"/>
                                        <p:tgtEl>
                                          <p:spTgt spid="39">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xEl>
                                              <p:pRg st="2" end="2"/>
                                            </p:txEl>
                                          </p:spTgt>
                                        </p:tgtEl>
                                        <p:attrNameLst>
                                          <p:attrName>style.visibility</p:attrName>
                                        </p:attrNameLst>
                                      </p:cBhvr>
                                      <p:to>
                                        <p:strVal val="visible"/>
                                      </p:to>
                                    </p:set>
                                    <p:animEffect transition="in" filter="fade">
                                      <p:cBhvr>
                                        <p:cTn id="107" dur="500"/>
                                        <p:tgtEl>
                                          <p:spTgt spid="39">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9">
                                            <p:txEl>
                                              <p:pRg st="3" end="3"/>
                                            </p:txEl>
                                          </p:spTgt>
                                        </p:tgtEl>
                                        <p:attrNameLst>
                                          <p:attrName>style.visibility</p:attrName>
                                        </p:attrNameLst>
                                      </p:cBhvr>
                                      <p:to>
                                        <p:strVal val="visible"/>
                                      </p:to>
                                    </p:set>
                                    <p:animEffect transition="in" filter="fade">
                                      <p:cBhvr>
                                        <p:cTn id="112" dur="500"/>
                                        <p:tgtEl>
                                          <p:spTgt spid="39">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9">
                                            <p:txEl>
                                              <p:pRg st="4" end="4"/>
                                            </p:txEl>
                                          </p:spTgt>
                                        </p:tgtEl>
                                        <p:attrNameLst>
                                          <p:attrName>style.visibility</p:attrName>
                                        </p:attrNameLst>
                                      </p:cBhvr>
                                      <p:to>
                                        <p:strVal val="visible"/>
                                      </p:to>
                                    </p:set>
                                    <p:animEffect transition="in" filter="fade">
                                      <p:cBhvr>
                                        <p:cTn id="117" dur="500"/>
                                        <p:tgtEl>
                                          <p:spTgt spid="39">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9">
                                            <p:txEl>
                                              <p:pRg st="5" end="5"/>
                                            </p:txEl>
                                          </p:spTgt>
                                        </p:tgtEl>
                                        <p:attrNameLst>
                                          <p:attrName>style.visibility</p:attrName>
                                        </p:attrNameLst>
                                      </p:cBhvr>
                                      <p:to>
                                        <p:strVal val="visible"/>
                                      </p:to>
                                    </p:set>
                                    <p:animEffect transition="in" filter="fade">
                                      <p:cBhvr>
                                        <p:cTn id="122" dur="500"/>
                                        <p:tgtEl>
                                          <p:spTgt spid="39">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9">
                                            <p:txEl>
                                              <p:pRg st="6" end="6"/>
                                            </p:txEl>
                                          </p:spTgt>
                                        </p:tgtEl>
                                        <p:attrNameLst>
                                          <p:attrName>style.visibility</p:attrName>
                                        </p:attrNameLst>
                                      </p:cBhvr>
                                      <p:to>
                                        <p:strVal val="visible"/>
                                      </p:to>
                                    </p:set>
                                    <p:animEffect transition="in" filter="fade">
                                      <p:cBhvr>
                                        <p:cTn id="127" dur="500"/>
                                        <p:tgtEl>
                                          <p:spTgt spid="39">
                                            <p:txEl>
                                              <p:pRg st="6" end="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9">
                                            <p:txEl>
                                              <p:pRg st="7" end="7"/>
                                            </p:txEl>
                                          </p:spTgt>
                                        </p:tgtEl>
                                        <p:attrNameLst>
                                          <p:attrName>style.visibility</p:attrName>
                                        </p:attrNameLst>
                                      </p:cBhvr>
                                      <p:to>
                                        <p:strVal val="visible"/>
                                      </p:to>
                                    </p:set>
                                    <p:animEffect transition="in" filter="fade">
                                      <p:cBhvr>
                                        <p:cTn id="132" dur="500"/>
                                        <p:tgtEl>
                                          <p:spTgt spid="39">
                                            <p:txEl>
                                              <p:pRg st="7" end="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fade">
                                      <p:cBhvr>
                                        <p:cTn id="137" dur="500"/>
                                        <p:tgtEl>
                                          <p:spTgt spid="4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fade">
                                      <p:cBhvr>
                                        <p:cTn id="147" dur="500"/>
                                        <p:tgtEl>
                                          <p:spTgt spid="4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2"/>
                                        </p:tgtEl>
                                        <p:attrNameLst>
                                          <p:attrName>style.visibility</p:attrName>
                                        </p:attrNameLst>
                                      </p:cBhvr>
                                      <p:to>
                                        <p:strVal val="visible"/>
                                      </p:to>
                                    </p:set>
                                    <p:animEffect transition="in" filter="fade">
                                      <p:cBhvr>
                                        <p:cTn id="152" dur="500"/>
                                        <p:tgtEl>
                                          <p:spTgt spid="42"/>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48"/>
                                        </p:tgtEl>
                                        <p:attrNameLst>
                                          <p:attrName>style.visibility</p:attrName>
                                        </p:attrNameLst>
                                      </p:cBhvr>
                                      <p:to>
                                        <p:strVal val="visible"/>
                                      </p:to>
                                    </p:set>
                                    <p:animEffect transition="in" filter="barn(inVertical)">
                                      <p:cBhvr>
                                        <p:cTn id="157" dur="500"/>
                                        <p:tgtEl>
                                          <p:spTgt spid="48"/>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fad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5"/>
                                        </p:tgtEl>
                                        <p:attrNameLst>
                                          <p:attrName>style.visibility</p:attrName>
                                        </p:attrNameLst>
                                      </p:cBhvr>
                                      <p:to>
                                        <p:strVal val="visible"/>
                                      </p:to>
                                    </p:set>
                                    <p:animEffect transition="in" filter="fade">
                                      <p:cBhvr>
                                        <p:cTn id="172" dur="500"/>
                                        <p:tgtEl>
                                          <p:spTgt spid="4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xit" presetSubtype="4" fill="hold" grpId="1" nodeType="clickEffect">
                                  <p:stCondLst>
                                    <p:cond delay="0"/>
                                  </p:stCondLst>
                                  <p:childTnLst>
                                    <p:animEffect transition="out" filter="wipe(down)">
                                      <p:cBhvr>
                                        <p:cTn id="181" dur="500"/>
                                        <p:tgtEl>
                                          <p:spTgt spid="44"/>
                                        </p:tgtEl>
                                      </p:cBhvr>
                                    </p:animEffect>
                                    <p:set>
                                      <p:cBhvr>
                                        <p:cTn id="182" dur="1" fill="hold">
                                          <p:stCondLst>
                                            <p:cond delay="499"/>
                                          </p:stCondLst>
                                        </p:cTn>
                                        <p:tgtEl>
                                          <p:spTgt spid="44"/>
                                        </p:tgtEl>
                                        <p:attrNameLst>
                                          <p:attrName>style.visibility</p:attrName>
                                        </p:attrNameLst>
                                      </p:cBhvr>
                                      <p:to>
                                        <p:strVal val="hidden"/>
                                      </p:to>
                                    </p:set>
                                  </p:childTnLst>
                                </p:cTn>
                              </p:par>
                              <p:par>
                                <p:cTn id="183" presetID="22" presetClass="exit" presetSubtype="4" fill="hold" grpId="1" nodeType="withEffect">
                                  <p:stCondLst>
                                    <p:cond delay="0"/>
                                  </p:stCondLst>
                                  <p:childTnLst>
                                    <p:animEffect transition="out" filter="wipe(down)">
                                      <p:cBhvr>
                                        <p:cTn id="184" dur="500"/>
                                        <p:tgtEl>
                                          <p:spTgt spid="45"/>
                                        </p:tgtEl>
                                      </p:cBhvr>
                                    </p:animEffect>
                                    <p:set>
                                      <p:cBhvr>
                                        <p:cTn id="185" dur="1" fill="hold">
                                          <p:stCondLst>
                                            <p:cond delay="499"/>
                                          </p:stCondLst>
                                        </p:cTn>
                                        <p:tgtEl>
                                          <p:spTgt spid="45"/>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22" presetClass="exit" presetSubtype="4" fill="hold" grpId="1" nodeType="clickEffect">
                                  <p:stCondLst>
                                    <p:cond delay="0"/>
                                  </p:stCondLst>
                                  <p:childTnLst>
                                    <p:animEffect transition="out" filter="wipe(down)">
                                      <p:cBhvr>
                                        <p:cTn id="189" dur="500"/>
                                        <p:tgtEl>
                                          <p:spTgt spid="40"/>
                                        </p:tgtEl>
                                      </p:cBhvr>
                                    </p:animEffect>
                                    <p:set>
                                      <p:cBhvr>
                                        <p:cTn id="190" dur="1" fill="hold">
                                          <p:stCondLst>
                                            <p:cond delay="499"/>
                                          </p:stCondLst>
                                        </p:cTn>
                                        <p:tgtEl>
                                          <p:spTgt spid="40"/>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49"/>
                                        </p:tgtEl>
                                        <p:attrNameLst>
                                          <p:attrName>style.visibility</p:attrName>
                                        </p:attrNameLst>
                                      </p:cBhvr>
                                      <p:to>
                                        <p:strVal val="visible"/>
                                      </p:to>
                                    </p:set>
                                    <p:animEffect transition="in" filter="wipe(down)">
                                      <p:cBhvr>
                                        <p:cTn id="195" dur="500"/>
                                        <p:tgtEl>
                                          <p:spTgt spid="49"/>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50"/>
                                        </p:tgtEl>
                                        <p:attrNameLst>
                                          <p:attrName>style.visibility</p:attrName>
                                        </p:attrNameLst>
                                      </p:cBhvr>
                                      <p:to>
                                        <p:strVal val="visible"/>
                                      </p:to>
                                    </p:set>
                                    <p:animEffect transition="in" filter="fade">
                                      <p:cBhvr>
                                        <p:cTn id="200" dur="500"/>
                                        <p:tgtEl>
                                          <p:spTgt spid="50"/>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55"/>
                                        </p:tgtEl>
                                        <p:attrNameLst>
                                          <p:attrName>style.visibility</p:attrName>
                                        </p:attrNameLst>
                                      </p:cBhvr>
                                      <p:to>
                                        <p:strVal val="visible"/>
                                      </p:to>
                                    </p:set>
                                    <p:animEffect transition="in" filter="fade">
                                      <p:cBhvr>
                                        <p:cTn id="20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p:bldP spid="10" grpId="0"/>
      <p:bldP spid="11" grpId="0"/>
      <p:bldP spid="12" grpId="0" animBg="1"/>
      <p:bldP spid="13" grpId="0"/>
      <p:bldP spid="39" grpId="0" build="p"/>
      <p:bldP spid="40" grpId="0" animBg="1"/>
      <p:bldP spid="40" grpId="1" animBg="1"/>
      <p:bldP spid="41" grpId="0"/>
      <p:bldP spid="42" grpId="0"/>
      <p:bldP spid="43" grpId="0"/>
      <p:bldP spid="44" grpId="0" animBg="1"/>
      <p:bldP spid="44" grpId="1" animBg="1"/>
      <p:bldP spid="45" grpId="0"/>
      <p:bldP spid="45" grpId="1"/>
      <p:bldP spid="46" grpId="0"/>
      <p:bldP spid="47" grpId="0"/>
      <p:bldP spid="48" grpId="0" animBg="1"/>
      <p:bldP spid="49" grpId="0" animBg="1"/>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Pass/Call by Object Reference</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In Python, values are passed to functions by object references. </a:t>
            </a:r>
          </a:p>
          <a:p>
            <a:pPr marL="0" indent="0">
              <a:buNone/>
            </a:pPr>
            <a:r>
              <a:rPr lang="en-US" sz="1800" dirty="0" smtClean="0">
                <a:latin typeface="Times New Roman" panose="02020603050405020304" pitchFamily="18" charset="0"/>
                <a:cs typeface="Times New Roman" panose="02020603050405020304" pitchFamily="18" charset="0"/>
              </a:rPr>
              <a:t>If object is immutable (not modifiable) then the modified value is not available outside the function.</a:t>
            </a:r>
          </a:p>
          <a:p>
            <a:pPr marL="0" indent="0">
              <a:buNone/>
            </a:pPr>
            <a:r>
              <a:rPr lang="en-US" sz="1800" dirty="0">
                <a:latin typeface="Times New Roman" panose="02020603050405020304" pitchFamily="18" charset="0"/>
                <a:cs typeface="Times New Roman" panose="02020603050405020304" pitchFamily="18" charset="0"/>
              </a:rPr>
              <a:t>If object is </a:t>
            </a:r>
            <a:r>
              <a:rPr lang="en-US" sz="1800" dirty="0" smtClean="0">
                <a:latin typeface="Times New Roman" panose="02020603050405020304" pitchFamily="18" charset="0"/>
                <a:cs typeface="Times New Roman" panose="02020603050405020304" pitchFamily="18" charset="0"/>
              </a:rPr>
              <a:t>mutable (modifiable</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then the modified value is </a:t>
            </a:r>
            <a:r>
              <a:rPr lang="en-US" sz="1800" dirty="0" smtClean="0">
                <a:latin typeface="Times New Roman" panose="02020603050405020304" pitchFamily="18" charset="0"/>
                <a:cs typeface="Times New Roman" panose="02020603050405020304" pitchFamily="18" charset="0"/>
              </a:rPr>
              <a:t>available </a:t>
            </a:r>
            <a:r>
              <a:rPr lang="en-US" sz="1800" dirty="0">
                <a:latin typeface="Times New Roman" panose="02020603050405020304" pitchFamily="18" charset="0"/>
                <a:cs typeface="Times New Roman" panose="02020603050405020304" pitchFamily="18" charset="0"/>
              </a:rPr>
              <a:t>outside the function</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Immutable Objects – Integer, Float, String and Tuple</a:t>
            </a:r>
          </a:p>
          <a:p>
            <a:pPr marL="0" indent="0">
              <a:buNone/>
            </a:pPr>
            <a:r>
              <a:rPr lang="en-US" sz="1800" dirty="0" smtClean="0">
                <a:latin typeface="Times New Roman" panose="02020603050405020304" pitchFamily="18" charset="0"/>
                <a:cs typeface="Times New Roman" panose="02020603050405020304" pitchFamily="18" charset="0"/>
              </a:rPr>
              <a:t>Mutable Objects – List and Dictionary</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2514600" cy="3394472"/>
          </a:xfrm>
        </p:spPr>
        <p:txBody>
          <a:bodyPr>
            <a:normAutofit/>
          </a:bodyPr>
          <a:lstStyle/>
          <a:p>
            <a:pPr marL="0" indent="0">
              <a:buNone/>
            </a:pPr>
            <a:r>
              <a:rPr lang="en-IN" sz="1800" dirty="0" err="1"/>
              <a:t>def</a:t>
            </a:r>
            <a:r>
              <a:rPr lang="en-IN" sz="1800" dirty="0"/>
              <a:t> </a:t>
            </a:r>
            <a:r>
              <a:rPr lang="en-IN" sz="1800" dirty="0" err="1"/>
              <a:t>val</a:t>
            </a:r>
            <a:r>
              <a:rPr lang="en-IN" sz="1800" dirty="0"/>
              <a:t>(</a:t>
            </a:r>
            <a:r>
              <a:rPr lang="en-IN" sz="1800" dirty="0" err="1"/>
              <a:t>lst</a:t>
            </a:r>
            <a:r>
              <a:rPr lang="en-IN" sz="1800" dirty="0"/>
              <a:t>):</a:t>
            </a:r>
          </a:p>
          <a:p>
            <a:pPr marL="0" indent="0">
              <a:buNone/>
            </a:pPr>
            <a:r>
              <a:rPr lang="en-IN" sz="1800" dirty="0" smtClean="0"/>
              <a:t>        print(</a:t>
            </a:r>
            <a:r>
              <a:rPr lang="en-IN" sz="1800" dirty="0" err="1" smtClean="0"/>
              <a:t>lst</a:t>
            </a:r>
            <a:r>
              <a:rPr lang="en-IN" sz="1800" dirty="0"/>
              <a:t>, id(</a:t>
            </a:r>
            <a:r>
              <a:rPr lang="en-IN" sz="1800" dirty="0" err="1"/>
              <a:t>lst</a:t>
            </a:r>
            <a:r>
              <a:rPr lang="en-IN" sz="1800" dirty="0"/>
              <a:t>))</a:t>
            </a:r>
          </a:p>
          <a:p>
            <a:pPr marL="0" indent="0">
              <a:buNone/>
            </a:pPr>
            <a:r>
              <a:rPr lang="en-IN" sz="1800" dirty="0" smtClean="0"/>
              <a:t>        </a:t>
            </a:r>
            <a:r>
              <a:rPr lang="en-IN" sz="1800" dirty="0" err="1" smtClean="0"/>
              <a:t>lst</a:t>
            </a:r>
            <a:r>
              <a:rPr lang="en-IN" sz="1800" dirty="0" smtClean="0"/>
              <a:t> </a:t>
            </a:r>
            <a:r>
              <a:rPr lang="en-IN" sz="1800" dirty="0"/>
              <a:t>= [11, 22, 33]</a:t>
            </a:r>
          </a:p>
          <a:p>
            <a:pPr marL="0" indent="0">
              <a:buNone/>
            </a:pPr>
            <a:r>
              <a:rPr lang="en-IN" sz="1800" dirty="0" smtClean="0"/>
              <a:t>        print(</a:t>
            </a:r>
            <a:r>
              <a:rPr lang="en-IN" sz="1800" dirty="0" err="1" smtClean="0"/>
              <a:t>lst</a:t>
            </a:r>
            <a:r>
              <a:rPr lang="en-IN" sz="1800" dirty="0"/>
              <a:t>, id(</a:t>
            </a:r>
            <a:r>
              <a:rPr lang="en-IN" sz="1800" dirty="0" err="1"/>
              <a:t>lst</a:t>
            </a:r>
            <a:r>
              <a:rPr lang="en-IN" sz="1800" dirty="0"/>
              <a:t>))</a:t>
            </a:r>
          </a:p>
          <a:p>
            <a:pPr marL="0" indent="0">
              <a:buNone/>
            </a:pPr>
            <a:r>
              <a:rPr lang="en-IN" sz="1800" dirty="0"/>
              <a:t>	</a:t>
            </a:r>
          </a:p>
          <a:p>
            <a:pPr marL="0" indent="0">
              <a:buNone/>
            </a:pPr>
            <a:r>
              <a:rPr lang="en-IN" sz="1800" dirty="0" err="1"/>
              <a:t>lst</a:t>
            </a:r>
            <a:r>
              <a:rPr lang="en-IN" sz="1800" dirty="0"/>
              <a:t> = [1, 2, 3]</a:t>
            </a:r>
          </a:p>
          <a:p>
            <a:pPr marL="0" indent="0">
              <a:buNone/>
            </a:pPr>
            <a:r>
              <a:rPr lang="en-IN" sz="1800" dirty="0" smtClean="0"/>
              <a:t>print(</a:t>
            </a:r>
            <a:r>
              <a:rPr lang="en-IN" sz="1800" dirty="0" err="1" smtClean="0"/>
              <a:t>lst</a:t>
            </a:r>
            <a:r>
              <a:rPr lang="en-IN" sz="1800" dirty="0"/>
              <a:t>, id(</a:t>
            </a:r>
            <a:r>
              <a:rPr lang="en-IN" sz="1800" dirty="0" err="1"/>
              <a:t>lst</a:t>
            </a:r>
            <a:r>
              <a:rPr lang="en-IN" sz="1800" dirty="0"/>
              <a:t>))</a:t>
            </a:r>
          </a:p>
          <a:p>
            <a:pPr marL="0" indent="0">
              <a:buNone/>
            </a:pPr>
            <a:r>
              <a:rPr lang="en-IN" sz="1800" dirty="0" err="1"/>
              <a:t>val</a:t>
            </a:r>
            <a:r>
              <a:rPr lang="en-IN" sz="1800" dirty="0"/>
              <a:t>(</a:t>
            </a:r>
            <a:r>
              <a:rPr lang="en-IN" sz="1800" dirty="0" err="1"/>
              <a:t>lst</a:t>
            </a:r>
            <a:r>
              <a:rPr lang="en-IN" sz="1800" dirty="0"/>
              <a:t>)</a:t>
            </a:r>
          </a:p>
          <a:p>
            <a:pPr marL="0" indent="0">
              <a:buNone/>
            </a:pPr>
            <a:r>
              <a:rPr lang="en-IN" sz="1800" dirty="0" smtClean="0"/>
              <a:t>print(</a:t>
            </a:r>
            <a:r>
              <a:rPr lang="en-IN" sz="1800" dirty="0" err="1" smtClean="0"/>
              <a:t>lst</a:t>
            </a:r>
            <a:r>
              <a:rPr lang="en-IN" sz="1800" dirty="0"/>
              <a:t>, id(</a:t>
            </a:r>
            <a:r>
              <a:rPr lang="en-IN" sz="1800" dirty="0" err="1"/>
              <a:t>lst</a:t>
            </a:r>
            <a:r>
              <a:rPr lang="en-IN" sz="1800" dirty="0"/>
              <a:t>))</a:t>
            </a:r>
          </a:p>
        </p:txBody>
      </p:sp>
      <p:sp>
        <p:nvSpPr>
          <p:cNvPr id="4" name="TextBox 3"/>
          <p:cNvSpPr txBox="1"/>
          <p:nvPr/>
        </p:nvSpPr>
        <p:spPr>
          <a:xfrm>
            <a:off x="3360563" y="1452086"/>
            <a:ext cx="6780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1,2,3</a:t>
            </a:r>
            <a:endParaRPr lang="en-IN" dirty="0"/>
          </a:p>
        </p:txBody>
      </p:sp>
      <p:sp>
        <p:nvSpPr>
          <p:cNvPr id="5" name="TextBox 4"/>
          <p:cNvSpPr txBox="1"/>
          <p:nvPr/>
        </p:nvSpPr>
        <p:spPr>
          <a:xfrm>
            <a:off x="3345036" y="1745218"/>
            <a:ext cx="769764" cy="369332"/>
          </a:xfrm>
          <a:prstGeom prst="rect">
            <a:avLst/>
          </a:prstGeom>
          <a:noFill/>
        </p:spPr>
        <p:txBody>
          <a:bodyPr wrap="none" rtlCol="0">
            <a:spAutoFit/>
          </a:bodyPr>
          <a:lstStyle/>
          <a:p>
            <a:r>
              <a:rPr lang="en-US" dirty="0" smtClean="0"/>
              <a:t>76345</a:t>
            </a:r>
            <a:endParaRPr lang="en-IN" dirty="0"/>
          </a:p>
        </p:txBody>
      </p:sp>
      <p:sp>
        <p:nvSpPr>
          <p:cNvPr id="6" name="TextBox 5"/>
          <p:cNvSpPr txBox="1"/>
          <p:nvPr/>
        </p:nvSpPr>
        <p:spPr>
          <a:xfrm>
            <a:off x="3484487" y="1147286"/>
            <a:ext cx="401713" cy="369332"/>
          </a:xfrm>
          <a:prstGeom prst="rect">
            <a:avLst/>
          </a:prstGeom>
          <a:noFill/>
        </p:spPr>
        <p:txBody>
          <a:bodyPr wrap="none" rtlCol="0">
            <a:spAutoFit/>
          </a:bodyPr>
          <a:lstStyle/>
          <a:p>
            <a:r>
              <a:rPr lang="en-US" dirty="0" err="1" smtClean="0"/>
              <a:t>lst</a:t>
            </a:r>
            <a:endParaRPr lang="en-IN" dirty="0"/>
          </a:p>
        </p:txBody>
      </p:sp>
      <p:sp>
        <p:nvSpPr>
          <p:cNvPr id="7" name="TextBox 6"/>
          <p:cNvSpPr txBox="1"/>
          <p:nvPr/>
        </p:nvSpPr>
        <p:spPr>
          <a:xfrm>
            <a:off x="3200400" y="830818"/>
            <a:ext cx="1230465" cy="369332"/>
          </a:xfrm>
          <a:prstGeom prst="rect">
            <a:avLst/>
          </a:prstGeom>
          <a:noFill/>
        </p:spPr>
        <p:txBody>
          <a:bodyPr wrap="none" rtlCol="0">
            <a:spAutoFit/>
          </a:bodyPr>
          <a:lstStyle/>
          <a:p>
            <a:r>
              <a:rPr lang="en-US" dirty="0" err="1" smtClean="0"/>
              <a:t>lst</a:t>
            </a:r>
            <a:r>
              <a:rPr lang="en-US" dirty="0" smtClean="0"/>
              <a:t> = [1,2,3]</a:t>
            </a:r>
            <a:endParaRPr lang="en-IN" dirty="0"/>
          </a:p>
        </p:txBody>
      </p:sp>
      <p:sp>
        <p:nvSpPr>
          <p:cNvPr id="8" name="TextBox 7"/>
          <p:cNvSpPr txBox="1"/>
          <p:nvPr/>
        </p:nvSpPr>
        <p:spPr>
          <a:xfrm>
            <a:off x="5486400" y="1440418"/>
            <a:ext cx="1066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11,22,33</a:t>
            </a:r>
            <a:endParaRPr lang="en-IN" dirty="0"/>
          </a:p>
        </p:txBody>
      </p:sp>
      <p:sp>
        <p:nvSpPr>
          <p:cNvPr id="9" name="TextBox 8"/>
          <p:cNvSpPr txBox="1"/>
          <p:nvPr/>
        </p:nvSpPr>
        <p:spPr>
          <a:xfrm>
            <a:off x="5596818" y="1745218"/>
            <a:ext cx="769763" cy="369332"/>
          </a:xfrm>
          <a:prstGeom prst="rect">
            <a:avLst/>
          </a:prstGeom>
          <a:noFill/>
        </p:spPr>
        <p:txBody>
          <a:bodyPr wrap="none" rtlCol="0">
            <a:spAutoFit/>
          </a:bodyPr>
          <a:lstStyle/>
          <a:p>
            <a:r>
              <a:rPr lang="en-US" dirty="0" smtClean="0"/>
              <a:t>87543</a:t>
            </a:r>
            <a:endParaRPr lang="en-IN" dirty="0"/>
          </a:p>
        </p:txBody>
      </p:sp>
      <p:sp>
        <p:nvSpPr>
          <p:cNvPr id="10" name="TextBox 9"/>
          <p:cNvSpPr txBox="1"/>
          <p:nvPr/>
        </p:nvSpPr>
        <p:spPr>
          <a:xfrm>
            <a:off x="5791200" y="1135618"/>
            <a:ext cx="401713" cy="369332"/>
          </a:xfrm>
          <a:prstGeom prst="rect">
            <a:avLst/>
          </a:prstGeom>
          <a:noFill/>
        </p:spPr>
        <p:txBody>
          <a:bodyPr wrap="none" rtlCol="0">
            <a:spAutoFit/>
          </a:bodyPr>
          <a:lstStyle/>
          <a:p>
            <a:r>
              <a:rPr lang="en-US" dirty="0" err="1" smtClean="0"/>
              <a:t>lst</a:t>
            </a:r>
            <a:endParaRPr lang="en-IN" dirty="0"/>
          </a:p>
        </p:txBody>
      </p:sp>
      <p:sp>
        <p:nvSpPr>
          <p:cNvPr id="11" name="TextBox 10"/>
          <p:cNvSpPr txBox="1"/>
          <p:nvPr/>
        </p:nvSpPr>
        <p:spPr>
          <a:xfrm>
            <a:off x="5257800" y="819150"/>
            <a:ext cx="1581523" cy="369332"/>
          </a:xfrm>
          <a:prstGeom prst="rect">
            <a:avLst/>
          </a:prstGeom>
          <a:noFill/>
        </p:spPr>
        <p:txBody>
          <a:bodyPr wrap="none" rtlCol="0">
            <a:spAutoFit/>
          </a:bodyPr>
          <a:lstStyle/>
          <a:p>
            <a:r>
              <a:rPr lang="en-US" dirty="0" err="1" smtClean="0"/>
              <a:t>lst</a:t>
            </a:r>
            <a:r>
              <a:rPr lang="en-US" dirty="0" smtClean="0"/>
              <a:t> = [11,22,33]</a:t>
            </a:r>
            <a:endParaRPr lang="en-IN" dirty="0"/>
          </a:p>
        </p:txBody>
      </p:sp>
      <p:sp>
        <p:nvSpPr>
          <p:cNvPr id="12" name="Rectangle 11"/>
          <p:cNvSpPr/>
          <p:nvPr/>
        </p:nvSpPr>
        <p:spPr>
          <a:xfrm>
            <a:off x="5181600" y="742950"/>
            <a:ext cx="1752600" cy="152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6" name="TextBox 15"/>
          <p:cNvSpPr txBox="1"/>
          <p:nvPr/>
        </p:nvSpPr>
        <p:spPr>
          <a:xfrm>
            <a:off x="457200" y="3790950"/>
            <a:ext cx="7649851"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When we create a new object inside function then it will not be available outside function</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arn(inVertic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fade">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p:bldP spid="10" grpId="0"/>
      <p:bldP spid="11" grpId="0"/>
      <p:bldP spid="12" grpId="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Recursion</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1550"/>
            <a:ext cx="8229600" cy="16002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A function calling itself again and again to compute a value is referred to Recursive Function or Recursion.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Function Definition</a:t>
            </a:r>
            <a:endParaRPr lang="en-US" sz="40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358857" y="2350105"/>
            <a:ext cx="156324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anose="02020603050405020304" pitchFamily="18" charset="0"/>
                <a:cs typeface="Times New Roman" panose="02020603050405020304" pitchFamily="18" charset="0"/>
              </a:rPr>
              <a:t>Function Body</a:t>
            </a:r>
            <a:endParaRPr 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457200" y="971550"/>
            <a:ext cx="8153400" cy="3886200"/>
          </a:xfrm>
        </p:spPr>
        <p:txBody>
          <a:bodyPr>
            <a:noAutofit/>
          </a:bodyPr>
          <a:lstStyle/>
          <a:p>
            <a:pPr marL="0" indent="0">
              <a:buNone/>
            </a:pPr>
            <a:r>
              <a:rPr lang="en-US" sz="1600" dirty="0" smtClean="0">
                <a:latin typeface="Times New Roman" panose="02020603050405020304" pitchFamily="18" charset="0"/>
                <a:cs typeface="Times New Roman" panose="02020603050405020304" pitchFamily="18" charset="0"/>
              </a:rPr>
              <a:t>We can define a function using </a:t>
            </a:r>
            <a:r>
              <a:rPr lang="en-US" sz="1600" dirty="0" err="1" smtClean="0">
                <a:latin typeface="Times New Roman" panose="02020603050405020304" pitchFamily="18" charset="0"/>
                <a:cs typeface="Times New Roman" panose="02020603050405020304" pitchFamily="18" charset="0"/>
              </a:rPr>
              <a:t>def</a:t>
            </a:r>
            <a:r>
              <a:rPr lang="en-US" sz="1600" dirty="0" smtClean="0">
                <a:latin typeface="Times New Roman" panose="02020603050405020304" pitchFamily="18" charset="0"/>
                <a:cs typeface="Times New Roman" panose="02020603050405020304" pitchFamily="18" charset="0"/>
              </a:rPr>
              <a:t> keyword followed by function name with parentheses.</a:t>
            </a:r>
          </a:p>
          <a:p>
            <a:pPr marL="0" indent="0">
              <a:buNone/>
            </a:pPr>
            <a:r>
              <a:rPr lang="en-US" sz="1600" dirty="0" smtClean="0">
                <a:latin typeface="Times New Roman" panose="02020603050405020304" pitchFamily="18" charset="0"/>
                <a:cs typeface="Times New Roman" panose="02020603050405020304" pitchFamily="18" charset="0"/>
              </a:rPr>
              <a:t>This is also called as Creating a Function, Writing a Function, Defining a Function.</a:t>
            </a:r>
          </a:p>
          <a:p>
            <a:pPr marL="0" indent="0">
              <a:buNone/>
            </a:pPr>
            <a:r>
              <a:rPr lang="en-US" sz="1600" dirty="0" smtClean="0">
                <a:latin typeface="Times New Roman" panose="02020603050405020304" pitchFamily="18" charset="0"/>
                <a:cs typeface="Times New Roman" panose="02020603050405020304" pitchFamily="18" charset="0"/>
              </a:rPr>
              <a:t>Syntax : - </a:t>
            </a: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def</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Function_name</a:t>
            </a:r>
            <a:r>
              <a:rPr lang="en-US" sz="1600" dirty="0" smtClean="0">
                <a:latin typeface="Times New Roman" panose="02020603050405020304" pitchFamily="18" charset="0"/>
                <a:cs typeface="Times New Roman" panose="02020603050405020304" pitchFamily="18" charset="0"/>
              </a:rPr>
              <a:t> ( )</a:t>
            </a:r>
            <a:r>
              <a:rPr lang="en-US" sz="1600" b="1"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Local </a:t>
            </a:r>
            <a:r>
              <a:rPr lang="en-US" sz="1600" dirty="0" smtClean="0">
                <a:latin typeface="Times New Roman" panose="02020603050405020304" pitchFamily="18" charset="0"/>
                <a:cs typeface="Times New Roman" panose="02020603050405020304" pitchFamily="18" charset="0"/>
              </a:rPr>
              <a:t>Variable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block of </a:t>
            </a:r>
            <a:r>
              <a:rPr lang="en-US" sz="1600" dirty="0" smtClean="0">
                <a:latin typeface="Times New Roman" panose="02020603050405020304" pitchFamily="18" charset="0"/>
                <a:cs typeface="Times New Roman" panose="02020603050405020304" pitchFamily="18" charset="0"/>
              </a:rPr>
              <a:t>statement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return (variable or expression)</a:t>
            </a:r>
          </a:p>
          <a:p>
            <a:pPr marL="0" indent="0">
              <a:buNone/>
            </a:pPr>
            <a:r>
              <a:rPr lang="en-US" sz="1600" dirty="0">
                <a:latin typeface="Times New Roman" panose="02020603050405020304" pitchFamily="18" charset="0"/>
                <a:cs typeface="Times New Roman" panose="02020603050405020304" pitchFamily="18" charset="0"/>
              </a:rPr>
              <a:t>Syntax : -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Function_name</a:t>
            </a:r>
            <a:r>
              <a:rPr lang="en-US" sz="1600" dirty="0">
                <a:latin typeface="Times New Roman" panose="02020603050405020304" pitchFamily="18" charset="0"/>
                <a:cs typeface="Times New Roman" panose="02020603050405020304" pitchFamily="18" charset="0"/>
              </a:rPr>
              <a:t> (para1, para2, …)</a:t>
            </a:r>
            <a:r>
              <a:rPr lang="en-US" sz="1600" b="1"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Local Variable</a:t>
            </a:r>
          </a:p>
          <a:p>
            <a:pPr marL="0" indent="0">
              <a:buNone/>
            </a:pPr>
            <a:r>
              <a:rPr lang="en-US" sz="1600" dirty="0">
                <a:latin typeface="Times New Roman" panose="02020603050405020304" pitchFamily="18" charset="0"/>
                <a:cs typeface="Times New Roman" panose="02020603050405020304" pitchFamily="18" charset="0"/>
              </a:rPr>
              <a:t>		block of statement</a:t>
            </a:r>
          </a:p>
          <a:p>
            <a:pPr marL="0" indent="0">
              <a:buNone/>
            </a:pPr>
            <a:r>
              <a:rPr lang="en-US" sz="1600" dirty="0">
                <a:latin typeface="Times New Roman" panose="02020603050405020304" pitchFamily="18" charset="0"/>
                <a:cs typeface="Times New Roman" panose="02020603050405020304" pitchFamily="18" charset="0"/>
              </a:rPr>
              <a:t>		return (variable or expression)</a:t>
            </a:r>
          </a:p>
          <a:p>
            <a:pPr marL="0" indent="0">
              <a:buNone/>
            </a:pPr>
            <a:endParaRPr lang="en-US" sz="1600" dirty="0" smtClean="0">
              <a:latin typeface="Times New Roman" panose="02020603050405020304" pitchFamily="18" charset="0"/>
              <a:cs typeface="Times New Roman" panose="02020603050405020304" pitchFamily="18" charset="0"/>
            </a:endParaRPr>
          </a:p>
        </p:txBody>
      </p:sp>
      <p:sp>
        <p:nvSpPr>
          <p:cNvPr id="3" name="Right Brace 2"/>
          <p:cNvSpPr/>
          <p:nvPr/>
        </p:nvSpPr>
        <p:spPr>
          <a:xfrm>
            <a:off x="4953000" y="2190750"/>
            <a:ext cx="381000" cy="762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TextBox 8"/>
          <p:cNvSpPr txBox="1"/>
          <p:nvPr/>
        </p:nvSpPr>
        <p:spPr>
          <a:xfrm>
            <a:off x="5358857" y="3874105"/>
            <a:ext cx="156324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anose="02020603050405020304" pitchFamily="18" charset="0"/>
                <a:cs typeface="Times New Roman" panose="02020603050405020304" pitchFamily="18" charset="0"/>
              </a:rPr>
              <a:t>Function Body</a:t>
            </a:r>
            <a:endParaRPr lang="en-US" dirty="0">
              <a:latin typeface="Times New Roman" panose="02020603050405020304" pitchFamily="18" charset="0"/>
              <a:cs typeface="Times New Roman" panose="02020603050405020304" pitchFamily="18" charset="0"/>
            </a:endParaRPr>
          </a:p>
        </p:txBody>
      </p:sp>
      <p:sp>
        <p:nvSpPr>
          <p:cNvPr id="10" name="Right Brace 9"/>
          <p:cNvSpPr/>
          <p:nvPr/>
        </p:nvSpPr>
        <p:spPr>
          <a:xfrm>
            <a:off x="4953000" y="3714750"/>
            <a:ext cx="381000" cy="762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4" name="TextBox 3"/>
          <p:cNvSpPr txBox="1"/>
          <p:nvPr/>
        </p:nvSpPr>
        <p:spPr>
          <a:xfrm>
            <a:off x="533400" y="4552950"/>
            <a:ext cx="3772186"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Note – Need to maintain proper indentation</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xEl>
                                              <p:pRg st="7" end="7"/>
                                            </p:txEl>
                                          </p:spTgt>
                                        </p:tgtEl>
                                        <p:attrNameLst>
                                          <p:attrName>style.visibility</p:attrName>
                                        </p:attrNameLst>
                                      </p:cBhvr>
                                      <p:to>
                                        <p:strVal val="visible"/>
                                      </p:to>
                                    </p:set>
                                    <p:animEffect transition="in" filter="fade">
                                      <p:cBhvr>
                                        <p:cTn id="50" dur="500"/>
                                        <p:tgtEl>
                                          <p:spTgt spid="8">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Effect transition="in" filter="fade">
                                      <p:cBhvr>
                                        <p:cTn id="55" dur="500"/>
                                        <p:tgtEl>
                                          <p:spTgt spid="8">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
                                            <p:txEl>
                                              <p:pRg st="9" end="9"/>
                                            </p:txEl>
                                          </p:spTgt>
                                        </p:tgtEl>
                                        <p:attrNameLst>
                                          <p:attrName>style.visibility</p:attrName>
                                        </p:attrNameLst>
                                      </p:cBhvr>
                                      <p:to>
                                        <p:strVal val="visible"/>
                                      </p:to>
                                    </p:set>
                                    <p:animEffect transition="in" filter="fade">
                                      <p:cBhvr>
                                        <p:cTn id="60" dur="500"/>
                                        <p:tgtEl>
                                          <p:spTgt spid="8">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
                                            <p:txEl>
                                              <p:pRg st="10" end="10"/>
                                            </p:txEl>
                                          </p:spTgt>
                                        </p:tgtEl>
                                        <p:attrNameLst>
                                          <p:attrName>style.visibility</p:attrName>
                                        </p:attrNameLst>
                                      </p:cBhvr>
                                      <p:to>
                                        <p:strVal val="visible"/>
                                      </p:to>
                                    </p:set>
                                    <p:animEffect transition="in" filter="fade">
                                      <p:cBhvr>
                                        <p:cTn id="65" dur="500"/>
                                        <p:tgtEl>
                                          <p:spTgt spid="8">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
                                            <p:txEl>
                                              <p:pRg st="11" end="11"/>
                                            </p:txEl>
                                          </p:spTgt>
                                        </p:tgtEl>
                                        <p:attrNameLst>
                                          <p:attrName>style.visibility</p:attrName>
                                        </p:attrNameLst>
                                      </p:cBhvr>
                                      <p:to>
                                        <p:strVal val="visible"/>
                                      </p:to>
                                    </p:set>
                                    <p:animEffect transition="in" filter="fade">
                                      <p:cBhvr>
                                        <p:cTn id="70" dur="500"/>
                                        <p:tgtEl>
                                          <p:spTgt spid="8">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fade">
                                      <p:cBhvr>
                                        <p:cTn id="78" dur="500"/>
                                        <p:tgtEl>
                                          <p:spTgt spid="1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uiExpand="1" build="p"/>
      <p:bldP spid="3" grpId="0" animBg="1"/>
      <p:bldP spid="9" grpId="0" animBg="1"/>
      <p:bldP spid="10" grpId="0" animBg="1"/>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Expression </a:t>
            </a:r>
            <a:r>
              <a:rPr lang="en-US" sz="4000" b="1" u="sng" dirty="0" err="1" smtClean="0">
                <a:latin typeface="Times New Roman" panose="02020603050405020304" pitchFamily="18" charset="0"/>
                <a:cs typeface="Times New Roman" panose="02020603050405020304" pitchFamily="18" charset="0"/>
              </a:rPr>
              <a:t>vs</a:t>
            </a:r>
            <a:r>
              <a:rPr lang="en-US" sz="4000" b="1" u="sng" dirty="0" smtClean="0">
                <a:latin typeface="Times New Roman" panose="02020603050405020304" pitchFamily="18" charset="0"/>
                <a:cs typeface="Times New Roman" panose="02020603050405020304" pitchFamily="18" charset="0"/>
              </a:rPr>
              <a:t> Statement</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Expression/Expression Statements</a:t>
            </a:r>
          </a:p>
          <a:p>
            <a:pPr marL="0" indent="0">
              <a:buNone/>
            </a:pPr>
            <a:r>
              <a:rPr lang="en-US" sz="2000" dirty="0">
                <a:latin typeface="Times New Roman" panose="02020603050405020304" pitchFamily="18" charset="0"/>
                <a:cs typeface="Times New Roman" panose="02020603050405020304" pitchFamily="18" charset="0"/>
              </a:rPr>
              <a:t>Expression statements are used to compute and write a value, or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call a </a:t>
            </a:r>
            <a:r>
              <a:rPr lang="en-US" sz="2000" dirty="0" smtClean="0">
                <a:latin typeface="Times New Roman" panose="02020603050405020304" pitchFamily="18" charset="0"/>
                <a:cs typeface="Times New Roman" panose="02020603050405020304" pitchFamily="18" charset="0"/>
              </a:rPr>
              <a:t>procedure. </a:t>
            </a:r>
          </a:p>
          <a:p>
            <a:pPr marL="0" indent="0">
              <a:buNone/>
            </a:pPr>
            <a:r>
              <a:rPr lang="en-US" sz="2000" dirty="0" smtClean="0">
                <a:latin typeface="Times New Roman" panose="02020603050405020304" pitchFamily="18" charset="0"/>
                <a:cs typeface="Times New Roman" panose="02020603050405020304" pitchFamily="18" charset="0"/>
              </a:rPr>
              <a:t>Ex</a:t>
            </a:r>
            <a:r>
              <a:rPr lang="en-US" sz="2000" dirty="0">
                <a:latin typeface="Times New Roman" panose="02020603050405020304" pitchFamily="18" charset="0"/>
                <a:cs typeface="Times New Roman" panose="02020603050405020304" pitchFamily="18" charset="0"/>
              </a:rPr>
              <a:t>:- Operators like Addition, Subtraction, Function Call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Statement</a:t>
            </a:r>
            <a:endParaRPr lang="en-US" sz="2000" b="1" u="sng"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Statements on the other hand, are everything that can make up a line </a:t>
            </a:r>
            <a:r>
              <a:rPr lang="en-US" sz="2000" dirty="0" smtClean="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several </a:t>
            </a:r>
            <a:r>
              <a:rPr lang="en-US" sz="2000" dirty="0" smtClean="0">
                <a:latin typeface="Times New Roman" panose="02020603050405020304" pitchFamily="18" charset="0"/>
                <a:cs typeface="Times New Roman" panose="02020603050405020304" pitchFamily="18" charset="0"/>
              </a:rPr>
              <a:t>lines </a:t>
            </a:r>
            <a:r>
              <a:rPr lang="en-US" sz="2000" dirty="0">
                <a:latin typeface="Times New Roman" panose="02020603050405020304" pitchFamily="18" charset="0"/>
                <a:cs typeface="Times New Roman" panose="02020603050405020304" pitchFamily="18" charset="0"/>
              </a:rPr>
              <a:t>of Python code. Expressions are also statements.</a:t>
            </a:r>
          </a:p>
          <a:p>
            <a:pPr marL="0" indent="0">
              <a:buNone/>
            </a:pPr>
            <a:r>
              <a:rPr lang="en-US" sz="2000" dirty="0">
                <a:latin typeface="Times New Roman" panose="02020603050405020304" pitchFamily="18" charset="0"/>
                <a:cs typeface="Times New Roman" panose="02020603050405020304" pitchFamily="18" charset="0"/>
              </a:rPr>
              <a:t>Ex:- if statement, </a:t>
            </a:r>
            <a:r>
              <a:rPr lang="en-US" sz="2000" dirty="0" smtClean="0">
                <a:latin typeface="Times New Roman" panose="02020603050405020304" pitchFamily="18" charset="0"/>
                <a:cs typeface="Times New Roman" panose="02020603050405020304" pitchFamily="18" charset="0"/>
              </a:rPr>
              <a:t>assignment </a:t>
            </a:r>
            <a:r>
              <a:rPr lang="en-US" sz="2000" dirty="0">
                <a:latin typeface="Times New Roman" panose="02020603050405020304" pitchFamily="18" charset="0"/>
                <a:cs typeface="Times New Roman" panose="02020603050405020304" pitchFamily="18" charset="0"/>
              </a:rPr>
              <a:t>statement, </a:t>
            </a:r>
            <a:r>
              <a:rPr lang="en-US" sz="2000" dirty="0" smtClean="0">
                <a:latin typeface="Times New Roman" panose="02020603050405020304" pitchFamily="18" charset="0"/>
                <a:cs typeface="Times New Roman" panose="02020603050405020304" pitchFamily="18" charset="0"/>
              </a:rPr>
              <a:t>loop</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Anonymous Function or Lambdas</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1550"/>
            <a:ext cx="8229600" cy="35814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A function without a name is called as Anonymous Function. It is also known as Lambda Function.</a:t>
            </a:r>
          </a:p>
          <a:p>
            <a:pPr marL="0" indent="0">
              <a:buNone/>
            </a:pPr>
            <a:r>
              <a:rPr lang="en-US" sz="2000" dirty="0" smtClean="0">
                <a:latin typeface="Times New Roman" panose="02020603050405020304" pitchFamily="18" charset="0"/>
                <a:cs typeface="Times New Roman" panose="02020603050405020304" pitchFamily="18" charset="0"/>
              </a:rPr>
              <a:t>Anonymous Function are not defined using </a:t>
            </a:r>
            <a:r>
              <a:rPr lang="en-US" sz="2000" i="1" dirty="0" err="1" smtClean="0">
                <a:latin typeface="Times New Roman" panose="02020603050405020304" pitchFamily="18" charset="0"/>
                <a:cs typeface="Times New Roman" panose="02020603050405020304" pitchFamily="18" charset="0"/>
              </a:rPr>
              <a:t>def</a:t>
            </a:r>
            <a:r>
              <a:rPr lang="en-US" sz="2000" dirty="0" smtClean="0">
                <a:latin typeface="Times New Roman" panose="02020603050405020304" pitchFamily="18" charset="0"/>
                <a:cs typeface="Times New Roman" panose="02020603050405020304" pitchFamily="18" charset="0"/>
              </a:rPr>
              <a:t>  keyword rather they are defined using </a:t>
            </a:r>
            <a:r>
              <a:rPr lang="en-US" sz="2000" i="1" dirty="0" smtClean="0">
                <a:latin typeface="Times New Roman" panose="02020603050405020304" pitchFamily="18" charset="0"/>
                <a:cs typeface="Times New Roman" panose="02020603050405020304" pitchFamily="18" charset="0"/>
              </a:rPr>
              <a:t>lambda</a:t>
            </a:r>
            <a:r>
              <a:rPr lang="en-US" sz="2000" dirty="0" smtClean="0">
                <a:latin typeface="Times New Roman" panose="02020603050405020304" pitchFamily="18" charset="0"/>
                <a:cs typeface="Times New Roman" panose="02020603050405020304" pitchFamily="18" charset="0"/>
              </a:rPr>
              <a:t> keyword.</a:t>
            </a:r>
          </a:p>
          <a:p>
            <a:pPr marL="0" indent="0">
              <a:buNone/>
            </a:pPr>
            <a:r>
              <a:rPr lang="en-US" sz="2000" dirty="0" smtClean="0">
                <a:latin typeface="Times New Roman" panose="02020603050405020304" pitchFamily="18" charset="0"/>
                <a:cs typeface="Times New Roman" panose="02020603050405020304" pitchFamily="18" charset="0"/>
              </a:rPr>
              <a:t>Syntax:-</a:t>
            </a:r>
          </a:p>
          <a:p>
            <a:pPr marL="0" indent="0">
              <a:buNone/>
            </a:pPr>
            <a:r>
              <a:rPr lang="en-US" sz="2000" i="1" dirty="0" smtClean="0">
                <a:latin typeface="Times New Roman" panose="02020603050405020304" pitchFamily="18" charset="0"/>
                <a:cs typeface="Times New Roman" panose="02020603050405020304" pitchFamily="18" charset="0"/>
              </a:rPr>
              <a:t>lambda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argument_list</a:t>
            </a:r>
            <a:r>
              <a:rPr lang="en-US" sz="2000" dirty="0" smtClean="0">
                <a:latin typeface="Times New Roman" panose="02020603050405020304" pitchFamily="18" charset="0"/>
                <a:cs typeface="Times New Roman" panose="02020603050405020304" pitchFamily="18" charset="0"/>
              </a:rPr>
              <a:t> : expression</a:t>
            </a:r>
          </a:p>
          <a:p>
            <a:pPr marL="0" indent="0">
              <a:buNone/>
            </a:pPr>
            <a:r>
              <a:rPr lang="en-US" sz="2000" dirty="0" smtClean="0">
                <a:latin typeface="Times New Roman" panose="02020603050405020304" pitchFamily="18" charset="0"/>
                <a:cs typeface="Times New Roman" panose="02020603050405020304" pitchFamily="18" charset="0"/>
              </a:rPr>
              <a:t>Ex:- </a:t>
            </a:r>
          </a:p>
          <a:p>
            <a:pPr marL="0" indent="0">
              <a:buNone/>
            </a:pPr>
            <a:r>
              <a:rPr lang="en-US" sz="2000" i="1" dirty="0" smtClean="0">
                <a:latin typeface="Times New Roman" panose="02020603050405020304" pitchFamily="18" charset="0"/>
                <a:cs typeface="Times New Roman" panose="02020603050405020304" pitchFamily="18" charset="0"/>
              </a:rPr>
              <a:t>lambda</a:t>
            </a:r>
            <a:r>
              <a:rPr lang="en-US" sz="2000" dirty="0" smtClean="0">
                <a:latin typeface="Times New Roman" panose="02020603050405020304" pitchFamily="18" charset="0"/>
                <a:cs typeface="Times New Roman" panose="02020603050405020304" pitchFamily="18" charset="0"/>
              </a:rPr>
              <a:t> x : print(x) </a:t>
            </a:r>
          </a:p>
          <a:p>
            <a:pPr marL="0" indent="0">
              <a:buNone/>
            </a:pPr>
            <a:r>
              <a:rPr lang="en-US" sz="2000" i="1" dirty="0">
                <a:latin typeface="Times New Roman" panose="02020603050405020304" pitchFamily="18" charset="0"/>
                <a:cs typeface="Times New Roman" panose="02020603050405020304" pitchFamily="18" charset="0"/>
              </a:rPr>
              <a:t>lambda</a:t>
            </a:r>
            <a:r>
              <a:rPr lang="en-US" sz="2000" dirty="0">
                <a:latin typeface="Times New Roman" panose="02020603050405020304" pitchFamily="18" charset="0"/>
                <a:cs typeface="Times New Roman" panose="02020603050405020304" pitchFamily="18" charset="0"/>
              </a:rPr>
              <a:t> x, y : x + y</a:t>
            </a: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Creating a Lambda Function</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1550"/>
            <a:ext cx="8229600" cy="35814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Syntax:-</a:t>
            </a:r>
          </a:p>
          <a:p>
            <a:pPr marL="0" indent="0">
              <a:buNone/>
            </a:pPr>
            <a:r>
              <a:rPr lang="en-US" sz="2000" i="1" dirty="0" smtClean="0">
                <a:latin typeface="Times New Roman" panose="02020603050405020304" pitchFamily="18" charset="0"/>
                <a:cs typeface="Times New Roman" panose="02020603050405020304" pitchFamily="18" charset="0"/>
              </a:rPr>
              <a:t>lambda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argument_list</a:t>
            </a:r>
            <a:r>
              <a:rPr lang="en-US" sz="2000" dirty="0" smtClean="0">
                <a:latin typeface="Times New Roman" panose="02020603050405020304" pitchFamily="18" charset="0"/>
                <a:cs typeface="Times New Roman" panose="02020603050405020304" pitchFamily="18" charset="0"/>
              </a:rPr>
              <a:t> : expression</a:t>
            </a:r>
          </a:p>
          <a:p>
            <a:pPr marL="0" indent="0">
              <a:buNone/>
            </a:pPr>
            <a:r>
              <a:rPr lang="en-US" sz="2000" dirty="0" smtClean="0">
                <a:latin typeface="Times New Roman" panose="02020603050405020304" pitchFamily="18" charset="0"/>
                <a:cs typeface="Times New Roman" panose="02020603050405020304" pitchFamily="18" charset="0"/>
              </a:rPr>
              <a:t>Ex:- </a:t>
            </a:r>
          </a:p>
          <a:p>
            <a:pPr marL="0" indent="0">
              <a:buNone/>
            </a:pPr>
            <a:endParaRPr lang="en-US" sz="2000" i="1" dirty="0" smtClean="0">
              <a:latin typeface="Times New Roman" panose="02020603050405020304" pitchFamily="18" charset="0"/>
              <a:cs typeface="Times New Roman" panose="02020603050405020304" pitchFamily="18" charset="0"/>
            </a:endParaRPr>
          </a:p>
          <a:p>
            <a:pPr marL="0" indent="0">
              <a:buNone/>
            </a:pPr>
            <a:r>
              <a:rPr lang="en-US" sz="2000" i="1" dirty="0" smtClean="0">
                <a:latin typeface="Times New Roman" panose="02020603050405020304" pitchFamily="18" charset="0"/>
                <a:cs typeface="Times New Roman" panose="02020603050405020304" pitchFamily="18" charset="0"/>
              </a:rPr>
              <a:t>		</a:t>
            </a:r>
          </a:p>
          <a:p>
            <a:pPr marL="0" indent="0">
              <a:buNone/>
            </a:pP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a:t>
            </a:r>
            <a:r>
              <a:rPr lang="en-US" sz="2000" i="1" dirty="0" smtClean="0">
                <a:cs typeface="Times New Roman" panose="02020603050405020304" pitchFamily="18" charset="0"/>
              </a:rPr>
              <a:t>lambda</a:t>
            </a:r>
            <a:r>
              <a:rPr lang="en-US" sz="2000" dirty="0" smtClean="0">
                <a:cs typeface="Times New Roman" panose="02020603050405020304" pitchFamily="18" charset="0"/>
              </a:rPr>
              <a:t> </a:t>
            </a:r>
            <a:r>
              <a:rPr lang="en-US" sz="2000" dirty="0">
                <a:cs typeface="Times New Roman" panose="02020603050405020304" pitchFamily="18" charset="0"/>
              </a:rPr>
              <a:t>x, y </a:t>
            </a:r>
            <a:r>
              <a:rPr lang="en-US" sz="2000" b="1" dirty="0">
                <a:cs typeface="Times New Roman" panose="02020603050405020304" pitchFamily="18" charset="0"/>
              </a:rPr>
              <a:t>:</a:t>
            </a:r>
            <a:r>
              <a:rPr lang="en-US" sz="2000" dirty="0">
                <a:cs typeface="Times New Roman" panose="02020603050405020304" pitchFamily="18" charset="0"/>
              </a:rPr>
              <a:t> x + y</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3486150"/>
            <a:ext cx="3657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smtClean="0">
                <a:latin typeface="Times New Roman" panose="02020603050405020304" pitchFamily="18" charset="0"/>
                <a:cs typeface="Times New Roman" panose="02020603050405020304" pitchFamily="18" charset="0"/>
              </a:rPr>
              <a:t>lambda</a:t>
            </a:r>
            <a:r>
              <a:rPr lang="en-US" dirty="0" smtClean="0">
                <a:latin typeface="Times New Roman" panose="02020603050405020304" pitchFamily="18" charset="0"/>
                <a:cs typeface="Times New Roman" panose="02020603050405020304" pitchFamily="18" charset="0"/>
              </a:rPr>
              <a:t> keyword represents an anonymous Function is being created</a:t>
            </a:r>
            <a:endParaRPr lang="en-IN" dirty="0">
              <a:latin typeface="Times New Roman" panose="02020603050405020304" pitchFamily="18" charset="0"/>
              <a:cs typeface="Times New Roman" panose="02020603050405020304" pitchFamily="18" charset="0"/>
            </a:endParaRPr>
          </a:p>
        </p:txBody>
      </p:sp>
      <p:cxnSp>
        <p:nvCxnSpPr>
          <p:cNvPr id="6" name="Straight Arrow Connector 5"/>
          <p:cNvCxnSpPr>
            <a:stCxn id="4" idx="0"/>
          </p:cNvCxnSpPr>
          <p:nvPr/>
        </p:nvCxnSpPr>
        <p:spPr>
          <a:xfrm flipV="1">
            <a:off x="2438400" y="3105150"/>
            <a:ext cx="295835"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05000" y="2114550"/>
            <a:ext cx="153343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anose="02020603050405020304" pitchFamily="18" charset="0"/>
                <a:cs typeface="Times New Roman" panose="02020603050405020304" pitchFamily="18" charset="0"/>
              </a:rPr>
              <a:t>Argument List</a:t>
            </a:r>
            <a:endParaRPr lang="en-IN" dirty="0">
              <a:latin typeface="Times New Roman" panose="02020603050405020304" pitchFamily="18" charset="0"/>
              <a:cs typeface="Times New Roman" panose="02020603050405020304" pitchFamily="18" charset="0"/>
            </a:endParaRPr>
          </a:p>
        </p:txBody>
      </p:sp>
      <p:cxnSp>
        <p:nvCxnSpPr>
          <p:cNvPr id="9" name="Straight Arrow Connector 8"/>
          <p:cNvCxnSpPr>
            <a:stCxn id="7" idx="2"/>
          </p:cNvCxnSpPr>
          <p:nvPr/>
        </p:nvCxnSpPr>
        <p:spPr>
          <a:xfrm>
            <a:off x="2671717" y="2483882"/>
            <a:ext cx="681083"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887220" y="1669018"/>
            <a:ext cx="376256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represents beginning of the function</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H="1">
            <a:off x="3657602" y="2038350"/>
            <a:ext cx="533398"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343400" y="2114550"/>
            <a:ext cx="121058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anose="02020603050405020304" pitchFamily="18" charset="0"/>
                <a:cs typeface="Times New Roman" panose="02020603050405020304" pitchFamily="18" charset="0"/>
              </a:rPr>
              <a:t>Expression</a:t>
            </a:r>
            <a:endParaRPr lang="en-IN" dirty="0">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H="1">
            <a:off x="4114800" y="2495550"/>
            <a:ext cx="416947"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12"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Calling Lambda Function</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1550"/>
            <a:ext cx="8229600" cy="3886200"/>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sum = </a:t>
            </a:r>
            <a:r>
              <a:rPr lang="en-US" sz="1800" i="1" dirty="0" smtClean="0">
                <a:latin typeface="Times New Roman" panose="02020603050405020304" pitchFamily="18" charset="0"/>
                <a:cs typeface="Times New Roman" panose="02020603050405020304" pitchFamily="18" charset="0"/>
              </a:rPr>
              <a:t>lambda</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x : x + </a:t>
            </a:r>
            <a:r>
              <a:rPr lang="en-US" sz="1800" dirty="0" smtClean="0">
                <a:latin typeface="Times New Roman" panose="02020603050405020304" pitchFamily="18" charset="0"/>
                <a:cs typeface="Times New Roman" panose="02020603050405020304" pitchFamily="18" charset="0"/>
              </a:rPr>
              <a:t>1</a:t>
            </a:r>
          </a:p>
          <a:p>
            <a:pPr marL="0" indent="0">
              <a:buNone/>
            </a:pPr>
            <a:r>
              <a:rPr lang="en-US" sz="1800" dirty="0" smtClean="0">
                <a:latin typeface="Times New Roman" panose="02020603050405020304" pitchFamily="18" charset="0"/>
                <a:cs typeface="Times New Roman" panose="02020603050405020304" pitchFamily="18" charset="0"/>
              </a:rPr>
              <a:t>sum(5)</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add = </a:t>
            </a:r>
            <a:r>
              <a:rPr lang="en-US" sz="1800" i="1" dirty="0" smtClean="0">
                <a:latin typeface="Times New Roman" panose="02020603050405020304" pitchFamily="18" charset="0"/>
                <a:cs typeface="Times New Roman" panose="02020603050405020304" pitchFamily="18" charset="0"/>
              </a:rPr>
              <a:t>lambda</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x, y : x + y</a:t>
            </a:r>
          </a:p>
          <a:p>
            <a:pPr marL="0" indent="0">
              <a:buNone/>
            </a:pPr>
            <a:r>
              <a:rPr lang="en-US" sz="1800" dirty="0" smtClean="0">
                <a:latin typeface="Times New Roman" panose="02020603050405020304" pitchFamily="18" charset="0"/>
                <a:cs typeface="Times New Roman" panose="02020603050405020304" pitchFamily="18" charset="0"/>
              </a:rPr>
              <a:t>add(5, 2)</a:t>
            </a: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Anonymous Function or Lambdas</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1550"/>
            <a:ext cx="8229600" cy="3886200"/>
          </a:xfrm>
        </p:spPr>
        <p:txBody>
          <a:bodyPr>
            <a:normAutofit/>
          </a:bodyPr>
          <a:lstStyle/>
          <a:p>
            <a:r>
              <a:rPr lang="en-US" sz="1600" dirty="0" smtClean="0">
                <a:latin typeface="Times New Roman" panose="02020603050405020304" pitchFamily="18" charset="0"/>
                <a:cs typeface="Times New Roman" panose="02020603050405020304" pitchFamily="18" charset="0"/>
              </a:rPr>
              <a:t>Lambda Function doesn’t have any Name</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Ex:- </a:t>
            </a:r>
            <a:r>
              <a:rPr lang="en-US" sz="1600" i="1" dirty="0">
                <a:latin typeface="Times New Roman" panose="02020603050405020304" pitchFamily="18" charset="0"/>
                <a:cs typeface="Times New Roman" panose="02020603050405020304" pitchFamily="18" charset="0"/>
              </a:rPr>
              <a:t>lambda</a:t>
            </a:r>
            <a:r>
              <a:rPr lang="en-US" sz="1600" dirty="0">
                <a:latin typeface="Times New Roman" panose="02020603050405020304" pitchFamily="18" charset="0"/>
                <a:cs typeface="Times New Roman" panose="02020603050405020304" pitchFamily="18" charset="0"/>
              </a:rPr>
              <a:t> x : print(x) </a:t>
            </a:r>
          </a:p>
          <a:p>
            <a:pPr marL="0" indent="0">
              <a:buNone/>
            </a:pPr>
            <a:endParaRPr lang="en-US" sz="10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Lambda function returns a function</a:t>
            </a:r>
          </a:p>
          <a:p>
            <a:pPr marL="0" indent="0">
              <a:buNone/>
            </a:pPr>
            <a:r>
              <a:rPr lang="en-US" sz="1600" dirty="0" smtClean="0">
                <a:latin typeface="Times New Roman" panose="02020603050405020304" pitchFamily="18" charset="0"/>
                <a:cs typeface="Times New Roman" panose="02020603050405020304" pitchFamily="18" charset="0"/>
              </a:rPr>
              <a:t>	Ex:- show =  </a:t>
            </a:r>
            <a:r>
              <a:rPr lang="en-US" sz="1600" i="1" dirty="0">
                <a:latin typeface="Times New Roman" panose="02020603050405020304" pitchFamily="18" charset="0"/>
                <a:cs typeface="Times New Roman" panose="02020603050405020304" pitchFamily="18" charset="0"/>
              </a:rPr>
              <a:t>lambda</a:t>
            </a:r>
            <a:r>
              <a:rPr lang="en-US" sz="1600" dirty="0">
                <a:latin typeface="Times New Roman" panose="02020603050405020304" pitchFamily="18" charset="0"/>
                <a:cs typeface="Times New Roman" panose="02020603050405020304" pitchFamily="18" charset="0"/>
              </a:rPr>
              <a:t> x : print(x) </a:t>
            </a: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0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Lambda function can take zero or any number of argument but contains only one expression</a:t>
            </a:r>
          </a:p>
          <a:p>
            <a:pPr marL="0" indent="0">
              <a:buNone/>
            </a:pPr>
            <a:r>
              <a:rPr lang="en-US" sz="1600" dirty="0" smtClean="0">
                <a:latin typeface="Times New Roman" panose="02020603050405020304" pitchFamily="18" charset="0"/>
                <a:cs typeface="Times New Roman" panose="02020603050405020304" pitchFamily="18" charset="0"/>
              </a:rPr>
              <a:t>	Ex:- </a:t>
            </a:r>
            <a:r>
              <a:rPr lang="en-US" sz="1600" i="1" dirty="0" smtClean="0">
                <a:latin typeface="Times New Roman" panose="02020603050405020304" pitchFamily="18" charset="0"/>
                <a:cs typeface="Times New Roman" panose="02020603050405020304" pitchFamily="18" charset="0"/>
              </a:rPr>
              <a:t>lambda</a:t>
            </a:r>
            <a:r>
              <a:rPr lang="en-US" sz="1600" dirty="0" smtClean="0">
                <a:latin typeface="Times New Roman" panose="02020603050405020304" pitchFamily="18" charset="0"/>
                <a:cs typeface="Times New Roman" panose="02020603050405020304" pitchFamily="18" charset="0"/>
              </a:rPr>
              <a:t> x, y : x + y</a:t>
            </a:r>
          </a:p>
          <a:p>
            <a:pPr marL="0" indent="0">
              <a:buNone/>
            </a:pPr>
            <a:endParaRPr lang="en-US" sz="10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In lambda Function there is no need to write return statement</a:t>
            </a:r>
          </a:p>
          <a:p>
            <a:r>
              <a:rPr lang="en-US" sz="1600" dirty="0">
                <a:latin typeface="Times New Roman" panose="02020603050405020304" pitchFamily="18" charset="0"/>
                <a:cs typeface="Times New Roman" panose="02020603050405020304" pitchFamily="18" charset="0"/>
              </a:rPr>
              <a:t>It can only contain expressions and can’t include statements in its </a:t>
            </a:r>
            <a:r>
              <a:rPr lang="en-US" sz="1600" dirty="0" smtClean="0">
                <a:latin typeface="Times New Roman" panose="02020603050405020304" pitchFamily="18" charset="0"/>
                <a:cs typeface="Times New Roman" panose="02020603050405020304" pitchFamily="18" charset="0"/>
              </a:rPr>
              <a:t>body</a:t>
            </a:r>
          </a:p>
          <a:p>
            <a:r>
              <a:rPr lang="en-US" sz="1600" dirty="0" smtClean="0">
                <a:latin typeface="Times New Roman" panose="02020603050405020304" pitchFamily="18" charset="0"/>
                <a:cs typeface="Times New Roman" panose="02020603050405020304" pitchFamily="18" charset="0"/>
              </a:rPr>
              <a:t>You can use all the type of Actual Arguments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4000" b="1" u="sng" dirty="0" smtClean="0">
                <a:latin typeface="Times New Roman" panose="02020603050405020304" pitchFamily="18" charset="0"/>
                <a:cs typeface="Times New Roman" panose="02020603050405020304" pitchFamily="18" charset="0"/>
              </a:rPr>
              <a:t>Nested</a:t>
            </a:r>
            <a:r>
              <a:rPr lang="en-US" sz="3200" b="1" u="sng" dirty="0" smtClean="0">
                <a:latin typeface="Times New Roman" panose="02020603050405020304" pitchFamily="18" charset="0"/>
                <a:cs typeface="Times New Roman" panose="02020603050405020304" pitchFamily="18" charset="0"/>
              </a:rPr>
              <a:t> </a:t>
            </a:r>
            <a:r>
              <a:rPr lang="en-US" sz="4000" b="1" u="sng" dirty="0" smtClean="0">
                <a:latin typeface="Times New Roman" panose="02020603050405020304" pitchFamily="18" charset="0"/>
                <a:cs typeface="Times New Roman" panose="02020603050405020304" pitchFamily="18" charset="0"/>
              </a:rPr>
              <a:t>Lambda Function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When we write a lambda function inside another lambda function that is called nested lambda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add </a:t>
            </a:r>
            <a:r>
              <a:rPr lang="en-US" sz="2000" dirty="0">
                <a:latin typeface="Times New Roman" panose="02020603050405020304" pitchFamily="18" charset="0"/>
                <a:cs typeface="Times New Roman" panose="02020603050405020304" pitchFamily="18" charset="0"/>
              </a:rPr>
              <a:t>= lambda x=10 : (lambda y : x + y)</a:t>
            </a:r>
          </a:p>
          <a:p>
            <a:pPr marL="0" indent="0">
              <a:buNone/>
            </a:pPr>
            <a:r>
              <a:rPr lang="en-US" sz="2000" dirty="0">
                <a:latin typeface="Times New Roman" panose="02020603050405020304" pitchFamily="18" charset="0"/>
                <a:cs typeface="Times New Roman" panose="02020603050405020304" pitchFamily="18" charset="0"/>
              </a:rPr>
              <a:t>a = add()</a:t>
            </a:r>
          </a:p>
          <a:p>
            <a:pPr marL="0" indent="0">
              <a:buNone/>
            </a:pPr>
            <a:r>
              <a:rPr lang="en-US" sz="2000" dirty="0">
                <a:latin typeface="Times New Roman" panose="02020603050405020304" pitchFamily="18" charset="0"/>
                <a:cs typeface="Times New Roman" panose="02020603050405020304" pitchFamily="18" charset="0"/>
              </a:rPr>
              <a:t>print(a)</a:t>
            </a:r>
          </a:p>
          <a:p>
            <a:pPr marL="0" indent="0">
              <a:buNone/>
            </a:pPr>
            <a:r>
              <a:rPr lang="en-US" sz="2000" dirty="0">
                <a:latin typeface="Times New Roman" panose="02020603050405020304" pitchFamily="18" charset="0"/>
                <a:cs typeface="Times New Roman" panose="02020603050405020304" pitchFamily="18" charset="0"/>
              </a:rPr>
              <a:t>print(a(20))</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3200" b="1" u="sng" dirty="0" smtClean="0">
                <a:latin typeface="Times New Roman" panose="02020603050405020304" pitchFamily="18" charset="0"/>
                <a:cs typeface="Times New Roman" panose="02020603050405020304" pitchFamily="18" charset="0"/>
              </a:rPr>
              <a:t>Passing lambda Function to another Function</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We can pass lambda function to another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show(a):</a:t>
            </a:r>
          </a:p>
          <a:p>
            <a:pPr marL="0" indent="0">
              <a:buNone/>
            </a:pPr>
            <a:r>
              <a:rPr lang="en-US" sz="2000" dirty="0">
                <a:latin typeface="Times New Roman" panose="02020603050405020304" pitchFamily="18" charset="0"/>
                <a:cs typeface="Times New Roman" panose="02020603050405020304" pitchFamily="18" charset="0"/>
              </a:rPr>
              <a:t>	print(a(8))</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show(lambda x: x)</a:t>
            </a:r>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Autofit/>
          </a:bodyPr>
          <a:lstStyle/>
          <a:p>
            <a:r>
              <a:rPr lang="en-US" sz="4000" b="1" u="sng" dirty="0" smtClean="0">
                <a:latin typeface="Times New Roman" panose="02020603050405020304" pitchFamily="18" charset="0"/>
                <a:cs typeface="Times New Roman" panose="02020603050405020304" pitchFamily="18" charset="0"/>
              </a:rPr>
              <a:t>Returning lambda Function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We can return a lambda function from function.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add():</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y = 20</a:t>
            </a:r>
          </a:p>
          <a:p>
            <a:pPr marL="0" indent="0">
              <a:buNone/>
            </a:pPr>
            <a:r>
              <a:rPr lang="en-US" sz="2000" dirty="0">
                <a:latin typeface="Times New Roman" panose="02020603050405020304" pitchFamily="18" charset="0"/>
                <a:cs typeface="Times New Roman" panose="02020603050405020304" pitchFamily="18" charset="0"/>
              </a:rPr>
              <a:t>	return (lambda x : </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=add()</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print(a(10))</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Autofit/>
          </a:bodyPr>
          <a:lstStyle/>
          <a:p>
            <a:r>
              <a:rPr lang="en-US" sz="2800" b="1" u="sng" dirty="0">
                <a:latin typeface="Times New Roman" panose="02020603050405020304" pitchFamily="18" charset="0"/>
                <a:cs typeface="Times New Roman" panose="02020603050405020304" pitchFamily="18" charset="0"/>
              </a:rPr>
              <a:t>Immediately Invoked Function </a:t>
            </a:r>
            <a:r>
              <a:rPr lang="en-US" sz="2800" b="1" u="sng" dirty="0" smtClean="0">
                <a:latin typeface="Times New Roman" panose="02020603050405020304" pitchFamily="18" charset="0"/>
                <a:cs typeface="Times New Roman" panose="02020603050405020304" pitchFamily="18" charset="0"/>
              </a:rPr>
              <a:t>Expressions (IIFE)</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1550"/>
            <a:ext cx="8229600" cy="37338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sum = </a:t>
            </a:r>
            <a:r>
              <a:rPr lang="en-US" sz="2000" i="1" dirty="0">
                <a:latin typeface="Times New Roman" panose="02020603050405020304" pitchFamily="18" charset="0"/>
                <a:cs typeface="Times New Roman" panose="02020603050405020304" pitchFamily="18" charset="0"/>
              </a:rPr>
              <a:t>lambda</a:t>
            </a:r>
            <a:r>
              <a:rPr lang="en-US" sz="2000" dirty="0">
                <a:latin typeface="Times New Roman" panose="02020603050405020304" pitchFamily="18" charset="0"/>
                <a:cs typeface="Times New Roman" panose="02020603050405020304" pitchFamily="18" charset="0"/>
              </a:rPr>
              <a:t> x : x + 1</a:t>
            </a:r>
          </a:p>
          <a:p>
            <a:pPr marL="0" indent="0">
              <a:buNone/>
            </a:pPr>
            <a:r>
              <a:rPr lang="en-US" sz="2000" dirty="0">
                <a:latin typeface="Times New Roman" panose="02020603050405020304" pitchFamily="18" charset="0"/>
                <a:cs typeface="Times New Roman" panose="02020603050405020304" pitchFamily="18" charset="0"/>
              </a:rPr>
              <a:t>sum(5</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lambda</a:t>
            </a:r>
            <a:r>
              <a:rPr lang="en-US" sz="2000" dirty="0">
                <a:latin typeface="Times New Roman" panose="02020603050405020304" pitchFamily="18" charset="0"/>
                <a:cs typeface="Times New Roman" panose="02020603050405020304" pitchFamily="18" charset="0"/>
              </a:rPr>
              <a:t> x : x + 1)(5)</a:t>
            </a:r>
          </a:p>
          <a:p>
            <a:pPr marL="0" indent="0">
              <a:buNone/>
            </a:pPr>
            <a:endParaRPr lang="en-US" sz="2000" i="1"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add </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lambda</a:t>
            </a:r>
            <a:r>
              <a:rPr lang="en-US" sz="2000" dirty="0">
                <a:latin typeface="Times New Roman" panose="02020603050405020304" pitchFamily="18" charset="0"/>
                <a:cs typeface="Times New Roman" panose="02020603050405020304" pitchFamily="18" charset="0"/>
              </a:rPr>
              <a:t> x, y : x + y</a:t>
            </a:r>
          </a:p>
          <a:p>
            <a:pPr marL="0" indent="0">
              <a:buNone/>
            </a:pPr>
            <a:r>
              <a:rPr lang="en-US" sz="2000" dirty="0">
                <a:latin typeface="Times New Roman" panose="02020603050405020304" pitchFamily="18" charset="0"/>
                <a:cs typeface="Times New Roman" panose="02020603050405020304" pitchFamily="18" charset="0"/>
              </a:rPr>
              <a:t>add(5, 2)</a:t>
            </a: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lambda</a:t>
            </a:r>
            <a:r>
              <a:rPr lang="en-US" sz="2000" dirty="0">
                <a:latin typeface="Times New Roman" panose="02020603050405020304" pitchFamily="18" charset="0"/>
                <a:cs typeface="Times New Roman" panose="02020603050405020304" pitchFamily="18" charset="0"/>
              </a:rPr>
              <a:t> x, y : x + y)(5, 2</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smtClean="0">
                <a:latin typeface="Times New Roman" panose="02020603050405020304" pitchFamily="18" charset="0"/>
                <a:cs typeface="Times New Roman" panose="02020603050405020304" pitchFamily="18" charset="0"/>
              </a:rPr>
              <a:t>Function Decorator</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A Decorator function is a function that accepts a function as parameter and returns a function. </a:t>
            </a:r>
          </a:p>
          <a:p>
            <a:pPr marL="0" indent="0">
              <a:buNone/>
            </a:pPr>
            <a:r>
              <a:rPr lang="en-US" sz="2000" dirty="0" smtClean="0">
                <a:latin typeface="Times New Roman" panose="02020603050405020304" pitchFamily="18" charset="0"/>
                <a:cs typeface="Times New Roman" panose="02020603050405020304" pitchFamily="18" charset="0"/>
              </a:rPr>
              <a:t>A decorator takes the result of a function, modifies the result and returns it. </a:t>
            </a:r>
          </a:p>
          <a:p>
            <a:pPr marL="0" indent="0">
              <a:buNone/>
            </a:pPr>
            <a:r>
              <a:rPr lang="en-US" sz="2000" dirty="0">
                <a:latin typeface="Times New Roman" panose="02020603050405020304" pitchFamily="18" charset="0"/>
                <a:cs typeface="Times New Roman" panose="02020603050405020304" pitchFamily="18" charset="0"/>
              </a:rPr>
              <a:t>In Decorators, functions are taken as the argument into another function and then called inside the wrapper function.</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We use @</a:t>
            </a:r>
            <a:r>
              <a:rPr lang="en-US" sz="2000" dirty="0" err="1" smtClean="0">
                <a:latin typeface="Times New Roman" panose="02020603050405020304" pitchFamily="18" charset="0"/>
                <a:cs typeface="Times New Roman" panose="02020603050405020304" pitchFamily="18" charset="0"/>
              </a:rPr>
              <a:t>function_name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specify a decorator to be applied on another function.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8900" y="1657350"/>
            <a:ext cx="3276600" cy="2057400"/>
          </a:xfrm>
        </p:spPr>
        <p:txBody>
          <a:bodyPr>
            <a:noAutofit/>
          </a:bodyPr>
          <a:lstStyle/>
          <a:p>
            <a:pPr marL="0" indent="0">
              <a:buNone/>
            </a:pPr>
            <a:r>
              <a:rPr lang="en-US" sz="2400" i="1" dirty="0" err="1" smtClean="0">
                <a:latin typeface="Times New Roman" panose="02020603050405020304" pitchFamily="18" charset="0"/>
                <a:cs typeface="Times New Roman" panose="02020603050405020304" pitchFamily="18" charset="0"/>
              </a:rPr>
              <a:t>def</a:t>
            </a:r>
            <a:r>
              <a:rPr lang="en-US" sz="2400" dirty="0" smtClean="0">
                <a:latin typeface="Times New Roman" panose="02020603050405020304" pitchFamily="18" charset="0"/>
                <a:cs typeface="Times New Roman" panose="02020603050405020304" pitchFamily="18" charset="0"/>
              </a:rPr>
              <a:t> add () </a:t>
            </a:r>
            <a:r>
              <a:rPr lang="en-US" sz="2400" b="1"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x = 10</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y = 20</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c = x + </a:t>
            </a:r>
            <a:r>
              <a:rPr lang="en-US" sz="2400" dirty="0">
                <a:latin typeface="Times New Roman" panose="02020603050405020304" pitchFamily="18" charset="0"/>
                <a:cs typeface="Times New Roman" panose="02020603050405020304" pitchFamily="18" charset="0"/>
              </a:rPr>
              <a:t>y</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print(c)</a:t>
            </a:r>
          </a:p>
        </p:txBody>
      </p:sp>
      <p:sp>
        <p:nvSpPr>
          <p:cNvPr id="5" name="TextBox 4"/>
          <p:cNvSpPr txBox="1"/>
          <p:nvPr/>
        </p:nvSpPr>
        <p:spPr>
          <a:xfrm>
            <a:off x="368368" y="666750"/>
            <a:ext cx="22860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represents starting of function definition</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2476500" y="1313080"/>
            <a:ext cx="304800" cy="4204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333500" y="2518383"/>
            <a:ext cx="187953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Name of Function</a:t>
            </a:r>
            <a:endParaRPr lang="en-IN"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289232" y="438150"/>
            <a:ext cx="360686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parentheses describes this is a function not variable or other object</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flipH="1">
            <a:off x="3848100" y="1069456"/>
            <a:ext cx="152400" cy="66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838700" y="1200149"/>
            <a:ext cx="214623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describes beginning of function body</a:t>
            </a:r>
            <a:endParaRPr lang="en-IN" dirty="0">
              <a:latin typeface="Times New Roman" panose="02020603050405020304" pitchFamily="18" charset="0"/>
              <a:cs typeface="Times New Roman" panose="02020603050405020304" pitchFamily="18" charset="0"/>
            </a:endParaRPr>
          </a:p>
        </p:txBody>
      </p:sp>
      <p:cxnSp>
        <p:nvCxnSpPr>
          <p:cNvPr id="27" name="Straight Arrow Connector 26"/>
          <p:cNvCxnSpPr/>
          <p:nvPr/>
        </p:nvCxnSpPr>
        <p:spPr>
          <a:xfrm flipH="1">
            <a:off x="4152900" y="1522193"/>
            <a:ext cx="678262" cy="3637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62500" y="2354692"/>
            <a:ext cx="1600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Local Variable</a:t>
            </a:r>
            <a:endParaRPr lang="en-IN" dirty="0">
              <a:latin typeface="Times New Roman" panose="02020603050405020304" pitchFamily="18" charset="0"/>
              <a:cs typeface="Times New Roman" panose="02020603050405020304" pitchFamily="18" charset="0"/>
            </a:endParaRPr>
          </a:p>
        </p:txBody>
      </p:sp>
      <p:cxnSp>
        <p:nvCxnSpPr>
          <p:cNvPr id="32" name="Straight Arrow Connector 31"/>
          <p:cNvCxnSpPr/>
          <p:nvPr/>
        </p:nvCxnSpPr>
        <p:spPr>
          <a:xfrm flipV="1">
            <a:off x="2781300" y="2038350"/>
            <a:ext cx="507932" cy="480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ight Brace 34"/>
          <p:cNvSpPr/>
          <p:nvPr/>
        </p:nvSpPr>
        <p:spPr>
          <a:xfrm>
            <a:off x="4533900" y="2278366"/>
            <a:ext cx="228600" cy="52198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6" name="TextBox 35"/>
          <p:cNvSpPr txBox="1"/>
          <p:nvPr/>
        </p:nvSpPr>
        <p:spPr>
          <a:xfrm>
            <a:off x="5064142" y="3311033"/>
            <a:ext cx="1219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Statements</a:t>
            </a:r>
            <a:endParaRPr lang="en-IN" dirty="0">
              <a:latin typeface="Times New Roman" panose="02020603050405020304" pitchFamily="18" charset="0"/>
              <a:cs typeface="Times New Roman" panose="02020603050405020304" pitchFamily="18" charset="0"/>
            </a:endParaRPr>
          </a:p>
        </p:txBody>
      </p:sp>
      <p:sp>
        <p:nvSpPr>
          <p:cNvPr id="37" name="Right Brace 36"/>
          <p:cNvSpPr/>
          <p:nvPr/>
        </p:nvSpPr>
        <p:spPr>
          <a:xfrm>
            <a:off x="4800600" y="3234707"/>
            <a:ext cx="228600" cy="52198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8" name="Right Brace 37"/>
          <p:cNvSpPr/>
          <p:nvPr/>
        </p:nvSpPr>
        <p:spPr>
          <a:xfrm>
            <a:off x="6591300" y="2190750"/>
            <a:ext cx="393632" cy="16002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39" name="TextBox 38"/>
          <p:cNvSpPr txBox="1"/>
          <p:nvPr/>
        </p:nvSpPr>
        <p:spPr>
          <a:xfrm>
            <a:off x="7010400" y="2800350"/>
            <a:ext cx="1600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Function Body</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5" grpId="0" animBg="1"/>
      <p:bldP spid="18" grpId="0" animBg="1"/>
      <p:bldP spid="26" grpId="0" animBg="1"/>
      <p:bldP spid="28" grpId="0" animBg="1"/>
      <p:bldP spid="35" grpId="0" animBg="1"/>
      <p:bldP spid="36" grpId="0" animBg="1"/>
      <p:bldP spid="37" grpId="0" animBg="1"/>
      <p:bldP spid="38"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8900" y="1733550"/>
            <a:ext cx="3276600" cy="2057400"/>
          </a:xfrm>
        </p:spPr>
        <p:txBody>
          <a:bodyPr>
            <a:noAutofit/>
          </a:bodyPr>
          <a:lstStyle/>
          <a:p>
            <a:pPr marL="0" indent="0">
              <a:buNone/>
            </a:pPr>
            <a:r>
              <a:rPr lang="en-US" sz="2400" i="1" dirty="0" err="1" smtClean="0">
                <a:latin typeface="Times New Roman" panose="02020603050405020304" pitchFamily="18" charset="0"/>
                <a:cs typeface="Times New Roman" panose="02020603050405020304" pitchFamily="18" charset="0"/>
              </a:rPr>
              <a:t>def</a:t>
            </a:r>
            <a:r>
              <a:rPr lang="en-US" sz="2400" dirty="0" smtClean="0">
                <a:latin typeface="Times New Roman" panose="02020603050405020304" pitchFamily="18" charset="0"/>
                <a:cs typeface="Times New Roman" panose="02020603050405020304" pitchFamily="18" charset="0"/>
              </a:rPr>
              <a:t> add (y) </a:t>
            </a:r>
            <a:r>
              <a:rPr lang="en-US" sz="2400" b="1"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x = 10</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 = x + </a:t>
            </a:r>
            <a:r>
              <a:rPr lang="en-US" sz="2400" dirty="0">
                <a:latin typeface="Times New Roman" panose="02020603050405020304" pitchFamily="18" charset="0"/>
                <a:cs typeface="Times New Roman" panose="02020603050405020304" pitchFamily="18" charset="0"/>
              </a:rPr>
              <a:t>y</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print(c)</a:t>
            </a:r>
          </a:p>
        </p:txBody>
      </p:sp>
      <p:sp>
        <p:nvSpPr>
          <p:cNvPr id="5" name="TextBox 4"/>
          <p:cNvSpPr txBox="1"/>
          <p:nvPr/>
        </p:nvSpPr>
        <p:spPr>
          <a:xfrm>
            <a:off x="368368" y="742950"/>
            <a:ext cx="22860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represents starting of function definition</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2476500" y="1389280"/>
            <a:ext cx="304800" cy="4204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333500" y="2594583"/>
            <a:ext cx="187953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Name of Function</a:t>
            </a:r>
            <a:endParaRPr lang="en-IN"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289232" y="514350"/>
            <a:ext cx="360686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parentheses describes this is a function not variable or other object</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flipH="1">
            <a:off x="3771900" y="1145656"/>
            <a:ext cx="228600" cy="66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588068" y="1276349"/>
            <a:ext cx="214623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describes beginning of function body</a:t>
            </a:r>
            <a:endParaRPr lang="en-IN" dirty="0">
              <a:latin typeface="Times New Roman" panose="02020603050405020304" pitchFamily="18" charset="0"/>
              <a:cs typeface="Times New Roman" panose="02020603050405020304" pitchFamily="18" charset="0"/>
            </a:endParaRPr>
          </a:p>
        </p:txBody>
      </p:sp>
      <p:cxnSp>
        <p:nvCxnSpPr>
          <p:cNvPr id="27" name="Straight Arrow Connector 26"/>
          <p:cNvCxnSpPr/>
          <p:nvPr/>
        </p:nvCxnSpPr>
        <p:spPr>
          <a:xfrm flipH="1">
            <a:off x="4229100" y="1733550"/>
            <a:ext cx="1358968"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62500" y="2190750"/>
            <a:ext cx="1600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Local Variable</a:t>
            </a:r>
            <a:endParaRPr lang="en-IN" dirty="0">
              <a:latin typeface="Times New Roman" panose="02020603050405020304" pitchFamily="18" charset="0"/>
              <a:cs typeface="Times New Roman" panose="02020603050405020304" pitchFamily="18" charset="0"/>
            </a:endParaRPr>
          </a:p>
        </p:txBody>
      </p:sp>
      <p:cxnSp>
        <p:nvCxnSpPr>
          <p:cNvPr id="32" name="Straight Arrow Connector 31"/>
          <p:cNvCxnSpPr/>
          <p:nvPr/>
        </p:nvCxnSpPr>
        <p:spPr>
          <a:xfrm flipV="1">
            <a:off x="2781300" y="2114550"/>
            <a:ext cx="507932" cy="480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064142" y="2952876"/>
            <a:ext cx="1219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Statements</a:t>
            </a:r>
            <a:endParaRPr lang="en-IN" dirty="0">
              <a:latin typeface="Times New Roman" panose="02020603050405020304" pitchFamily="18" charset="0"/>
              <a:cs typeface="Times New Roman" panose="02020603050405020304" pitchFamily="18" charset="0"/>
            </a:endParaRPr>
          </a:p>
        </p:txBody>
      </p:sp>
      <p:sp>
        <p:nvSpPr>
          <p:cNvPr id="37" name="Right Brace 36"/>
          <p:cNvSpPr/>
          <p:nvPr/>
        </p:nvSpPr>
        <p:spPr>
          <a:xfrm>
            <a:off x="4800600" y="2876550"/>
            <a:ext cx="228600" cy="52198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8" name="Right Brace 37"/>
          <p:cNvSpPr/>
          <p:nvPr/>
        </p:nvSpPr>
        <p:spPr>
          <a:xfrm>
            <a:off x="6591300" y="2266950"/>
            <a:ext cx="393632" cy="12192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39" name="TextBox 38"/>
          <p:cNvSpPr txBox="1"/>
          <p:nvPr/>
        </p:nvSpPr>
        <p:spPr>
          <a:xfrm>
            <a:off x="7010400" y="2659618"/>
            <a:ext cx="1600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Function Body</a:t>
            </a:r>
            <a:endParaRPr lang="en-IN"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flipH="1" flipV="1">
            <a:off x="4457700" y="2398500"/>
            <a:ext cx="304800" cy="20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152900" y="1213170"/>
            <a:ext cx="1219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Times New Roman" panose="02020603050405020304" pitchFamily="18" charset="0"/>
                <a:cs typeface="Times New Roman" panose="02020603050405020304" pitchFamily="18" charset="0"/>
              </a:rPr>
              <a:t>Parameter</a:t>
            </a:r>
            <a:endParaRPr lang="en-IN" dirty="0">
              <a:latin typeface="Times New Roman" panose="02020603050405020304" pitchFamily="18" charset="0"/>
              <a:cs typeface="Times New Roman" panose="02020603050405020304" pitchFamily="18" charset="0"/>
            </a:endParaRPr>
          </a:p>
        </p:txBody>
      </p:sp>
      <p:cxnSp>
        <p:nvCxnSpPr>
          <p:cNvPr id="10" name="Straight Arrow Connector 9"/>
          <p:cNvCxnSpPr/>
          <p:nvPr/>
        </p:nvCxnSpPr>
        <p:spPr>
          <a:xfrm flipH="1">
            <a:off x="3886200" y="1582502"/>
            <a:ext cx="495300" cy="2653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500"/>
                                        <p:tgtEl>
                                          <p:spTgt spid="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5" grpId="0" animBg="1"/>
      <p:bldP spid="18" grpId="0" animBg="1"/>
      <p:bldP spid="26" grpId="0" animBg="1"/>
      <p:bldP spid="28" grpId="0" animBg="1"/>
      <p:bldP spid="36" grpId="0" animBg="1"/>
      <p:bldP spid="37" grpId="0" animBg="1"/>
      <p:bldP spid="38" grpId="0" animBg="1"/>
      <p:bldP spid="3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Calling a function</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1550"/>
            <a:ext cx="8229600" cy="3657600"/>
          </a:xfrm>
        </p:spPr>
        <p:txBody>
          <a:bodyPr>
            <a:normAutofit lnSpcReduction="10000"/>
          </a:bodyPr>
          <a:lstStyle/>
          <a:p>
            <a:pPr marL="0" indent="0">
              <a:buNone/>
            </a:pPr>
            <a:r>
              <a:rPr lang="en-US" sz="2000" dirty="0" smtClean="0">
                <a:latin typeface="Times New Roman" panose="02020603050405020304" pitchFamily="18" charset="0"/>
                <a:cs typeface="Times New Roman" panose="02020603050405020304" pitchFamily="18" charset="0"/>
              </a:rPr>
              <a:t>A Function runs only when we call it, function can not run on its own.</a:t>
            </a:r>
          </a:p>
          <a:p>
            <a:pPr marL="0" indent="0">
              <a:buNone/>
            </a:pPr>
            <a:r>
              <a:rPr lang="en-US" sz="2000" dirty="0" smtClean="0">
                <a:latin typeface="Times New Roman" panose="02020603050405020304" pitchFamily="18" charset="0"/>
                <a:cs typeface="Times New Roman" panose="02020603050405020304" pitchFamily="18" charset="0"/>
              </a:rPr>
              <a:t>Syntax:- </a:t>
            </a:r>
          </a:p>
          <a:p>
            <a:pPr marL="0" indent="0">
              <a:buNone/>
            </a:pPr>
            <a:r>
              <a:rPr lang="en-US" sz="2000" dirty="0" err="1" smtClean="0">
                <a:latin typeface="Times New Roman" panose="02020603050405020304" pitchFamily="18" charset="0"/>
                <a:cs typeface="Times New Roman" panose="02020603050405020304" pitchFamily="18" charset="0"/>
              </a:rPr>
              <a:t>function_name</a:t>
            </a:r>
            <a:r>
              <a:rPr lang="en-US" sz="2000" dirty="0" smtClean="0">
                <a:latin typeface="Times New Roman" panose="02020603050405020304" pitchFamily="18" charset="0"/>
                <a:cs typeface="Times New Roman" panose="02020603050405020304" pitchFamily="18" charset="0"/>
              </a:rPr>
              <a:t> ( )</a:t>
            </a:r>
          </a:p>
          <a:p>
            <a:pPr marL="0" indent="0">
              <a:buNone/>
            </a:pPr>
            <a:r>
              <a:rPr lang="en-US" sz="2000" dirty="0" err="1">
                <a:latin typeface="Times New Roman" panose="02020603050405020304" pitchFamily="18" charset="0"/>
                <a:cs typeface="Times New Roman" panose="02020603050405020304" pitchFamily="18" charset="0"/>
              </a:rPr>
              <a:t>function_name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(arg1, arg2,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Ex: - </a:t>
            </a:r>
          </a:p>
          <a:p>
            <a:pPr marL="0" indent="0">
              <a:buNone/>
            </a:pPr>
            <a:r>
              <a:rPr lang="en-US" sz="2000" dirty="0" smtClean="0">
                <a:latin typeface="Times New Roman" panose="02020603050405020304" pitchFamily="18" charset="0"/>
                <a:cs typeface="Times New Roman" panose="02020603050405020304" pitchFamily="18" charset="0"/>
              </a:rPr>
              <a:t>add ( )</a:t>
            </a:r>
          </a:p>
          <a:p>
            <a:pPr marL="0" indent="0">
              <a:buNone/>
            </a:pPr>
            <a:r>
              <a:rPr lang="en-US" sz="2000" dirty="0">
                <a:latin typeface="Times New Roman" panose="02020603050405020304" pitchFamily="18" charset="0"/>
                <a:cs typeface="Times New Roman" panose="02020603050405020304" pitchFamily="18" charset="0"/>
              </a:rPr>
              <a:t>add </a:t>
            </a:r>
            <a:r>
              <a:rPr lang="en-US" sz="2000" dirty="0" smtClean="0">
                <a:latin typeface="Times New Roman" panose="02020603050405020304" pitchFamily="18" charset="0"/>
                <a:cs typeface="Times New Roman" panose="02020603050405020304" pitchFamily="18" charset="0"/>
              </a:rPr>
              <a:t>(20)</a:t>
            </a:r>
          </a:p>
          <a:p>
            <a:pPr marL="0" indent="0">
              <a:buNone/>
            </a:pPr>
            <a:r>
              <a:rPr lang="en-US" sz="2000" dirty="0"/>
              <a:t>add(10.56)</a:t>
            </a:r>
          </a:p>
          <a:p>
            <a:pPr marL="0" indent="0">
              <a:buNone/>
            </a:pPr>
            <a:r>
              <a:rPr lang="en-US" sz="2000" dirty="0" smtClean="0"/>
              <a:t>item</a:t>
            </a:r>
            <a:r>
              <a:rPr lang="en-US" sz="2000" dirty="0"/>
              <a:t>(“</a:t>
            </a:r>
            <a:r>
              <a:rPr lang="en-US" sz="2000" dirty="0" err="1"/>
              <a:t>sipalaya</a:t>
            </a:r>
            <a:r>
              <a:rPr lang="en-US" sz="2000" dirty="0" smtClean="0"/>
              <a:t>”)</a:t>
            </a:r>
            <a:endParaRPr lang="en-IN" sz="2000" dirty="0"/>
          </a:p>
        </p:txBody>
      </p:sp>
      <p:sp>
        <p:nvSpPr>
          <p:cNvPr id="5" name="TextBox 4"/>
          <p:cNvSpPr txBox="1"/>
          <p:nvPr/>
        </p:nvSpPr>
        <p:spPr>
          <a:xfrm>
            <a:off x="2743200" y="2800588"/>
            <a:ext cx="20574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 10</a:t>
            </a:r>
          </a:p>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dd(a)</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Effect transition="in" filter="fade">
                                      <p:cBhvr>
                                        <p:cTn id="5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How Function Work</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762000" y="1200151"/>
            <a:ext cx="4038600" cy="3394472"/>
          </a:xfrm>
        </p:spPr>
        <p:txBody>
          <a:bodyPr>
            <a:normAutofit/>
          </a:bodyPr>
          <a:lstStyle/>
          <a:p>
            <a:pPr marL="0" indent="0">
              <a:buNone/>
            </a:pPr>
            <a:r>
              <a:rPr lang="en-US" sz="2000" i="1"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add () </a:t>
            </a:r>
            <a:r>
              <a:rPr lang="en-US" sz="2000" b="1"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x = 10</a:t>
            </a:r>
          </a:p>
          <a:p>
            <a:pPr marL="0" indent="0">
              <a:buNone/>
            </a:pPr>
            <a:r>
              <a:rPr lang="en-US" sz="2000" dirty="0">
                <a:latin typeface="Times New Roman" panose="02020603050405020304" pitchFamily="18" charset="0"/>
                <a:cs typeface="Times New Roman" panose="02020603050405020304" pitchFamily="18" charset="0"/>
              </a:rPr>
              <a:t>	y = 20</a:t>
            </a:r>
          </a:p>
          <a:p>
            <a:pPr marL="0" indent="0">
              <a:buNone/>
            </a:pPr>
            <a:r>
              <a:rPr lang="en-US" sz="2000" dirty="0">
                <a:latin typeface="Times New Roman" panose="02020603050405020304" pitchFamily="18" charset="0"/>
                <a:cs typeface="Times New Roman" panose="02020603050405020304" pitchFamily="18" charset="0"/>
              </a:rPr>
              <a:t>	c = x + y</a:t>
            </a:r>
          </a:p>
          <a:p>
            <a:pPr marL="0" indent="0">
              <a:buNone/>
            </a:pPr>
            <a:r>
              <a:rPr lang="en-US" sz="2000" dirty="0">
                <a:latin typeface="Times New Roman" panose="02020603050405020304" pitchFamily="18" charset="0"/>
                <a:cs typeface="Times New Roman" panose="02020603050405020304" pitchFamily="18" charset="0"/>
              </a:rPr>
              <a:t>	print(c</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add()</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648200" y="1200151"/>
            <a:ext cx="4038600" cy="2133599"/>
          </a:xfrm>
        </p:spPr>
        <p:txBody>
          <a:bodyPr>
            <a:normAutofit/>
          </a:bodyPr>
          <a:lstStyle/>
          <a:p>
            <a:pPr marL="0" indent="0">
              <a:buNone/>
            </a:pPr>
            <a:r>
              <a:rPr lang="en-US" sz="2000" i="1"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add (y) </a:t>
            </a:r>
            <a:r>
              <a:rPr lang="en-US" sz="2000" b="1"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x = 10</a:t>
            </a:r>
          </a:p>
          <a:p>
            <a:pPr marL="0" indent="0">
              <a:buNone/>
            </a:pPr>
            <a:r>
              <a:rPr lang="en-US" sz="2000" dirty="0">
                <a:latin typeface="Times New Roman" panose="02020603050405020304" pitchFamily="18" charset="0"/>
                <a:cs typeface="Times New Roman" panose="02020603050405020304" pitchFamily="18" charset="0"/>
              </a:rPr>
              <a:t>	c = x + y</a:t>
            </a:r>
          </a:p>
          <a:p>
            <a:pPr marL="0" indent="0">
              <a:buNone/>
            </a:pPr>
            <a:r>
              <a:rPr lang="en-US" sz="2000" dirty="0">
                <a:latin typeface="Times New Roman" panose="02020603050405020304" pitchFamily="18" charset="0"/>
                <a:cs typeface="Times New Roman" panose="02020603050405020304" pitchFamily="18" charset="0"/>
              </a:rPr>
              <a:t>	print(c</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add(20)</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2000" y="3790950"/>
            <a:ext cx="7435049" cy="830997"/>
          </a:xfrm>
          <a:prstGeom prst="rect">
            <a:avLst/>
          </a:prstGeom>
          <a:ln w="6350"/>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latin typeface="Times New Roman" panose="02020603050405020304" pitchFamily="18" charset="0"/>
                <a:cs typeface="Times New Roman" panose="02020603050405020304" pitchFamily="18" charset="0"/>
              </a:rPr>
              <a:t>The parameter </a:t>
            </a:r>
            <a:r>
              <a:rPr lang="en-US" sz="1600" i="1" dirty="0" smtClean="0">
                <a:latin typeface="Times New Roman" panose="02020603050405020304" pitchFamily="18" charset="0"/>
                <a:cs typeface="Times New Roman" panose="02020603050405020304" pitchFamily="18" charset="0"/>
              </a:rPr>
              <a:t>y</a:t>
            </a:r>
            <a:r>
              <a:rPr lang="en-US" sz="1600" dirty="0" smtClean="0">
                <a:latin typeface="Times New Roman" panose="02020603050405020304" pitchFamily="18" charset="0"/>
                <a:cs typeface="Times New Roman" panose="02020603050405020304" pitchFamily="18" charset="0"/>
              </a:rPr>
              <a:t> do not know which type of value they are about to receive till the value </a:t>
            </a:r>
          </a:p>
          <a:p>
            <a:r>
              <a:rPr lang="en-US" sz="1600" dirty="0" smtClean="0">
                <a:latin typeface="Times New Roman" panose="02020603050405020304" pitchFamily="18" charset="0"/>
                <a:cs typeface="Times New Roman" panose="02020603050405020304" pitchFamily="18" charset="0"/>
              </a:rPr>
              <a:t>is passed at the time of calling the function. It means the type of data is determined only</a:t>
            </a:r>
          </a:p>
          <a:p>
            <a:r>
              <a:rPr lang="en-US" sz="1600" dirty="0" smtClean="0">
                <a:latin typeface="Times New Roman" panose="02020603050405020304" pitchFamily="18" charset="0"/>
                <a:cs typeface="Times New Roman" panose="02020603050405020304" pitchFamily="18" charset="0"/>
              </a:rPr>
              <a:t>during runtime not at compile time this is called Dynamic Typing.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Return Statement</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19150"/>
            <a:ext cx="8229600" cy="3810000"/>
          </a:xfrm>
        </p:spPr>
        <p:txBody>
          <a:bodyPr>
            <a:normAutofit lnSpcReduction="10000"/>
          </a:bodyPr>
          <a:lstStyle/>
          <a:p>
            <a:pPr marL="0" indent="0">
              <a:buNone/>
            </a:pPr>
            <a:r>
              <a:rPr lang="en-US" sz="2000" dirty="0" smtClean="0">
                <a:latin typeface="Times New Roman" panose="02020603050405020304" pitchFamily="18" charset="0"/>
                <a:cs typeface="Times New Roman" panose="02020603050405020304" pitchFamily="18" charset="0"/>
              </a:rPr>
              <a:t>Return statements can be used to return something from the function. In Python, it is possible to return one or more variables/values.</a:t>
            </a:r>
          </a:p>
          <a:p>
            <a:pPr marL="0" indent="0">
              <a:buNone/>
            </a:pPr>
            <a:r>
              <a:rPr lang="en-US" sz="2000" dirty="0" smtClean="0">
                <a:latin typeface="Times New Roman" panose="02020603050405020304" pitchFamily="18" charset="0"/>
                <a:cs typeface="Times New Roman" panose="02020603050405020304" pitchFamily="18" charset="0"/>
              </a:rPr>
              <a:t>Syntax : -</a:t>
            </a:r>
          </a:p>
          <a:p>
            <a:pPr marL="0" indent="0">
              <a:buNone/>
            </a:pPr>
            <a:r>
              <a:rPr lang="en-US" sz="2000" dirty="0" smtClean="0">
                <a:latin typeface="Times New Roman" panose="02020603050405020304" pitchFamily="18" charset="0"/>
                <a:cs typeface="Times New Roman" panose="02020603050405020304" pitchFamily="18" charset="0"/>
              </a:rPr>
              <a:t>return (variable or expression);</a:t>
            </a:r>
          </a:p>
          <a:p>
            <a:pPr marL="0" indent="0">
              <a:buNone/>
            </a:pPr>
            <a:r>
              <a:rPr lang="en-US" sz="2000" dirty="0" smtClean="0">
                <a:latin typeface="Times New Roman" panose="02020603050405020304" pitchFamily="18" charset="0"/>
                <a:cs typeface="Times New Roman" panose="02020603050405020304" pitchFamily="18" charset="0"/>
              </a:rPr>
              <a:t>Ex: -</a:t>
            </a:r>
          </a:p>
          <a:p>
            <a:pPr marL="0" indent="0">
              <a:buNone/>
            </a:pPr>
            <a:r>
              <a:rPr lang="en-US" sz="2000" dirty="0" smtClean="0">
                <a:cs typeface="Times New Roman" panose="02020603050405020304" pitchFamily="18" charset="0"/>
              </a:rPr>
              <a:t>return 50</a:t>
            </a:r>
          </a:p>
          <a:p>
            <a:pPr marL="0" indent="0">
              <a:buNone/>
            </a:pPr>
            <a:r>
              <a:rPr lang="en-US" sz="2000" dirty="0" smtClean="0">
                <a:cs typeface="Times New Roman" panose="02020603050405020304" pitchFamily="18" charset="0"/>
              </a:rPr>
              <a:t>return (50)</a:t>
            </a:r>
          </a:p>
          <a:p>
            <a:pPr marL="0" indent="0">
              <a:buNone/>
            </a:pPr>
            <a:r>
              <a:rPr lang="en-US" sz="2000" dirty="0" smtClean="0">
                <a:cs typeface="Times New Roman" panose="02020603050405020304" pitchFamily="18" charset="0"/>
              </a:rPr>
              <a:t>return (x + y)</a:t>
            </a:r>
          </a:p>
          <a:p>
            <a:pPr marL="0" indent="0">
              <a:buNone/>
            </a:pPr>
            <a:r>
              <a:rPr lang="en-US" sz="2000" dirty="0" smtClean="0">
                <a:cs typeface="Times New Roman" panose="02020603050405020304" pitchFamily="18" charset="0"/>
              </a:rPr>
              <a:t>return (y)</a:t>
            </a:r>
          </a:p>
          <a:p>
            <a:pPr marL="0" indent="0">
              <a:buNone/>
            </a:pPr>
            <a:r>
              <a:rPr lang="en-US" sz="2000" dirty="0" smtClean="0">
                <a:cs typeface="Times New Roman" panose="02020603050405020304" pitchFamily="18" charset="0"/>
              </a:rPr>
              <a:t>return (2, 4)</a:t>
            </a:r>
          </a:p>
          <a:p>
            <a:pPr marL="0" indent="0">
              <a:buNone/>
            </a:pPr>
            <a:r>
              <a:rPr lang="en-US" sz="2000" dirty="0" smtClean="0">
                <a:cs typeface="Times New Roman" panose="02020603050405020304" pitchFamily="18" charset="0"/>
              </a:rPr>
              <a:t>return (x, y)</a:t>
            </a:r>
            <a:endParaRPr lang="en-US" sz="2000" dirty="0">
              <a:cs typeface="Times New Roman" panose="02020603050405020304" pitchFamily="18" charset="0"/>
            </a:endParaRPr>
          </a:p>
        </p:txBody>
      </p:sp>
      <p:sp>
        <p:nvSpPr>
          <p:cNvPr id="4" name="Rectangle 3"/>
          <p:cNvSpPr/>
          <p:nvPr/>
        </p:nvSpPr>
        <p:spPr>
          <a:xfrm>
            <a:off x="2438400" y="2265224"/>
            <a:ext cx="2057400" cy="1754326"/>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add (y) </a:t>
            </a:r>
            <a:r>
              <a:rPr lang="en-US" b="1" dirty="0">
                <a:cs typeface="Times New Roman" panose="02020603050405020304" pitchFamily="18" charset="0"/>
              </a:rPr>
              <a:t>:</a:t>
            </a:r>
          </a:p>
          <a:p>
            <a:r>
              <a:rPr lang="en-US" dirty="0" smtClean="0">
                <a:cs typeface="Times New Roman" panose="02020603050405020304" pitchFamily="18" charset="0"/>
              </a:rPr>
              <a:t>        x </a:t>
            </a:r>
            <a:r>
              <a:rPr lang="en-US" dirty="0">
                <a:cs typeface="Times New Roman" panose="02020603050405020304" pitchFamily="18" charset="0"/>
              </a:rPr>
              <a:t>= 10</a:t>
            </a:r>
          </a:p>
          <a:p>
            <a:r>
              <a:rPr lang="en-US" dirty="0" smtClean="0">
                <a:cs typeface="Times New Roman" panose="02020603050405020304" pitchFamily="18" charset="0"/>
              </a:rPr>
              <a:t>        c </a:t>
            </a:r>
            <a:r>
              <a:rPr lang="en-US" dirty="0">
                <a:cs typeface="Times New Roman" panose="02020603050405020304" pitchFamily="18" charset="0"/>
              </a:rPr>
              <a:t>= x + y</a:t>
            </a:r>
          </a:p>
          <a:p>
            <a:r>
              <a:rPr lang="en-US" dirty="0" smtClean="0">
                <a:cs typeface="Times New Roman" panose="02020603050405020304" pitchFamily="18" charset="0"/>
              </a:rPr>
              <a:t>        return c</a:t>
            </a:r>
          </a:p>
          <a:p>
            <a:r>
              <a:rPr lang="en-US" dirty="0" smtClean="0">
                <a:cs typeface="Times New Roman" panose="02020603050405020304" pitchFamily="18" charset="0"/>
              </a:rPr>
              <a:t>sum = add (20)</a:t>
            </a:r>
          </a:p>
          <a:p>
            <a:r>
              <a:rPr lang="en-US" dirty="0" smtClean="0">
                <a:cs typeface="Times New Roman" panose="02020603050405020304" pitchFamily="18" charset="0"/>
              </a:rPr>
              <a:t>print(sum)</a:t>
            </a:r>
            <a:endParaRPr lang="en-US" dirty="0">
              <a:cs typeface="Times New Roman" panose="02020603050405020304" pitchFamily="18" charset="0"/>
            </a:endParaRPr>
          </a:p>
        </p:txBody>
      </p:sp>
      <p:sp>
        <p:nvSpPr>
          <p:cNvPr id="5" name="Rectangle 4"/>
          <p:cNvSpPr/>
          <p:nvPr/>
        </p:nvSpPr>
        <p:spPr>
          <a:xfrm>
            <a:off x="6172200" y="2190750"/>
            <a:ext cx="2590800" cy="2308324"/>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t>
            </a:r>
            <a:r>
              <a:rPr lang="en-US" dirty="0" err="1" smtClean="0">
                <a:cs typeface="Times New Roman" panose="02020603050405020304" pitchFamily="18" charset="0"/>
              </a:rPr>
              <a:t>add_sub</a:t>
            </a:r>
            <a:r>
              <a:rPr lang="en-US" dirty="0" smtClean="0">
                <a:cs typeface="Times New Roman" panose="02020603050405020304" pitchFamily="18" charset="0"/>
              </a:rPr>
              <a:t> </a:t>
            </a:r>
            <a:r>
              <a:rPr lang="en-US" dirty="0">
                <a:cs typeface="Times New Roman" panose="02020603050405020304" pitchFamily="18" charset="0"/>
              </a:rPr>
              <a:t>(y) </a:t>
            </a:r>
            <a:r>
              <a:rPr lang="en-US" b="1" dirty="0">
                <a:cs typeface="Times New Roman" panose="02020603050405020304" pitchFamily="18" charset="0"/>
              </a:rPr>
              <a:t>:</a:t>
            </a:r>
          </a:p>
          <a:p>
            <a:r>
              <a:rPr lang="en-US" dirty="0" smtClean="0">
                <a:cs typeface="Times New Roman" panose="02020603050405020304" pitchFamily="18" charset="0"/>
              </a:rPr>
              <a:t>        x </a:t>
            </a:r>
            <a:r>
              <a:rPr lang="en-US" dirty="0">
                <a:cs typeface="Times New Roman" panose="02020603050405020304" pitchFamily="18" charset="0"/>
              </a:rPr>
              <a:t>= 10</a:t>
            </a:r>
          </a:p>
          <a:p>
            <a:r>
              <a:rPr lang="en-US" dirty="0" smtClean="0">
                <a:cs typeface="Times New Roman" panose="02020603050405020304" pitchFamily="18" charset="0"/>
              </a:rPr>
              <a:t>        c </a:t>
            </a:r>
            <a:r>
              <a:rPr lang="en-US" dirty="0">
                <a:cs typeface="Times New Roman" panose="02020603050405020304" pitchFamily="18" charset="0"/>
              </a:rPr>
              <a:t>= x + y</a:t>
            </a:r>
          </a:p>
          <a:p>
            <a:r>
              <a:rPr lang="en-US" dirty="0">
                <a:cs typeface="Times New Roman" panose="02020603050405020304" pitchFamily="18" charset="0"/>
              </a:rPr>
              <a:t> </a:t>
            </a:r>
            <a:r>
              <a:rPr lang="en-US" dirty="0" smtClean="0">
                <a:cs typeface="Times New Roman" panose="02020603050405020304" pitchFamily="18" charset="0"/>
              </a:rPr>
              <a:t>       d </a:t>
            </a:r>
            <a:r>
              <a:rPr lang="en-US" dirty="0">
                <a:cs typeface="Times New Roman" panose="02020603050405020304" pitchFamily="18" charset="0"/>
              </a:rPr>
              <a:t>= </a:t>
            </a:r>
            <a:r>
              <a:rPr lang="en-US" dirty="0" smtClean="0">
                <a:cs typeface="Times New Roman" panose="02020603050405020304" pitchFamily="18" charset="0"/>
              </a:rPr>
              <a:t>y - x                 </a:t>
            </a:r>
          </a:p>
          <a:p>
            <a:r>
              <a:rPr lang="en-US" dirty="0" smtClean="0">
                <a:cs typeface="Times New Roman" panose="02020603050405020304" pitchFamily="18" charset="0"/>
              </a:rPr>
              <a:t>        return c, d</a:t>
            </a:r>
          </a:p>
          <a:p>
            <a:r>
              <a:rPr lang="en-US" dirty="0" smtClean="0">
                <a:cs typeface="Times New Roman" panose="02020603050405020304" pitchFamily="18" charset="0"/>
              </a:rPr>
              <a:t>sum, sub = </a:t>
            </a:r>
            <a:r>
              <a:rPr lang="en-US" dirty="0" err="1" smtClean="0">
                <a:cs typeface="Times New Roman" panose="02020603050405020304" pitchFamily="18" charset="0"/>
              </a:rPr>
              <a:t>add_sub</a:t>
            </a:r>
            <a:r>
              <a:rPr lang="en-US" dirty="0" smtClean="0">
                <a:cs typeface="Times New Roman" panose="02020603050405020304" pitchFamily="18" charset="0"/>
              </a:rPr>
              <a:t> </a:t>
            </a:r>
            <a:r>
              <a:rPr lang="en-US" dirty="0" smtClean="0">
                <a:cs typeface="Times New Roman" panose="02020603050405020304" pitchFamily="18" charset="0"/>
              </a:rPr>
              <a:t>(20)</a:t>
            </a:r>
          </a:p>
          <a:p>
            <a:r>
              <a:rPr lang="en-US" dirty="0" smtClean="0">
                <a:cs typeface="Times New Roman" panose="02020603050405020304" pitchFamily="18" charset="0"/>
              </a:rPr>
              <a:t>print(sum)</a:t>
            </a:r>
          </a:p>
          <a:p>
            <a:r>
              <a:rPr lang="en-US" dirty="0" smtClean="0">
                <a:cs typeface="Times New Roman" panose="02020603050405020304" pitchFamily="18" charset="0"/>
              </a:rPr>
              <a:t>print(sub)</a:t>
            </a:r>
            <a:endParaRPr lang="en-US" dirty="0">
              <a:cs typeface="Times New Roman" panose="02020603050405020304" pitchFamily="18" charset="0"/>
            </a:endParaRPr>
          </a:p>
        </p:txBody>
      </p:sp>
      <p:sp>
        <p:nvSpPr>
          <p:cNvPr id="6" name="Rectangle 5"/>
          <p:cNvSpPr/>
          <p:nvPr/>
        </p:nvSpPr>
        <p:spPr>
          <a:xfrm>
            <a:off x="4495800" y="2237422"/>
            <a:ext cx="2057400" cy="1477328"/>
          </a:xfrm>
          <a:prstGeom prst="rect">
            <a:avLst/>
          </a:prstGeom>
        </p:spPr>
        <p:txBody>
          <a:bodyPr wrap="square">
            <a:spAutoFit/>
          </a:bodyPr>
          <a:lstStyle/>
          <a:p>
            <a:r>
              <a:rPr lang="en-US" i="1" dirty="0" err="1">
                <a:cs typeface="Times New Roman" panose="02020603050405020304" pitchFamily="18" charset="0"/>
              </a:rPr>
              <a:t>def</a:t>
            </a:r>
            <a:r>
              <a:rPr lang="en-US" dirty="0">
                <a:cs typeface="Times New Roman" panose="02020603050405020304" pitchFamily="18" charset="0"/>
              </a:rPr>
              <a:t> add (y) </a:t>
            </a:r>
            <a:r>
              <a:rPr lang="en-US" b="1" dirty="0">
                <a:cs typeface="Times New Roman" panose="02020603050405020304" pitchFamily="18" charset="0"/>
              </a:rPr>
              <a:t>:</a:t>
            </a:r>
          </a:p>
          <a:p>
            <a:r>
              <a:rPr lang="en-US" dirty="0" smtClean="0">
                <a:cs typeface="Times New Roman" panose="02020603050405020304" pitchFamily="18" charset="0"/>
              </a:rPr>
              <a:t>        x </a:t>
            </a:r>
            <a:r>
              <a:rPr lang="en-US" dirty="0">
                <a:cs typeface="Times New Roman" panose="02020603050405020304" pitchFamily="18" charset="0"/>
              </a:rPr>
              <a:t>= </a:t>
            </a:r>
            <a:r>
              <a:rPr lang="en-US" dirty="0" smtClean="0">
                <a:cs typeface="Times New Roman" panose="02020603050405020304" pitchFamily="18" charset="0"/>
              </a:rPr>
              <a:t>10</a:t>
            </a:r>
            <a:endParaRPr lang="en-US" dirty="0">
              <a:cs typeface="Times New Roman" panose="02020603050405020304" pitchFamily="18" charset="0"/>
            </a:endParaRPr>
          </a:p>
          <a:p>
            <a:r>
              <a:rPr lang="en-US" dirty="0" smtClean="0">
                <a:cs typeface="Times New Roman" panose="02020603050405020304" pitchFamily="18" charset="0"/>
              </a:rPr>
              <a:t>        return x + y</a:t>
            </a:r>
          </a:p>
          <a:p>
            <a:r>
              <a:rPr lang="en-US" dirty="0" smtClean="0">
                <a:cs typeface="Times New Roman" panose="02020603050405020304" pitchFamily="18" charset="0"/>
              </a:rPr>
              <a:t>sum = add (20)</a:t>
            </a:r>
          </a:p>
          <a:p>
            <a:r>
              <a:rPr lang="en-US" dirty="0" smtClean="0">
                <a:cs typeface="Times New Roman" panose="02020603050405020304" pitchFamily="18" charset="0"/>
              </a:rPr>
              <a:t>print(sum)</a:t>
            </a:r>
            <a:endParaRPr lang="en-US" dirty="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fade">
                                      <p:cBhvr>
                                        <p:cTn id="62" dur="500"/>
                                        <p:tgtEl>
                                          <p:spTgt spid="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500"/>
                                        <p:tgtEl>
                                          <p:spTgt spid="4">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Effect transition="in" filter="fade">
                                      <p:cBhvr>
                                        <p:cTn id="72" dur="500"/>
                                        <p:tgtEl>
                                          <p:spTgt spid="4">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Effect transition="in" filter="fade">
                                      <p:cBhvr>
                                        <p:cTn id="77" dur="500"/>
                                        <p:tgtEl>
                                          <p:spTgt spid="4">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fade">
                                      <p:cBhvr>
                                        <p:cTn id="82" dur="500"/>
                                        <p:tgtEl>
                                          <p:spTgt spid="4">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0" end="0"/>
                                            </p:txEl>
                                          </p:spTgt>
                                        </p:tgtEl>
                                        <p:attrNameLst>
                                          <p:attrName>style.visibility</p:attrName>
                                        </p:attrNameLst>
                                      </p:cBhvr>
                                      <p:to>
                                        <p:strVal val="visible"/>
                                      </p:to>
                                    </p:set>
                                    <p:animEffect transition="in" filter="fade">
                                      <p:cBhvr>
                                        <p:cTn id="87" dur="500"/>
                                        <p:tgtEl>
                                          <p:spTgt spid="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1" end="1"/>
                                            </p:txEl>
                                          </p:spTgt>
                                        </p:tgtEl>
                                        <p:attrNameLst>
                                          <p:attrName>style.visibility</p:attrName>
                                        </p:attrNameLst>
                                      </p:cBhvr>
                                      <p:to>
                                        <p:strVal val="visible"/>
                                      </p:to>
                                    </p:set>
                                    <p:animEffect transition="in" filter="fade">
                                      <p:cBhvr>
                                        <p:cTn id="92" dur="500"/>
                                        <p:tgtEl>
                                          <p:spTgt spid="6">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
                                            <p:txEl>
                                              <p:pRg st="2" end="2"/>
                                            </p:txEl>
                                          </p:spTgt>
                                        </p:tgtEl>
                                        <p:attrNameLst>
                                          <p:attrName>style.visibility</p:attrName>
                                        </p:attrNameLst>
                                      </p:cBhvr>
                                      <p:to>
                                        <p:strVal val="visible"/>
                                      </p:to>
                                    </p:set>
                                    <p:animEffect transition="in" filter="fade">
                                      <p:cBhvr>
                                        <p:cTn id="97" dur="500"/>
                                        <p:tgtEl>
                                          <p:spTgt spid="6">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
                                            <p:txEl>
                                              <p:pRg st="3" end="3"/>
                                            </p:txEl>
                                          </p:spTgt>
                                        </p:tgtEl>
                                        <p:attrNameLst>
                                          <p:attrName>style.visibility</p:attrName>
                                        </p:attrNameLst>
                                      </p:cBhvr>
                                      <p:to>
                                        <p:strVal val="visible"/>
                                      </p:to>
                                    </p:set>
                                    <p:animEffect transition="in" filter="fade">
                                      <p:cBhvr>
                                        <p:cTn id="102" dur="500"/>
                                        <p:tgtEl>
                                          <p:spTgt spid="6">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
                                            <p:txEl>
                                              <p:pRg st="4" end="4"/>
                                            </p:txEl>
                                          </p:spTgt>
                                        </p:tgtEl>
                                        <p:attrNameLst>
                                          <p:attrName>style.visibility</p:attrName>
                                        </p:attrNameLst>
                                      </p:cBhvr>
                                      <p:to>
                                        <p:strVal val="visible"/>
                                      </p:to>
                                    </p:set>
                                    <p:animEffect transition="in" filter="fade">
                                      <p:cBhvr>
                                        <p:cTn id="107" dur="500"/>
                                        <p:tgtEl>
                                          <p:spTgt spid="6">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
                                            <p:txEl>
                                              <p:pRg st="0" end="0"/>
                                            </p:txEl>
                                          </p:spTgt>
                                        </p:tgtEl>
                                        <p:attrNameLst>
                                          <p:attrName>style.visibility</p:attrName>
                                        </p:attrNameLst>
                                      </p:cBhvr>
                                      <p:to>
                                        <p:strVal val="visible"/>
                                      </p:to>
                                    </p:set>
                                    <p:animEffect transition="in" filter="fade">
                                      <p:cBhvr>
                                        <p:cTn id="112" dur="500"/>
                                        <p:tgtEl>
                                          <p:spTgt spid="5">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
                                            <p:txEl>
                                              <p:pRg st="1" end="1"/>
                                            </p:txEl>
                                          </p:spTgt>
                                        </p:tgtEl>
                                        <p:attrNameLst>
                                          <p:attrName>style.visibility</p:attrName>
                                        </p:attrNameLst>
                                      </p:cBhvr>
                                      <p:to>
                                        <p:strVal val="visible"/>
                                      </p:to>
                                    </p:set>
                                    <p:animEffect transition="in" filter="fade">
                                      <p:cBhvr>
                                        <p:cTn id="117" dur="500"/>
                                        <p:tgtEl>
                                          <p:spTgt spid="5">
                                            <p:txEl>
                                              <p:pRg st="1" end="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5">
                                            <p:txEl>
                                              <p:pRg st="2" end="2"/>
                                            </p:txEl>
                                          </p:spTgt>
                                        </p:tgtEl>
                                        <p:attrNameLst>
                                          <p:attrName>style.visibility</p:attrName>
                                        </p:attrNameLst>
                                      </p:cBhvr>
                                      <p:to>
                                        <p:strVal val="visible"/>
                                      </p:to>
                                    </p:set>
                                    <p:animEffect transition="in" filter="fade">
                                      <p:cBhvr>
                                        <p:cTn id="122" dur="500"/>
                                        <p:tgtEl>
                                          <p:spTgt spid="5">
                                            <p:txEl>
                                              <p:pRg st="2" end="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5">
                                            <p:txEl>
                                              <p:pRg st="3" end="3"/>
                                            </p:txEl>
                                          </p:spTgt>
                                        </p:tgtEl>
                                        <p:attrNameLst>
                                          <p:attrName>style.visibility</p:attrName>
                                        </p:attrNameLst>
                                      </p:cBhvr>
                                      <p:to>
                                        <p:strVal val="visible"/>
                                      </p:to>
                                    </p:set>
                                    <p:animEffect transition="in" filter="fade">
                                      <p:cBhvr>
                                        <p:cTn id="127" dur="500"/>
                                        <p:tgtEl>
                                          <p:spTgt spid="5">
                                            <p:txEl>
                                              <p:pRg st="3" end="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
                                            <p:txEl>
                                              <p:pRg st="4" end="4"/>
                                            </p:txEl>
                                          </p:spTgt>
                                        </p:tgtEl>
                                        <p:attrNameLst>
                                          <p:attrName>style.visibility</p:attrName>
                                        </p:attrNameLst>
                                      </p:cBhvr>
                                      <p:to>
                                        <p:strVal val="visible"/>
                                      </p:to>
                                    </p:set>
                                    <p:animEffect transition="in" filter="fade">
                                      <p:cBhvr>
                                        <p:cTn id="132" dur="500"/>
                                        <p:tgtEl>
                                          <p:spTgt spid="5">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5">
                                            <p:txEl>
                                              <p:pRg st="5" end="5"/>
                                            </p:txEl>
                                          </p:spTgt>
                                        </p:tgtEl>
                                        <p:attrNameLst>
                                          <p:attrName>style.visibility</p:attrName>
                                        </p:attrNameLst>
                                      </p:cBhvr>
                                      <p:to>
                                        <p:strVal val="visible"/>
                                      </p:to>
                                    </p:set>
                                    <p:animEffect transition="in" filter="fade">
                                      <p:cBhvr>
                                        <p:cTn id="137" dur="500"/>
                                        <p:tgtEl>
                                          <p:spTgt spid="5">
                                            <p:txEl>
                                              <p:pRg st="5" end="5"/>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5">
                                            <p:txEl>
                                              <p:pRg st="6" end="6"/>
                                            </p:txEl>
                                          </p:spTgt>
                                        </p:tgtEl>
                                        <p:attrNameLst>
                                          <p:attrName>style.visibility</p:attrName>
                                        </p:attrNameLst>
                                      </p:cBhvr>
                                      <p:to>
                                        <p:strVal val="visible"/>
                                      </p:to>
                                    </p:set>
                                    <p:animEffect transition="in" filter="fade">
                                      <p:cBhvr>
                                        <p:cTn id="142" dur="500"/>
                                        <p:tgtEl>
                                          <p:spTgt spid="5">
                                            <p:txEl>
                                              <p:pRg st="6" end="6"/>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5">
                                            <p:txEl>
                                              <p:pRg st="7" end="7"/>
                                            </p:txEl>
                                          </p:spTgt>
                                        </p:tgtEl>
                                        <p:attrNameLst>
                                          <p:attrName>style.visibility</p:attrName>
                                        </p:attrNameLst>
                                      </p:cBhvr>
                                      <p:to>
                                        <p:strVal val="visible"/>
                                      </p:to>
                                    </p:set>
                                    <p:animEffect transition="in" filter="fade">
                                      <p:cBhvr>
                                        <p:cTn id="1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anose="02020603050405020304" pitchFamily="18" charset="0"/>
                <a:cs typeface="Times New Roman" panose="02020603050405020304" pitchFamily="18" charset="0"/>
              </a:rPr>
              <a:t>Nested Function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5350"/>
            <a:ext cx="8229600" cy="37338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When we define one function inside another function, it is known as Nested Function or Function Nesting.</a:t>
            </a:r>
          </a:p>
          <a:p>
            <a:pPr marL="0" indent="0">
              <a:buNone/>
            </a:pPr>
            <a:r>
              <a:rPr lang="en-US" sz="2000" dirty="0" smtClean="0">
                <a:latin typeface="Times New Roman" panose="02020603050405020304" pitchFamily="18" charset="0"/>
                <a:cs typeface="Times New Roman" panose="02020603050405020304" pitchFamily="18" charset="0"/>
              </a:rPr>
              <a:t>Ex:-</a:t>
            </a:r>
          </a:p>
          <a:p>
            <a:pPr marL="0" indent="0">
              <a:buNone/>
            </a:pPr>
            <a:r>
              <a:rPr lang="en-US" sz="2000" dirty="0" err="1" smtClean="0">
                <a:solidFill>
                  <a:srgbClr val="FF0000"/>
                </a:solidFill>
                <a:latin typeface="Times New Roman" panose="02020603050405020304" pitchFamily="18" charset="0"/>
                <a:cs typeface="Times New Roman" panose="02020603050405020304" pitchFamily="18" charset="0"/>
              </a:rPr>
              <a:t>def</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disp</a:t>
            </a:r>
            <a:r>
              <a:rPr lang="en-US" sz="2000" dirty="0"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def</a:t>
            </a:r>
            <a:r>
              <a:rPr lang="en-US" sz="2000" dirty="0" smtClean="0">
                <a:solidFill>
                  <a:srgbClr val="00B050"/>
                </a:solidFill>
                <a:latin typeface="Times New Roman" panose="02020603050405020304" pitchFamily="18" charset="0"/>
                <a:cs typeface="Times New Roman" panose="02020603050405020304" pitchFamily="18" charset="0"/>
              </a:rPr>
              <a:t> show():</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solidFill>
                  <a:srgbClr val="00B050"/>
                </a:solidFill>
                <a:latin typeface="Times New Roman" panose="02020603050405020304" pitchFamily="18" charset="0"/>
                <a:cs typeface="Times New Roman" panose="02020603050405020304" pitchFamily="18" charset="0"/>
              </a:rPr>
              <a:t>print(“Show Function”)</a:t>
            </a:r>
            <a:endParaRPr lang="en-IN" sz="2000"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print(“</a:t>
            </a:r>
            <a:r>
              <a:rPr lang="en-US" sz="2000" dirty="0" err="1" smtClean="0">
                <a:solidFill>
                  <a:srgbClr val="FF0000"/>
                </a:solidFill>
                <a:latin typeface="Times New Roman" panose="02020603050405020304" pitchFamily="18" charset="0"/>
                <a:cs typeface="Times New Roman" panose="02020603050405020304" pitchFamily="18" charset="0"/>
              </a:rPr>
              <a:t>Disp</a:t>
            </a:r>
            <a:r>
              <a:rPr lang="en-US" sz="2000" dirty="0" smtClean="0">
                <a:solidFill>
                  <a:srgbClr val="FF0000"/>
                </a:solidFill>
                <a:latin typeface="Times New Roman" panose="02020603050405020304" pitchFamily="18" charset="0"/>
                <a:cs typeface="Times New Roman" panose="02020603050405020304" pitchFamily="18" charset="0"/>
              </a:rPr>
              <a:t> Function”)</a:t>
            </a: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      show()</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disp</a:t>
            </a:r>
            <a:r>
              <a:rPr lang="en-US" sz="2000" dirty="0" smtClean="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2350</Words>
  <Application>Microsoft Office PowerPoint</Application>
  <PresentationFormat>On-screen Show (16:9)</PresentationFormat>
  <Paragraphs>483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Function</vt:lpstr>
      <vt:lpstr>Advantage of Function</vt:lpstr>
      <vt:lpstr>Function Definition</vt:lpstr>
      <vt:lpstr>PowerPoint Presentation</vt:lpstr>
      <vt:lpstr>PowerPoint Presentation</vt:lpstr>
      <vt:lpstr>Calling a function</vt:lpstr>
      <vt:lpstr>How Function Work</vt:lpstr>
      <vt:lpstr>Return Statement</vt:lpstr>
      <vt:lpstr>Nested Function</vt:lpstr>
      <vt:lpstr>Pass a Function as Parameter</vt:lpstr>
      <vt:lpstr>Function return another Function</vt:lpstr>
      <vt:lpstr>Actual and Formal Argument</vt:lpstr>
      <vt:lpstr>Type of Actual Arguments</vt:lpstr>
      <vt:lpstr>Positional Arguments</vt:lpstr>
      <vt:lpstr>Keyword Arguments</vt:lpstr>
      <vt:lpstr>Default Arguments</vt:lpstr>
      <vt:lpstr>Variable Length Arguments</vt:lpstr>
      <vt:lpstr>Keyword Variable Length Arguments</vt:lpstr>
      <vt:lpstr>Local Variables</vt:lpstr>
      <vt:lpstr>Global Variables</vt:lpstr>
      <vt:lpstr>Global Keyword</vt:lpstr>
      <vt:lpstr>Global Keyword</vt:lpstr>
      <vt:lpstr>globals ( ) Function</vt:lpstr>
      <vt:lpstr>Pass/Call by Object Reference</vt:lpstr>
      <vt:lpstr>PowerPoint Presentation</vt:lpstr>
      <vt:lpstr>PowerPoint Presentation</vt:lpstr>
      <vt:lpstr>Pass/Call by Object Reference</vt:lpstr>
      <vt:lpstr>PowerPoint Presentation</vt:lpstr>
      <vt:lpstr>Recursion</vt:lpstr>
      <vt:lpstr>Expression vs Statement</vt:lpstr>
      <vt:lpstr>Anonymous Function or Lambdas</vt:lpstr>
      <vt:lpstr>Creating a Lambda Function</vt:lpstr>
      <vt:lpstr>Calling Lambda Function</vt:lpstr>
      <vt:lpstr>Anonymous Function or Lambdas</vt:lpstr>
      <vt:lpstr>Nested Lambda Function</vt:lpstr>
      <vt:lpstr>Passing lambda Function to another Function</vt:lpstr>
      <vt:lpstr>Returning lambda Function</vt:lpstr>
      <vt:lpstr>Immediately Invoked Function Expressions (IIFE)</vt:lpstr>
      <vt:lpstr>Function Decorator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R</dc:creator>
  <cp:lastModifiedBy>TechMount Academy</cp:lastModifiedBy>
  <cp:revision>209</cp:revision>
  <dcterms:created xsi:type="dcterms:W3CDTF">2015-10-13T04:40:00Z</dcterms:created>
  <dcterms:modified xsi:type="dcterms:W3CDTF">2023-01-10T11:38:57Z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AC97F39D892240409ABEB3D80215E09A</vt:lpwstr>
  </property>
  <property fmtid="{D5CDD505-2E9C-101B-9397-08002B2CF9AE}" pid="3" name="KSOProductBuildVer">
    <vt:lpwstr>1033-11.2.0.11029</vt:lpwstr>
  </property>
</Properties>
</file>