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58453337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Folie mittels Klicken verschieben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3A33018-E1CE-4F52-83BA-66C93D6A3B4D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1114560" y="1143000"/>
            <a:ext cx="4628520" cy="3085560"/>
          </a:xfrm>
          <a:prstGeom prst="rect">
            <a:avLst/>
          </a:prstGeom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Notes: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In Powerpoint, click View &gt; Guides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Keep text within gutter guides.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Author list: Don’t split names onto two lines (e.g., “Jimmy [break] Smith”). If that happens, use a new line, unless you need the space. </a:t>
            </a:r>
            <a:r>
              <a:rPr b="1" lang="de-DE" sz="2000" spc="-1" strike="noStrike">
                <a:latin typeface="Arial"/>
              </a:rPr>
              <a:t>Bold the first names of anybody who’s presenting</a:t>
            </a:r>
            <a:r>
              <a:rPr b="0" lang="de-DE" sz="2000" spc="-1" strike="noStrike">
                <a:latin typeface="Arial"/>
              </a:rPr>
              <a:t> in person.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Intro/methods/result: </a:t>
            </a:r>
            <a:r>
              <a:rPr b="1" lang="de-DE" sz="2000" spc="-1" strike="noStrike">
                <a:latin typeface="Arial"/>
              </a:rPr>
              <a:t>Do not drop below font size 28</a:t>
            </a:r>
            <a:r>
              <a:rPr b="0" lang="de-DE" sz="2000" spc="-1" strike="noStrike">
                <a:latin typeface="Arial"/>
              </a:rPr>
              <a:t>, but if you have extra space, jack up the font size until the space is full.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Do not use color in the sidebars except in graphs/figures. It’ll pull attention from the center and slow interpretation for passersby.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94FCAEC-9716-4911-A2B4-B7D4B96DE771}" type="slidenum">
              <a:rPr b="0" lang="de-DE" sz="1200" spc="-1" strike="noStrike">
                <a:latin typeface="Times New Roman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526075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526075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9878920" y="1767492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0709360" y="770256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496240" y="770256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0709360" y="1767492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8496240" y="1767492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922480" y="7702560"/>
            <a:ext cx="52607520" cy="19092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526075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383720" y="8368560"/>
            <a:ext cx="49684320" cy="254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9878920" y="1767492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526075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526075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3.xml"/><Relationship Id="rId9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56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6730520" y="0"/>
            <a:ext cx="11819520" cy="3291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3697640" cy="3291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15408000" y="1473480"/>
            <a:ext cx="30750120" cy="107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Segoe UI Black"/>
              </a:rPr>
              <a:t>Preferences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Segoe UI Black"/>
              </a:rPr>
              <a:t> offer an </a:t>
            </a: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Segoe UI Black"/>
              </a:rPr>
              <a:t>intuitive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Segoe UI Black"/>
              </a:rPr>
              <a:t> way to retrieve</a:t>
            </a: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Segoe UI Black"/>
              </a:rPr>
              <a:t> complex data structures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Roboto"/>
              </a:rPr>
              <a:t> from </a:t>
            </a: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Roboto"/>
              </a:rPr>
              <a:t>incomplete</a:t>
            </a: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Segoe UI Black"/>
              </a:rPr>
              <a:t> 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Segoe UI Black"/>
              </a:rPr>
              <a:t>knowledge graphs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Roboto"/>
              </a:rPr>
              <a:t>.</a:t>
            </a:r>
            <a:endParaRPr b="0" lang="de-DE" sz="125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1195920" y="5688000"/>
            <a:ext cx="11980080" cy="300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Lato black"/>
                <a:ea typeface="DejaVu Sans"/>
              </a:rPr>
              <a:t>MOTIVATION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lang="de-DE" sz="4000" spc="-1" strike="noStrike">
                <a:solidFill>
                  <a:srgbClr val="000000"/>
                </a:solidFill>
                <a:latin typeface="Lato"/>
                <a:ea typeface="Microsoft YaHei"/>
              </a:rPr>
              <a:t>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Microsoft YaHei"/>
              </a:rPr>
              <a:t>Conjunctive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Microsoft YaHei"/>
              </a:rPr>
              <a:t> queries (AND operations) can 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unexpectedly lead to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empty result set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OPTIONAL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queries can lead to extensively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massive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and intransparent result sets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Preferences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model explicit wishes naturallly over incomplete data sets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Some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preferences may depend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on other wishes to be fulfilled  (as shown in the example)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Our previous work lacks this ability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Lato black"/>
                <a:ea typeface="DejaVu Sans"/>
              </a:rPr>
              <a:t>STRUCTURE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Isolate common types of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use case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 of inter-dependent preference models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Develop a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syntax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that is easy to understand and as concise as possible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Derive how these queries should be handled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semantically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Extend our existing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query rewriting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technique to accomodate for our modifications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Discuss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performance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implications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Lato black"/>
                <a:ea typeface="DejaVu Sans"/>
              </a:rPr>
              <a:t>RESULTS</a:t>
            </a:r>
            <a:endParaRPr b="0" lang="de-DE" sz="4000" spc="-1" strike="noStrike">
              <a:latin typeface="Arial"/>
            </a:endParaRPr>
          </a:p>
          <a:p>
            <a:pPr marL="571680" indent="-570960">
              <a:lnSpc>
                <a:spcPct val="12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Preferences deliver results somewhere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between conjunctions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and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OPTIONAL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patterns</a:t>
            </a:r>
            <a:endParaRPr b="0" lang="de-DE" sz="4000" spc="-1" strike="noStrike">
              <a:latin typeface="Arial"/>
            </a:endParaRPr>
          </a:p>
          <a:p>
            <a:pPr marL="571680" indent="-570960">
              <a:lnSpc>
                <a:spcPct val="12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Framework already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usable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vie query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rewriting</a:t>
            </a:r>
            <a:endParaRPr b="0" lang="de-DE" sz="4000" spc="-1" strike="noStrike">
              <a:latin typeface="Arial"/>
            </a:endParaRPr>
          </a:p>
          <a:p>
            <a:pPr marL="571680" indent="-570960">
              <a:lnSpc>
                <a:spcPct val="12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New operators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solve modeling problems of our framework</a:t>
            </a:r>
            <a:endParaRPr b="0" lang="de-DE" sz="4000" spc="-1" strike="noStrike">
              <a:latin typeface="Arial"/>
            </a:endParaRPr>
          </a:p>
          <a:p>
            <a:pPr marL="571680" indent="-570960">
              <a:lnSpc>
                <a:spcPct val="12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No known performance impacts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compared to our original framework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23268600" y="29722320"/>
            <a:ext cx="1211400" cy="2173320"/>
          </a:xfrm>
          <a:custGeom>
            <a:avLst/>
            <a:gdLst/>
            <a:ahLst/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24802560" y="30055320"/>
            <a:ext cx="95612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400" spc="-1" strike="noStrike">
                <a:solidFill>
                  <a:srgbClr val="cdcdcd"/>
                </a:solidFill>
                <a:latin typeface="Lato Black"/>
                <a:ea typeface="DejaVu Sans"/>
              </a:rPr>
              <a:t>Take a picture</a:t>
            </a:r>
            <a:r>
              <a:rPr b="0" lang="de-DE" sz="5400" spc="-1" strike="noStrike">
                <a:solidFill>
                  <a:srgbClr val="cdcdcd"/>
                </a:solidFill>
                <a:latin typeface="Lato"/>
                <a:ea typeface="DejaVu Sans"/>
              </a:rPr>
              <a:t> to </a:t>
            </a:r>
            <a:br/>
            <a:r>
              <a:rPr b="0" lang="de-DE" sz="5400" spc="-1" strike="noStrike">
                <a:solidFill>
                  <a:srgbClr val="cdcdcd"/>
                </a:solidFill>
                <a:latin typeface="Lato Black"/>
                <a:ea typeface="DejaVu Sans"/>
              </a:rPr>
              <a:t>download</a:t>
            </a:r>
            <a:r>
              <a:rPr b="0" lang="de-DE" sz="5400" spc="-1" strike="noStrike">
                <a:solidFill>
                  <a:srgbClr val="cdcdcd"/>
                </a:solidFill>
                <a:latin typeface="Lato"/>
                <a:ea typeface="DejaVu Sans"/>
              </a:rPr>
              <a:t> the</a:t>
            </a:r>
            <a:r>
              <a:rPr b="1" lang="de-DE" sz="5400" spc="-1" strike="noStrike">
                <a:solidFill>
                  <a:srgbClr val="cdcdcd"/>
                </a:solidFill>
                <a:latin typeface="Lato"/>
                <a:ea typeface="DejaVu Sans"/>
              </a:rPr>
              <a:t> </a:t>
            </a:r>
            <a:r>
              <a:rPr b="0" lang="de-DE" sz="5400" spc="-1" strike="noStrike">
                <a:solidFill>
                  <a:srgbClr val="cdcdcd"/>
                </a:solidFill>
                <a:latin typeface="Lato Black"/>
                <a:ea typeface="DejaVu Sans"/>
              </a:rPr>
              <a:t>full paper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 flipH="1">
            <a:off x="20048400" y="29408760"/>
            <a:ext cx="153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6600">
            <a:solidFill>
              <a:schemeClr val="bg1"/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8"/>
          <p:cNvSpPr/>
          <p:nvPr/>
        </p:nvSpPr>
        <p:spPr>
          <a:xfrm>
            <a:off x="1328400" y="720000"/>
            <a:ext cx="10479600" cy="37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8000" spc="-1" strike="noStrike">
                <a:solidFill>
                  <a:srgbClr val="3465a4"/>
                </a:solidFill>
                <a:latin typeface="Lato black"/>
                <a:ea typeface="DejaVu Sans"/>
              </a:rPr>
              <a:t>OptiSparql</a:t>
            </a:r>
            <a:endParaRPr b="0" lang="de-DE" sz="8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5400" spc="-1" strike="noStrike">
                <a:solidFill>
                  <a:srgbClr val="000000"/>
                </a:solidFill>
                <a:latin typeface="Lato"/>
                <a:ea typeface="DejaVu Sans"/>
              </a:rPr>
              <a:t>Modeling Interdependent Preferences over Incomplete Knowledge Graph Query Answers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48773880" y="27801720"/>
            <a:ext cx="889812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Lato"/>
                <a:ea typeface="DejaVu Sans"/>
              </a:rPr>
              <a:t>Till Affeldt, Stephan Mennicke, Wolf-Tilo Balke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48030480" y="28440000"/>
            <a:ext cx="425520" cy="334440"/>
          </a:xfrm>
          <a:custGeom>
            <a:avLst/>
            <a:gdLst/>
            <a:ahLst/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1"/>
          <p:cNvSpPr/>
          <p:nvPr/>
        </p:nvSpPr>
        <p:spPr>
          <a:xfrm>
            <a:off x="41934600" y="22176000"/>
            <a:ext cx="4261320" cy="3599640"/>
          </a:xfrm>
          <a:prstGeom prst="smileyFace">
            <a:avLst>
              <a:gd name="adj" fmla="val 9282"/>
            </a:avLst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2"/>
          <p:cNvSpPr/>
          <p:nvPr/>
        </p:nvSpPr>
        <p:spPr>
          <a:xfrm flipH="1">
            <a:off x="15256080" y="14580000"/>
            <a:ext cx="25228800" cy="9431640"/>
          </a:xfrm>
          <a:prstGeom prst="wedgeRectCallout">
            <a:avLst>
              <a:gd name="adj1" fmla="val -54245"/>
              <a:gd name="adj2" fmla="val 58435"/>
            </a:avLst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 flipH="1">
            <a:off x="14916240" y="13392000"/>
            <a:ext cx="18491760" cy="6263640"/>
          </a:xfrm>
          <a:prstGeom prst="rect">
            <a:avLst/>
          </a:prstGeom>
          <a:ln>
            <a:noFill/>
          </a:ln>
        </p:spPr>
      </p:pic>
      <p:sp>
        <p:nvSpPr>
          <p:cNvPr id="57" name="CustomShape 13"/>
          <p:cNvSpPr/>
          <p:nvPr/>
        </p:nvSpPr>
        <p:spPr>
          <a:xfrm>
            <a:off x="15682680" y="19769760"/>
            <a:ext cx="24035400" cy="34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1000" spc="-1" strike="noStrike">
                <a:solidFill>
                  <a:srgbClr val="000000"/>
                </a:solidFill>
                <a:latin typeface="Lato"/>
              </a:rPr>
              <a:t>I </a:t>
            </a:r>
            <a:r>
              <a:rPr b="0" lang="de-DE" sz="11000" spc="-1" strike="noStrike">
                <a:solidFill>
                  <a:srgbClr val="000000"/>
                </a:solidFill>
                <a:latin typeface="Lato black"/>
              </a:rPr>
              <a:t>prefer</a:t>
            </a:r>
            <a:r>
              <a:rPr b="0" lang="de-DE" sz="11000" spc="-1" strike="noStrike">
                <a:solidFill>
                  <a:srgbClr val="000000"/>
                </a:solidFill>
                <a:latin typeface="Lato"/>
              </a:rPr>
              <a:t> the color </a:t>
            </a:r>
            <a:r>
              <a:rPr b="0" lang="de-DE" sz="11000" spc="-1" strike="noStrike">
                <a:solidFill>
                  <a:srgbClr val="000000"/>
                </a:solidFill>
                <a:latin typeface="Lato black"/>
              </a:rPr>
              <a:t>red</a:t>
            </a:r>
            <a:r>
              <a:rPr b="0" lang="de-DE" sz="11000" spc="-1" strike="noStrike">
                <a:solidFill>
                  <a:srgbClr val="000000"/>
                </a:solidFill>
                <a:latin typeface="Lato"/>
              </a:rPr>
              <a:t> when it comes to </a:t>
            </a:r>
            <a:r>
              <a:rPr b="0" lang="de-DE" sz="11000" spc="-1" strike="noStrike">
                <a:solidFill>
                  <a:srgbClr val="000000"/>
                </a:solidFill>
                <a:latin typeface="Lato black"/>
              </a:rPr>
              <a:t>sports</a:t>
            </a:r>
            <a:r>
              <a:rPr b="0" lang="de-DE" sz="11000" spc="-1" strike="noStrike">
                <a:solidFill>
                  <a:srgbClr val="000000"/>
                </a:solidFill>
                <a:latin typeface="Lato"/>
              </a:rPr>
              <a:t> cars.</a:t>
            </a:r>
            <a:endParaRPr b="0" lang="de-DE" sz="110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47901240" y="29507040"/>
            <a:ext cx="2498760" cy="19566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50533200" y="29629800"/>
            <a:ext cx="2170800" cy="18338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46856880" y="1656000"/>
            <a:ext cx="11596320" cy="11520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5"/>
          <a:stretch/>
        </p:blipFill>
        <p:spPr>
          <a:xfrm>
            <a:off x="47016000" y="4953240"/>
            <a:ext cx="11121840" cy="1038276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6"/>
          <a:stretch/>
        </p:blipFill>
        <p:spPr>
          <a:xfrm>
            <a:off x="47089440" y="18720000"/>
            <a:ext cx="11158560" cy="6768000"/>
          </a:xfrm>
          <a:prstGeom prst="rect">
            <a:avLst/>
          </a:prstGeom>
          <a:ln>
            <a:noFill/>
          </a:ln>
        </p:spPr>
      </p:pic>
      <p:sp>
        <p:nvSpPr>
          <p:cNvPr id="63" name="TextShape 14"/>
          <p:cNvSpPr txBox="1"/>
          <p:nvPr/>
        </p:nvSpPr>
        <p:spPr>
          <a:xfrm>
            <a:off x="47016000" y="648000"/>
            <a:ext cx="10512000" cy="85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6000" spc="-1" strike="noStrike">
                <a:solidFill>
                  <a:srgbClr val="000000"/>
                </a:solidFill>
                <a:latin typeface="Lato black"/>
              </a:rPr>
              <a:t>Examples</a:t>
            </a:r>
            <a:endParaRPr b="0" lang="de-DE" sz="6000" spc="-1" strike="noStrike">
              <a:solidFill>
                <a:srgbClr val="000000"/>
              </a:solidFill>
              <a:latin typeface="Lato black"/>
            </a:endParaRPr>
          </a:p>
        </p:txBody>
      </p:sp>
      <p:sp>
        <p:nvSpPr>
          <p:cNvPr id="64" name="TextShape 15"/>
          <p:cNvSpPr txBox="1"/>
          <p:nvPr/>
        </p:nvSpPr>
        <p:spPr>
          <a:xfrm>
            <a:off x="47016000" y="3002040"/>
            <a:ext cx="1065600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4000" spc="-1" strike="noStrike">
                <a:solidFill>
                  <a:srgbClr val="000000"/>
                </a:solidFill>
                <a:latin typeface="Lato"/>
              </a:rPr>
              <a:t>Minimal example of our framework</a:t>
            </a:r>
            <a:endParaRPr b="0" lang="de-DE" sz="40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5" name="TextShape 16"/>
          <p:cNvSpPr txBox="1"/>
          <p:nvPr/>
        </p:nvSpPr>
        <p:spPr>
          <a:xfrm>
            <a:off x="47088000" y="15768000"/>
            <a:ext cx="1051200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4000" spc="-1" strike="noStrike">
                <a:solidFill>
                  <a:srgbClr val="000000"/>
                </a:solidFill>
                <a:latin typeface="Lato"/>
              </a:rPr>
              <a:t>Dependencies prior to our revision</a:t>
            </a:r>
            <a:endParaRPr b="0" lang="de-DE" sz="40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6" name="TextShape 17"/>
          <p:cNvSpPr txBox="1"/>
          <p:nvPr/>
        </p:nvSpPr>
        <p:spPr>
          <a:xfrm>
            <a:off x="47099880" y="25821360"/>
            <a:ext cx="1015056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4000" spc="-1" strike="noStrike">
                <a:solidFill>
                  <a:srgbClr val="000000"/>
                </a:solidFill>
                <a:latin typeface="Lato"/>
              </a:rPr>
              <a:t>Dependencies after our revision</a:t>
            </a:r>
            <a:endParaRPr b="0" lang="de-DE" sz="4000" spc="-1" strike="noStrike">
              <a:solidFill>
                <a:srgbClr val="000000"/>
              </a:solidFill>
              <a:latin typeface="Lato"/>
            </a:endParaRPr>
          </a:p>
        </p:txBody>
      </p:sp>
      <p:pic>
        <p:nvPicPr>
          <p:cNvPr id="67" name="" descr=""/>
          <p:cNvPicPr/>
          <p:nvPr/>
        </p:nvPicPr>
        <p:blipFill>
          <a:blip r:embed="rId7"/>
          <a:stretch/>
        </p:blipFill>
        <p:spPr>
          <a:xfrm>
            <a:off x="15264000" y="25992000"/>
            <a:ext cx="5904000" cy="59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9922</TotalTime>
  <Application>LibreOffice/6.3.1.2$Windows_X86_64 LibreOffice_project/b79626edf0065ac373bd1df5c28bd630b4424273</Application>
  <Words>2234</Words>
  <Paragraphs>276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2019-07-02T13:39:34Z</dcterms:created>
  <dc:creator>Morrison, Mike</dc:creator>
  <dc:description/>
  <dc:language>de-DE</dc:language>
  <cp:lastModifiedBy/>
  <dcterms:modified xsi:type="dcterms:W3CDTF">2020-08-30T21:53:00Z</dcterms:modified>
  <cp:revision>134</cp:revision>
  <dc:subject/>
  <dc:title>Notes:  1. Correct fonts won’t load until you open this in PowerPoint (e.g., if you’re previewing this in your browser it’ll look uglier than it actually is).  2. Generate QR codes here: https://www.qrcode-monkey.com/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