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58453337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E70EE88-4AC0-42DF-9674-EE99D6C3BFD9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14560" y="1143000"/>
            <a:ext cx="4628520" cy="308556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Notes: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 Powerpoint, click View &gt; Guides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Keep text within gutter guides.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Author list: Don’t split names onto two lines (e.g., “Jimmy [break] Smith”). If that happens, use a new line, unless you need the space. </a:t>
            </a:r>
            <a:r>
              <a:rPr b="1" lang="de-DE" sz="2000" spc="-1" strike="noStrike">
                <a:latin typeface="Arial"/>
              </a:rPr>
              <a:t>Bold the first names of anybody who’s presenting</a:t>
            </a:r>
            <a:r>
              <a:rPr b="0" lang="de-DE" sz="2000" spc="-1" strike="noStrike">
                <a:latin typeface="Arial"/>
              </a:rPr>
              <a:t> in person.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Intro/methods/result: </a:t>
            </a:r>
            <a:r>
              <a:rPr b="1" lang="de-DE" sz="2000" spc="-1" strike="noStrike">
                <a:latin typeface="Arial"/>
              </a:rPr>
              <a:t>Do not drop below font size 28</a:t>
            </a:r>
            <a:r>
              <a:rPr b="0" lang="de-DE" sz="2000" spc="-1" strike="noStrike">
                <a:latin typeface="Arial"/>
              </a:rPr>
              <a:t>, but if you have extra space, jack up the font size until the space is full.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Do not use color in the sidebars except in graphs/figures. It’ll pull attention from the center and slow interpretation for passersby.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6359C2-EDBB-4B57-BDA9-C263742232A7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70936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49624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70936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49624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83720" y="8368560"/>
            <a:ext cx="49684320" cy="254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730520" y="0"/>
            <a:ext cx="1181952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369764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408000" y="1473480"/>
            <a:ext cx="30750120" cy="107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Preferences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offer an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intuitive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way to retrieve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complex data structures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 from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Roboto"/>
              </a:rPr>
              <a:t>incomplete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knowledge graphs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.</a:t>
            </a:r>
            <a:endParaRPr b="0" lang="de-DE" sz="125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95920" y="5688000"/>
            <a:ext cx="11980080" cy="29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MOTIVATION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Conjunctive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queries (AND operations) can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unexpectedly lead to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empty result set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queries can lead to extensively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massive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intransparent result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model explicit wishes naturallly over incomplete data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Some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may depend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on other wishes to be fulfilled  (as shown in the example)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Our previous work lacks this ability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STRUCTURE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Isolate common types of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use case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 of inter-dependent preference models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Develop a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syntax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that is easy to understand and as concise as possible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Derive how these queries should be handled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semantically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Extend our existing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query rewriting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technique to accomodate for our modifications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Discuss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implications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RESULTS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deliver results somewhere between conjunctions and OPTIONAL patterns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Framework already usable vie query rewriting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New operators solve modeling problems of our framework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 should stay the same or better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3268600" y="29722320"/>
            <a:ext cx="1211400" cy="217332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24802560" y="30055320"/>
            <a:ext cx="956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Take a picture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to </a:t>
            </a:r>
            <a:br/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download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the</a:t>
            </a:r>
            <a:r>
              <a:rPr b="1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</a:t>
            </a: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full paper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 flipH="1">
            <a:off x="20048400" y="29408760"/>
            <a:ext cx="153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bg1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328400" y="720000"/>
            <a:ext cx="10479600" cy="34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de-DE" sz="6000" spc="-1" strike="noStrike">
                <a:solidFill>
                  <a:srgbClr val="000000"/>
                </a:solidFill>
                <a:latin typeface="Lato"/>
                <a:ea typeface="DejaVu Sans"/>
              </a:rPr>
              <a:t>OptiSparql</a:t>
            </a:r>
            <a:endParaRPr b="0" lang="de-DE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5400" spc="-1" strike="noStrike">
                <a:solidFill>
                  <a:srgbClr val="000000"/>
                </a:solidFill>
                <a:latin typeface="Lato"/>
                <a:ea typeface="DejaVu Sans"/>
              </a:rPr>
              <a:t>Modeling Interdependent Preferences over Incomplete Knowledge Graph Query Answers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48773880" y="27801720"/>
            <a:ext cx="8898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Lato"/>
                <a:ea typeface="DejaVu Sans"/>
              </a:rPr>
              <a:t>Till Affeldt, Stephan Mennicke, Wolf-Tilo Balke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8030480" y="28440000"/>
            <a:ext cx="425520" cy="33444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41934600" y="22176000"/>
            <a:ext cx="4261320" cy="3599640"/>
          </a:xfrm>
          <a:prstGeom prst="smileyFace">
            <a:avLst>
              <a:gd name="adj" fmla="val 9282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 flipH="1">
            <a:off x="15256080" y="14580000"/>
            <a:ext cx="25228800" cy="9431640"/>
          </a:xfrm>
          <a:prstGeom prst="wedgeRectCallout">
            <a:avLst>
              <a:gd name="adj1" fmla="val -54245"/>
              <a:gd name="adj2" fmla="val 58435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flipH="1">
            <a:off x="14916240" y="13392000"/>
            <a:ext cx="18491760" cy="6263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682680" y="19769760"/>
            <a:ext cx="24035400" cy="34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I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prefer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the color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red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when it comes to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sports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cars.</a:t>
            </a:r>
            <a:endParaRPr b="0" lang="de-DE" sz="1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5171480" y="26280000"/>
            <a:ext cx="6988680" cy="5903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47901240" y="29507040"/>
            <a:ext cx="2498760" cy="1956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50533200" y="29629800"/>
            <a:ext cx="2170800" cy="18338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46856880" y="1656000"/>
            <a:ext cx="11596320" cy="1152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47016000" y="4953240"/>
            <a:ext cx="11121840" cy="103827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7"/>
          <a:stretch/>
        </p:blipFill>
        <p:spPr>
          <a:xfrm>
            <a:off x="47089440" y="18720000"/>
            <a:ext cx="11158560" cy="6768000"/>
          </a:xfrm>
          <a:prstGeom prst="rect">
            <a:avLst/>
          </a:prstGeom>
          <a:ln>
            <a:noFill/>
          </a:ln>
        </p:spPr>
      </p:pic>
      <p:sp>
        <p:nvSpPr>
          <p:cNvPr id="64" name="TextShape 14"/>
          <p:cNvSpPr txBox="1"/>
          <p:nvPr/>
        </p:nvSpPr>
        <p:spPr>
          <a:xfrm>
            <a:off x="47016000" y="648000"/>
            <a:ext cx="10512000" cy="85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6000" spc="-1" strike="noStrike">
                <a:solidFill>
                  <a:srgbClr val="000000"/>
                </a:solidFill>
                <a:latin typeface="Lato black"/>
              </a:rPr>
              <a:t>Examples</a:t>
            </a:r>
            <a:endParaRPr b="0" lang="de-DE" sz="6000" spc="-1" strike="noStrike">
              <a:solidFill>
                <a:srgbClr val="000000"/>
              </a:solidFill>
              <a:latin typeface="Lato black"/>
            </a:endParaRPr>
          </a:p>
        </p:txBody>
      </p:sp>
      <p:sp>
        <p:nvSpPr>
          <p:cNvPr id="65" name="TextShape 15"/>
          <p:cNvSpPr txBox="1"/>
          <p:nvPr/>
        </p:nvSpPr>
        <p:spPr>
          <a:xfrm>
            <a:off x="47016000" y="3002040"/>
            <a:ext cx="10656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Minimal example of our framework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TextShape 16"/>
          <p:cNvSpPr txBox="1"/>
          <p:nvPr/>
        </p:nvSpPr>
        <p:spPr>
          <a:xfrm>
            <a:off x="47088000" y="15768000"/>
            <a:ext cx="10512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prior to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7" name="TextShape 17"/>
          <p:cNvSpPr txBox="1"/>
          <p:nvPr/>
        </p:nvSpPr>
        <p:spPr>
          <a:xfrm>
            <a:off x="47099880" y="25821360"/>
            <a:ext cx="1015056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after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9883</TotalTime>
  <Application>LibreOffice/6.3.1.2$Windows_X86_64 LibreOffice_project/b79626edf0065ac373bd1df5c28bd630b4424273</Application>
  <Words>2234</Words>
  <Paragraphs>276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  <dc:description/>
  <dc:language>de-DE</dc:language>
  <cp:lastModifiedBy/>
  <dcterms:modified xsi:type="dcterms:W3CDTF">2020-08-30T20:53:25Z</dcterms:modified>
  <cp:revision>130</cp:revision>
  <dc:subject/>
  <dc:title>Notes:  1. Correct fonts won’t load until you open this in PowerPoint (e.g., if you’re previewing this in your browser it’ll look uglier than it actually is).  2. Generate QR codes here: https://www.qrcode-monkey.com/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