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58453337" cy="329184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Folie mittels Klicken verschieben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DE" sz="2000" spc="-1" strike="noStrike">
                <a:latin typeface="Arial"/>
              </a:rPr>
              <a:t>Format der Notizen mittels Klicken bearbeiten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DE" sz="1400" spc="-1" strike="noStrike">
                <a:latin typeface="Times New Roman"/>
              </a:rPr>
              <a:t> 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de-DE" sz="1400" spc="-1" strike="noStrike">
                <a:latin typeface="Times New Roman"/>
              </a:rPr>
              <a:t> 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de-DE" sz="1400" spc="-1" strike="noStrike">
                <a:latin typeface="Times New Roman"/>
              </a:rPr>
              <a:t> 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0AFFF30-09B3-43B9-AB1D-365CBD9EF02E}" type="slidenum">
              <a:rPr b="0" lang="de-DE" sz="1400" spc="-1" strike="noStrike">
                <a:latin typeface="Times New Roman"/>
              </a:rPr>
              <a:t>1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ldImg"/>
          </p:nvPr>
        </p:nvSpPr>
        <p:spPr>
          <a:xfrm>
            <a:off x="1114560" y="1143000"/>
            <a:ext cx="4628520" cy="3085560"/>
          </a:xfrm>
          <a:prstGeom prst="rect">
            <a:avLst/>
          </a:prstGeom>
        </p:spPr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de-DE" sz="2000" spc="-1" strike="noStrike">
                <a:latin typeface="Arial"/>
              </a:rPr>
              <a:t>Notes:</a:t>
            </a:r>
            <a:endParaRPr b="0" lang="de-DE" sz="20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latin typeface="Arial"/>
              </a:rPr>
              <a:t>In Powerpoint, click View &gt; Guides</a:t>
            </a:r>
            <a:endParaRPr b="0" lang="de-DE" sz="20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latin typeface="Arial"/>
              </a:rPr>
              <a:t>Keep text within gutter guides.</a:t>
            </a:r>
            <a:endParaRPr b="0" lang="de-DE" sz="20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latin typeface="Arial"/>
              </a:rPr>
              <a:t>Author list: Don’t split names onto two lines (e.g., “Jimmy [break] Smith”). If that happens, use a new line, unless you need the space. </a:t>
            </a:r>
            <a:r>
              <a:rPr b="1" lang="de-DE" sz="2000" spc="-1" strike="noStrike">
                <a:latin typeface="Arial"/>
              </a:rPr>
              <a:t>Bold the first names of anybody who’s presenting</a:t>
            </a:r>
            <a:r>
              <a:rPr b="0" lang="de-DE" sz="2000" spc="-1" strike="noStrike">
                <a:latin typeface="Arial"/>
              </a:rPr>
              <a:t> in person.</a:t>
            </a:r>
            <a:endParaRPr b="0" lang="de-DE" sz="20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latin typeface="Arial"/>
              </a:rPr>
              <a:t>Intro/methods/result: </a:t>
            </a:r>
            <a:r>
              <a:rPr b="1" lang="de-DE" sz="2000" spc="-1" strike="noStrike">
                <a:latin typeface="Arial"/>
              </a:rPr>
              <a:t>Do not drop below font size 28</a:t>
            </a:r>
            <a:r>
              <a:rPr b="0" lang="de-DE" sz="2000" spc="-1" strike="noStrike">
                <a:latin typeface="Arial"/>
              </a:rPr>
              <a:t>, but if you have extra space, jack up the font size until the space is full.</a:t>
            </a:r>
            <a:endParaRPr b="0" lang="de-DE" sz="20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latin typeface="Arial"/>
              </a:rPr>
              <a:t>Do not use color in the sidebars except in graphs/figures. It’ll pull attention from the center and slow interpretation for passersby.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</p:txBody>
      </p:sp>
      <p:sp>
        <p:nvSpPr>
          <p:cNvPr id="7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DBDAA6E-20CB-43EF-9DF5-006537CF38A7}" type="slidenum">
              <a:rPr b="0" lang="de-DE" sz="1200" spc="-1" strike="noStrike">
                <a:latin typeface="Times New Roman"/>
              </a:rPr>
              <a:t>&lt;Foliennummer&gt;</a:t>
            </a:fld>
            <a:endParaRPr b="0" lang="de-DE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383720" y="8368560"/>
            <a:ext cx="49684320" cy="5497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922480" y="7702560"/>
            <a:ext cx="526075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922480" y="17674920"/>
            <a:ext cx="526075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383720" y="8368560"/>
            <a:ext cx="49684320" cy="5497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922480" y="7702560"/>
            <a:ext cx="256723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9878920" y="7702560"/>
            <a:ext cx="256723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2922480" y="17674920"/>
            <a:ext cx="256723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29878920" y="17674920"/>
            <a:ext cx="256723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383720" y="8368560"/>
            <a:ext cx="49684320" cy="5497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922480" y="7702560"/>
            <a:ext cx="1693944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0709360" y="7702560"/>
            <a:ext cx="1693944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8496240" y="7702560"/>
            <a:ext cx="1693944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2922480" y="17674920"/>
            <a:ext cx="1693944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20709360" y="17674920"/>
            <a:ext cx="1693944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38496240" y="17674920"/>
            <a:ext cx="1693944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383720" y="8368560"/>
            <a:ext cx="49684320" cy="5497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2922480" y="7702560"/>
            <a:ext cx="52607520" cy="19092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383720" y="8368560"/>
            <a:ext cx="49684320" cy="5497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2922480" y="7702560"/>
            <a:ext cx="5260752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383720" y="8368560"/>
            <a:ext cx="49684320" cy="5497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922480" y="7702560"/>
            <a:ext cx="2567232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29878920" y="7702560"/>
            <a:ext cx="2567232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383720" y="8368560"/>
            <a:ext cx="49684320" cy="5497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383720" y="8368560"/>
            <a:ext cx="49684320" cy="254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383720" y="8368560"/>
            <a:ext cx="49684320" cy="5497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922480" y="7702560"/>
            <a:ext cx="256723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9878920" y="7702560"/>
            <a:ext cx="2567232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2922480" y="17674920"/>
            <a:ext cx="256723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383720" y="8368560"/>
            <a:ext cx="49684320" cy="5497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922480" y="7702560"/>
            <a:ext cx="2567232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9878920" y="7702560"/>
            <a:ext cx="256723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9878920" y="17674920"/>
            <a:ext cx="256723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383720" y="8368560"/>
            <a:ext cx="49684320" cy="5497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922480" y="7702560"/>
            <a:ext cx="256723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9878920" y="7702560"/>
            <a:ext cx="256723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922480" y="17674920"/>
            <a:ext cx="526075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383720" y="8368560"/>
            <a:ext cx="49684320" cy="5497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de-DE" sz="1800" spc="-1" strike="noStrike">
                <a:latin typeface="Arial"/>
              </a:rPr>
              <a:t>Format des Titeltextes durch Klicken bearbeiten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2922480" y="7702560"/>
            <a:ext cx="5260752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3.xml"/><Relationship Id="rId9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f456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46730520" y="0"/>
            <a:ext cx="11819520" cy="32917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0"/>
            <a:ext cx="13697640" cy="32917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15408000" y="1473480"/>
            <a:ext cx="30750120" cy="1076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de-DE" sz="12500" spc="-1" strike="noStrike">
                <a:solidFill>
                  <a:srgbClr val="ffffff"/>
                </a:solidFill>
                <a:latin typeface="Lato Black"/>
                <a:ea typeface="Segoe UI Black"/>
              </a:rPr>
              <a:t>Preferences</a:t>
            </a:r>
            <a:r>
              <a:rPr b="0" lang="de-DE" sz="12500" spc="-1" strike="noStrike">
                <a:solidFill>
                  <a:srgbClr val="ffffff"/>
                </a:solidFill>
                <a:latin typeface="Lato"/>
                <a:ea typeface="Segoe UI Black"/>
              </a:rPr>
              <a:t> offer an </a:t>
            </a:r>
            <a:r>
              <a:rPr b="0" lang="de-DE" sz="12500" spc="-1" strike="noStrike">
                <a:solidFill>
                  <a:srgbClr val="ffffff"/>
                </a:solidFill>
                <a:latin typeface="Lato black"/>
                <a:ea typeface="Segoe UI Black"/>
              </a:rPr>
              <a:t>intuitive</a:t>
            </a:r>
            <a:r>
              <a:rPr b="0" lang="de-DE" sz="12500" spc="-1" strike="noStrike">
                <a:solidFill>
                  <a:srgbClr val="ffffff"/>
                </a:solidFill>
                <a:latin typeface="Lato"/>
                <a:ea typeface="Segoe UI Black"/>
              </a:rPr>
              <a:t> way to retrieve</a:t>
            </a:r>
            <a:r>
              <a:rPr b="0" lang="de-DE" sz="12500" spc="-1" strike="noStrike">
                <a:solidFill>
                  <a:srgbClr val="ffffff"/>
                </a:solidFill>
                <a:latin typeface="Lato Black"/>
                <a:ea typeface="Segoe UI Black"/>
              </a:rPr>
              <a:t> complex data structures</a:t>
            </a:r>
            <a:r>
              <a:rPr b="0" lang="de-DE" sz="12500" spc="-1" strike="noStrike">
                <a:solidFill>
                  <a:srgbClr val="ffffff"/>
                </a:solidFill>
                <a:latin typeface="Lato"/>
                <a:ea typeface="Roboto"/>
              </a:rPr>
              <a:t> from </a:t>
            </a:r>
            <a:r>
              <a:rPr b="0" lang="de-DE" sz="12500" spc="-1" strike="noStrike">
                <a:solidFill>
                  <a:srgbClr val="ffffff"/>
                </a:solidFill>
                <a:latin typeface="Lato black"/>
                <a:ea typeface="Roboto"/>
              </a:rPr>
              <a:t>incomplete</a:t>
            </a:r>
            <a:r>
              <a:rPr b="0" lang="de-DE" sz="12500" spc="-1" strike="noStrike">
                <a:solidFill>
                  <a:srgbClr val="ffffff"/>
                </a:solidFill>
                <a:latin typeface="Lato Black"/>
                <a:ea typeface="Segoe UI Black"/>
              </a:rPr>
              <a:t> </a:t>
            </a:r>
            <a:r>
              <a:rPr b="0" lang="de-DE" sz="12500" spc="-1" strike="noStrike">
                <a:solidFill>
                  <a:srgbClr val="ffffff"/>
                </a:solidFill>
                <a:latin typeface="Lato"/>
                <a:ea typeface="Segoe UI Black"/>
              </a:rPr>
              <a:t>knowledge graphs</a:t>
            </a:r>
            <a:r>
              <a:rPr b="0" lang="de-DE" sz="12500" spc="-1" strike="noStrike">
                <a:solidFill>
                  <a:srgbClr val="ffffff"/>
                </a:solidFill>
                <a:latin typeface="Lato"/>
                <a:ea typeface="Roboto"/>
              </a:rPr>
              <a:t>.</a:t>
            </a:r>
            <a:endParaRPr b="0" lang="de-DE" sz="12500" spc="-1" strike="noStrike">
              <a:latin typeface="Arial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1195920" y="5688000"/>
            <a:ext cx="11980080" cy="300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20000"/>
              </a:lnSpc>
            </a:pPr>
            <a:r>
              <a:rPr b="0" lang="de-DE" sz="4000" spc="-1" strike="noStrike">
                <a:solidFill>
                  <a:srgbClr val="000000"/>
                </a:solidFill>
                <a:latin typeface="Lato black"/>
                <a:ea typeface="DejaVu Sans"/>
              </a:rPr>
              <a:t>MOTIVATION</a:t>
            </a:r>
            <a:endParaRPr b="0" lang="de-DE" sz="4000" spc="-1" strike="noStrike">
              <a:latin typeface="Arial"/>
            </a:endParaRPr>
          </a:p>
          <a:p>
            <a:pPr marL="216000" indent="-21564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de-DE" sz="4000" spc="-1" strike="noStrike">
                <a:solidFill>
                  <a:srgbClr val="000000"/>
                </a:solidFill>
                <a:latin typeface="Lato"/>
                <a:ea typeface="Microsoft YaHei"/>
              </a:rPr>
              <a:t> </a:t>
            </a:r>
            <a:r>
              <a:rPr b="1" lang="de-DE" sz="4000" spc="-1" strike="noStrike">
                <a:solidFill>
                  <a:srgbClr val="000000"/>
                </a:solidFill>
                <a:latin typeface="Lato"/>
                <a:ea typeface="Microsoft YaHei"/>
              </a:rPr>
              <a:t>Conjunctive</a:t>
            </a:r>
            <a:r>
              <a:rPr b="0" lang="de-DE" sz="4000" spc="-1" strike="noStrike">
                <a:solidFill>
                  <a:srgbClr val="000000"/>
                </a:solidFill>
                <a:latin typeface="Lato"/>
                <a:ea typeface="Microsoft YaHei"/>
              </a:rPr>
              <a:t> queries (AND operations) can </a:t>
            </a: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unexpectedly lead to </a:t>
            </a:r>
            <a:r>
              <a:rPr b="1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empty result set</a:t>
            </a: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s</a:t>
            </a:r>
            <a:endParaRPr b="0" lang="de-DE" sz="4000" spc="-1" strike="noStrike">
              <a:latin typeface="Arial"/>
            </a:endParaRPr>
          </a:p>
          <a:p>
            <a:pPr marL="216000" indent="-21564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</a:t>
            </a:r>
            <a:r>
              <a:rPr b="1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OPTIONAL</a:t>
            </a: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queries can lead to extensively </a:t>
            </a:r>
            <a:r>
              <a:rPr b="1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massive</a:t>
            </a: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and intransparent result sets</a:t>
            </a:r>
            <a:endParaRPr b="0" lang="de-DE" sz="4000" spc="-1" strike="noStrike">
              <a:latin typeface="Arial"/>
            </a:endParaRPr>
          </a:p>
          <a:p>
            <a:pPr marL="216000" indent="-21564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</a:t>
            </a:r>
            <a:r>
              <a:rPr b="1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Preferences</a:t>
            </a: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model explicit wishes naturallly over incomplete data sets</a:t>
            </a:r>
            <a:endParaRPr b="0" lang="de-DE" sz="4000" spc="-1" strike="noStrike">
              <a:latin typeface="Arial"/>
            </a:endParaRPr>
          </a:p>
          <a:p>
            <a:pPr marL="216000" indent="-21564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</a:t>
            </a: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Some </a:t>
            </a:r>
            <a:r>
              <a:rPr b="1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preferences may depend</a:t>
            </a: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on other wishes to be fulfilled  (as shown in the example)</a:t>
            </a:r>
            <a:endParaRPr b="0" lang="de-DE" sz="4000" spc="-1" strike="noStrike">
              <a:latin typeface="Arial"/>
            </a:endParaRPr>
          </a:p>
          <a:p>
            <a:pPr marL="216000" indent="-21564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</a:t>
            </a: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Our previous work lacks this ability</a:t>
            </a:r>
            <a:endParaRPr b="0" lang="de-DE" sz="4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de-DE" sz="4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de-DE" sz="4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de-DE" sz="4000" spc="-1" strike="noStrike">
                <a:solidFill>
                  <a:srgbClr val="000000"/>
                </a:solidFill>
                <a:latin typeface="Lato black"/>
                <a:ea typeface="DejaVu Sans"/>
              </a:rPr>
              <a:t>STRUCTURE</a:t>
            </a:r>
            <a:endParaRPr b="0" lang="de-DE" sz="4000" spc="-1" strike="noStrike">
              <a:latin typeface="Arial"/>
            </a:endParaRPr>
          </a:p>
          <a:p>
            <a:pPr marL="743040" indent="-742320">
              <a:lnSpc>
                <a:spcPct val="12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Isolate common types of</a:t>
            </a:r>
            <a:r>
              <a:rPr b="1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use case</a:t>
            </a: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s of inter-dependent preference models</a:t>
            </a:r>
            <a:endParaRPr b="0" lang="de-DE" sz="4000" spc="-1" strike="noStrike">
              <a:latin typeface="Arial"/>
            </a:endParaRPr>
          </a:p>
          <a:p>
            <a:pPr marL="743040" indent="-742320">
              <a:lnSpc>
                <a:spcPct val="12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Develop a </a:t>
            </a:r>
            <a:r>
              <a:rPr b="1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syntax</a:t>
            </a: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that is easy to understand and as concise as possible</a:t>
            </a:r>
            <a:endParaRPr b="0" lang="de-DE" sz="4000" spc="-1" strike="noStrike">
              <a:latin typeface="Arial"/>
            </a:endParaRPr>
          </a:p>
          <a:p>
            <a:pPr marL="743040" indent="-742320">
              <a:lnSpc>
                <a:spcPct val="12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Derive how these queries should be handled </a:t>
            </a:r>
            <a:r>
              <a:rPr b="1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semantically</a:t>
            </a:r>
            <a:endParaRPr b="0" lang="de-DE" sz="4000" spc="-1" strike="noStrike">
              <a:latin typeface="Arial"/>
            </a:endParaRPr>
          </a:p>
          <a:p>
            <a:pPr marL="743040" indent="-742320">
              <a:lnSpc>
                <a:spcPct val="12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Extend our existing</a:t>
            </a:r>
            <a:r>
              <a:rPr b="1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query rewriting</a:t>
            </a: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technique to accomodate for our modifications</a:t>
            </a:r>
            <a:endParaRPr b="0" lang="de-DE" sz="4000" spc="-1" strike="noStrike">
              <a:latin typeface="Arial"/>
            </a:endParaRPr>
          </a:p>
          <a:p>
            <a:pPr marL="743040" indent="-742320">
              <a:lnSpc>
                <a:spcPct val="12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Discuss </a:t>
            </a:r>
            <a:r>
              <a:rPr b="1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performance</a:t>
            </a: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implications</a:t>
            </a:r>
            <a:endParaRPr b="0" lang="de-DE" sz="4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de-DE" sz="4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de-DE" sz="4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de-DE" sz="4000" spc="-1" strike="noStrike">
                <a:solidFill>
                  <a:srgbClr val="000000"/>
                </a:solidFill>
                <a:latin typeface="Lato black"/>
                <a:ea typeface="DejaVu Sans"/>
              </a:rPr>
              <a:t>RESULTS</a:t>
            </a:r>
            <a:endParaRPr b="0" lang="de-DE" sz="4000" spc="-1" strike="noStrike">
              <a:latin typeface="Arial"/>
            </a:endParaRPr>
          </a:p>
          <a:p>
            <a:pPr marL="571680" indent="-570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Preferences deliver results somewhere </a:t>
            </a:r>
            <a:r>
              <a:rPr b="1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between conjunctions</a:t>
            </a: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and </a:t>
            </a:r>
            <a:r>
              <a:rPr b="1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OPTIONAL</a:t>
            </a: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patterns</a:t>
            </a:r>
            <a:endParaRPr b="0" lang="de-DE" sz="4000" spc="-1" strike="noStrike">
              <a:latin typeface="Arial"/>
            </a:endParaRPr>
          </a:p>
          <a:p>
            <a:pPr marL="571680" indent="-570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Framework already usable via </a:t>
            </a:r>
            <a:r>
              <a:rPr b="1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query rewriting</a:t>
            </a:r>
            <a:endParaRPr b="0" lang="de-DE" sz="4000" spc="-1" strike="noStrike">
              <a:latin typeface="Arial"/>
            </a:endParaRPr>
          </a:p>
          <a:p>
            <a:pPr marL="571680" indent="-570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1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New operators</a:t>
            </a: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solve modeling problems of our framework</a:t>
            </a:r>
            <a:endParaRPr b="0" lang="de-DE" sz="4000" spc="-1" strike="noStrike">
              <a:latin typeface="Arial"/>
            </a:endParaRPr>
          </a:p>
          <a:p>
            <a:pPr marL="571680" indent="-5709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1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No</a:t>
            </a: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</a:t>
            </a:r>
            <a:r>
              <a:rPr b="1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known performance</a:t>
            </a:r>
            <a:r>
              <a:rPr b="0" lang="de-DE" sz="4000" spc="-1" strike="noStrike">
                <a:solidFill>
                  <a:srgbClr val="000000"/>
                </a:solidFill>
                <a:latin typeface="Lato"/>
                <a:ea typeface="DejaVu Sans"/>
              </a:rPr>
              <a:t> impacts compared to our original framework</a:t>
            </a:r>
            <a:endParaRPr b="0" lang="de-DE" sz="4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de-DE" sz="4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de-DE" sz="4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de-DE" sz="4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de-DE" sz="4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de-DE" sz="4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de-DE" sz="4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de-DE" sz="4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de-DE" sz="4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de-DE" sz="4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de-DE" sz="4000" spc="-1" strike="noStrike">
              <a:latin typeface="Arial"/>
            </a:endParaRPr>
          </a:p>
        </p:txBody>
      </p:sp>
      <p:sp>
        <p:nvSpPr>
          <p:cNvPr id="48" name="CustomShape 5"/>
          <p:cNvSpPr/>
          <p:nvPr/>
        </p:nvSpPr>
        <p:spPr>
          <a:xfrm>
            <a:off x="23268600" y="29722320"/>
            <a:ext cx="1211400" cy="2173320"/>
          </a:xfrm>
          <a:custGeom>
            <a:avLst/>
            <a:gdLst/>
            <a:ahLst/>
            <a:rect l="l" t="t" r="r" b="b"/>
            <a:pathLst>
              <a:path w="2089376" h="3614056">
                <a:moveTo>
                  <a:pt x="321256" y="0"/>
                </a:moveTo>
                <a:cubicBezTo>
                  <a:pt x="144562" y="0"/>
                  <a:pt x="0" y="144562"/>
                  <a:pt x="0" y="321256"/>
                </a:cubicBezTo>
                <a:lnTo>
                  <a:pt x="0" y="3292801"/>
                </a:lnTo>
                <a:cubicBezTo>
                  <a:pt x="0" y="3469495"/>
                  <a:pt x="144562" y="3614057"/>
                  <a:pt x="321256" y="3614057"/>
                </a:cubicBezTo>
                <a:lnTo>
                  <a:pt x="1815047" y="3614057"/>
                </a:lnTo>
                <a:cubicBezTo>
                  <a:pt x="1991741" y="3614057"/>
                  <a:pt x="2136303" y="3469495"/>
                  <a:pt x="2136303" y="3292801"/>
                </a:cubicBezTo>
                <a:lnTo>
                  <a:pt x="2136303" y="321256"/>
                </a:lnTo>
                <a:cubicBezTo>
                  <a:pt x="2136303" y="144562"/>
                  <a:pt x="1991741" y="0"/>
                  <a:pt x="1815047" y="0"/>
                </a:cubicBezTo>
                <a:lnTo>
                  <a:pt x="321256" y="0"/>
                </a:lnTo>
                <a:close/>
                <a:moveTo>
                  <a:pt x="889115" y="309397"/>
                </a:moveTo>
                <a:lnTo>
                  <a:pt x="1247302" y="309397"/>
                </a:lnTo>
                <a:cubicBezTo>
                  <a:pt x="1270849" y="309397"/>
                  <a:pt x="1289936" y="336390"/>
                  <a:pt x="1289936" y="369650"/>
                </a:cubicBezTo>
                <a:cubicBezTo>
                  <a:pt x="1289936" y="402911"/>
                  <a:pt x="1270849" y="429903"/>
                  <a:pt x="1247302" y="429903"/>
                </a:cubicBezTo>
                <a:lnTo>
                  <a:pt x="889115" y="429903"/>
                </a:lnTo>
                <a:cubicBezTo>
                  <a:pt x="865567" y="429903"/>
                  <a:pt x="846480" y="402911"/>
                  <a:pt x="846480" y="369650"/>
                </a:cubicBezTo>
                <a:cubicBezTo>
                  <a:pt x="846480" y="336390"/>
                  <a:pt x="865567" y="309397"/>
                  <a:pt x="889115" y="309397"/>
                </a:cubicBezTo>
                <a:close/>
                <a:moveTo>
                  <a:pt x="176468" y="738905"/>
                </a:moveTo>
                <a:lnTo>
                  <a:pt x="1959892" y="738905"/>
                </a:lnTo>
                <a:lnTo>
                  <a:pt x="1959892" y="2875208"/>
                </a:lnTo>
                <a:lnTo>
                  <a:pt x="176468" y="2875208"/>
                </a:lnTo>
                <a:lnTo>
                  <a:pt x="176468" y="738905"/>
                </a:lnTo>
                <a:close/>
                <a:moveTo>
                  <a:pt x="1068180" y="3045747"/>
                </a:moveTo>
                <a:cubicBezTo>
                  <a:pt x="1068180" y="3045747"/>
                  <a:pt x="1068180" y="3045747"/>
                  <a:pt x="1068180" y="3045747"/>
                </a:cubicBezTo>
                <a:cubicBezTo>
                  <a:pt x="1178013" y="3045747"/>
                  <a:pt x="1267066" y="3134799"/>
                  <a:pt x="1267066" y="3244633"/>
                </a:cubicBezTo>
                <a:cubicBezTo>
                  <a:pt x="1267066" y="3244633"/>
                  <a:pt x="1267066" y="3244633"/>
                  <a:pt x="1267066" y="3244633"/>
                </a:cubicBezTo>
                <a:lnTo>
                  <a:pt x="1267066" y="3244633"/>
                </a:lnTo>
                <a:cubicBezTo>
                  <a:pt x="1267066" y="3244633"/>
                  <a:pt x="1267066" y="3244633"/>
                  <a:pt x="1267066" y="3244633"/>
                </a:cubicBezTo>
                <a:cubicBezTo>
                  <a:pt x="1267066" y="3354466"/>
                  <a:pt x="1178013" y="3443519"/>
                  <a:pt x="1068180" y="3443519"/>
                </a:cubicBezTo>
                <a:cubicBezTo>
                  <a:pt x="1068180" y="3443519"/>
                  <a:pt x="1068180" y="3443519"/>
                  <a:pt x="1068180" y="3443519"/>
                </a:cubicBezTo>
                <a:lnTo>
                  <a:pt x="1068180" y="3443519"/>
                </a:lnTo>
                <a:cubicBezTo>
                  <a:pt x="1068180" y="3443519"/>
                  <a:pt x="1068180" y="3443519"/>
                  <a:pt x="1068180" y="3443519"/>
                </a:cubicBezTo>
                <a:cubicBezTo>
                  <a:pt x="958346" y="3443519"/>
                  <a:pt x="869294" y="3354466"/>
                  <a:pt x="869294" y="3244633"/>
                </a:cubicBezTo>
                <a:cubicBezTo>
                  <a:pt x="869294" y="3244633"/>
                  <a:pt x="869294" y="3244633"/>
                  <a:pt x="869294" y="3244633"/>
                </a:cubicBezTo>
                <a:lnTo>
                  <a:pt x="869294" y="3244633"/>
                </a:lnTo>
                <a:cubicBezTo>
                  <a:pt x="869294" y="3244633"/>
                  <a:pt x="869294" y="3244633"/>
                  <a:pt x="869294" y="3244633"/>
                </a:cubicBezTo>
                <a:cubicBezTo>
                  <a:pt x="869294" y="3134799"/>
                  <a:pt x="958346" y="3045747"/>
                  <a:pt x="1068180" y="3045747"/>
                </a:cubicBezTo>
                <a:cubicBezTo>
                  <a:pt x="1068180" y="3045747"/>
                  <a:pt x="1068180" y="3045747"/>
                  <a:pt x="1068180" y="3045747"/>
                </a:cubicBezTo>
                <a:lnTo>
                  <a:pt x="1068180" y="3045747"/>
                </a:lnTo>
                <a:close/>
              </a:path>
            </a:pathLst>
          </a:custGeom>
          <a:solidFill>
            <a:srgbClr val="cdcdcd"/>
          </a:solidFill>
          <a:ln w="5652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6"/>
          <p:cNvSpPr/>
          <p:nvPr/>
        </p:nvSpPr>
        <p:spPr>
          <a:xfrm>
            <a:off x="24802560" y="30055320"/>
            <a:ext cx="956124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400" spc="-1" strike="noStrike">
                <a:solidFill>
                  <a:srgbClr val="cdcdcd"/>
                </a:solidFill>
                <a:latin typeface="Lato Black"/>
                <a:ea typeface="DejaVu Sans"/>
              </a:rPr>
              <a:t>Take a picture</a:t>
            </a:r>
            <a:r>
              <a:rPr b="0" lang="de-DE" sz="5400" spc="-1" strike="noStrike">
                <a:solidFill>
                  <a:srgbClr val="cdcdcd"/>
                </a:solidFill>
                <a:latin typeface="Lato"/>
                <a:ea typeface="DejaVu Sans"/>
              </a:rPr>
              <a:t> to </a:t>
            </a:r>
            <a:br/>
            <a:r>
              <a:rPr b="0" lang="de-DE" sz="5400" spc="-1" strike="noStrike">
                <a:solidFill>
                  <a:srgbClr val="cdcdcd"/>
                </a:solidFill>
                <a:latin typeface="Lato Black"/>
                <a:ea typeface="DejaVu Sans"/>
              </a:rPr>
              <a:t>download</a:t>
            </a:r>
            <a:r>
              <a:rPr b="0" lang="de-DE" sz="5400" spc="-1" strike="noStrike">
                <a:solidFill>
                  <a:srgbClr val="cdcdcd"/>
                </a:solidFill>
                <a:latin typeface="Lato"/>
                <a:ea typeface="DejaVu Sans"/>
              </a:rPr>
              <a:t> the</a:t>
            </a:r>
            <a:r>
              <a:rPr b="1" lang="de-DE" sz="5400" spc="-1" strike="noStrike">
                <a:solidFill>
                  <a:srgbClr val="cdcdcd"/>
                </a:solidFill>
                <a:latin typeface="Lato"/>
                <a:ea typeface="DejaVu Sans"/>
              </a:rPr>
              <a:t> </a:t>
            </a:r>
            <a:r>
              <a:rPr b="0" lang="de-DE" sz="5400" spc="-1" strike="noStrike">
                <a:solidFill>
                  <a:srgbClr val="cdcdcd"/>
                </a:solidFill>
                <a:latin typeface="Lato Black"/>
                <a:ea typeface="DejaVu Sans"/>
              </a:rPr>
              <a:t>full paper</a:t>
            </a:r>
            <a:endParaRPr b="0" lang="de-DE" sz="5400" spc="-1" strike="noStrike">
              <a:latin typeface="Arial"/>
            </a:endParaRPr>
          </a:p>
        </p:txBody>
      </p:sp>
      <p:sp>
        <p:nvSpPr>
          <p:cNvPr id="50" name="CustomShape 7"/>
          <p:cNvSpPr/>
          <p:nvPr/>
        </p:nvSpPr>
        <p:spPr>
          <a:xfrm flipH="1">
            <a:off x="20048400" y="29408760"/>
            <a:ext cx="1535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6600">
            <a:solidFill>
              <a:schemeClr val="bg1"/>
            </a:solidFill>
            <a:prstDash val="sysDot"/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8"/>
          <p:cNvSpPr/>
          <p:nvPr/>
        </p:nvSpPr>
        <p:spPr>
          <a:xfrm>
            <a:off x="1328400" y="720000"/>
            <a:ext cx="10479600" cy="37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8000" spc="-1" strike="noStrike">
                <a:solidFill>
                  <a:srgbClr val="3465a4"/>
                </a:solidFill>
                <a:latin typeface="Lato black"/>
                <a:ea typeface="DejaVu Sans"/>
              </a:rPr>
              <a:t>OptiSparql</a:t>
            </a:r>
            <a:endParaRPr b="0" lang="de-DE" sz="8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5400" spc="-1" strike="noStrike">
                <a:solidFill>
                  <a:srgbClr val="000000"/>
                </a:solidFill>
                <a:latin typeface="Lato"/>
                <a:ea typeface="DejaVu Sans"/>
              </a:rPr>
              <a:t>Modeling Interdependent Preferences over Incomplete Knowledge Graph Query Answers</a:t>
            </a:r>
            <a:endParaRPr b="0" lang="de-DE" sz="5400" spc="-1" strike="noStrike">
              <a:latin typeface="Arial"/>
            </a:endParaRPr>
          </a:p>
        </p:txBody>
      </p:sp>
      <p:sp>
        <p:nvSpPr>
          <p:cNvPr id="52" name="CustomShape 9"/>
          <p:cNvSpPr/>
          <p:nvPr/>
        </p:nvSpPr>
        <p:spPr>
          <a:xfrm>
            <a:off x="48773880" y="27801720"/>
            <a:ext cx="8898120" cy="14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Lato"/>
                <a:ea typeface="DejaVu Sans"/>
              </a:rPr>
              <a:t>Till Affeldt, Stephan Mennicke, Wolf-Tilo Balke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53" name="CustomShape 10"/>
          <p:cNvSpPr/>
          <p:nvPr/>
        </p:nvSpPr>
        <p:spPr>
          <a:xfrm>
            <a:off x="48030480" y="28440000"/>
            <a:ext cx="425520" cy="334440"/>
          </a:xfrm>
          <a:custGeom>
            <a:avLst/>
            <a:gdLst/>
            <a:ahLst/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1"/>
          <p:cNvSpPr/>
          <p:nvPr/>
        </p:nvSpPr>
        <p:spPr>
          <a:xfrm>
            <a:off x="41934600" y="22176000"/>
            <a:ext cx="4261320" cy="3599640"/>
          </a:xfrm>
          <a:prstGeom prst="smileyFace">
            <a:avLst>
              <a:gd name="adj" fmla="val 9282"/>
            </a:avLst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2"/>
          <p:cNvSpPr/>
          <p:nvPr/>
        </p:nvSpPr>
        <p:spPr>
          <a:xfrm flipH="1">
            <a:off x="15256080" y="14580000"/>
            <a:ext cx="25228800" cy="9431640"/>
          </a:xfrm>
          <a:prstGeom prst="wedgeRectCallout">
            <a:avLst>
              <a:gd name="adj1" fmla="val -54245"/>
              <a:gd name="adj2" fmla="val 58435"/>
            </a:avLst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 flipH="1">
            <a:off x="14916240" y="13392000"/>
            <a:ext cx="18491760" cy="6263640"/>
          </a:xfrm>
          <a:prstGeom prst="rect">
            <a:avLst/>
          </a:prstGeom>
          <a:ln>
            <a:noFill/>
          </a:ln>
        </p:spPr>
      </p:pic>
      <p:sp>
        <p:nvSpPr>
          <p:cNvPr id="57" name="CustomShape 13"/>
          <p:cNvSpPr/>
          <p:nvPr/>
        </p:nvSpPr>
        <p:spPr>
          <a:xfrm>
            <a:off x="15682680" y="19769760"/>
            <a:ext cx="24035400" cy="34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1000" spc="-1" strike="noStrike">
                <a:solidFill>
                  <a:srgbClr val="000000"/>
                </a:solidFill>
                <a:latin typeface="Lato"/>
              </a:rPr>
              <a:t>I </a:t>
            </a:r>
            <a:r>
              <a:rPr b="0" lang="de-DE" sz="11000" spc="-1" strike="noStrike">
                <a:solidFill>
                  <a:srgbClr val="000000"/>
                </a:solidFill>
                <a:latin typeface="Lato black"/>
              </a:rPr>
              <a:t>prefer</a:t>
            </a:r>
            <a:r>
              <a:rPr b="0" lang="de-DE" sz="11000" spc="-1" strike="noStrike">
                <a:solidFill>
                  <a:srgbClr val="000000"/>
                </a:solidFill>
                <a:latin typeface="Lato"/>
              </a:rPr>
              <a:t> the color </a:t>
            </a:r>
            <a:r>
              <a:rPr b="0" lang="de-DE" sz="11000" spc="-1" strike="noStrike">
                <a:solidFill>
                  <a:srgbClr val="000000"/>
                </a:solidFill>
                <a:latin typeface="Lato black"/>
              </a:rPr>
              <a:t>red</a:t>
            </a:r>
            <a:r>
              <a:rPr b="0" lang="de-DE" sz="11000" spc="-1" strike="noStrike">
                <a:solidFill>
                  <a:srgbClr val="000000"/>
                </a:solidFill>
                <a:latin typeface="Lato"/>
              </a:rPr>
              <a:t> when it comes to </a:t>
            </a:r>
            <a:r>
              <a:rPr b="0" lang="de-DE" sz="11000" spc="-1" strike="noStrike">
                <a:solidFill>
                  <a:srgbClr val="000000"/>
                </a:solidFill>
                <a:latin typeface="Lato black"/>
              </a:rPr>
              <a:t>sports</a:t>
            </a:r>
            <a:r>
              <a:rPr b="0" lang="de-DE" sz="11000" spc="-1" strike="noStrike">
                <a:solidFill>
                  <a:srgbClr val="000000"/>
                </a:solidFill>
                <a:latin typeface="Lato"/>
              </a:rPr>
              <a:t> cars.</a:t>
            </a:r>
            <a:endParaRPr b="0" lang="de-DE" sz="110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47901240" y="29507040"/>
            <a:ext cx="2498760" cy="195660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3"/>
          <a:stretch/>
        </p:blipFill>
        <p:spPr>
          <a:xfrm>
            <a:off x="50533200" y="29629800"/>
            <a:ext cx="2170800" cy="183384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4"/>
          <a:stretch/>
        </p:blipFill>
        <p:spPr>
          <a:xfrm>
            <a:off x="46856880" y="1656000"/>
            <a:ext cx="11596320" cy="115200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5"/>
          <a:stretch/>
        </p:blipFill>
        <p:spPr>
          <a:xfrm>
            <a:off x="47016000" y="4953240"/>
            <a:ext cx="11121840" cy="10382760"/>
          </a:xfrm>
          <a:prstGeom prst="rect">
            <a:avLst/>
          </a:prstGeom>
          <a:ln>
            <a:noFill/>
          </a:ln>
        </p:spPr>
      </p:pic>
      <p:pic>
        <p:nvPicPr>
          <p:cNvPr id="62" name="" descr=""/>
          <p:cNvPicPr/>
          <p:nvPr/>
        </p:nvPicPr>
        <p:blipFill>
          <a:blip r:embed="rId6"/>
          <a:stretch/>
        </p:blipFill>
        <p:spPr>
          <a:xfrm>
            <a:off x="47089440" y="18720000"/>
            <a:ext cx="11158560" cy="6768000"/>
          </a:xfrm>
          <a:prstGeom prst="rect">
            <a:avLst/>
          </a:prstGeom>
          <a:ln>
            <a:noFill/>
          </a:ln>
        </p:spPr>
      </p:pic>
      <p:sp>
        <p:nvSpPr>
          <p:cNvPr id="63" name="TextShape 14"/>
          <p:cNvSpPr txBox="1"/>
          <p:nvPr/>
        </p:nvSpPr>
        <p:spPr>
          <a:xfrm>
            <a:off x="47016000" y="648000"/>
            <a:ext cx="10512000" cy="85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de-DE" sz="6000" spc="-1" strike="noStrike">
                <a:solidFill>
                  <a:srgbClr val="000000"/>
                </a:solidFill>
                <a:latin typeface="Lato black"/>
              </a:rPr>
              <a:t>Examples</a:t>
            </a:r>
            <a:endParaRPr b="0" lang="de-DE" sz="6000" spc="-1" strike="noStrike">
              <a:solidFill>
                <a:srgbClr val="000000"/>
              </a:solidFill>
              <a:latin typeface="Lato black"/>
            </a:endParaRPr>
          </a:p>
        </p:txBody>
      </p:sp>
      <p:sp>
        <p:nvSpPr>
          <p:cNvPr id="64" name="TextShape 15"/>
          <p:cNvSpPr txBox="1"/>
          <p:nvPr/>
        </p:nvSpPr>
        <p:spPr>
          <a:xfrm>
            <a:off x="47016000" y="3002040"/>
            <a:ext cx="10656000" cy="59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de-DE" sz="4000" spc="-1" strike="noStrike">
                <a:solidFill>
                  <a:srgbClr val="000000"/>
                </a:solidFill>
                <a:latin typeface="Lato"/>
              </a:rPr>
              <a:t>Minimal example of our framework</a:t>
            </a:r>
            <a:endParaRPr b="0" lang="de-DE" sz="40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65" name="TextShape 16"/>
          <p:cNvSpPr txBox="1"/>
          <p:nvPr/>
        </p:nvSpPr>
        <p:spPr>
          <a:xfrm>
            <a:off x="47088000" y="15768000"/>
            <a:ext cx="10512000" cy="59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de-DE" sz="4000" spc="-1" strike="noStrike">
                <a:solidFill>
                  <a:srgbClr val="000000"/>
                </a:solidFill>
                <a:latin typeface="Lato"/>
              </a:rPr>
              <a:t>Dependencies prior to our revision</a:t>
            </a:r>
            <a:endParaRPr b="0" lang="de-DE" sz="40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66" name="TextShape 17"/>
          <p:cNvSpPr txBox="1"/>
          <p:nvPr/>
        </p:nvSpPr>
        <p:spPr>
          <a:xfrm>
            <a:off x="47099880" y="25821360"/>
            <a:ext cx="10150560" cy="59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de-DE" sz="4000" spc="-1" strike="noStrike">
                <a:solidFill>
                  <a:srgbClr val="000000"/>
                </a:solidFill>
                <a:latin typeface="Lato"/>
              </a:rPr>
              <a:t>Dependencies after our revision</a:t>
            </a:r>
            <a:endParaRPr b="0" lang="de-DE" sz="4000" spc="-1" strike="noStrike">
              <a:solidFill>
                <a:srgbClr val="000000"/>
              </a:solidFill>
              <a:latin typeface="Lato"/>
            </a:endParaRPr>
          </a:p>
        </p:txBody>
      </p:sp>
      <p:pic>
        <p:nvPicPr>
          <p:cNvPr id="67" name="" descr=""/>
          <p:cNvPicPr/>
          <p:nvPr/>
        </p:nvPicPr>
        <p:blipFill>
          <a:blip r:embed="rId7"/>
          <a:stretch/>
        </p:blipFill>
        <p:spPr>
          <a:xfrm>
            <a:off x="15264000" y="25992000"/>
            <a:ext cx="5904000" cy="590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9898</TotalTime>
  <Application>LibreOffice/6.3.1.2$Windows_X86_64 LibreOffice_project/b79626edf0065ac373bd1df5c28bd630b4424273</Application>
  <Words>2234</Words>
  <Paragraphs>276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2019-07-02T13:39:34Z</dcterms:created>
  <dc:creator>Morrison, Mike</dc:creator>
  <dc:description/>
  <dc:language>de-DE</dc:language>
  <cp:lastModifiedBy/>
  <dcterms:modified xsi:type="dcterms:W3CDTF">2020-08-30T21:18:29Z</dcterms:modified>
  <cp:revision>133</cp:revision>
  <dc:subject/>
  <dc:title>Notes:  1. Correct fonts won’t load until you open this in PowerPoint (e.g., if you’re previewing this in your browser it’ll look uglier than it actually is).  2. Generate QR codes here: https://www.qrcode-monkey.com/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32</vt:i4>
  </property>
</Properties>
</file>