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46f6d85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46f6d85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Tanner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6f6d854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6f6d854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Tanner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46f6d854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46f6d854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Tanner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46f6d85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46f6d85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46f6d854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46f6d854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46f6d854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46f6d85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46f6d854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46f6d854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 Google’s Safe Browsing API did not return these links as malicious; instead, they were found to be safe to travel too. However, as we stated earlier, we are also looking for spam and phishing links. We investigated the remaining links to see if there were any trends in them and what type of links they were and found that each link was either a self-promotion link, a link promoting another streamer or clips that streamers allow viewers to capture of the stream for replays. Streamers make money from their streams by having a large amount of follows  under  their  wings.   So,  in  order  to  keep  their numbers high, streamers will post promotion links that either lead viewers to join their messaging platform (Discord),  or  their  social  media  accounts,  or  even  sponsor links.   Sponsor links are links provided by sponsors to streams to promote their product. An  example  of  a  sponsored  link  would  be Rogue  Energy  Drink  providing  a  link  to  a  stream  for them to post in their chat to promote the drink.  In exchange,  the  sponsor  pays  the  streamer  a  large  sum  of money (usually in the thousands) passed on their viewership.  We also mentioned that some of the links are for short highlights videos, commonly called replay clips. Many streamers have a unique bot/program in place on their streams that allow viewers to type a particular command in chat that will record a certain amount of time in the stream and then replay it.  The times vary depending on the streamer’s settings.</a:t>
            </a:r>
            <a:endParaRPr sz="600">
              <a:latin typeface="Lato"/>
              <a:ea typeface="Lato"/>
              <a:cs typeface="Lato"/>
              <a:sym typeface="Lato"/>
            </a:endParaRPr>
          </a:p>
          <a:p>
            <a:pPr indent="0" lvl="0" marL="0" rtl="0" algn="l">
              <a:spcBef>
                <a:spcPts val="0"/>
              </a:spcBef>
              <a:spcAft>
                <a:spcPts val="0"/>
              </a:spcAft>
              <a:buNone/>
            </a:pPr>
            <a:r>
              <a:t/>
            </a:r>
            <a:endParaRPr sz="600">
              <a:highlight>
                <a:srgbClr val="E4E8EE"/>
              </a:highlight>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46f6d854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46f6d854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46f6d85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46f6d85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600">
              <a:highlight>
                <a:srgbClr val="E4E8EE"/>
              </a:highlight>
            </a:endParaRPr>
          </a:p>
          <a:p>
            <a:pPr indent="0" lvl="0" marL="0" rtl="0" algn="l">
              <a:spcBef>
                <a:spcPts val="0"/>
              </a:spcBef>
              <a:spcAft>
                <a:spcPts val="0"/>
              </a:spcAft>
              <a:buNone/>
            </a:pPr>
            <a:r>
              <a:rPr lang="en"/>
              <a:t>Tanner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f042a50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f042a50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f042a50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f042a50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46f6d85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6f6d85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ef042a50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f042a50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eeaa4359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eaa4359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Bots typically perform tasks that are simple and repetitive but can complete these tasks at speeds of a much higher rate than humans can,  all while expending less resources.</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Tanner</a:t>
            </a:r>
            <a:endParaRPr sz="1200">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46f6d854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46f6d854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Tanner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46f6d85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46f6d85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46f6d85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6f6d85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46f6d854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46f6d854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Chat Logger does not have any functions that write to the Twitch chat of any channel it enters. To ensure it does not do this, we will thoroughly review the source code and make any changes to ensure that the bots do not type in chat.  Also, we will thoroughly test the chat logger in the weeks prior to data gathering to ensure that the Chat Logger does not post any errors in the Twitch chat or from any other source of errors.</a:t>
            </a:r>
            <a:endParaRPr sz="12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299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Selection Behavior of Malicious Bots within Twitch Chat</a:t>
            </a:r>
            <a:endParaRPr/>
          </a:p>
        </p:txBody>
      </p:sp>
      <p:sp>
        <p:nvSpPr>
          <p:cNvPr id="135" name="Google Shape;135;p13"/>
          <p:cNvSpPr txBox="1"/>
          <p:nvPr>
            <p:ph idx="1" type="subTitle"/>
          </p:nvPr>
        </p:nvSpPr>
        <p:spPr>
          <a:xfrm>
            <a:off x="5083950" y="339077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Yarbrough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Tanner Bonds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10 Instances Each. 20 Total.</a:t>
            </a:r>
            <a:endParaRPr sz="1800"/>
          </a:p>
          <a:p>
            <a:pPr indent="-342900" lvl="0" marL="457200" rtl="0" algn="l">
              <a:lnSpc>
                <a:spcPct val="150000"/>
              </a:lnSpc>
              <a:spcBef>
                <a:spcPts val="0"/>
              </a:spcBef>
              <a:spcAft>
                <a:spcPts val="0"/>
              </a:spcAft>
              <a:buSzPts val="1800"/>
              <a:buChar char="●"/>
            </a:pPr>
            <a:r>
              <a:rPr lang="en" sz="1800"/>
              <a:t>10 Monitored the Top 10 Streamers w/ Most Viewers</a:t>
            </a:r>
            <a:endParaRPr sz="1800"/>
          </a:p>
          <a:p>
            <a:pPr indent="-342900" lvl="0" marL="457200" rtl="0" algn="l">
              <a:lnSpc>
                <a:spcPct val="150000"/>
              </a:lnSpc>
              <a:spcBef>
                <a:spcPts val="0"/>
              </a:spcBef>
              <a:spcAft>
                <a:spcPts val="0"/>
              </a:spcAft>
              <a:buSzPts val="1800"/>
              <a:buChar char="●"/>
            </a:pPr>
            <a:r>
              <a:rPr lang="en" sz="1800"/>
              <a:t>10 Monitored the Top 10 Streamers w/ Most Viewers &lt; 1,000.</a:t>
            </a:r>
            <a:endParaRPr sz="1800"/>
          </a:p>
          <a:p>
            <a:pPr indent="-342900" lvl="0" marL="457200" rtl="0" algn="l">
              <a:lnSpc>
                <a:spcPct val="150000"/>
              </a:lnSpc>
              <a:spcBef>
                <a:spcPts val="0"/>
              </a:spcBef>
              <a:spcAft>
                <a:spcPts val="0"/>
              </a:spcAft>
              <a:buSzPts val="1800"/>
              <a:buChar char="●"/>
            </a:pPr>
            <a:r>
              <a:rPr lang="en" sz="1800"/>
              <a:t>Ran for Several Hours</a:t>
            </a:r>
            <a:endParaRPr sz="1800"/>
          </a:p>
          <a:p>
            <a:pPr indent="-342900" lvl="0" marL="457200" rtl="0" algn="l">
              <a:lnSpc>
                <a:spcPct val="150000"/>
              </a:lnSpc>
              <a:spcBef>
                <a:spcPts val="0"/>
              </a:spcBef>
              <a:spcAft>
                <a:spcPts val="0"/>
              </a:spcAft>
              <a:buSzPts val="1800"/>
              <a:buChar char="●"/>
            </a:pPr>
            <a:r>
              <a:rPr lang="en" sz="1800"/>
              <a:t>Stored as .log Files.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Privacy</a:t>
            </a:r>
            <a:endParaRPr sz="1800"/>
          </a:p>
          <a:p>
            <a:pPr indent="-342900" lvl="1" marL="914400" rtl="0" algn="l">
              <a:spcBef>
                <a:spcPts val="0"/>
              </a:spcBef>
              <a:spcAft>
                <a:spcPts val="0"/>
              </a:spcAft>
              <a:buSzPts val="1800"/>
              <a:buChar char="○"/>
            </a:pPr>
            <a:r>
              <a:rPr lang="en" sz="1800"/>
              <a:t>Find Links In Messages, Remove All Others</a:t>
            </a:r>
            <a:endParaRPr sz="1800"/>
          </a:p>
          <a:p>
            <a:pPr indent="-342900" lvl="0" marL="457200" rtl="0" algn="l">
              <a:spcBef>
                <a:spcPts val="0"/>
              </a:spcBef>
              <a:spcAft>
                <a:spcPts val="0"/>
              </a:spcAft>
              <a:buSzPts val="1800"/>
              <a:buChar char="●"/>
            </a:pPr>
            <a:r>
              <a:rPr lang="en" sz="1800"/>
              <a:t>Enter Links into Google’s Safe Browsing API</a:t>
            </a:r>
            <a:endParaRPr sz="1800"/>
          </a:p>
          <a:p>
            <a:pPr indent="-342900" lvl="0" marL="457200" rtl="0" algn="l">
              <a:spcBef>
                <a:spcPts val="0"/>
              </a:spcBef>
              <a:spcAft>
                <a:spcPts val="0"/>
              </a:spcAft>
              <a:buSzPts val="1800"/>
              <a:buChar char="●"/>
            </a:pPr>
            <a:r>
              <a:rPr lang="en" sz="1800"/>
              <a:t>Patterns</a:t>
            </a:r>
            <a:endParaRPr sz="1800"/>
          </a:p>
          <a:p>
            <a:pPr indent="-342900" lvl="1" marL="914400" rtl="0" algn="l">
              <a:lnSpc>
                <a:spcPct val="100000"/>
              </a:lnSpc>
              <a:spcBef>
                <a:spcPts val="0"/>
              </a:spcBef>
              <a:spcAft>
                <a:spcPts val="0"/>
              </a:spcAft>
              <a:buSzPts val="1800"/>
              <a:buChar char="○"/>
            </a:pPr>
            <a:r>
              <a:rPr lang="en" sz="1800"/>
              <a:t>Similar Bots with Similar Links across Multiple Channels</a:t>
            </a:r>
            <a:endParaRPr sz="1800"/>
          </a:p>
          <a:p>
            <a:pPr indent="-342900" lvl="1" marL="914400" rtl="0" algn="l">
              <a:lnSpc>
                <a:spcPct val="100000"/>
              </a:lnSpc>
              <a:spcBef>
                <a:spcPts val="0"/>
              </a:spcBef>
              <a:spcAft>
                <a:spcPts val="0"/>
              </a:spcAft>
              <a:buSzPts val="1800"/>
              <a:buChar char="○"/>
            </a:pPr>
            <a:r>
              <a:rPr lang="en" sz="1800"/>
              <a:t>Similar Bots with Different Links across Multiple Channels</a:t>
            </a:r>
            <a:endParaRPr sz="1800"/>
          </a:p>
          <a:p>
            <a:pPr indent="-342900" lvl="1" marL="914400" rtl="0" algn="l">
              <a:lnSpc>
                <a:spcPct val="100000"/>
              </a:lnSpc>
              <a:spcBef>
                <a:spcPts val="0"/>
              </a:spcBef>
              <a:spcAft>
                <a:spcPts val="0"/>
              </a:spcAft>
              <a:buSzPts val="1800"/>
              <a:buChar char="○"/>
            </a:pPr>
            <a:r>
              <a:rPr lang="en" sz="1800"/>
              <a:t>Different Bots with Similar Links across Multiple Channels</a:t>
            </a:r>
            <a:endParaRPr sz="1800"/>
          </a:p>
          <a:p>
            <a:pPr indent="0" lvl="0" marL="914400" rtl="0" algn="l">
              <a:spcBef>
                <a:spcPts val="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Twitch &amp; Twitter</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Comparison of Findings</a:t>
            </a:r>
            <a:endParaRPr sz="1800"/>
          </a:p>
          <a:p>
            <a:pPr indent="-342900" lvl="0" marL="457200" rtl="0" algn="l">
              <a:lnSpc>
                <a:spcPct val="200000"/>
              </a:lnSpc>
              <a:spcBef>
                <a:spcPts val="0"/>
              </a:spcBef>
              <a:spcAft>
                <a:spcPts val="0"/>
              </a:spcAft>
              <a:buSzPts val="1800"/>
              <a:buChar char="●"/>
            </a:pPr>
            <a:r>
              <a:rPr lang="en" sz="1800"/>
              <a:t>URL Shorteners</a:t>
            </a:r>
            <a:endParaRPr sz="1800"/>
          </a:p>
          <a:p>
            <a:pPr indent="-342900" lvl="0" marL="457200" rtl="0" algn="l">
              <a:lnSpc>
                <a:spcPct val="200000"/>
              </a:lnSpc>
              <a:spcBef>
                <a:spcPts val="0"/>
              </a:spcBef>
              <a:spcAft>
                <a:spcPts val="0"/>
              </a:spcAft>
              <a:buSzPts val="1800"/>
              <a:buChar char="●"/>
            </a:pPr>
            <a:r>
              <a:rPr lang="en" sz="1800"/>
              <a:t>Similar Phishing Attacks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09225" y="32225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Excel Doc</a:t>
            </a:r>
            <a:endParaRPr/>
          </a:p>
        </p:txBody>
      </p:sp>
      <p:pic>
        <p:nvPicPr>
          <p:cNvPr id="214" name="Google Shape;214;p26"/>
          <p:cNvPicPr preferRelativeResize="0"/>
          <p:nvPr/>
        </p:nvPicPr>
        <p:blipFill>
          <a:blip r:embed="rId3">
            <a:alphaModFix/>
          </a:blip>
          <a:stretch>
            <a:fillRect/>
          </a:stretch>
        </p:blipFill>
        <p:spPr>
          <a:xfrm>
            <a:off x="152400" y="1623350"/>
            <a:ext cx="8839203" cy="23686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Malicious Links</a:t>
            </a:r>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Google’s API reported 4 links as malicious</a:t>
            </a:r>
            <a:endParaRPr/>
          </a:p>
          <a:p>
            <a:pPr indent="-311150" lvl="0" marL="457200" rtl="0" algn="l">
              <a:spcBef>
                <a:spcPts val="0"/>
              </a:spcBef>
              <a:spcAft>
                <a:spcPts val="0"/>
              </a:spcAft>
              <a:buSzPts val="1300"/>
              <a:buChar char="●"/>
            </a:pPr>
            <a:r>
              <a:rPr lang="en"/>
              <a:t>All 4 links occurred in the same 2 Twitch streams</a:t>
            </a:r>
            <a:endParaRPr/>
          </a:p>
          <a:p>
            <a:pPr indent="-298450" lvl="1" marL="914400" rtl="0" algn="l">
              <a:spcBef>
                <a:spcPts val="0"/>
              </a:spcBef>
              <a:spcAft>
                <a:spcPts val="0"/>
              </a:spcAft>
              <a:buSzPts val="1100"/>
              <a:buChar char="○"/>
            </a:pPr>
            <a:r>
              <a:rPr lang="en"/>
              <a:t>One </a:t>
            </a:r>
            <a:r>
              <a:rPr lang="en"/>
              <a:t>occurred</a:t>
            </a:r>
            <a:r>
              <a:rPr lang="en"/>
              <a:t> 103 times, another 99, then 1, and 1</a:t>
            </a:r>
            <a:endParaRPr/>
          </a:p>
        </p:txBody>
      </p:sp>
      <p:pic>
        <p:nvPicPr>
          <p:cNvPr id="221" name="Google Shape;221;p27"/>
          <p:cNvPicPr preferRelativeResize="0"/>
          <p:nvPr/>
        </p:nvPicPr>
        <p:blipFill>
          <a:blip r:embed="rId3">
            <a:alphaModFix/>
          </a:blip>
          <a:stretch>
            <a:fillRect/>
          </a:stretch>
        </p:blipFill>
        <p:spPr>
          <a:xfrm>
            <a:off x="353925" y="2738875"/>
            <a:ext cx="4014400" cy="1533150"/>
          </a:xfrm>
          <a:prstGeom prst="rect">
            <a:avLst/>
          </a:prstGeom>
          <a:noFill/>
          <a:ln>
            <a:noFill/>
          </a:ln>
        </p:spPr>
      </p:pic>
      <p:pic>
        <p:nvPicPr>
          <p:cNvPr id="222" name="Google Shape;222;p27"/>
          <p:cNvPicPr preferRelativeResize="0"/>
          <p:nvPr/>
        </p:nvPicPr>
        <p:blipFill>
          <a:blip r:embed="rId4">
            <a:alphaModFix/>
          </a:blip>
          <a:stretch>
            <a:fillRect/>
          </a:stretch>
        </p:blipFill>
        <p:spPr>
          <a:xfrm>
            <a:off x="4368325" y="2738875"/>
            <a:ext cx="4119675" cy="94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Advertising Links</a:t>
            </a:r>
            <a:endParaRPr/>
          </a:p>
        </p:txBody>
      </p:sp>
      <p:sp>
        <p:nvSpPr>
          <p:cNvPr id="228" name="Google Shape;22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Sponsored Links</a:t>
            </a:r>
            <a:endParaRPr sz="2400"/>
          </a:p>
          <a:p>
            <a:pPr indent="-381000" lvl="0" marL="457200" rtl="0" algn="l">
              <a:lnSpc>
                <a:spcPct val="200000"/>
              </a:lnSpc>
              <a:spcBef>
                <a:spcPts val="0"/>
              </a:spcBef>
              <a:spcAft>
                <a:spcPts val="0"/>
              </a:spcAft>
              <a:buSzPts val="2400"/>
              <a:buChar char="●"/>
            </a:pPr>
            <a:r>
              <a:rPr lang="en" sz="2400"/>
              <a:t>Promoted Links</a:t>
            </a:r>
            <a:endParaRPr sz="2400"/>
          </a:p>
          <a:p>
            <a:pPr indent="-381000" lvl="0" marL="457200" rtl="0" algn="l">
              <a:lnSpc>
                <a:spcPct val="200000"/>
              </a:lnSpc>
              <a:spcBef>
                <a:spcPts val="0"/>
              </a:spcBef>
              <a:spcAft>
                <a:spcPts val="0"/>
              </a:spcAft>
              <a:buSzPts val="2400"/>
              <a:buChar char="●"/>
            </a:pPr>
            <a:r>
              <a:rPr lang="en" sz="2400"/>
              <a:t>Replay Clips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Streamer Security</a:t>
            </a:r>
            <a:endParaRPr/>
          </a:p>
        </p:txBody>
      </p:sp>
      <p:sp>
        <p:nvSpPr>
          <p:cNvPr id="234" name="Google Shape;234;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Thankfully, our results and suspicions about Twitch were wrong.</a:t>
            </a:r>
            <a:endParaRPr sz="1800"/>
          </a:p>
          <a:p>
            <a:pPr indent="-342900" lvl="0" marL="457200" rtl="0" algn="l">
              <a:lnSpc>
                <a:spcPct val="150000"/>
              </a:lnSpc>
              <a:spcBef>
                <a:spcPts val="0"/>
              </a:spcBef>
              <a:spcAft>
                <a:spcPts val="0"/>
              </a:spcAft>
              <a:buSzPts val="1800"/>
              <a:buChar char="●"/>
            </a:pPr>
            <a:r>
              <a:rPr lang="en" sz="1800"/>
              <a:t>Streamers take much better care about the security of their viewers than most individuals do about themselves.</a:t>
            </a:r>
            <a:endParaRPr sz="1800"/>
          </a:p>
          <a:p>
            <a:pPr indent="-342900" lvl="0" marL="457200" rtl="0" algn="l">
              <a:lnSpc>
                <a:spcPct val="150000"/>
              </a:lnSpc>
              <a:spcBef>
                <a:spcPts val="0"/>
              </a:spcBef>
              <a:spcAft>
                <a:spcPts val="0"/>
              </a:spcAft>
              <a:buSzPts val="1800"/>
              <a:buChar char="●"/>
            </a:pPr>
            <a:r>
              <a:rPr lang="en" sz="1800"/>
              <a:t>Most streamers turn on a setting that makes it so that only they, and those they allow, can post links in chat.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Twitch &amp; Twitter</a:t>
            </a:r>
            <a:endParaRPr/>
          </a:p>
        </p:txBody>
      </p:sp>
      <p:sp>
        <p:nvSpPr>
          <p:cNvPr id="240" name="Google Shape;240;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Inconclusive, Comparison cannot be made.</a:t>
            </a:r>
            <a:endParaRPr sz="1800"/>
          </a:p>
          <a:p>
            <a:pPr indent="-342900" lvl="0" marL="457200" rtl="0" algn="l">
              <a:lnSpc>
                <a:spcPct val="150000"/>
              </a:lnSpc>
              <a:spcBef>
                <a:spcPts val="0"/>
              </a:spcBef>
              <a:spcAft>
                <a:spcPts val="0"/>
              </a:spcAft>
              <a:buSzPts val="1800"/>
              <a:buChar char="●"/>
            </a:pPr>
            <a:r>
              <a:rPr lang="en" sz="1800"/>
              <a:t>This itself is a result!</a:t>
            </a:r>
            <a:endParaRPr sz="1800"/>
          </a:p>
          <a:p>
            <a:pPr indent="-342900" lvl="0" marL="457200" rtl="0" algn="l">
              <a:lnSpc>
                <a:spcPct val="115000"/>
              </a:lnSpc>
              <a:spcBef>
                <a:spcPts val="0"/>
              </a:spcBef>
              <a:spcAft>
                <a:spcPts val="0"/>
              </a:spcAft>
              <a:buSzPts val="1800"/>
              <a:buChar char="●"/>
            </a:pPr>
            <a:r>
              <a:rPr lang="en" sz="1800"/>
              <a:t>Twitch appears to have little to no malicious presence, the same cannot be said for Twitter.</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Comments and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Introduction</a:t>
            </a:r>
            <a:endParaRPr sz="1800"/>
          </a:p>
          <a:p>
            <a:pPr indent="-342900" lvl="1" marL="914400" rtl="0" algn="l">
              <a:lnSpc>
                <a:spcPct val="115000"/>
              </a:lnSpc>
              <a:spcBef>
                <a:spcPts val="0"/>
              </a:spcBef>
              <a:spcAft>
                <a:spcPts val="0"/>
              </a:spcAft>
              <a:buSzPts val="1800"/>
              <a:buChar char="○"/>
            </a:pPr>
            <a:r>
              <a:rPr lang="en" sz="1800"/>
              <a:t>Twitch</a:t>
            </a:r>
            <a:endParaRPr sz="1800"/>
          </a:p>
          <a:p>
            <a:pPr indent="-342900" lvl="1" marL="914400" rtl="0" algn="l">
              <a:lnSpc>
                <a:spcPct val="115000"/>
              </a:lnSpc>
              <a:spcBef>
                <a:spcPts val="0"/>
              </a:spcBef>
              <a:spcAft>
                <a:spcPts val="0"/>
              </a:spcAft>
              <a:buSzPts val="1800"/>
              <a:buChar char="○"/>
            </a:pPr>
            <a:r>
              <a:rPr lang="en" sz="1800"/>
              <a:t>Malicious Bots</a:t>
            </a:r>
            <a:endParaRPr sz="1800"/>
          </a:p>
          <a:p>
            <a:pPr indent="-342900" lvl="1" marL="914400" rtl="0" algn="l">
              <a:lnSpc>
                <a:spcPct val="115000"/>
              </a:lnSpc>
              <a:spcBef>
                <a:spcPts val="0"/>
              </a:spcBef>
              <a:spcAft>
                <a:spcPts val="0"/>
              </a:spcAft>
              <a:buSzPts val="1800"/>
              <a:buChar char="○"/>
            </a:pPr>
            <a:r>
              <a:rPr lang="en" sz="1800"/>
              <a:t>Selection Behavior</a:t>
            </a:r>
            <a:endParaRPr sz="1800"/>
          </a:p>
          <a:p>
            <a:pPr indent="-342900" lvl="0" marL="457200" rtl="0" algn="l">
              <a:lnSpc>
                <a:spcPct val="115000"/>
              </a:lnSpc>
              <a:spcBef>
                <a:spcPts val="0"/>
              </a:spcBef>
              <a:spcAft>
                <a:spcPts val="0"/>
              </a:spcAft>
              <a:buSzPts val="1800"/>
              <a:buChar char="●"/>
            </a:pPr>
            <a:r>
              <a:rPr lang="en" sz="1800"/>
              <a:t>Related Work</a:t>
            </a:r>
            <a:endParaRPr sz="1800"/>
          </a:p>
          <a:p>
            <a:pPr indent="-342900" lvl="1" marL="914400" rtl="0" algn="l">
              <a:lnSpc>
                <a:spcPct val="115000"/>
              </a:lnSpc>
              <a:spcBef>
                <a:spcPts val="0"/>
              </a:spcBef>
              <a:spcAft>
                <a:spcPts val="0"/>
              </a:spcAft>
              <a:buSzPts val="1800"/>
              <a:buChar char="○"/>
            </a:pPr>
            <a:r>
              <a:rPr lang="en" sz="1800"/>
              <a:t>Twitter</a:t>
            </a:r>
            <a:endParaRPr sz="1800"/>
          </a:p>
          <a:p>
            <a:pPr indent="0" lvl="0" marL="457200" rtl="0" algn="l">
              <a:lnSpc>
                <a:spcPct val="115000"/>
              </a:lnSpc>
              <a:spcBef>
                <a:spcPts val="1600"/>
              </a:spcBef>
              <a:spcAft>
                <a:spcPts val="1600"/>
              </a:spcAft>
              <a:buNone/>
            </a:pPr>
            <a:r>
              <a:t/>
            </a:r>
            <a:endParaRPr sz="1800"/>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Approach</a:t>
            </a:r>
            <a:endParaRPr sz="1800"/>
          </a:p>
          <a:p>
            <a:pPr indent="-342900" lvl="1" marL="914400" rtl="0" algn="l">
              <a:spcBef>
                <a:spcPts val="0"/>
              </a:spcBef>
              <a:spcAft>
                <a:spcPts val="0"/>
              </a:spcAft>
              <a:buSzPts val="1800"/>
              <a:buChar char="○"/>
            </a:pPr>
            <a:r>
              <a:rPr lang="en" sz="1800"/>
              <a:t>Data Gathering</a:t>
            </a:r>
            <a:endParaRPr sz="1800"/>
          </a:p>
          <a:p>
            <a:pPr indent="-342900" lvl="1" marL="914400" rtl="0" algn="l">
              <a:spcBef>
                <a:spcPts val="0"/>
              </a:spcBef>
              <a:spcAft>
                <a:spcPts val="0"/>
              </a:spcAft>
              <a:buSzPts val="1800"/>
              <a:buChar char="○"/>
            </a:pPr>
            <a:r>
              <a:rPr lang="en" sz="1800"/>
              <a:t>Methodology</a:t>
            </a:r>
            <a:endParaRPr sz="1800"/>
          </a:p>
          <a:p>
            <a:pPr indent="-342900" lvl="1" marL="914400" rtl="0" algn="l">
              <a:spcBef>
                <a:spcPts val="0"/>
              </a:spcBef>
              <a:spcAft>
                <a:spcPts val="0"/>
              </a:spcAft>
              <a:buSzPts val="1800"/>
              <a:buChar char="○"/>
            </a:pPr>
            <a:r>
              <a:rPr lang="en" sz="1800"/>
              <a:t>Analysis &amp; Twitter Comparison</a:t>
            </a:r>
            <a:endParaRPr sz="1800"/>
          </a:p>
          <a:p>
            <a:pPr indent="-342900" lvl="0" marL="457200" rtl="0" algn="l">
              <a:spcBef>
                <a:spcPts val="0"/>
              </a:spcBef>
              <a:spcAft>
                <a:spcPts val="0"/>
              </a:spcAft>
              <a:buSzPts val="1800"/>
              <a:buChar char="●"/>
            </a:pPr>
            <a:r>
              <a:rPr lang="en" sz="1800"/>
              <a:t>Results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Twitch &amp; Twitch Chat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Popular Internet Live Streaming Service</a:t>
            </a:r>
            <a:endParaRPr sz="2000"/>
          </a:p>
          <a:p>
            <a:pPr indent="-355600" lvl="0" marL="457200" rtl="0" algn="l">
              <a:lnSpc>
                <a:spcPct val="115000"/>
              </a:lnSpc>
              <a:spcBef>
                <a:spcPts val="0"/>
              </a:spcBef>
              <a:spcAft>
                <a:spcPts val="0"/>
              </a:spcAft>
              <a:buSzPts val="2000"/>
              <a:buChar char="●"/>
            </a:pPr>
            <a:r>
              <a:rPr lang="en" sz="2000"/>
              <a:t>Users Can Comment Directly In Real-Time</a:t>
            </a:r>
            <a:endParaRPr sz="2000"/>
          </a:p>
          <a:p>
            <a:pPr indent="-355600" lvl="0" marL="457200" rtl="0" algn="l">
              <a:lnSpc>
                <a:spcPct val="115000"/>
              </a:lnSpc>
              <a:spcBef>
                <a:spcPts val="0"/>
              </a:spcBef>
              <a:spcAft>
                <a:spcPts val="0"/>
              </a:spcAft>
              <a:buSzPts val="2000"/>
              <a:buChar char="●"/>
            </a:pPr>
            <a:r>
              <a:rPr lang="en" sz="2000"/>
              <a:t>Owned By Amazon</a:t>
            </a:r>
            <a:endParaRPr sz="2000"/>
          </a:p>
          <a:p>
            <a:pPr indent="-355600" lvl="0" marL="457200" rtl="0" algn="l">
              <a:lnSpc>
                <a:spcPct val="115000"/>
              </a:lnSpc>
              <a:spcBef>
                <a:spcPts val="0"/>
              </a:spcBef>
              <a:spcAft>
                <a:spcPts val="0"/>
              </a:spcAft>
              <a:buSzPts val="2000"/>
              <a:buChar char="●"/>
            </a:pPr>
            <a:r>
              <a:rPr lang="en" sz="2000"/>
              <a:t>Average Daily ~1.2 Million Concurrent Viewers</a:t>
            </a:r>
            <a:endParaRPr sz="2000"/>
          </a:p>
          <a:p>
            <a:pPr indent="-355600" lvl="0" marL="457200" rtl="0" algn="l">
              <a:lnSpc>
                <a:spcPct val="200000"/>
              </a:lnSpc>
              <a:spcBef>
                <a:spcPts val="0"/>
              </a:spcBef>
              <a:spcAft>
                <a:spcPts val="0"/>
              </a:spcAft>
              <a:buSzPts val="2000"/>
              <a:buChar char="●"/>
            </a:pPr>
            <a:r>
              <a:rPr lang="en" sz="2000"/>
              <a:t>Tends to Peak in March</a:t>
            </a:r>
            <a:endParaRPr sz="2000"/>
          </a:p>
          <a:p>
            <a:pPr indent="0" lvl="0" marL="0" rtl="0" algn="l">
              <a:spcBef>
                <a:spcPts val="1600"/>
              </a:spcBef>
              <a:spcAft>
                <a:spcPts val="1600"/>
              </a:spcAft>
              <a:buNone/>
            </a:pPr>
            <a:r>
              <a:t/>
            </a:r>
            <a:endParaRPr sz="1800"/>
          </a:p>
        </p:txBody>
      </p:sp>
      <p:pic>
        <p:nvPicPr>
          <p:cNvPr id="154" name="Google Shape;154;p16"/>
          <p:cNvPicPr preferRelativeResize="0"/>
          <p:nvPr/>
        </p:nvPicPr>
        <p:blipFill>
          <a:blip r:embed="rId3">
            <a:alphaModFix/>
          </a:blip>
          <a:stretch>
            <a:fillRect/>
          </a:stretch>
        </p:blipFill>
        <p:spPr>
          <a:xfrm>
            <a:off x="5095936" y="0"/>
            <a:ext cx="3240464" cy="1567550"/>
          </a:xfrm>
          <a:prstGeom prst="rect">
            <a:avLst/>
          </a:prstGeom>
          <a:noFill/>
          <a:ln>
            <a:noFill/>
          </a:ln>
        </p:spPr>
      </p:pic>
      <p:pic>
        <p:nvPicPr>
          <p:cNvPr id="155" name="Google Shape;155;p16"/>
          <p:cNvPicPr preferRelativeResize="0"/>
          <p:nvPr/>
        </p:nvPicPr>
        <p:blipFill>
          <a:blip r:embed="rId4">
            <a:alphaModFix/>
          </a:blip>
          <a:stretch>
            <a:fillRect/>
          </a:stretch>
        </p:blipFill>
        <p:spPr>
          <a:xfrm>
            <a:off x="1845150" y="3459575"/>
            <a:ext cx="5943600" cy="101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Malicious Bots</a:t>
            </a:r>
            <a:endParaRPr/>
          </a:p>
        </p:txBody>
      </p:sp>
      <p:sp>
        <p:nvSpPr>
          <p:cNvPr id="161" name="Google Shape;161;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Bots</a:t>
            </a:r>
            <a:endParaRPr sz="1400"/>
          </a:p>
          <a:p>
            <a:pPr indent="-304800" lvl="1" marL="914400" rtl="0" algn="l">
              <a:lnSpc>
                <a:spcPct val="100000"/>
              </a:lnSpc>
              <a:spcBef>
                <a:spcPts val="0"/>
              </a:spcBef>
              <a:spcAft>
                <a:spcPts val="0"/>
              </a:spcAft>
              <a:buSzPts val="1200"/>
              <a:buChar char="○"/>
            </a:pPr>
            <a:r>
              <a:rPr lang="en" sz="1200"/>
              <a:t>A bot is any sort of user that runs an automated task, also known as a script, over the internet. </a:t>
            </a:r>
            <a:endParaRPr sz="1200"/>
          </a:p>
          <a:p>
            <a:pPr indent="-317500" lvl="0" marL="457200" rtl="0" algn="l">
              <a:lnSpc>
                <a:spcPct val="100000"/>
              </a:lnSpc>
              <a:spcBef>
                <a:spcPts val="0"/>
              </a:spcBef>
              <a:spcAft>
                <a:spcPts val="0"/>
              </a:spcAft>
              <a:buSzPts val="1400"/>
              <a:buChar char="●"/>
            </a:pPr>
            <a:r>
              <a:rPr lang="en" sz="1400"/>
              <a:t>What is Spam?</a:t>
            </a:r>
            <a:endParaRPr sz="1400"/>
          </a:p>
          <a:p>
            <a:pPr indent="-304800" lvl="1" marL="914400" rtl="0" algn="l">
              <a:lnSpc>
                <a:spcPct val="100000"/>
              </a:lnSpc>
              <a:spcBef>
                <a:spcPts val="0"/>
              </a:spcBef>
              <a:spcAft>
                <a:spcPts val="0"/>
              </a:spcAft>
              <a:buSzPts val="1200"/>
              <a:buChar char="○"/>
            </a:pPr>
            <a:r>
              <a:rPr lang="en" sz="1200"/>
              <a:t>Spamming  is  the act  of  sending  unsolicited  messages,  often  repeatedly, on  the  same  website.   These  spam  messages  are  typically used for advertising purposes</a:t>
            </a:r>
            <a:endParaRPr sz="1200"/>
          </a:p>
          <a:p>
            <a:pPr indent="-317500" lvl="0" marL="457200" rtl="0" algn="l">
              <a:lnSpc>
                <a:spcPct val="100000"/>
              </a:lnSpc>
              <a:spcBef>
                <a:spcPts val="0"/>
              </a:spcBef>
              <a:spcAft>
                <a:spcPts val="0"/>
              </a:spcAft>
              <a:buSzPts val="1400"/>
              <a:buChar char="●"/>
            </a:pPr>
            <a:r>
              <a:rPr lang="en" sz="1400"/>
              <a:t>How It Works (In Twitch)?</a:t>
            </a:r>
            <a:endParaRPr sz="1400"/>
          </a:p>
          <a:p>
            <a:pPr indent="-304800" lvl="1" marL="914400" rtl="0" algn="l">
              <a:lnSpc>
                <a:spcPct val="100000"/>
              </a:lnSpc>
              <a:spcBef>
                <a:spcPts val="0"/>
              </a:spcBef>
              <a:spcAft>
                <a:spcPts val="0"/>
              </a:spcAft>
              <a:buSzPts val="1200"/>
              <a:buChar char="○"/>
            </a:pPr>
            <a:r>
              <a:rPr lang="en" sz="1200"/>
              <a:t>Bots post links in high frequency that typically lead to some advertisement</a:t>
            </a:r>
            <a:endParaRPr sz="1200"/>
          </a:p>
          <a:p>
            <a:pPr indent="0" lvl="0" marL="914400" rtl="0" algn="l">
              <a:lnSpc>
                <a:spcPct val="100000"/>
              </a:lnSpc>
              <a:spcBef>
                <a:spcPts val="0"/>
              </a:spcBef>
              <a:spcAft>
                <a:spcPts val="0"/>
              </a:spcAft>
              <a:buNone/>
            </a:pPr>
            <a:r>
              <a:t/>
            </a:r>
            <a:endParaRPr sz="1400"/>
          </a:p>
          <a:p>
            <a:pPr indent="0" lvl="0" marL="914400" rtl="0" algn="l">
              <a:lnSpc>
                <a:spcPct val="100000"/>
              </a:lnSpc>
              <a:spcBef>
                <a:spcPts val="0"/>
              </a:spcBef>
              <a:spcAft>
                <a:spcPts val="1600"/>
              </a:spcAft>
              <a:buNone/>
            </a:pPr>
            <a:r>
              <a:t/>
            </a:r>
            <a:endParaRPr sz="1400"/>
          </a:p>
        </p:txBody>
      </p:sp>
      <p:sp>
        <p:nvSpPr>
          <p:cNvPr id="162" name="Google Shape;162;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What Is Phishing?</a:t>
            </a:r>
            <a:endParaRPr sz="1400"/>
          </a:p>
          <a:p>
            <a:pPr indent="-304800" lvl="1" marL="914400" rtl="0" algn="l">
              <a:lnSpc>
                <a:spcPct val="100000"/>
              </a:lnSpc>
              <a:spcBef>
                <a:spcPts val="0"/>
              </a:spcBef>
              <a:spcAft>
                <a:spcPts val="0"/>
              </a:spcAft>
              <a:buSzPts val="1200"/>
              <a:buChar char="○"/>
            </a:pPr>
            <a:r>
              <a:rPr lang="en" sz="1200"/>
              <a:t>The fraudulent attempt to obtain sensitive info such as usernames, passwords, credit card details, etc. by disguising oneself as a trustworthy entity in an electronic communication</a:t>
            </a:r>
            <a:endParaRPr sz="1200"/>
          </a:p>
          <a:p>
            <a:pPr indent="-317500" lvl="0" marL="457200" rtl="0" algn="l">
              <a:lnSpc>
                <a:spcPct val="100000"/>
              </a:lnSpc>
              <a:spcBef>
                <a:spcPts val="0"/>
              </a:spcBef>
              <a:spcAft>
                <a:spcPts val="0"/>
              </a:spcAft>
              <a:buSzPts val="1400"/>
              <a:buChar char="●"/>
            </a:pPr>
            <a:r>
              <a:rPr lang="en" sz="1400"/>
              <a:t>How It Works (In Twitch)?</a:t>
            </a:r>
            <a:endParaRPr sz="1400"/>
          </a:p>
          <a:p>
            <a:pPr indent="-304800" lvl="1" marL="914400" rtl="0" algn="l">
              <a:lnSpc>
                <a:spcPct val="100000"/>
              </a:lnSpc>
              <a:spcBef>
                <a:spcPts val="0"/>
              </a:spcBef>
              <a:spcAft>
                <a:spcPts val="0"/>
              </a:spcAft>
              <a:buSzPts val="1200"/>
              <a:buChar char="○"/>
            </a:pPr>
            <a:r>
              <a:rPr lang="en" sz="1200"/>
              <a:t>Create a bot that says it claims to post something that helps you but is malicious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Behavior</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What Is Selection Behavior?</a:t>
            </a:r>
            <a:endParaRPr sz="2400"/>
          </a:p>
          <a:p>
            <a:pPr indent="-381000" lvl="1" marL="914400" rtl="0" algn="l">
              <a:spcBef>
                <a:spcPts val="0"/>
              </a:spcBef>
              <a:spcAft>
                <a:spcPts val="0"/>
              </a:spcAft>
              <a:buSzPts val="2400"/>
              <a:buChar char="○"/>
            </a:pPr>
            <a:r>
              <a:rPr lang="en" sz="2400"/>
              <a:t>Determining how the next target of the bot will be chosen.</a:t>
            </a:r>
            <a:endParaRPr sz="2400"/>
          </a:p>
          <a:p>
            <a:pPr indent="0" lvl="0" marL="45720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John Seymour and Philip Tully with SNAP_R</a:t>
            </a:r>
            <a:endParaRPr sz="1800"/>
          </a:p>
          <a:p>
            <a:pPr indent="-317500" lvl="1" marL="914400" rtl="0" algn="l">
              <a:spcBef>
                <a:spcPts val="0"/>
              </a:spcBef>
              <a:spcAft>
                <a:spcPts val="0"/>
              </a:spcAft>
              <a:buSzPts val="1400"/>
              <a:buChar char="○"/>
            </a:pPr>
            <a:r>
              <a:rPr lang="en" sz="1400"/>
              <a:t>Targets groups of users on Twitter and sends them appropriate phishing tweets based on machine learning techniques.</a:t>
            </a:r>
            <a:endParaRPr sz="1400"/>
          </a:p>
          <a:p>
            <a:pPr indent="-317500" lvl="1" marL="914400" rtl="0" algn="l">
              <a:spcBef>
                <a:spcPts val="0"/>
              </a:spcBef>
              <a:spcAft>
                <a:spcPts val="0"/>
              </a:spcAft>
              <a:buSzPts val="1400"/>
              <a:buChar char="○"/>
            </a:pPr>
            <a:r>
              <a:rPr lang="en" sz="1400"/>
              <a:t>Uses general phishing tweets on Twitter to create learning model and then creates groups and categorizes users into these groups based on profile, job, types of things they tweet, etc.</a:t>
            </a:r>
            <a:endParaRPr sz="1400"/>
          </a:p>
          <a:p>
            <a:pPr indent="-342900" lvl="0" marL="457200" rtl="0" algn="l">
              <a:spcBef>
                <a:spcPts val="0"/>
              </a:spcBef>
              <a:spcAft>
                <a:spcPts val="0"/>
              </a:spcAft>
              <a:buSzPts val="1800"/>
              <a:buChar char="●"/>
            </a:pPr>
            <a:r>
              <a:rPr lang="en" sz="1800"/>
              <a:t>Grant Stafford and Louis Lei Yu</a:t>
            </a:r>
            <a:endParaRPr sz="1800"/>
          </a:p>
          <a:p>
            <a:pPr indent="-317500" lvl="1" marL="914400" rtl="0" algn="l">
              <a:spcBef>
                <a:spcPts val="0"/>
              </a:spcBef>
              <a:spcAft>
                <a:spcPts val="0"/>
              </a:spcAft>
              <a:buSzPts val="1400"/>
              <a:buChar char="○"/>
            </a:pPr>
            <a:r>
              <a:rPr lang="en" sz="1400"/>
              <a:t>Spammers make use of trending topics in Twitter to produce large quantities of spam tweets to acquire more users to click on their links.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Approach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Gathering</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Week &amp; A Half / March 18 - March 29</a:t>
            </a:r>
            <a:endParaRPr sz="1800"/>
          </a:p>
          <a:p>
            <a:pPr indent="-342900" lvl="0" marL="457200" rtl="0" algn="l">
              <a:lnSpc>
                <a:spcPct val="200000"/>
              </a:lnSpc>
              <a:spcBef>
                <a:spcPts val="0"/>
              </a:spcBef>
              <a:spcAft>
                <a:spcPts val="0"/>
              </a:spcAft>
              <a:buSzPts val="1800"/>
              <a:buChar char="●"/>
            </a:pPr>
            <a:r>
              <a:rPr lang="en" sz="1800"/>
              <a:t>Spring Break Overlap</a:t>
            </a:r>
            <a:endParaRPr sz="1800"/>
          </a:p>
          <a:p>
            <a:pPr indent="-342900" lvl="0" marL="457200" rtl="0" algn="l">
              <a:spcBef>
                <a:spcPts val="0"/>
              </a:spcBef>
              <a:spcAft>
                <a:spcPts val="0"/>
              </a:spcAft>
              <a:buSzPts val="1800"/>
              <a:buChar char="●"/>
            </a:pPr>
            <a:r>
              <a:rPr lang="en" sz="1800"/>
              <a:t>Twitch Chat Logger on Github</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