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9" r:id="rId3"/>
    <p:sldId id="262" r:id="rId4"/>
    <p:sldId id="261" r:id="rId5"/>
    <p:sldId id="275" r:id="rId6"/>
    <p:sldId id="274" r:id="rId7"/>
  </p:sldIdLst>
  <p:sldSz cx="9144000" cy="5143500" type="screen16x9"/>
  <p:notesSz cx="6858000" cy="9144000"/>
  <p:embeddedFontLst>
    <p:embeddedFont>
      <p:font typeface="Arial Bold" panose="020F0502020204030204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73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3"/>
    <p:restoredTop sz="88251"/>
  </p:normalViewPr>
  <p:slideViewPr>
    <p:cSldViewPr snapToGrid="0">
      <p:cViewPr varScale="1">
        <p:scale>
          <a:sx n="153" d="100"/>
          <a:sy n="153" d="100"/>
        </p:scale>
        <p:origin x="296" y="168"/>
      </p:cViewPr>
      <p:guideLst>
        <p:guide orient="horz" pos="27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E22A4-EB81-2040-9BA7-3740327D9DB4}" type="doc">
      <dgm:prSet loTypeId="urn:microsoft.com/office/officeart/2005/8/layout/radial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437FA2-6854-694A-BA0E-18E9F338A337}">
      <dgm:prSet/>
      <dgm:spPr>
        <a:solidFill>
          <a:srgbClr val="CC0001"/>
        </a:solidFill>
      </dgm:spPr>
      <dgm:t>
        <a:bodyPr/>
        <a:lstStyle/>
        <a:p>
          <a:r>
            <a:rPr lang="en-US" b="0" i="0" dirty="0"/>
            <a:t>Sequence Representation Extraction Module (SREM)</a:t>
          </a:r>
          <a:endParaRPr lang="en-IN" dirty="0"/>
        </a:p>
      </dgm:t>
    </dgm:pt>
    <dgm:pt modelId="{8744CFC6-1848-D144-8230-6178F163A728}" type="parTrans" cxnId="{76FF9410-524B-DB4E-96C5-D7DA1FDA6FA7}">
      <dgm:prSet/>
      <dgm:spPr/>
      <dgm:t>
        <a:bodyPr/>
        <a:lstStyle/>
        <a:p>
          <a:endParaRPr lang="en-US"/>
        </a:p>
      </dgm:t>
    </dgm:pt>
    <dgm:pt modelId="{9EDC3D2C-9778-8249-92BB-46394887E9AA}" type="sibTrans" cxnId="{76FF9410-524B-DB4E-96C5-D7DA1FDA6FA7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5CE9D064-F713-2D4C-9096-4C487B7F2F36}">
      <dgm:prSet/>
      <dgm:spPr>
        <a:solidFill>
          <a:srgbClr val="CC0001"/>
        </a:solidFill>
      </dgm:spPr>
      <dgm:t>
        <a:bodyPr/>
        <a:lstStyle/>
        <a:p>
          <a:r>
            <a:rPr lang="en-US" b="0" i="0" dirty="0"/>
            <a:t>Cross-Asset Attention Network (CAAN)</a:t>
          </a:r>
          <a:endParaRPr lang="en-IN" dirty="0"/>
        </a:p>
      </dgm:t>
    </dgm:pt>
    <dgm:pt modelId="{E82F845E-385B-AB48-8427-33DF2B1BC404}" type="parTrans" cxnId="{7BE7E73B-E7C1-AE4F-9E9B-09A6E2830223}">
      <dgm:prSet/>
      <dgm:spPr/>
      <dgm:t>
        <a:bodyPr/>
        <a:lstStyle/>
        <a:p>
          <a:endParaRPr lang="en-US"/>
        </a:p>
      </dgm:t>
    </dgm:pt>
    <dgm:pt modelId="{7C5439CC-D52D-224E-AD17-1479CB6B8295}" type="sibTrans" cxnId="{7BE7E73B-E7C1-AE4F-9E9B-09A6E2830223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C7B576CD-C899-FB49-B343-E8874492BB11}">
      <dgm:prSet/>
      <dgm:spPr>
        <a:solidFill>
          <a:srgbClr val="CC0001"/>
        </a:solidFill>
      </dgm:spPr>
      <dgm:t>
        <a:bodyPr/>
        <a:lstStyle/>
        <a:p>
          <a:r>
            <a:rPr lang="en-US" b="0" i="0"/>
            <a:t>Portfolio Generator</a:t>
          </a:r>
          <a:endParaRPr lang="en-IN"/>
        </a:p>
      </dgm:t>
    </dgm:pt>
    <dgm:pt modelId="{099272E5-DAFA-A146-860B-88317482AB61}" type="parTrans" cxnId="{5C06CD96-D4FC-484A-9BD6-B395DB3CB941}">
      <dgm:prSet/>
      <dgm:spPr/>
      <dgm:t>
        <a:bodyPr/>
        <a:lstStyle/>
        <a:p>
          <a:endParaRPr lang="en-US"/>
        </a:p>
      </dgm:t>
    </dgm:pt>
    <dgm:pt modelId="{8750CA69-3505-1443-9BE7-96D89CA71560}" type="sibTrans" cxnId="{5C06CD96-D4FC-484A-9BD6-B395DB3CB94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DA2E5236-B867-994E-A79E-EE54AA1BC593}" type="pres">
      <dgm:prSet presAssocID="{CD4E22A4-EB81-2040-9BA7-3740327D9DB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187CD96-6334-D04E-B641-4B95B44B5E39}" type="pres">
      <dgm:prSet presAssocID="{CD4E22A4-EB81-2040-9BA7-3740327D9DB4}" presName="cycle" presStyleCnt="0"/>
      <dgm:spPr/>
    </dgm:pt>
    <dgm:pt modelId="{A578E731-E81A-BD4E-A07B-56A6D0BC6DC9}" type="pres">
      <dgm:prSet presAssocID="{CD4E22A4-EB81-2040-9BA7-3740327D9DB4}" presName="centerShape" presStyleCnt="0"/>
      <dgm:spPr/>
    </dgm:pt>
    <dgm:pt modelId="{69E2AE6E-C41F-1E49-AB3A-7ABA1C29117A}" type="pres">
      <dgm:prSet presAssocID="{CD4E22A4-EB81-2040-9BA7-3740327D9DB4}" presName="connSite" presStyleLbl="node1" presStyleIdx="0" presStyleCnt="4"/>
      <dgm:spPr/>
    </dgm:pt>
    <dgm:pt modelId="{25A1BB87-C140-4345-A777-EB50735731E3}" type="pres">
      <dgm:prSet presAssocID="{CD4E22A4-EB81-2040-9BA7-3740327D9DB4}" presName="visible" presStyleLbl="node1" presStyleIdx="0" presStyleCnt="4" custScaleX="164004" custScaleY="154892" custLinFactNeighborX="9310" custLinFactNeighborY="0"/>
      <dgm:spPr>
        <a:solidFill>
          <a:schemeClr val="tx1"/>
        </a:solidFill>
      </dgm:spPr>
    </dgm:pt>
    <dgm:pt modelId="{14E8082A-C94A-4245-97CE-CF1FD04ADC40}" type="pres">
      <dgm:prSet presAssocID="{8744CFC6-1848-D144-8230-6178F163A728}" presName="Name25" presStyleLbl="parChTrans1D1" presStyleIdx="0" presStyleCnt="3"/>
      <dgm:spPr/>
    </dgm:pt>
    <dgm:pt modelId="{B9BF68D7-F8D3-9D44-91AD-6268861B28F9}" type="pres">
      <dgm:prSet presAssocID="{5D437FA2-6854-694A-BA0E-18E9F338A337}" presName="node" presStyleCnt="0"/>
      <dgm:spPr/>
    </dgm:pt>
    <dgm:pt modelId="{DC9DEEC3-D0F4-504D-93F4-DC35273F5302}" type="pres">
      <dgm:prSet presAssocID="{5D437FA2-6854-694A-BA0E-18E9F338A337}" presName="parentNode" presStyleLbl="node1" presStyleIdx="1" presStyleCnt="4" custScaleX="158689" custScaleY="146482" custLinFactX="55142" custLinFactNeighborX="100000" custLinFactNeighborY="-207">
        <dgm:presLayoutVars>
          <dgm:chMax val="1"/>
          <dgm:bulletEnabled val="1"/>
        </dgm:presLayoutVars>
      </dgm:prSet>
      <dgm:spPr/>
    </dgm:pt>
    <dgm:pt modelId="{9B15C715-9429-3D47-AFCD-A74AD9CD4D3F}" type="pres">
      <dgm:prSet presAssocID="{5D437FA2-6854-694A-BA0E-18E9F338A337}" presName="childNode" presStyleLbl="revTx" presStyleIdx="0" presStyleCnt="0">
        <dgm:presLayoutVars>
          <dgm:bulletEnabled val="1"/>
        </dgm:presLayoutVars>
      </dgm:prSet>
      <dgm:spPr/>
    </dgm:pt>
    <dgm:pt modelId="{D29C637D-BFA4-644F-BA09-D2D955FCAD33}" type="pres">
      <dgm:prSet presAssocID="{E82F845E-385B-AB48-8427-33DF2B1BC404}" presName="Name25" presStyleLbl="parChTrans1D1" presStyleIdx="1" presStyleCnt="3"/>
      <dgm:spPr/>
    </dgm:pt>
    <dgm:pt modelId="{2F75F6B1-D041-A746-AFE5-FDBC94695FC3}" type="pres">
      <dgm:prSet presAssocID="{5CE9D064-F713-2D4C-9096-4C487B7F2F36}" presName="node" presStyleCnt="0"/>
      <dgm:spPr/>
    </dgm:pt>
    <dgm:pt modelId="{7A7A667C-BC43-2148-ABD2-B68FDC857786}" type="pres">
      <dgm:prSet presAssocID="{5CE9D064-F713-2D4C-9096-4C487B7F2F36}" presName="parentNode" presStyleLbl="node1" presStyleIdx="2" presStyleCnt="4" custScaleX="158689" custScaleY="146482" custLinFactX="55142" custLinFactNeighborX="100000" custLinFactNeighborY="4599">
        <dgm:presLayoutVars>
          <dgm:chMax val="1"/>
          <dgm:bulletEnabled val="1"/>
        </dgm:presLayoutVars>
      </dgm:prSet>
      <dgm:spPr/>
    </dgm:pt>
    <dgm:pt modelId="{CEC2ED67-A03F-5343-83E3-84E95FF45417}" type="pres">
      <dgm:prSet presAssocID="{5CE9D064-F713-2D4C-9096-4C487B7F2F36}" presName="childNode" presStyleLbl="revTx" presStyleIdx="0" presStyleCnt="0">
        <dgm:presLayoutVars>
          <dgm:bulletEnabled val="1"/>
        </dgm:presLayoutVars>
      </dgm:prSet>
      <dgm:spPr/>
    </dgm:pt>
    <dgm:pt modelId="{7E41F33A-85DF-BC4B-A38D-F41F060D969D}" type="pres">
      <dgm:prSet presAssocID="{099272E5-DAFA-A146-860B-88317482AB61}" presName="Name25" presStyleLbl="parChTrans1D1" presStyleIdx="2" presStyleCnt="3"/>
      <dgm:spPr/>
    </dgm:pt>
    <dgm:pt modelId="{8ED31D6D-31C9-4D47-831F-6152D7D6B746}" type="pres">
      <dgm:prSet presAssocID="{C7B576CD-C899-FB49-B343-E8874492BB11}" presName="node" presStyleCnt="0"/>
      <dgm:spPr/>
    </dgm:pt>
    <dgm:pt modelId="{7A5EAA21-BC57-E54F-8167-A00DAB53602B}" type="pres">
      <dgm:prSet presAssocID="{C7B576CD-C899-FB49-B343-E8874492BB11}" presName="parentNode" presStyleLbl="node1" presStyleIdx="3" presStyleCnt="4" custScaleX="158689" custScaleY="146482" custLinFactX="75972" custLinFactNeighborX="100000" custLinFactNeighborY="-2592">
        <dgm:presLayoutVars>
          <dgm:chMax val="1"/>
          <dgm:bulletEnabled val="1"/>
        </dgm:presLayoutVars>
      </dgm:prSet>
      <dgm:spPr/>
    </dgm:pt>
    <dgm:pt modelId="{CCE88FB9-BBEA-1E40-8272-A7A58BB11D00}" type="pres">
      <dgm:prSet presAssocID="{C7B576CD-C899-FB49-B343-E8874492BB11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76FF9410-524B-DB4E-96C5-D7DA1FDA6FA7}" srcId="{CD4E22A4-EB81-2040-9BA7-3740327D9DB4}" destId="{5D437FA2-6854-694A-BA0E-18E9F338A337}" srcOrd="0" destOrd="0" parTransId="{8744CFC6-1848-D144-8230-6178F163A728}" sibTransId="{9EDC3D2C-9778-8249-92BB-46394887E9AA}"/>
    <dgm:cxn modelId="{DDE8CA1D-FD7A-5640-8E34-DD8A6F4FED48}" type="presOf" srcId="{099272E5-DAFA-A146-860B-88317482AB61}" destId="{7E41F33A-85DF-BC4B-A38D-F41F060D969D}" srcOrd="0" destOrd="0" presId="urn:microsoft.com/office/officeart/2005/8/layout/radial2"/>
    <dgm:cxn modelId="{7BE7E73B-E7C1-AE4F-9E9B-09A6E2830223}" srcId="{CD4E22A4-EB81-2040-9BA7-3740327D9DB4}" destId="{5CE9D064-F713-2D4C-9096-4C487B7F2F36}" srcOrd="1" destOrd="0" parTransId="{E82F845E-385B-AB48-8427-33DF2B1BC404}" sibTransId="{7C5439CC-D52D-224E-AD17-1479CB6B8295}"/>
    <dgm:cxn modelId="{516C0E47-F0DF-7547-A70A-CDDCF7ED76DE}" type="presOf" srcId="{C7B576CD-C899-FB49-B343-E8874492BB11}" destId="{7A5EAA21-BC57-E54F-8167-A00DAB53602B}" srcOrd="0" destOrd="0" presId="urn:microsoft.com/office/officeart/2005/8/layout/radial2"/>
    <dgm:cxn modelId="{EAD02D5B-13E1-3747-95AA-E47DC1A6EDF4}" type="presOf" srcId="{E82F845E-385B-AB48-8427-33DF2B1BC404}" destId="{D29C637D-BFA4-644F-BA09-D2D955FCAD33}" srcOrd="0" destOrd="0" presId="urn:microsoft.com/office/officeart/2005/8/layout/radial2"/>
    <dgm:cxn modelId="{A59A3C89-AB08-9740-AC26-54135A449676}" type="presOf" srcId="{5CE9D064-F713-2D4C-9096-4C487B7F2F36}" destId="{7A7A667C-BC43-2148-ABD2-B68FDC857786}" srcOrd="0" destOrd="0" presId="urn:microsoft.com/office/officeart/2005/8/layout/radial2"/>
    <dgm:cxn modelId="{CAC3598A-36D9-A242-B245-890E8F57B697}" type="presOf" srcId="{5D437FA2-6854-694A-BA0E-18E9F338A337}" destId="{DC9DEEC3-D0F4-504D-93F4-DC35273F5302}" srcOrd="0" destOrd="0" presId="urn:microsoft.com/office/officeart/2005/8/layout/radial2"/>
    <dgm:cxn modelId="{5C06CD96-D4FC-484A-9BD6-B395DB3CB941}" srcId="{CD4E22A4-EB81-2040-9BA7-3740327D9DB4}" destId="{C7B576CD-C899-FB49-B343-E8874492BB11}" srcOrd="2" destOrd="0" parTransId="{099272E5-DAFA-A146-860B-88317482AB61}" sibTransId="{8750CA69-3505-1443-9BE7-96D89CA71560}"/>
    <dgm:cxn modelId="{BCC43AAF-E80E-4340-8AF0-45874BAB11E4}" type="presOf" srcId="{CD4E22A4-EB81-2040-9BA7-3740327D9DB4}" destId="{DA2E5236-B867-994E-A79E-EE54AA1BC593}" srcOrd="0" destOrd="0" presId="urn:microsoft.com/office/officeart/2005/8/layout/radial2"/>
    <dgm:cxn modelId="{A50EAACE-493E-F547-B041-A40392DDC712}" type="presOf" srcId="{8744CFC6-1848-D144-8230-6178F163A728}" destId="{14E8082A-C94A-4245-97CE-CF1FD04ADC40}" srcOrd="0" destOrd="0" presId="urn:microsoft.com/office/officeart/2005/8/layout/radial2"/>
    <dgm:cxn modelId="{0DD44E3D-460B-6744-B7CA-DAD3287748D3}" type="presParOf" srcId="{DA2E5236-B867-994E-A79E-EE54AA1BC593}" destId="{7187CD96-6334-D04E-B641-4B95B44B5E39}" srcOrd="0" destOrd="0" presId="urn:microsoft.com/office/officeart/2005/8/layout/radial2"/>
    <dgm:cxn modelId="{C39FAC12-C5C7-C448-8B53-919CFA21D23E}" type="presParOf" srcId="{7187CD96-6334-D04E-B641-4B95B44B5E39}" destId="{A578E731-E81A-BD4E-A07B-56A6D0BC6DC9}" srcOrd="0" destOrd="0" presId="urn:microsoft.com/office/officeart/2005/8/layout/radial2"/>
    <dgm:cxn modelId="{87E9A91E-CF5B-6841-B02C-78B72034CF31}" type="presParOf" srcId="{A578E731-E81A-BD4E-A07B-56A6D0BC6DC9}" destId="{69E2AE6E-C41F-1E49-AB3A-7ABA1C29117A}" srcOrd="0" destOrd="0" presId="urn:microsoft.com/office/officeart/2005/8/layout/radial2"/>
    <dgm:cxn modelId="{6512888A-20DC-B142-9B4C-F9B9136847B6}" type="presParOf" srcId="{A578E731-E81A-BD4E-A07B-56A6D0BC6DC9}" destId="{25A1BB87-C140-4345-A777-EB50735731E3}" srcOrd="1" destOrd="0" presId="urn:microsoft.com/office/officeart/2005/8/layout/radial2"/>
    <dgm:cxn modelId="{5D0562B6-74FA-EE4F-91AA-35909AA0D9C8}" type="presParOf" srcId="{7187CD96-6334-D04E-B641-4B95B44B5E39}" destId="{14E8082A-C94A-4245-97CE-CF1FD04ADC40}" srcOrd="1" destOrd="0" presId="urn:microsoft.com/office/officeart/2005/8/layout/radial2"/>
    <dgm:cxn modelId="{58604329-E240-D24D-9B43-6A0446C9AF03}" type="presParOf" srcId="{7187CD96-6334-D04E-B641-4B95B44B5E39}" destId="{B9BF68D7-F8D3-9D44-91AD-6268861B28F9}" srcOrd="2" destOrd="0" presId="urn:microsoft.com/office/officeart/2005/8/layout/radial2"/>
    <dgm:cxn modelId="{1B76E137-070A-9441-B423-DE38826C8E37}" type="presParOf" srcId="{B9BF68D7-F8D3-9D44-91AD-6268861B28F9}" destId="{DC9DEEC3-D0F4-504D-93F4-DC35273F5302}" srcOrd="0" destOrd="0" presId="urn:microsoft.com/office/officeart/2005/8/layout/radial2"/>
    <dgm:cxn modelId="{76509900-5ED3-604F-B371-B4B7EB7E8A64}" type="presParOf" srcId="{B9BF68D7-F8D3-9D44-91AD-6268861B28F9}" destId="{9B15C715-9429-3D47-AFCD-A74AD9CD4D3F}" srcOrd="1" destOrd="0" presId="urn:microsoft.com/office/officeart/2005/8/layout/radial2"/>
    <dgm:cxn modelId="{384EB7BC-DE98-7D42-8092-994A1A813ECE}" type="presParOf" srcId="{7187CD96-6334-D04E-B641-4B95B44B5E39}" destId="{D29C637D-BFA4-644F-BA09-D2D955FCAD33}" srcOrd="3" destOrd="0" presId="urn:microsoft.com/office/officeart/2005/8/layout/radial2"/>
    <dgm:cxn modelId="{6721D2FD-9019-3240-88FB-15F51024A0D9}" type="presParOf" srcId="{7187CD96-6334-D04E-B641-4B95B44B5E39}" destId="{2F75F6B1-D041-A746-AFE5-FDBC94695FC3}" srcOrd="4" destOrd="0" presId="urn:microsoft.com/office/officeart/2005/8/layout/radial2"/>
    <dgm:cxn modelId="{6104F37D-9AC4-8142-B3D5-7F7719954D64}" type="presParOf" srcId="{2F75F6B1-D041-A746-AFE5-FDBC94695FC3}" destId="{7A7A667C-BC43-2148-ABD2-B68FDC857786}" srcOrd="0" destOrd="0" presId="urn:microsoft.com/office/officeart/2005/8/layout/radial2"/>
    <dgm:cxn modelId="{FD4C1DFA-0BAE-5B44-AB62-10E892A67E22}" type="presParOf" srcId="{2F75F6B1-D041-A746-AFE5-FDBC94695FC3}" destId="{CEC2ED67-A03F-5343-83E3-84E95FF45417}" srcOrd="1" destOrd="0" presId="urn:microsoft.com/office/officeart/2005/8/layout/radial2"/>
    <dgm:cxn modelId="{6E9B6F4A-48AE-814F-B095-5FD769E1A599}" type="presParOf" srcId="{7187CD96-6334-D04E-B641-4B95B44B5E39}" destId="{7E41F33A-85DF-BC4B-A38D-F41F060D969D}" srcOrd="5" destOrd="0" presId="urn:microsoft.com/office/officeart/2005/8/layout/radial2"/>
    <dgm:cxn modelId="{E7214862-630D-4E43-AFF8-9A235316ECE6}" type="presParOf" srcId="{7187CD96-6334-D04E-B641-4B95B44B5E39}" destId="{8ED31D6D-31C9-4D47-831F-6152D7D6B746}" srcOrd="6" destOrd="0" presId="urn:microsoft.com/office/officeart/2005/8/layout/radial2"/>
    <dgm:cxn modelId="{8C5F260E-F1E4-154F-99ED-781382DD0CB7}" type="presParOf" srcId="{8ED31D6D-31C9-4D47-831F-6152D7D6B746}" destId="{7A5EAA21-BC57-E54F-8167-A00DAB53602B}" srcOrd="0" destOrd="0" presId="urn:microsoft.com/office/officeart/2005/8/layout/radial2"/>
    <dgm:cxn modelId="{B8946C83-75B7-2746-9190-9639C460F767}" type="presParOf" srcId="{8ED31D6D-31C9-4D47-831F-6152D7D6B746}" destId="{CCE88FB9-BBEA-1E40-8272-A7A58BB11D00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1F33A-85DF-BC4B-A38D-F41F060D969D}">
      <dsp:nvSpPr>
        <dsp:cNvPr id="0" name=""/>
        <dsp:cNvSpPr/>
      </dsp:nvSpPr>
      <dsp:spPr>
        <a:xfrm rot="1316709">
          <a:off x="3264566" y="2570819"/>
          <a:ext cx="2040420" cy="42363"/>
        </a:xfrm>
        <a:custGeom>
          <a:avLst/>
          <a:gdLst/>
          <a:ahLst/>
          <a:cxnLst/>
          <a:rect l="0" t="0" r="0" b="0"/>
          <a:pathLst>
            <a:path>
              <a:moveTo>
                <a:pt x="0" y="21181"/>
              </a:moveTo>
              <a:lnTo>
                <a:pt x="2040420" y="211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C637D-BFA4-644F-BA09-D2D955FCAD33}">
      <dsp:nvSpPr>
        <dsp:cNvPr id="0" name=""/>
        <dsp:cNvSpPr/>
      </dsp:nvSpPr>
      <dsp:spPr>
        <a:xfrm rot="49193">
          <a:off x="3338388" y="1937785"/>
          <a:ext cx="1964160" cy="42363"/>
        </a:xfrm>
        <a:custGeom>
          <a:avLst/>
          <a:gdLst/>
          <a:ahLst/>
          <a:cxnLst/>
          <a:rect l="0" t="0" r="0" b="0"/>
          <a:pathLst>
            <a:path>
              <a:moveTo>
                <a:pt x="0" y="21181"/>
              </a:moveTo>
              <a:lnTo>
                <a:pt x="1964160" y="211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E8082A-C94A-4245-97CE-CF1FD04ADC40}">
      <dsp:nvSpPr>
        <dsp:cNvPr id="0" name=""/>
        <dsp:cNvSpPr/>
      </dsp:nvSpPr>
      <dsp:spPr>
        <a:xfrm rot="20171764">
          <a:off x="3260525" y="1242295"/>
          <a:ext cx="1832964" cy="42363"/>
        </a:xfrm>
        <a:custGeom>
          <a:avLst/>
          <a:gdLst/>
          <a:ahLst/>
          <a:cxnLst/>
          <a:rect l="0" t="0" r="0" b="0"/>
          <a:pathLst>
            <a:path>
              <a:moveTo>
                <a:pt x="0" y="21181"/>
              </a:moveTo>
              <a:lnTo>
                <a:pt x="1832964" y="2118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1BB87-C140-4345-A777-EB50735731E3}">
      <dsp:nvSpPr>
        <dsp:cNvPr id="0" name=""/>
        <dsp:cNvSpPr/>
      </dsp:nvSpPr>
      <dsp:spPr>
        <a:xfrm>
          <a:off x="1233793" y="421547"/>
          <a:ext cx="3205238" cy="3027156"/>
        </a:xfrm>
        <a:prstGeom prst="ellipse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DEEC3-D0F4-504D-93F4-DC35273F5302}">
      <dsp:nvSpPr>
        <dsp:cNvPr id="0" name=""/>
        <dsp:cNvSpPr/>
      </dsp:nvSpPr>
      <dsp:spPr>
        <a:xfrm>
          <a:off x="4930682" y="-253243"/>
          <a:ext cx="1736166" cy="1602613"/>
        </a:xfrm>
        <a:prstGeom prst="ellipse">
          <a:avLst/>
        </a:prstGeom>
        <a:solidFill>
          <a:srgbClr val="CC0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Sequence Representation Extraction Module (SREM)</a:t>
          </a:r>
          <a:endParaRPr lang="en-IN" sz="1000" kern="1200" dirty="0"/>
        </a:p>
      </dsp:txBody>
      <dsp:txXfrm>
        <a:off x="5184938" y="-18546"/>
        <a:ext cx="1227654" cy="1133219"/>
      </dsp:txXfrm>
    </dsp:sp>
    <dsp:sp modelId="{7A7A667C-BC43-2148-ABD2-B68FDC857786}">
      <dsp:nvSpPr>
        <dsp:cNvPr id="0" name=""/>
        <dsp:cNvSpPr/>
      </dsp:nvSpPr>
      <dsp:spPr>
        <a:xfrm>
          <a:off x="5302344" y="1184134"/>
          <a:ext cx="1736166" cy="1602613"/>
        </a:xfrm>
        <a:prstGeom prst="ellipse">
          <a:avLst/>
        </a:prstGeom>
        <a:solidFill>
          <a:srgbClr val="CC0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Cross-Asset Attention Network (CAAN)</a:t>
          </a:r>
          <a:endParaRPr lang="en-IN" sz="1000" kern="1200" dirty="0"/>
        </a:p>
      </dsp:txBody>
      <dsp:txXfrm>
        <a:off x="5556600" y="1418831"/>
        <a:ext cx="1227654" cy="1133219"/>
      </dsp:txXfrm>
    </dsp:sp>
    <dsp:sp modelId="{7A5EAA21-BC57-E54F-8167-A00DAB53602B}">
      <dsp:nvSpPr>
        <dsp:cNvPr id="0" name=""/>
        <dsp:cNvSpPr/>
      </dsp:nvSpPr>
      <dsp:spPr>
        <a:xfrm>
          <a:off x="5158577" y="2492522"/>
          <a:ext cx="1736166" cy="1602613"/>
        </a:xfrm>
        <a:prstGeom prst="ellipse">
          <a:avLst/>
        </a:prstGeom>
        <a:solidFill>
          <a:srgbClr val="CC000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/>
            <a:t>Portfolio Generator</a:t>
          </a:r>
          <a:endParaRPr lang="en-IN" sz="1000" kern="1200"/>
        </a:p>
      </dsp:txBody>
      <dsp:txXfrm>
        <a:off x="5412833" y="2727219"/>
        <a:ext cx="1227654" cy="1133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2e88e0a1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322e88e0a1f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14" name="Google Shape;114;g322e88e0a1f_0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2e88e0a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322e88e0a1f_0_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38" name="Google Shape;138;g322e88e0a1f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2e88e0a1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322e88e0a1f_0_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</p:txBody>
      </p:sp>
      <p:sp>
        <p:nvSpPr>
          <p:cNvPr id="129" name="Google Shape;129;g322e88e0a1f_0_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5463778" y="1371602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8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197400" y="4294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body" idx="1"/>
          </p:nvPr>
        </p:nvSpPr>
        <p:spPr>
          <a:xfrm>
            <a:off x="311700" y="11143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8490250" y="468101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476377"/>
            <a:ext cx="4038600" cy="311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648200" y="1476377"/>
            <a:ext cx="4038600" cy="3118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408164" y="-684014"/>
            <a:ext cx="23276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" y="0"/>
            <a:ext cx="9152194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355448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NLn4eetGmf8?si=cf4tHot2HwWXiNF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rds-www.wharton.upenn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"/>
          <p:cNvSpPr txBox="1">
            <a:spLocks noGrp="1"/>
          </p:cNvSpPr>
          <p:nvPr>
            <p:ph type="ctrTitle"/>
          </p:nvPr>
        </p:nvSpPr>
        <p:spPr>
          <a:xfrm>
            <a:off x="685800" y="1051950"/>
            <a:ext cx="7772400" cy="15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ts val="3048"/>
              </a:lnSpc>
            </a:pPr>
            <a:r>
              <a:rPr lang="en-US" sz="3200" b="1" dirty="0">
                <a:latin typeface="Arial Bold"/>
                <a:ea typeface="Arial Bold"/>
                <a:cs typeface="Arial Bold"/>
                <a:sym typeface="Arial Bold"/>
              </a:rPr>
              <a:t>AlphaPortfolio: Generating Alpha for Direct Portfolio Optimization Using Deep Reinforcement Learning</a:t>
            </a:r>
          </a:p>
        </p:txBody>
      </p:sp>
      <p:sp>
        <p:nvSpPr>
          <p:cNvPr id="163" name="Google Shape;163;p1"/>
          <p:cNvSpPr txBox="1">
            <a:spLocks noGrp="1"/>
          </p:cNvSpPr>
          <p:nvPr>
            <p:ph type="subTitle" idx="1"/>
          </p:nvPr>
        </p:nvSpPr>
        <p:spPr>
          <a:xfrm>
            <a:off x="685800" y="2726581"/>
            <a:ext cx="7772400" cy="160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lang="en-US" sz="1700" b="1" dirty="0">
              <a:solidFill>
                <a:srgbClr val="1F1F1F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en-US" sz="1700" b="1" dirty="0">
                <a:solidFill>
                  <a:srgbClr val="1F1F1F"/>
                </a:solidFill>
              </a:rPr>
              <a:t>Project Update - Feb 3, 2025</a:t>
            </a:r>
          </a:p>
          <a:p>
            <a:pPr marL="0" indent="0">
              <a:spcBef>
                <a:spcPts val="0"/>
              </a:spcBef>
            </a:pPr>
            <a:endParaRPr lang="en-US" sz="1700" b="1" dirty="0">
              <a:solidFill>
                <a:srgbClr val="1F1F1F"/>
              </a:solidFill>
            </a:endParaRPr>
          </a:p>
          <a:p>
            <a:pPr marL="0" indent="0">
              <a:spcBef>
                <a:spcPts val="0"/>
              </a:spcBef>
            </a:pPr>
            <a:r>
              <a:rPr lang="en-US" sz="1700" b="1" dirty="0">
                <a:solidFill>
                  <a:srgbClr val="1F1F1F"/>
                </a:solidFill>
              </a:rPr>
              <a:t>Members</a:t>
            </a:r>
            <a:r>
              <a:rPr lang="en-US" sz="1700" dirty="0">
                <a:solidFill>
                  <a:srgbClr val="1F1F1F"/>
                </a:solidFill>
              </a:rPr>
              <a:t> - Thad Creech, </a:t>
            </a:r>
            <a:r>
              <a:rPr lang="en-US" sz="1650" dirty="0">
                <a:solidFill>
                  <a:srgbClr val="1F1F1F"/>
                </a:solidFill>
              </a:rPr>
              <a:t>Adharsh Rajagopal, Eric Wang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lang="en-US" sz="1650" dirty="0">
              <a:solidFill>
                <a:srgbClr val="1F1F1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1650" b="1" dirty="0">
                <a:solidFill>
                  <a:srgbClr val="1F1F1F"/>
                </a:solidFill>
              </a:rPr>
              <a:t>Team Leader - </a:t>
            </a:r>
            <a:r>
              <a:rPr lang="en-US" sz="1650" dirty="0">
                <a:solidFill>
                  <a:srgbClr val="1F1F1F"/>
                </a:solidFill>
              </a:rPr>
              <a:t>Dev Kewlani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lang="en-US" sz="1650" dirty="0">
              <a:solidFill>
                <a:srgbClr val="1F1F1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 sz="1650" b="1" dirty="0">
                <a:solidFill>
                  <a:srgbClr val="1F1F1F"/>
                </a:solidFill>
              </a:rPr>
              <a:t>     Recurring meetings every Tuesday 1:15pm-2:30pm in Cox Hall 404</a:t>
            </a:r>
          </a:p>
        </p:txBody>
      </p:sp>
      <p:sp>
        <p:nvSpPr>
          <p:cNvPr id="164" name="Google Shape;164;p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mtClean="0">
                <a:solidFill>
                  <a:schemeClr val="dk1"/>
                </a:solidFill>
              </a:rPr>
              <a:t>1</a:t>
            </a:fld>
            <a:endParaRPr 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98516" y="545340"/>
            <a:ext cx="7946967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/>
              <a:t>Literature Review and Approach</a:t>
            </a:r>
            <a:endParaRPr sz="3100"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2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1"/>
          </p:nvPr>
        </p:nvSpPr>
        <p:spPr>
          <a:xfrm>
            <a:off x="457200" y="2044287"/>
            <a:ext cx="8229600" cy="32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</a:pPr>
            <a:endParaRPr lang="en-US" sz="1200" b="1" dirty="0"/>
          </a:p>
          <a:p>
            <a:pPr marL="3429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16B036-D0F0-C686-C4C2-9090B54A9C89}"/>
              </a:ext>
            </a:extLst>
          </p:cNvPr>
          <p:cNvSpPr txBox="1"/>
          <p:nvPr/>
        </p:nvSpPr>
        <p:spPr>
          <a:xfrm>
            <a:off x="1360517" y="1667819"/>
            <a:ext cx="5644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ea typeface="Arial Bold"/>
                <a:cs typeface="Times New Roman" panose="02020603050405020304" pitchFamily="18" charset="0"/>
                <a:sym typeface="Arial Bold"/>
              </a:rPr>
              <a:t>Research Paper – </a:t>
            </a:r>
            <a:r>
              <a:rPr lang="en-US" sz="2000" b="1" dirty="0">
                <a:latin typeface="+mj-lt"/>
                <a:ea typeface="Arial Bold"/>
                <a:cs typeface="Times New Roman" panose="02020603050405020304" pitchFamily="18" charset="0"/>
                <a:sym typeface="Arial Bold"/>
                <a:hlinkClick r:id="rId3"/>
              </a:rPr>
              <a:t>AlphaPortfolio</a:t>
            </a:r>
            <a:endParaRPr lang="en-US" sz="2000" b="1" dirty="0">
              <a:latin typeface="+mj-lt"/>
              <a:ea typeface="Arial Bold"/>
              <a:cs typeface="Times New Roman" panose="02020603050405020304" pitchFamily="18" charset="0"/>
              <a:sym typeface="Arial Bold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cs typeface="Times New Roman" panose="02020603050405020304" pitchFamily="18" charset="0"/>
              </a:rPr>
              <a:t>Learning Resources used –</a:t>
            </a:r>
            <a:r>
              <a:rPr lang="en-US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+mj-lt"/>
                <a:cs typeface="Times New Roman" panose="02020603050405020304" pitchFamily="18" charset="0"/>
                <a:hlinkClick r:id="rId4"/>
              </a:rPr>
              <a:t>Vizuara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Transformers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Multi-Sequence Attention-Based Neural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</a:rPr>
              <a:t>Reinforcement Learning (What and Types)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+mj-lt"/>
              </a:rPr>
              <a:t> </a:t>
            </a:r>
          </a:p>
          <a:p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3</a:t>
            </a:fld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3A29147-EA23-9AD5-8BA0-022D367E55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2396623"/>
              </p:ext>
            </p:extLst>
          </p:nvPr>
        </p:nvGraphicFramePr>
        <p:xfrm>
          <a:off x="419986" y="836428"/>
          <a:ext cx="8304028" cy="3870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F1ED64-1621-3A4F-1085-285C1F52501B}"/>
              </a:ext>
            </a:extLst>
          </p:cNvPr>
          <p:cNvSpPr txBox="1"/>
          <p:nvPr/>
        </p:nvSpPr>
        <p:spPr>
          <a:xfrm>
            <a:off x="1800448" y="2540720"/>
            <a:ext cx="30976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2400" b="1" dirty="0">
                <a:solidFill>
                  <a:schemeClr val="bg1"/>
                </a:solidFill>
                <a:latin typeface="+mj-lt"/>
                <a:ea typeface="Roboto"/>
                <a:cs typeface="Roboto"/>
                <a:sym typeface="Roboto"/>
              </a:rPr>
              <a:t>Model Architecture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4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505692" y="1554325"/>
            <a:ext cx="8229600" cy="321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0" algn="just">
              <a:spcBef>
                <a:spcPts val="600"/>
              </a:spcBef>
              <a:buNone/>
            </a:pPr>
            <a:r>
              <a:rPr lang="en-US" sz="1200" b="1" dirty="0"/>
              <a:t>				Last week </a:t>
            </a:r>
            <a:endParaRPr lang="en-US" sz="1200" dirty="0"/>
          </a:p>
          <a:p>
            <a:pPr indent="-304800" algn="just">
              <a:spcBef>
                <a:spcPts val="600"/>
              </a:spcBef>
              <a:buSzPts val="1200"/>
              <a:buFont typeface="Arial"/>
              <a:buChar char="●"/>
            </a:pPr>
            <a:r>
              <a:rPr lang="en-US" sz="1200" dirty="0"/>
              <a:t>Set up access to CRSP and Compustat databases using </a:t>
            </a:r>
            <a:r>
              <a:rPr lang="en-US" sz="1200" dirty="0">
                <a:hlinkClick r:id="rId3"/>
              </a:rPr>
              <a:t>WRDS</a:t>
            </a:r>
            <a:endParaRPr lang="en-US" sz="1200" dirty="0"/>
          </a:p>
          <a:p>
            <a:pPr indent="-304800" algn="just">
              <a:spcBef>
                <a:spcPts val="600"/>
              </a:spcBef>
              <a:buSzPts val="1200"/>
              <a:buFont typeface="Arial"/>
              <a:buChar char="●"/>
            </a:pPr>
            <a:r>
              <a:rPr lang="en-US" sz="1200" dirty="0"/>
              <a:t>Collected monthly stock return data from CRSP (2015-2023)</a:t>
            </a:r>
            <a:endParaRPr sz="1200" dirty="0"/>
          </a:p>
          <a:p>
            <a:pPr indent="-304800" algn="just">
              <a:spcBef>
                <a:spcPts val="0"/>
              </a:spcBef>
              <a:buSzPts val="1200"/>
              <a:buFont typeface="Arial"/>
              <a:buChar char="●"/>
            </a:pPr>
            <a:r>
              <a:rPr lang="en-US" sz="1200" dirty="0"/>
              <a:t>Gathered firm balance sheet data from Compustat</a:t>
            </a:r>
            <a:endParaRPr sz="1200" dirty="0"/>
          </a:p>
          <a:p>
            <a:pPr indent="-304800" algn="just">
              <a:spcBef>
                <a:spcPts val="0"/>
              </a:spcBef>
              <a:buSzPts val="1200"/>
              <a:buFont typeface="Arial"/>
              <a:buChar char="●"/>
            </a:pPr>
            <a:r>
              <a:rPr lang="en-US" sz="1200" dirty="0"/>
              <a:t>Construct some firm characteristics and market signals with 12-month lookback</a:t>
            </a:r>
          </a:p>
          <a:p>
            <a:pPr indent="-304800" algn="just">
              <a:spcBef>
                <a:spcPts val="0"/>
              </a:spcBef>
              <a:buSzPts val="1200"/>
              <a:buFont typeface="Arial"/>
              <a:buChar char="●"/>
            </a:pPr>
            <a:endParaRPr lang="en-US" sz="1200" dirty="0"/>
          </a:p>
          <a:p>
            <a:pPr marL="152400" indent="0" algn="just">
              <a:spcBef>
                <a:spcPts val="0"/>
              </a:spcBef>
              <a:buSzPts val="1200"/>
              <a:buNone/>
            </a:pPr>
            <a:r>
              <a:rPr lang="en-US" sz="1200" dirty="0"/>
              <a:t>				</a:t>
            </a:r>
            <a:r>
              <a:rPr lang="en-US" sz="1200" b="1" dirty="0"/>
              <a:t>This Week</a:t>
            </a:r>
          </a:p>
          <a:p>
            <a:pPr marL="152400" indent="0" algn="just">
              <a:spcBef>
                <a:spcPts val="0"/>
              </a:spcBef>
              <a:buSzPts val="1200"/>
              <a:buNone/>
            </a:pPr>
            <a:endParaRPr lang="en-US" sz="1200" b="1" dirty="0"/>
          </a:p>
          <a:p>
            <a:pPr indent="-304800" algn="just">
              <a:spcBef>
                <a:spcPts val="0"/>
              </a:spcBef>
              <a:buSzPts val="1200"/>
              <a:buFont typeface="Arial"/>
              <a:buChar char="●"/>
            </a:pPr>
            <a:r>
              <a:rPr lang="en-US" sz="1200" dirty="0"/>
              <a:t>Implemented the data processing pipeline to handle fundamental data merge (to ensure no lookahead bias), constructed KNN algorithm to ensure missing data of companies are properly handled.</a:t>
            </a:r>
          </a:p>
          <a:p>
            <a:pPr indent="-304800" algn="just">
              <a:spcBef>
                <a:spcPts val="0"/>
              </a:spcBef>
              <a:buSzPts val="1200"/>
              <a:buFont typeface="Arial"/>
              <a:buChar char="●"/>
            </a:pPr>
            <a:r>
              <a:rPr lang="en-US" sz="1200" dirty="0"/>
              <a:t>Implemented Masking to ensure proper dimensionality of features (so that each year has same number of tensor shape) for preparation of input data</a:t>
            </a:r>
          </a:p>
          <a:p>
            <a:pPr indent="-304800" algn="just">
              <a:spcBef>
                <a:spcPts val="0"/>
              </a:spcBef>
              <a:buSzPts val="1200"/>
              <a:buFont typeface="Arial"/>
              <a:buChar char="●"/>
            </a:pPr>
            <a:r>
              <a:rPr lang="en-US" sz="1200" dirty="0"/>
              <a:t>The SREM, CAAN and PG module is work in progress, everyone has been assigned a particular model to learn and implement and we will sit down tomorrow to share the ideas and the code we have implemented thus far. </a:t>
            </a:r>
          </a:p>
        </p:txBody>
      </p:sp>
      <p:sp>
        <p:nvSpPr>
          <p:cNvPr id="4" name="Google Shape;124;p18">
            <a:extLst>
              <a:ext uri="{FF2B5EF4-FFF2-40B4-BE49-F238E27FC236}">
                <a16:creationId xmlns:a16="http://schemas.microsoft.com/office/drawing/2014/main" id="{AFF55798-0E06-51B0-FF6B-92CBE593D9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5692" y="65107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Data Management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7F2B-EA39-800A-C73B-1DFDE4C9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8E31B-9724-1792-9AEF-CE5F2706D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957983"/>
            <a:ext cx="8229600" cy="2327672"/>
          </a:xfrm>
        </p:spPr>
        <p:txBody>
          <a:bodyPr/>
          <a:lstStyle/>
          <a:p>
            <a:r>
              <a:rPr lang="en-US" sz="2000" dirty="0"/>
              <a:t>Implementing the Entire Pipeline of the Model Architecture</a:t>
            </a:r>
          </a:p>
          <a:p>
            <a:r>
              <a:rPr lang="en-US" sz="2000" dirty="0"/>
              <a:t>Handling all the cases where the model architecture can falter and this process of model building will take approximately 2-3 weeks given the complexity of the implementation and the understanding of matrices in higher dimensions.</a:t>
            </a:r>
          </a:p>
          <a:p>
            <a:r>
              <a:rPr lang="en-US" sz="2000" dirty="0"/>
              <a:t>Also using masks so that the output tensor is able to process everything that is coming sequentially to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C0386-D6CB-C574-1CCE-45362C34DE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2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</a:rPr>
              <a:t>6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32"/>
          <p:cNvSpPr txBox="1"/>
          <p:nvPr/>
        </p:nvSpPr>
        <p:spPr>
          <a:xfrm>
            <a:off x="512400" y="2096925"/>
            <a:ext cx="8119200" cy="673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</a:rPr>
              <a:t>Thankyou! Any Questions?</a:t>
            </a: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  <wetp:taskpane dockstate="right" visibility="0" width="350" row="0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1A93A41D-A455-AA4C-ABE3-10DCDE47B20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3967ECF-8BD8-A24D-8F98-23109A572D30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7F117B6-F484-924B-9403-48E87C472819}">
  <we:reference id="wa104380050" version="3.8.0.0" store="en-US" storeType="OMEX"/>
  <we:alternateReferences>
    <we:reference id="wa104380050" version="3.8.0.0" store="wa104380050" storeType="OMEX"/>
  </we:alternateReferences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EF5E29A1-936B-1644-BDE1-C41740D37D5A}">
  <we:reference id="wa200001396" version="5.1.1.0" store="en-US" storeType="OMEX"/>
  <we:alternateReferences>
    <we:reference id="WA200001396" version="5.1.1.0" store="WA20000139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317</Words>
  <Application>Microsoft Macintosh PowerPoint</Application>
  <PresentationFormat>On-screen Show (16:9)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Bold</vt:lpstr>
      <vt:lpstr>Roboto</vt:lpstr>
      <vt:lpstr>Calibri</vt:lpstr>
      <vt:lpstr>NCStateU-horizontal-left-logo</vt:lpstr>
      <vt:lpstr>AlphaPortfolio: Generating Alpha for Direct Portfolio Optimization Using Deep Reinforcement Learning</vt:lpstr>
      <vt:lpstr>Literature Review and Approach</vt:lpstr>
      <vt:lpstr>PowerPoint Presentation</vt:lpstr>
      <vt:lpstr>Data Management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 Kewlani</cp:lastModifiedBy>
  <cp:revision>11</cp:revision>
  <dcterms:modified xsi:type="dcterms:W3CDTF">2025-02-03T15:43:42Z</dcterms:modified>
</cp:coreProperties>
</file>