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7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9" autoAdjust="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D8FD-62D0-B245-C9A3-9C1E5CE16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ECDBF-DEF6-5574-633B-8CE17861E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DF8F8-4389-9FB0-BD98-4213346A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ED70-EF8B-48A6-AF54-0B00B3DC629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253B6-F30F-1D5E-71A7-D81E95E97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4CDC5-43E5-EAA2-E63E-4B8027774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3BD3-ABC3-4122-BF8D-3F5BEBA1C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4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C73D-2E45-7C52-3457-5F670459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CF8F7-76C7-9F1C-95C1-8E1CA10D1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B75FD-D96B-61DD-1A72-2BAF32046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ED70-EF8B-48A6-AF54-0B00B3DC629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FC503-2F72-9B01-CC71-DB90D2927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11606-C374-1E48-768A-7805F5791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3BD3-ABC3-4122-BF8D-3F5BEBA1C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8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42FC20-0172-6F71-DFE5-D92F74785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1ADBB-4FFB-B9C1-EBE6-882232A02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0D47C-C8F2-1E5A-993E-FBB81C2C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ED70-EF8B-48A6-AF54-0B00B3DC629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26A74-A548-ED96-6AB8-92DFAE9C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A6652-9385-7CD1-35E3-474E3D81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3BD3-ABC3-4122-BF8D-3F5BEBA1C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4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1BF49-B33C-1F69-9287-4CDEC8B72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D1F94-D5C5-2803-433A-FA2937343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55C01-5EB1-C3BF-99C6-969171485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ED70-EF8B-48A6-AF54-0B00B3DC629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FBE6F-9255-8936-2BDC-39B6A14B1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08F7B-4227-B743-EA58-094AAA06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3BD3-ABC3-4122-BF8D-3F5BEBA1C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4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2B8DC-9EBD-88A9-BA04-EC03E441B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7DD8E-07BF-8566-5227-D61EBA578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FBC1F-93CA-6B6B-EC15-84ED76CD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ED70-EF8B-48A6-AF54-0B00B3DC629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CE6DD-D2E6-49A8-3257-F2E53678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77304-1616-0EEF-6038-1CC5084C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3BD3-ABC3-4122-BF8D-3F5BEBA1C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4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88B2-74FF-2247-5A9B-5621CC02C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1767C-0C8D-3436-C8BB-CD9E2E73F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1E337-EB24-A6EA-EC42-216B78764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9C891-023B-78B3-224E-B774D934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ED70-EF8B-48A6-AF54-0B00B3DC629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650A9-B266-2E36-A3E1-95AEE2EC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975B2-8A97-7304-5E9C-664DC814F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3BD3-ABC3-4122-BF8D-3F5BEBA1C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7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0B97-37DA-1019-989E-E33C13335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87E94-2EE5-AA24-377B-5B496E281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F7215-638E-F202-30BB-26512FF1D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72E762-4DC2-78AE-DC8B-B23CBEBD9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7063B7-B942-7E56-5D25-316648E61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9E5719-D041-3526-6D00-3D385FF5B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ED70-EF8B-48A6-AF54-0B00B3DC629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85115D-C921-5B9F-58FE-092E8EC79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86A6E-55F7-4BCC-6A9B-11B827868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3BD3-ABC3-4122-BF8D-3F5BEBA1C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7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8C25-D073-298D-B49A-3AFD22BDF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5352E6-22A5-9178-54D6-1221E87A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ED70-EF8B-48A6-AF54-0B00B3DC629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D1F051-3E19-9988-C67B-F09F1F9A6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AFA9A-1F83-1157-E474-E93EFFAE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3BD3-ABC3-4122-BF8D-3F5BEBA1C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3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03E432-A4FF-EC63-D329-13ABE101B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ED70-EF8B-48A6-AF54-0B00B3DC629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1038EF-D8BD-1C14-250A-CC0DD1167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51966-B793-6A99-0351-275FC22D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3BD3-ABC3-4122-BF8D-3F5BEBA1C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3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C67A-DD56-B2FB-1CF5-33C5C345E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D04B9-C964-6E6E-A4E4-32CB2F834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7BB6D-78D3-37B9-C429-DB0127346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6FDEE-41E4-2BAC-C1BD-3BCCFCDDF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ED70-EF8B-48A6-AF54-0B00B3DC629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07789-1E59-8945-26DA-145915D11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5B37A-15D2-90CA-60FB-BBE7420FB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3BD3-ABC3-4122-BF8D-3F5BEBA1C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1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D6CC-9B8D-55F5-C21E-4000120EE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4BE8D4-C529-CDE5-8A3B-3B50A4900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42A57-6699-39CC-2381-CCD344687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C91E6-F311-5F87-D630-84FD13C2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ED70-EF8B-48A6-AF54-0B00B3DC629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49E6C-8443-FC28-261A-86160933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2B826-1260-227A-1EFC-6D3FC9B1C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3BD3-ABC3-4122-BF8D-3F5BEBA1C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5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01A0C-0ECF-4F00-2EE8-AA33953C6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9B2C1-1FCA-C8D8-7940-9375D0386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C75D9-C073-EAF1-14FD-C6800181E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7ED70-EF8B-48A6-AF54-0B00B3DC629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8C7FC-AEA2-E015-D819-F840535B61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361DD-2FEB-D608-ED1F-07FD5B153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F3BD3-ABC3-4122-BF8D-3F5BEBA1C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3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jp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4DB6E-C9F9-750C-CD74-3DC95ADDD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Sunny Hospital Database</a:t>
            </a:r>
            <a:br>
              <a:rPr lang="en-US" sz="5400" b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3181E-1E0B-4596-1FDE-E9EDF8C77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marL="0" marR="0" algn="l">
              <a:spcBef>
                <a:spcPts val="1200"/>
              </a:spcBef>
              <a:spcAft>
                <a:spcPts val="800"/>
              </a:spcAft>
            </a:pPr>
            <a:r>
              <a:rPr lang="en-US" sz="2000" b="1">
                <a:latin typeface="Lato" panose="020F0502020204030203" pitchFamily="34" charset="0"/>
                <a:cs typeface="Times New Roman" panose="02020603050405020304" pitchFamily="18" charset="0"/>
              </a:rPr>
              <a:t>Tatiana Frolova </a:t>
            </a:r>
          </a:p>
          <a:p>
            <a:pPr marL="0" marR="0" algn="l">
              <a:spcBef>
                <a:spcPts val="1200"/>
              </a:spcBef>
              <a:spcAft>
                <a:spcPts val="800"/>
              </a:spcAft>
            </a:pPr>
            <a:r>
              <a:rPr lang="en-US" sz="2000">
                <a:latin typeface="Lato" panose="020F0502020204030203" pitchFamily="34" charset="0"/>
                <a:cs typeface="Times New Roman" panose="02020603050405020304" pitchFamily="18" charset="0"/>
              </a:rPr>
              <a:t>CIS 2165</a:t>
            </a:r>
          </a:p>
          <a:p>
            <a:pPr marL="0" marR="0" algn="l">
              <a:spcBef>
                <a:spcPts val="1200"/>
              </a:spcBef>
              <a:spcAft>
                <a:spcPts val="800"/>
              </a:spcAft>
            </a:pPr>
            <a:r>
              <a:rPr lang="en-US" sz="2000">
                <a:latin typeface="Lato" panose="020F0502020204030203" pitchFamily="34" charset="0"/>
                <a:cs typeface="Times New Roman" panose="02020603050405020304" pitchFamily="18" charset="0"/>
              </a:rPr>
              <a:t>Sinclair Community College</a:t>
            </a:r>
          </a:p>
          <a:p>
            <a:pPr algn="l"/>
            <a:endParaRPr lang="en-US" sz="2000"/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3CDB3313-43A9-8806-12E7-EBB3958B03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9" r="2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71512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64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9DB2C-9618-D8F9-AEF7-CFF335E3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45" y="685800"/>
            <a:ext cx="4015799" cy="1414506"/>
          </a:xfrm>
        </p:spPr>
        <p:txBody>
          <a:bodyPr anchor="b">
            <a:noAutofit/>
          </a:bodyPr>
          <a:lstStyle/>
          <a:p>
            <a:r>
              <a:rPr lang="en-US" sz="4000" b="1" dirty="0"/>
              <a:t>Patients Information Form</a:t>
            </a:r>
          </a:p>
        </p:txBody>
      </p:sp>
      <p:sp>
        <p:nvSpPr>
          <p:cNvPr id="7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28228-23A5-AA31-1A36-9BD7BC711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3447288"/>
            <a:ext cx="2904978" cy="12252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>
              <a:effectLst/>
              <a:latin typeface="Lato" panose="020F050202020403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Lato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0B1D295-F6CD-A5E0-60CC-0D46F5ADF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123" y="3571639"/>
            <a:ext cx="2592729" cy="976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6DEC55-A5CE-8FFA-6EF2-7440A74DF3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8" t="4655"/>
          <a:stretch/>
        </p:blipFill>
        <p:spPr>
          <a:xfrm>
            <a:off x="6432652" y="331452"/>
            <a:ext cx="5000396" cy="619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31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B3A82997-91F4-390C-7457-AD1D17BD7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700" y="347357"/>
            <a:ext cx="2021026" cy="844697"/>
          </a:xfrm>
        </p:spPr>
        <p:txBody>
          <a:bodyPr/>
          <a:lstStyle/>
          <a:p>
            <a:r>
              <a:rPr lang="en-US" b="1" dirty="0"/>
              <a:t>Queries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505455A-BD23-C8BC-A6D0-4153C2838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09822"/>
            <a:ext cx="4631788" cy="5430129"/>
          </a:xfrm>
        </p:spPr>
        <p:txBody>
          <a:bodyPr/>
          <a:lstStyle/>
          <a:p>
            <a:r>
              <a:rPr lang="en-US" sz="2400" dirty="0"/>
              <a:t>Patient Positive Balance query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Balance with Tax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877719F-0258-254C-BBC4-CB3DAD4CA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30129" y="1209822"/>
            <a:ext cx="6625883" cy="4967141"/>
          </a:xfrm>
        </p:spPr>
        <p:txBody>
          <a:bodyPr/>
          <a:lstStyle/>
          <a:p>
            <a:r>
              <a:rPr lang="en-US" sz="2400" dirty="0"/>
              <a:t>Patients and Physicians in Dayton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Physicians In Kettering and Miamisburg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FA74AE5-77DD-0DB8-3E17-F14DE9634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655042"/>
            <a:ext cx="2762250" cy="20383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994CB80-7F20-29BC-E0D4-504E181D5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589" y="4403774"/>
            <a:ext cx="4438650" cy="7715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E421D27-4582-0215-BC56-0AE360CDD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275" y="1682701"/>
            <a:ext cx="6267450" cy="14192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73FD44B-5491-F093-5ED6-3D489B50B1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865" y="4403774"/>
            <a:ext cx="4181475" cy="1838325"/>
          </a:xfrm>
          <a:prstGeom prst="rect">
            <a:avLst/>
          </a:prstGeom>
        </p:spPr>
      </p:pic>
      <p:pic>
        <p:nvPicPr>
          <p:cNvPr id="28" name="Picture 2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86284DE-3DBB-1DBC-002D-CB0D603D0E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633" y="347357"/>
            <a:ext cx="2242561" cy="84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46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4A88C-DAFB-E81D-29DB-25F7F341E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496" y="350095"/>
            <a:ext cx="2111325" cy="894137"/>
          </a:xfrm>
        </p:spPr>
        <p:txBody>
          <a:bodyPr>
            <a:normAutofit/>
          </a:bodyPr>
          <a:lstStyle/>
          <a:p>
            <a:r>
              <a:rPr lang="en-US" sz="4800" b="1" dirty="0"/>
              <a:t>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57741-E560-B9B4-BEC1-4389494B2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2763" y="1378634"/>
            <a:ext cx="5307037" cy="4798329"/>
          </a:xfrm>
        </p:spPr>
        <p:txBody>
          <a:bodyPr>
            <a:normAutofit/>
          </a:bodyPr>
          <a:lstStyle/>
          <a:p>
            <a:r>
              <a:rPr lang="en-US" sz="2400" dirty="0"/>
              <a:t>Count and Group Physicians By Type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F627F-B9AA-6C09-7652-E7E68A448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78634"/>
            <a:ext cx="5181600" cy="4798329"/>
          </a:xfrm>
        </p:spPr>
        <p:txBody>
          <a:bodyPr>
            <a:normAutofit/>
          </a:bodyPr>
          <a:lstStyle/>
          <a:p>
            <a:r>
              <a:rPr lang="en-US" sz="2400" dirty="0"/>
              <a:t>Patients By Primary Contacts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23BF7D-7709-1D0D-78CA-B5EFAB431D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1" r="7185"/>
          <a:stretch/>
        </p:blipFill>
        <p:spPr>
          <a:xfrm>
            <a:off x="338083" y="1853619"/>
            <a:ext cx="5681717" cy="41889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F07955-4A37-F5E6-7452-0E7FDED9E8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25"/>
          <a:stretch/>
        </p:blipFill>
        <p:spPr>
          <a:xfrm>
            <a:off x="6096000" y="2026383"/>
            <a:ext cx="5383237" cy="4016179"/>
          </a:xfrm>
          <a:prstGeom prst="rect">
            <a:avLst/>
          </a:prstGeom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D980A5D-785B-47B1-2908-91922E820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180" y="353983"/>
            <a:ext cx="2324392" cy="87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59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4A88C-DAFB-E81D-29DB-25F7F341E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496" y="350095"/>
            <a:ext cx="2111325" cy="894137"/>
          </a:xfrm>
        </p:spPr>
        <p:txBody>
          <a:bodyPr>
            <a:normAutofit/>
          </a:bodyPr>
          <a:lstStyle/>
          <a:p>
            <a:r>
              <a:rPr lang="en-US" sz="4800" b="1" dirty="0"/>
              <a:t>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57741-E560-B9B4-BEC1-4389494B2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2763" y="1378634"/>
            <a:ext cx="5307037" cy="4798329"/>
          </a:xfrm>
        </p:spPr>
        <p:txBody>
          <a:bodyPr>
            <a:normAutofit/>
          </a:bodyPr>
          <a:lstStyle/>
          <a:p>
            <a:r>
              <a:rPr lang="en-US" sz="2400" dirty="0"/>
              <a:t>Patients Total Dept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F627F-B9AA-6C09-7652-E7E68A448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78634"/>
            <a:ext cx="5181600" cy="4798329"/>
          </a:xfrm>
        </p:spPr>
        <p:txBody>
          <a:bodyPr>
            <a:normAutofit/>
          </a:bodyPr>
          <a:lstStyle/>
          <a:p>
            <a:r>
              <a:rPr lang="en-US" sz="2400" dirty="0"/>
              <a:t>Patients Count and Average Balance</a:t>
            </a:r>
          </a:p>
        </p:txBody>
      </p:sp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D980A5D-785B-47B1-2908-91922E820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180" y="353983"/>
            <a:ext cx="2324392" cy="8755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DB0430-213F-2B74-97B0-ABBDBFD04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33" y="1872834"/>
            <a:ext cx="4933948" cy="44385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CF0EB8-3ADF-6744-FA0D-4E59A0005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1944593"/>
            <a:ext cx="4737648" cy="443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94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Triangle 6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9DB2C-9618-D8F9-AEF7-CFF335E3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844062"/>
            <a:ext cx="9877579" cy="984738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Lessons Learned/What would do differently</a:t>
            </a:r>
          </a:p>
        </p:txBody>
      </p:sp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956E59C-82FF-7EBB-3C42-11966465E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62" y="2452075"/>
            <a:ext cx="3533985" cy="133113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28228-23A5-AA31-1A36-9BD7BC711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5557" y="1828800"/>
            <a:ext cx="6651271" cy="3897676"/>
          </a:xfrm>
        </p:spPr>
        <p:txBody>
          <a:bodyPr anchor="t">
            <a:normAutofit/>
          </a:bodyPr>
          <a:lstStyle/>
          <a:p>
            <a:endParaRPr lang="en-US" sz="2400" dirty="0">
              <a:latin typeface="Lato" panose="020F050202020403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would make a database with more tables; therefore, I would have more room to build forms and reports</a:t>
            </a:r>
          </a:p>
          <a:p>
            <a:endParaRPr lang="en-US" sz="2400" dirty="0">
              <a:latin typeface="Lato" panose="020F050202020403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would add to tables TIME/DATES fields included that would give more room to build more complex queries and reports. </a:t>
            </a:r>
          </a:p>
          <a:p>
            <a:endParaRPr lang="en-US" sz="1800" dirty="0">
              <a:latin typeface="Lato" panose="020F050202020403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Lato" panose="020F050202020403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696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Triangle 6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9DB2C-9618-D8F9-AEF7-CFF335E3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844062"/>
            <a:ext cx="9877579" cy="984738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Summary of learning this term</a:t>
            </a:r>
          </a:p>
        </p:txBody>
      </p:sp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956E59C-82FF-7EBB-3C42-11966465E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62" y="2452075"/>
            <a:ext cx="3533985" cy="133113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28228-23A5-AA31-1A36-9BD7BC711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5557" y="1828800"/>
            <a:ext cx="6651271" cy="3897676"/>
          </a:xfrm>
        </p:spPr>
        <p:txBody>
          <a:bodyPr anchor="t">
            <a:normAutofit/>
          </a:bodyPr>
          <a:lstStyle/>
          <a:p>
            <a:endParaRPr lang="en-US" sz="2400" dirty="0">
              <a:latin typeface="Lato" panose="020F050202020403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Learned how to use Microsoft Access</a:t>
            </a:r>
          </a:p>
          <a:p>
            <a:r>
              <a:rPr lang="en-US" sz="2400" dirty="0"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  <a:p>
            <a:r>
              <a:rPr lang="en-US" sz="2400" dirty="0"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term I have learned about traditional database concepts such as normalization, and table relationships.</a:t>
            </a:r>
          </a:p>
          <a:p>
            <a:r>
              <a:rPr lang="en-US" sz="2400" dirty="0"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Learned about the relational model, Query-By-Example(QBE), and SQL</a:t>
            </a:r>
          </a:p>
          <a:p>
            <a:endParaRPr lang="en-US" sz="2400" dirty="0">
              <a:latin typeface="Lato" panose="020F050202020403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Lato" panose="020F050202020403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Lato" panose="020F050202020403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Lato" panose="020F050202020403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212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Triangle 80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9DB2C-9618-D8F9-AEF7-CFF335E3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5" y="3415754"/>
            <a:ext cx="9471956" cy="113711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5400" b="1" kern="1200" dirty="0">
                <a:latin typeface="+mj-lt"/>
                <a:ea typeface="+mj-ea"/>
                <a:cs typeface="+mj-cs"/>
              </a:rPr>
              <a:t>Thank you for the course!</a:t>
            </a:r>
          </a:p>
        </p:txBody>
      </p:sp>
      <p:pic>
        <p:nvPicPr>
          <p:cNvPr id="13" name="Content Placeholder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956E59C-82FF-7EBB-3C42-11966465E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97" y="1194625"/>
            <a:ext cx="5484934" cy="206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1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Triangle 6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9DB2C-9618-D8F9-AEF7-CFF335E3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8890799" cy="529514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Sunny Hospital Description</a:t>
            </a:r>
            <a:endParaRPr lang="en-US" b="1" dirty="0"/>
          </a:p>
        </p:txBody>
      </p:sp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956E59C-82FF-7EBB-3C42-11966465E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57" y="3716859"/>
            <a:ext cx="3533985" cy="133113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28228-23A5-AA31-1A36-9BD7BC711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5557" y="1828800"/>
            <a:ext cx="6651271" cy="3897676"/>
          </a:xfrm>
        </p:spPr>
        <p:txBody>
          <a:bodyPr anchor="t">
            <a:normAutofit/>
          </a:bodyPr>
          <a:lstStyle/>
          <a:p>
            <a:r>
              <a:rPr lang="en-US" sz="1800" dirty="0"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have built a limited version of the hospital database.</a:t>
            </a:r>
          </a:p>
          <a:p>
            <a:r>
              <a:rPr lang="en-US" sz="1800" dirty="0">
                <a:latin typeface="Lato" panose="020F0502020204030203" pitchFamily="34" charset="0"/>
                <a:cs typeface="Times New Roman" panose="02020603050405020304" pitchFamily="18" charset="0"/>
              </a:rPr>
              <a:t>Hospital database would be built for the healthcare population/medical staff, clinicians, providers, and anyone who works in the medical field.</a:t>
            </a:r>
          </a:p>
          <a:p>
            <a:r>
              <a:rPr lang="en-US" sz="1800" dirty="0">
                <a:latin typeface="Lato" panose="020F0502020204030203" pitchFamily="34" charset="0"/>
                <a:cs typeface="Times New Roman" panose="02020603050405020304" pitchFamily="18" charset="0"/>
              </a:rPr>
              <a:t>How big the database all depends on how big the medical business is. Therefore, the Sunny hospital database would be a perfect match for small private practices or medical start-up offices that just start their own business; </a:t>
            </a:r>
          </a:p>
          <a:p>
            <a:r>
              <a:rPr lang="en-US" sz="1800" dirty="0">
                <a:latin typeface="Lato" panose="020F0502020204030203" pitchFamily="34" charset="0"/>
                <a:cs typeface="Times New Roman" panose="02020603050405020304" pitchFamily="18" charset="0"/>
              </a:rPr>
              <a:t>There is possible to extend the current database and has the potential to grow and expand the database and records.</a:t>
            </a:r>
          </a:p>
          <a:p>
            <a:r>
              <a:rPr lang="en-US" sz="1800" dirty="0">
                <a:latin typeface="Lato" panose="020F0502020204030203" pitchFamily="34" charset="0"/>
                <a:cs typeface="Times New Roman" panose="02020603050405020304" pitchFamily="18" charset="0"/>
              </a:rPr>
              <a:t>The Sunny Hospital will help to provide medical staff with reliable and needed information about patients in the house, Patient Primary contacts, and Physicians’ Information.  </a:t>
            </a:r>
          </a:p>
          <a:p>
            <a:endParaRPr lang="en-US" sz="1100" dirty="0">
              <a:latin typeface="Lato" panose="020F050202020403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84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9DB2C-9618-D8F9-AEF7-CFF335E3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Patient Primary Contact Table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28228-23A5-AA31-1A36-9BD7BC711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800" dirty="0">
              <a:effectLst/>
              <a:latin typeface="Lato" panose="020F050202020403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Lato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7A603D-2E0B-387F-36DB-D0E2E16BCC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74"/>
          <a:stretch/>
        </p:blipFill>
        <p:spPr>
          <a:xfrm>
            <a:off x="653796" y="2734056"/>
            <a:ext cx="10972799" cy="3209544"/>
          </a:xfrm>
          <a:prstGeom prst="rect">
            <a:avLst/>
          </a:prstGeom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2BE0A29-0955-22C1-7085-AA4D1B9A0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732" y="871619"/>
            <a:ext cx="28575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418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9DB2C-9618-D8F9-AEF7-CFF335E3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Patient Table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28228-23A5-AA31-1A36-9BD7BC711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800" dirty="0">
              <a:effectLst/>
              <a:latin typeface="Lato" panose="020F050202020403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Lato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0B1D295-F6CD-A5E0-60CC-0D46F5ADF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732" y="871619"/>
            <a:ext cx="2857500" cy="1076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E4A2D1-0325-F0E4-EACD-0E5D238129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96"/>
          <a:stretch/>
        </p:blipFill>
        <p:spPr>
          <a:xfrm>
            <a:off x="554415" y="2819566"/>
            <a:ext cx="7228022" cy="2283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4C4236-8197-32D9-8530-7140930AF6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65" r="2786"/>
          <a:stretch/>
        </p:blipFill>
        <p:spPr>
          <a:xfrm>
            <a:off x="7782437" y="2827057"/>
            <a:ext cx="4189169" cy="226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9DB2C-9618-D8F9-AEF7-CFF335E3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Physician Table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28228-23A5-AA31-1A36-9BD7BC711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800" dirty="0">
              <a:effectLst/>
              <a:latin typeface="Lato" panose="020F050202020403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Lato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0B1D295-F6CD-A5E0-60CC-0D46F5ADF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732" y="871619"/>
            <a:ext cx="2857500" cy="1076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FA7E8F-AB46-82BD-6207-BB5FA01C1A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77"/>
          <a:stretch/>
        </p:blipFill>
        <p:spPr>
          <a:xfrm>
            <a:off x="231052" y="2819566"/>
            <a:ext cx="7347601" cy="24088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A837FB-D54E-A7B5-EC61-F7A92651C1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56"/>
          <a:stretch/>
        </p:blipFill>
        <p:spPr>
          <a:xfrm>
            <a:off x="7578654" y="2819565"/>
            <a:ext cx="4264302" cy="2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53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9DB2C-9618-D8F9-AEF7-CFF335E3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Fields Relationships(DBDL)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28228-23A5-AA31-1A36-9BD7BC711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800" dirty="0">
              <a:effectLst/>
              <a:latin typeface="Lato" panose="020F050202020403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Lato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0B1D295-F6CD-A5E0-60CC-0D46F5ADF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732" y="871619"/>
            <a:ext cx="2857500" cy="1076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60E02E-93E3-EF12-957F-D620AA4892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390"/>
          <a:stretch/>
        </p:blipFill>
        <p:spPr>
          <a:xfrm>
            <a:off x="2615544" y="2676139"/>
            <a:ext cx="6960912" cy="364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44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64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9DB2C-9618-D8F9-AEF7-CFF335E3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4362461" cy="1636776"/>
          </a:xfrm>
        </p:spPr>
        <p:txBody>
          <a:bodyPr anchor="b">
            <a:noAutofit/>
          </a:bodyPr>
          <a:lstStyle/>
          <a:p>
            <a:r>
              <a:rPr lang="en-US" sz="3200" b="1" dirty="0"/>
              <a:t>Patient Primary Contact Information Form with Patient </a:t>
            </a:r>
            <a:r>
              <a:rPr lang="en-US" sz="3200" b="1" dirty="0" err="1"/>
              <a:t>Subform</a:t>
            </a:r>
            <a:endParaRPr lang="en-US" sz="3200" b="1" dirty="0"/>
          </a:p>
        </p:txBody>
      </p:sp>
      <p:sp>
        <p:nvSpPr>
          <p:cNvPr id="7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28228-23A5-AA31-1A36-9BD7BC711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>
              <a:effectLst/>
              <a:latin typeface="Lato" panose="020F050202020403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Lato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0B1D295-F6CD-A5E0-60CC-0D46F5ADF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52" y="3695991"/>
            <a:ext cx="2592729" cy="976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07AA62-F931-535C-84D0-A6E387851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608" y="3977919"/>
            <a:ext cx="6915150" cy="1990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7E7587-E9E0-EDD9-B344-4A0B97AA2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4608" y="667512"/>
            <a:ext cx="68961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4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64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9DB2C-9618-D8F9-AEF7-CFF335E3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46" y="685800"/>
            <a:ext cx="3368538" cy="1414506"/>
          </a:xfrm>
        </p:spPr>
        <p:txBody>
          <a:bodyPr anchor="b">
            <a:noAutofit/>
          </a:bodyPr>
          <a:lstStyle/>
          <a:p>
            <a:r>
              <a:rPr lang="en-US" sz="2800" b="1" dirty="0"/>
              <a:t>Physicians and Patients Form with Patient Info </a:t>
            </a:r>
            <a:r>
              <a:rPr lang="en-US" sz="2800" b="1" dirty="0" err="1"/>
              <a:t>Subform</a:t>
            </a:r>
            <a:endParaRPr lang="en-US" sz="2800" b="1" dirty="0"/>
          </a:p>
        </p:txBody>
      </p:sp>
      <p:sp>
        <p:nvSpPr>
          <p:cNvPr id="7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28228-23A5-AA31-1A36-9BD7BC711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3447288"/>
            <a:ext cx="2904978" cy="12252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>
              <a:effectLst/>
              <a:latin typeface="Lato" panose="020F050202020403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Lato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0B1D295-F6CD-A5E0-60CC-0D46F5ADF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52" y="3695991"/>
            <a:ext cx="2592729" cy="9765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A7604D-D86B-893F-CAAC-78642EEB21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00" r="1903"/>
          <a:stretch/>
        </p:blipFill>
        <p:spPr>
          <a:xfrm>
            <a:off x="4215370" y="341845"/>
            <a:ext cx="7830048" cy="40415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474C30-137C-1B6C-A764-9B0404E0AB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19"/>
          <a:stretch/>
        </p:blipFill>
        <p:spPr>
          <a:xfrm>
            <a:off x="4215370" y="4473265"/>
            <a:ext cx="7830048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08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9DB2C-9618-D8F9-AEF7-CFF335E3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67512"/>
            <a:ext cx="5802923" cy="1444752"/>
          </a:xfrm>
        </p:spPr>
        <p:txBody>
          <a:bodyPr anchor="b">
            <a:normAutofit/>
          </a:bodyPr>
          <a:lstStyle/>
          <a:p>
            <a:pPr algn="ctr"/>
            <a:r>
              <a:rPr lang="en-US" b="1" dirty="0"/>
              <a:t>Physician and Patient Information Form</a:t>
            </a:r>
          </a:p>
        </p:txBody>
      </p:sp>
      <p:sp>
        <p:nvSpPr>
          <p:cNvPr id="8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28228-23A5-AA31-1A36-9BD7BC711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>
              <a:effectLst/>
              <a:latin typeface="Lato" panose="020F050202020403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Lato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3CD3D5-7254-2DBD-9738-23204B3EE4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61"/>
          <a:stretch/>
        </p:blipFill>
        <p:spPr>
          <a:xfrm>
            <a:off x="1959579" y="2779776"/>
            <a:ext cx="8272842" cy="3410712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0B1D295-F6CD-A5E0-60CC-0D46F5ADF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286" y="950384"/>
            <a:ext cx="2663483" cy="100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211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315</Words>
  <Application>Microsoft Office PowerPoint</Application>
  <PresentationFormat>Widescreen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Lato</vt:lpstr>
      <vt:lpstr>Office Theme</vt:lpstr>
      <vt:lpstr>Sunny Hospital Database </vt:lpstr>
      <vt:lpstr>Sunny Hospital Description</vt:lpstr>
      <vt:lpstr>Patient Primary Contact Table</vt:lpstr>
      <vt:lpstr>Patient Table</vt:lpstr>
      <vt:lpstr>Physician Table</vt:lpstr>
      <vt:lpstr>Fields Relationships(DBDL)</vt:lpstr>
      <vt:lpstr>Patient Primary Contact Information Form with Patient Subform</vt:lpstr>
      <vt:lpstr>Physicians and Patients Form with Patient Info Subform</vt:lpstr>
      <vt:lpstr>Physician and Patient Information Form</vt:lpstr>
      <vt:lpstr>Patients Information Form</vt:lpstr>
      <vt:lpstr>Queries</vt:lpstr>
      <vt:lpstr>Reports</vt:lpstr>
      <vt:lpstr>Reports</vt:lpstr>
      <vt:lpstr>Lessons Learned/What would do differently</vt:lpstr>
      <vt:lpstr>Summary of learning this term</vt:lpstr>
      <vt:lpstr>Thank you for the course!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Walking through different seasons. </dc:title>
  <dc:creator>Frolova, Tatiana</dc:creator>
  <cp:lastModifiedBy>Frolova, Tatiana</cp:lastModifiedBy>
  <cp:revision>33</cp:revision>
  <dcterms:created xsi:type="dcterms:W3CDTF">2022-10-27T11:50:21Z</dcterms:created>
  <dcterms:modified xsi:type="dcterms:W3CDTF">2022-10-28T16:27:46Z</dcterms:modified>
</cp:coreProperties>
</file>