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65"/>
  </p:notesMasterIdLst>
  <p:sldIdLst>
    <p:sldId id="256" r:id="rId2"/>
    <p:sldId id="257" r:id="rId3"/>
    <p:sldId id="259" r:id="rId4"/>
    <p:sldId id="260" r:id="rId5"/>
    <p:sldId id="261" r:id="rId6"/>
    <p:sldId id="295" r:id="rId7"/>
    <p:sldId id="262" r:id="rId8"/>
    <p:sldId id="296" r:id="rId9"/>
    <p:sldId id="297" r:id="rId10"/>
    <p:sldId id="263" r:id="rId11"/>
    <p:sldId id="298" r:id="rId12"/>
    <p:sldId id="299" r:id="rId13"/>
    <p:sldId id="300" r:id="rId14"/>
    <p:sldId id="267" r:id="rId15"/>
    <p:sldId id="301" r:id="rId16"/>
    <p:sldId id="302" r:id="rId17"/>
    <p:sldId id="269"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279" r:id="rId63"/>
    <p:sldId id="348" r:id="rId64"/>
  </p:sldIdLst>
  <p:sldSz cx="9144000" cy="5143500" type="screen16x9"/>
  <p:notesSz cx="6858000" cy="9144000"/>
  <p:embeddedFontLst>
    <p:embeddedFont>
      <p:font typeface="Arvo" panose="020B0604020202020204" charset="0"/>
      <p:regular r:id="rId66"/>
      <p:bold r:id="rId67"/>
      <p:italic r:id="rId68"/>
      <p:boldItalic r:id="rId69"/>
    </p:embeddedFont>
    <p:embeddedFont>
      <p:font typeface="Roboto Condensed" panose="02000000000000000000" pitchFamily="2" charset="0"/>
      <p:regular r:id="rId70"/>
      <p:bold r:id="rId71"/>
      <p:italic r:id="rId72"/>
      <p:boldItalic r:id="rId73"/>
    </p:embeddedFont>
    <p:embeddedFont>
      <p:font typeface="Roboto Condensed Light" panose="02000000000000000000" pitchFamily="2"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557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530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533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068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11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73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35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49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6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357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833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528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121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0123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232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123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184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812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8953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840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6182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3230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92128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833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484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512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439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511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0494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7030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5171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5718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695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9616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4806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0712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5993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102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393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5659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298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1478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1638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5838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6073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2323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041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828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hyperlink" Target="https://howkteam.vn/course/cau-truc-du-lieu-va-giai-thuat/segment-tree-4321" TargetMode="External"/><Relationship Id="rId2" Type="http://schemas.openxmlformats.org/officeDocument/2006/relationships/notesSlide" Target="../notesSlides/notesSlide59.xml"/><Relationship Id="rId1" Type="http://schemas.openxmlformats.org/officeDocument/2006/relationships/slideLayout" Target="../slideLayouts/slideLayout4.xml"/><Relationship Id="rId5" Type="http://schemas.openxmlformats.org/officeDocument/2006/relationships/hyperlink" Target="https://www.youtube.com/watch?v=xuoQdt5pHj0&amp;t=341s&amp;ab_channel=TusharRoy-CodingMadeSimple" TargetMode="External"/><Relationship Id="rId4" Type="http://schemas.openxmlformats.org/officeDocument/2006/relationships/hyperlink" Target="https://www.youtube.com/watch?v=ZBHKZF5w4YU&amp;t=737s&amp;ab_channel=TusharRoy-CodingMadeSimpl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522249" y="689306"/>
            <a:ext cx="5367900" cy="2961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800" dirty="0">
                <a:solidFill>
                  <a:schemeClr val="bg1"/>
                </a:solidFill>
              </a:rPr>
              <a:t>SEGMENT TREE</a:t>
            </a:r>
            <a:br>
              <a:rPr lang="en-US" sz="4800" dirty="0">
                <a:solidFill>
                  <a:schemeClr val="bg1"/>
                </a:solidFill>
              </a:rPr>
            </a:br>
            <a:endParaRPr dirty="0"/>
          </a:p>
        </p:txBody>
      </p:sp>
      <p:sp>
        <p:nvSpPr>
          <p:cNvPr id="2" name="Google Shape;184;p11">
            <a:extLst>
              <a:ext uri="{FF2B5EF4-FFF2-40B4-BE49-F238E27FC236}">
                <a16:creationId xmlns:a16="http://schemas.microsoft.com/office/drawing/2014/main" id="{A75F4BD6-C7C8-0C38-C17A-2BAD336C1B62}"/>
              </a:ext>
            </a:extLst>
          </p:cNvPr>
          <p:cNvSpPr txBox="1">
            <a:spLocks/>
          </p:cNvSpPr>
          <p:nvPr/>
        </p:nvSpPr>
        <p:spPr>
          <a:xfrm>
            <a:off x="830766" y="1492294"/>
            <a:ext cx="5367900" cy="29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9pPr>
          </a:lstStyle>
          <a:p>
            <a:pPr algn="r"/>
            <a:r>
              <a:rPr lang="en-US" sz="3000" dirty="0">
                <a:solidFill>
                  <a:schemeClr val="bg1"/>
                </a:solidFill>
              </a:rPr>
              <a:t>By </a:t>
            </a:r>
            <a:r>
              <a:rPr lang="en-US" sz="3000" dirty="0" err="1">
                <a:solidFill>
                  <a:schemeClr val="bg1"/>
                </a:solidFill>
              </a:rPr>
              <a:t>Nhóm</a:t>
            </a:r>
            <a:r>
              <a:rPr lang="en-US" sz="3000" dirty="0">
                <a:solidFill>
                  <a:schemeClr val="bg1"/>
                </a:solidFill>
              </a:rPr>
              <a:t> 5:</a:t>
            </a:r>
          </a:p>
          <a:p>
            <a:pPr algn="r"/>
            <a:r>
              <a:rPr lang="en-US" sz="3000" dirty="0" err="1">
                <a:solidFill>
                  <a:schemeClr val="bg1"/>
                </a:solidFill>
              </a:rPr>
              <a:t>Hồ</a:t>
            </a:r>
            <a:r>
              <a:rPr lang="en-US" sz="3000" dirty="0">
                <a:solidFill>
                  <a:schemeClr val="bg1"/>
                </a:solidFill>
              </a:rPr>
              <a:t> </a:t>
            </a:r>
            <a:r>
              <a:rPr lang="en-US" sz="3000" dirty="0" err="1">
                <a:solidFill>
                  <a:schemeClr val="bg1"/>
                </a:solidFill>
              </a:rPr>
              <a:t>Thịnh</a:t>
            </a:r>
            <a:endParaRPr lang="en-US" sz="3000" dirty="0">
              <a:solidFill>
                <a:schemeClr val="bg1"/>
              </a:solidFill>
            </a:endParaRPr>
          </a:p>
          <a:p>
            <a:pPr algn="r"/>
            <a:r>
              <a:rPr lang="en-US" sz="3000" dirty="0">
                <a:solidFill>
                  <a:schemeClr val="bg1"/>
                </a:solidFill>
              </a:rPr>
              <a:t>Trương Lê Minh Hiếu</a:t>
            </a:r>
            <a:endParaRPr lang="en-US"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p>
            <a:pPr marL="101600" indent="0">
              <a:buNone/>
            </a:pPr>
            <a:r>
              <a:rPr lang="en-US" sz="2000" dirty="0" err="1"/>
              <a:t>Ưu</a:t>
            </a:r>
            <a:r>
              <a:rPr lang="en-US" sz="2000" dirty="0"/>
              <a:t> </a:t>
            </a:r>
            <a:r>
              <a:rPr lang="en-US" sz="2000" dirty="0" err="1"/>
              <a:t>điểm</a:t>
            </a:r>
            <a:r>
              <a:rPr lang="en-US" sz="2000" dirty="0"/>
              <a:t>:</a:t>
            </a:r>
          </a:p>
          <a:p>
            <a:pPr marL="101600" indent="0">
              <a:buNone/>
            </a:pPr>
            <a:r>
              <a:rPr lang="en-US" sz="2000" dirty="0"/>
              <a:t>- </a:t>
            </a:r>
            <a:r>
              <a:rPr lang="en-US" sz="2000" dirty="0" err="1"/>
              <a:t>Không</a:t>
            </a:r>
            <a:r>
              <a:rPr lang="en-US" sz="2000" dirty="0"/>
              <a:t> </a:t>
            </a:r>
            <a:r>
              <a:rPr lang="en-US" sz="2000" dirty="0" err="1"/>
              <a:t>cần</a:t>
            </a:r>
            <a:r>
              <a:rPr lang="en-US" sz="2000" dirty="0"/>
              <a:t> </a:t>
            </a:r>
            <a:r>
              <a:rPr lang="en-US" sz="2000" dirty="0" err="1"/>
              <a:t>dùng</a:t>
            </a:r>
            <a:r>
              <a:rPr lang="en-US" sz="2000" dirty="0"/>
              <a:t> </a:t>
            </a:r>
            <a:r>
              <a:rPr lang="en-US" sz="2000" dirty="0" err="1"/>
              <a:t>đến</a:t>
            </a:r>
            <a:r>
              <a:rPr lang="en-US" sz="2000" dirty="0"/>
              <a:t> tree rotation </a:t>
            </a:r>
            <a:r>
              <a:rPr lang="en-US" sz="2000" dirty="0" err="1"/>
              <a:t>để</a:t>
            </a:r>
            <a:r>
              <a:rPr lang="en-US" sz="2000" dirty="0"/>
              <a:t> </a:t>
            </a:r>
            <a:r>
              <a:rPr lang="en-US" sz="2000" dirty="0" err="1"/>
              <a:t>làm</a:t>
            </a:r>
            <a:r>
              <a:rPr lang="en-US" sz="2000" dirty="0"/>
              <a:t> </a:t>
            </a:r>
            <a:r>
              <a:rPr lang="en-US" sz="2000" dirty="0" err="1"/>
              <a:t>cây</a:t>
            </a:r>
            <a:r>
              <a:rPr lang="en-US" sz="2000" dirty="0"/>
              <a:t> </a:t>
            </a:r>
            <a:r>
              <a:rPr lang="en-US" sz="2000" dirty="0" err="1"/>
              <a:t>cân</a:t>
            </a:r>
            <a:r>
              <a:rPr lang="en-US" sz="2000" dirty="0"/>
              <a:t> </a:t>
            </a:r>
            <a:r>
              <a:rPr lang="en-US" sz="2000" dirty="0" err="1"/>
              <a:t>bằng</a:t>
            </a:r>
            <a:endParaRPr lang="en-US" sz="2000" dirty="0"/>
          </a:p>
          <a:p>
            <a:pPr marL="0" indent="0">
              <a:buNone/>
            </a:pPr>
            <a:r>
              <a:rPr lang="en-US" dirty="0"/>
              <a:t>  </a:t>
            </a:r>
            <a:r>
              <a:rPr lang="en-US" sz="2000" dirty="0"/>
              <a:t>- </a:t>
            </a:r>
            <a:r>
              <a:rPr lang="en-US" sz="2000" dirty="0" err="1"/>
              <a:t>Truy</a:t>
            </a:r>
            <a:r>
              <a:rPr lang="en-US" sz="2000" dirty="0"/>
              <a:t> </a:t>
            </a:r>
            <a:r>
              <a:rPr lang="en-US" sz="2000" dirty="0" err="1"/>
              <a:t>vấn</a:t>
            </a:r>
            <a:r>
              <a:rPr lang="en-US" sz="2000" dirty="0"/>
              <a:t> ở </a:t>
            </a:r>
            <a:r>
              <a:rPr lang="en-US" sz="2000" dirty="0" err="1"/>
              <a:t>những</a:t>
            </a:r>
            <a:r>
              <a:rPr lang="en-US" sz="2000" dirty="0"/>
              <a:t> test case      </a:t>
            </a:r>
            <a:r>
              <a:rPr lang="en-US" sz="2000" dirty="0" err="1"/>
              <a:t>thông</a:t>
            </a:r>
            <a:r>
              <a:rPr lang="en-US" sz="2000" dirty="0"/>
              <a:t> </a:t>
            </a:r>
            <a:r>
              <a:rPr lang="en-US" sz="2000" dirty="0" err="1"/>
              <a:t>thường</a:t>
            </a:r>
            <a:r>
              <a:rPr lang="en-US" sz="2000" dirty="0"/>
              <a:t> </a:t>
            </a:r>
            <a:r>
              <a:rPr lang="en-US" sz="2000" dirty="0" err="1"/>
              <a:t>nhanh</a:t>
            </a:r>
            <a:endParaRPr lang="en-US" sz="20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000" b="1" dirty="0" err="1">
                <a:solidFill>
                  <a:schemeClr val="bg1">
                    <a:lumMod val="95000"/>
                    <a:lumOff val="5000"/>
                  </a:schemeClr>
                </a:solidFill>
              </a:rPr>
              <a:t>Ưu</a:t>
            </a:r>
            <a:r>
              <a:rPr lang="en-US" sz="5000" b="1" dirty="0">
                <a:solidFill>
                  <a:schemeClr val="bg1">
                    <a:lumMod val="95000"/>
                    <a:lumOff val="5000"/>
                  </a:schemeClr>
                </a:solidFill>
              </a:rPr>
              <a:t> </a:t>
            </a:r>
            <a:r>
              <a:rPr lang="en-US" sz="5000" b="1" dirty="0" err="1">
                <a:solidFill>
                  <a:schemeClr val="bg1">
                    <a:lumMod val="95000"/>
                    <a:lumOff val="5000"/>
                  </a:schemeClr>
                </a:solidFill>
              </a:rPr>
              <a:t>và</a:t>
            </a:r>
            <a:r>
              <a:rPr lang="en-US" sz="5000" b="1" dirty="0">
                <a:solidFill>
                  <a:schemeClr val="bg1">
                    <a:lumMod val="95000"/>
                    <a:lumOff val="5000"/>
                  </a:schemeClr>
                </a:solidFill>
              </a:rPr>
              <a:t> </a:t>
            </a:r>
            <a:r>
              <a:rPr lang="en-US" sz="5000" b="1" dirty="0" err="1">
                <a:solidFill>
                  <a:schemeClr val="bg1">
                    <a:lumMod val="95000"/>
                    <a:lumOff val="5000"/>
                  </a:schemeClr>
                </a:solidFill>
              </a:rPr>
              <a:t>nhược</a:t>
            </a:r>
            <a:r>
              <a:rPr lang="en-US" sz="5000" b="1" dirty="0">
                <a:solidFill>
                  <a:schemeClr val="bg1">
                    <a:lumMod val="95000"/>
                    <a:lumOff val="5000"/>
                  </a:schemeClr>
                </a:solidFill>
              </a:rPr>
              <a:t> </a:t>
            </a:r>
            <a:r>
              <a:rPr lang="en-US" sz="5000" b="1" dirty="0" err="1">
                <a:solidFill>
                  <a:schemeClr val="bg1">
                    <a:lumMod val="95000"/>
                    <a:lumOff val="5000"/>
                  </a:schemeClr>
                </a:solidFill>
              </a:rPr>
              <a:t>điểm</a:t>
            </a:r>
            <a:r>
              <a:rPr lang="en-US" sz="5000" b="1" dirty="0">
                <a:solidFill>
                  <a:schemeClr val="bg1">
                    <a:lumMod val="95000"/>
                    <a:lumOff val="5000"/>
                  </a:schemeClr>
                </a:solidFill>
              </a:rPr>
              <a:t>?</a:t>
            </a:r>
            <a:endParaRPr sz="5000" dirty="0"/>
          </a:p>
        </p:txBody>
      </p:sp>
      <p:sp>
        <p:nvSpPr>
          <p:cNvPr id="269" name="Google Shape;269;p18"/>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p>
            <a:pPr marL="0" indent="0">
              <a:buNone/>
            </a:pPr>
            <a:r>
              <a:rPr lang="en-US" sz="2000" dirty="0" err="1"/>
              <a:t>Nhược</a:t>
            </a:r>
            <a:r>
              <a:rPr lang="en-US" sz="2000" dirty="0"/>
              <a:t> </a:t>
            </a:r>
            <a:r>
              <a:rPr lang="en-US" sz="2000" dirty="0" err="1"/>
              <a:t>điểm</a:t>
            </a:r>
            <a:r>
              <a:rPr lang="en-US" sz="2000" dirty="0"/>
              <a:t>:</a:t>
            </a:r>
            <a:endParaRPr b="1" dirty="0"/>
          </a:p>
          <a:p>
            <a:pPr marL="0" indent="0">
              <a:buNone/>
            </a:pPr>
            <a:r>
              <a:rPr lang="en-US" sz="2000" dirty="0"/>
              <a:t> - </a:t>
            </a:r>
            <a:r>
              <a:rPr lang="en-US" sz="2000" dirty="0" err="1"/>
              <a:t>Độ</a:t>
            </a:r>
            <a:r>
              <a:rPr lang="en-US" sz="2000" dirty="0"/>
              <a:t> </a:t>
            </a:r>
            <a:r>
              <a:rPr lang="en-US" sz="2000" dirty="0" err="1"/>
              <a:t>phức</a:t>
            </a:r>
            <a:r>
              <a:rPr lang="en-US" sz="2000" dirty="0"/>
              <a:t> </a:t>
            </a:r>
            <a:r>
              <a:rPr lang="en-US" sz="2000" dirty="0" err="1"/>
              <a:t>tạp</a:t>
            </a:r>
            <a:r>
              <a:rPr lang="en-US" sz="2000" dirty="0"/>
              <a:t> </a:t>
            </a:r>
            <a:r>
              <a:rPr lang="en-US" sz="2000" dirty="0" err="1"/>
              <a:t>trong</a:t>
            </a:r>
            <a:r>
              <a:rPr lang="en-US" sz="2000" dirty="0"/>
              <a:t> </a:t>
            </a:r>
            <a:r>
              <a:rPr lang="en-US" sz="2000" dirty="0" err="1"/>
              <a:t>truy</a:t>
            </a:r>
            <a:r>
              <a:rPr lang="en-US" sz="2000" dirty="0"/>
              <a:t> </a:t>
            </a:r>
            <a:r>
              <a:rPr lang="en-US" sz="2000" dirty="0" err="1"/>
              <a:t>vấn</a:t>
            </a:r>
            <a:r>
              <a:rPr lang="en-US" sz="2000" dirty="0"/>
              <a:t> </a:t>
            </a:r>
            <a:r>
              <a:rPr lang="en-US" sz="2000" dirty="0" err="1"/>
              <a:t>tuy</a:t>
            </a:r>
            <a:r>
              <a:rPr lang="en-US" sz="2000" dirty="0"/>
              <a:t> </a:t>
            </a:r>
            <a:r>
              <a:rPr lang="en-US" sz="2000" dirty="0" err="1"/>
              <a:t>nhanh</a:t>
            </a:r>
            <a:r>
              <a:rPr lang="en-US" sz="2000" dirty="0"/>
              <a:t> </a:t>
            </a:r>
            <a:r>
              <a:rPr lang="en-US" sz="2000" dirty="0" err="1"/>
              <a:t>nhưng</a:t>
            </a:r>
            <a:r>
              <a:rPr lang="en-US" sz="2000" dirty="0"/>
              <a:t> </a:t>
            </a:r>
            <a:r>
              <a:rPr lang="en-US" sz="2000" dirty="0" err="1"/>
              <a:t>đều</a:t>
            </a:r>
            <a:r>
              <a:rPr lang="en-US" sz="2000" dirty="0"/>
              <a:t> </a:t>
            </a:r>
            <a:r>
              <a:rPr lang="en-US" sz="2000" dirty="0" err="1"/>
              <a:t>là</a:t>
            </a:r>
            <a:r>
              <a:rPr lang="en-US" sz="2000" dirty="0"/>
              <a:t> O(log n)</a:t>
            </a:r>
          </a:p>
          <a:p>
            <a:pPr marL="0" indent="0">
              <a:buNone/>
            </a:pPr>
            <a:r>
              <a:rPr lang="en-US" sz="2000" dirty="0"/>
              <a:t> - Source code </a:t>
            </a:r>
            <a:r>
              <a:rPr lang="en-US" sz="2000" dirty="0" err="1"/>
              <a:t>phức</a:t>
            </a:r>
            <a:r>
              <a:rPr lang="en-US" sz="2000" dirty="0"/>
              <a:t> </a:t>
            </a:r>
            <a:r>
              <a:rPr lang="en-US" sz="2000" dirty="0" err="1"/>
              <a:t>tạp</a:t>
            </a:r>
            <a:r>
              <a:rPr lang="en-US" sz="2000" dirty="0"/>
              <a:t> </a:t>
            </a:r>
            <a:r>
              <a:rPr lang="en-US" sz="2000" dirty="0" err="1"/>
              <a:t>hơn</a:t>
            </a:r>
            <a:r>
              <a:rPr lang="en-US" sz="2000" dirty="0"/>
              <a:t> so </a:t>
            </a:r>
            <a:r>
              <a:rPr lang="en-US" sz="2000" dirty="0" err="1"/>
              <a:t>với</a:t>
            </a:r>
            <a:r>
              <a:rPr lang="en-US" sz="2000" dirty="0"/>
              <a:t> binary search tree </a:t>
            </a:r>
            <a:r>
              <a:rPr lang="en-US" sz="2000" dirty="0" err="1"/>
              <a:t>thông</a:t>
            </a:r>
            <a:r>
              <a:rPr lang="en-US" sz="2000" dirty="0"/>
              <a:t> </a:t>
            </a:r>
            <a:r>
              <a:rPr lang="en-US" sz="2000" dirty="0" err="1"/>
              <a:t>thường</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532787"/>
            <a:ext cx="517155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b="1" dirty="0">
                <a:solidFill>
                  <a:schemeClr val="bg1">
                    <a:lumMod val="95000"/>
                    <a:lumOff val="5000"/>
                  </a:schemeClr>
                </a:solidFill>
              </a:rPr>
              <a:t>ỨNG DỤNG CỦA </a:t>
            </a:r>
            <a:br>
              <a:rPr lang="en-US" sz="5000" b="1" dirty="0">
                <a:solidFill>
                  <a:schemeClr val="bg1">
                    <a:lumMod val="95000"/>
                    <a:lumOff val="5000"/>
                  </a:schemeClr>
                </a:solidFill>
              </a:rPr>
            </a:br>
            <a:r>
              <a:rPr lang="en-US" sz="5000" b="1" dirty="0">
                <a:solidFill>
                  <a:schemeClr val="bg1">
                    <a:lumMod val="95000"/>
                    <a:lumOff val="5000"/>
                  </a:schemeClr>
                </a:solidFill>
              </a:rPr>
              <a:t>SEGMENT TREE</a:t>
            </a:r>
            <a:endParaRPr sz="50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358311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247E-B3B6-F874-B57E-CB1B5C63E2D2}"/>
              </a:ext>
            </a:extLst>
          </p:cNvPr>
          <p:cNvSpPr>
            <a:spLocks noGrp="1"/>
          </p:cNvSpPr>
          <p:nvPr>
            <p:ph type="title"/>
          </p:nvPr>
        </p:nvSpPr>
        <p:spPr>
          <a:xfrm>
            <a:off x="360790" y="349200"/>
            <a:ext cx="6352244" cy="766200"/>
          </a:xfrm>
        </p:spPr>
        <p:txBody>
          <a:bodyPr/>
          <a:lstStyle/>
          <a:p>
            <a:r>
              <a:rPr lang="en-US" sz="4000" b="1" dirty="0" err="1">
                <a:solidFill>
                  <a:schemeClr val="bg1">
                    <a:lumMod val="95000"/>
                    <a:lumOff val="5000"/>
                  </a:schemeClr>
                </a:solidFill>
              </a:rPr>
              <a:t>Ứng</a:t>
            </a:r>
            <a:r>
              <a:rPr lang="en-US" sz="4000" b="1" dirty="0">
                <a:solidFill>
                  <a:schemeClr val="bg1">
                    <a:lumMod val="95000"/>
                    <a:lumOff val="5000"/>
                  </a:schemeClr>
                </a:solidFill>
              </a:rPr>
              <a:t> </a:t>
            </a:r>
            <a:r>
              <a:rPr lang="en-US" sz="4000" b="1" dirty="0" err="1">
                <a:solidFill>
                  <a:schemeClr val="bg1">
                    <a:lumMod val="95000"/>
                    <a:lumOff val="5000"/>
                  </a:schemeClr>
                </a:solidFill>
              </a:rPr>
              <a:t>dụng</a:t>
            </a:r>
            <a:r>
              <a:rPr lang="en-US" sz="4000" b="1" dirty="0">
                <a:solidFill>
                  <a:schemeClr val="bg1">
                    <a:lumMod val="95000"/>
                    <a:lumOff val="5000"/>
                  </a:schemeClr>
                </a:solidFill>
              </a:rPr>
              <a:t> </a:t>
            </a:r>
            <a:r>
              <a:rPr lang="en-US" sz="4000" b="1" dirty="0" err="1">
                <a:solidFill>
                  <a:schemeClr val="bg1">
                    <a:lumMod val="95000"/>
                    <a:lumOff val="5000"/>
                  </a:schemeClr>
                </a:solidFill>
              </a:rPr>
              <a:t>của</a:t>
            </a:r>
            <a:r>
              <a:rPr lang="en-US" sz="4000" b="1" dirty="0">
                <a:solidFill>
                  <a:schemeClr val="bg1">
                    <a:lumMod val="95000"/>
                    <a:lumOff val="5000"/>
                  </a:schemeClr>
                </a:solidFill>
              </a:rPr>
              <a:t> segment tree</a:t>
            </a:r>
            <a:endParaRPr lang="en-US" sz="4000" dirty="0"/>
          </a:p>
        </p:txBody>
      </p:sp>
      <p:sp>
        <p:nvSpPr>
          <p:cNvPr id="3" name="Text Placeholder 2">
            <a:extLst>
              <a:ext uri="{FF2B5EF4-FFF2-40B4-BE49-F238E27FC236}">
                <a16:creationId xmlns:a16="http://schemas.microsoft.com/office/drawing/2014/main" id="{4A7923DE-924D-D757-75A0-BCCFC89603A9}"/>
              </a:ext>
            </a:extLst>
          </p:cNvPr>
          <p:cNvSpPr>
            <a:spLocks noGrp="1"/>
          </p:cNvSpPr>
          <p:nvPr>
            <p:ph type="body" idx="1"/>
          </p:nvPr>
        </p:nvSpPr>
        <p:spPr>
          <a:xfrm>
            <a:off x="814275" y="1648800"/>
            <a:ext cx="6132600" cy="3145500"/>
          </a:xfrm>
        </p:spPr>
        <p:txBody>
          <a:bodyPr/>
          <a:lstStyle/>
          <a:p>
            <a:r>
              <a:rPr lang="en-US" sz="2400" dirty="0" err="1"/>
              <a:t>Truy</a:t>
            </a:r>
            <a:r>
              <a:rPr lang="en-US" sz="2400" dirty="0"/>
              <a:t> </a:t>
            </a:r>
            <a:r>
              <a:rPr lang="en-US" sz="2400" dirty="0" err="1"/>
              <a:t>vấn</a:t>
            </a:r>
            <a:r>
              <a:rPr lang="en-US" sz="2400" dirty="0"/>
              <a:t> </a:t>
            </a:r>
            <a:r>
              <a:rPr lang="en-US" sz="2400" dirty="0" err="1"/>
              <a:t>phạm</a:t>
            </a:r>
            <a:r>
              <a:rPr lang="en-US" sz="2400" dirty="0"/>
              <a:t> vi </a:t>
            </a:r>
            <a:r>
              <a:rPr lang="en-US" sz="2400" dirty="0" err="1"/>
              <a:t>tối</a:t>
            </a:r>
            <a:r>
              <a:rPr lang="en-US" sz="2400" dirty="0"/>
              <a:t> </a:t>
            </a:r>
            <a:r>
              <a:rPr lang="en-US" sz="2400" dirty="0" err="1"/>
              <a:t>đại</a:t>
            </a:r>
            <a:r>
              <a:rPr lang="en-US" sz="2400" dirty="0"/>
              <a:t>, </a:t>
            </a:r>
            <a:r>
              <a:rPr lang="en-US" sz="2400" dirty="0" err="1"/>
              <a:t>tối</a:t>
            </a:r>
            <a:r>
              <a:rPr lang="en-US" sz="2400" dirty="0"/>
              <a:t> </a:t>
            </a:r>
            <a:r>
              <a:rPr lang="en-US" sz="2400" dirty="0" err="1"/>
              <a:t>tiểu</a:t>
            </a:r>
            <a:r>
              <a:rPr lang="en-US" sz="2400" dirty="0"/>
              <a:t>, </a:t>
            </a:r>
            <a:r>
              <a:rPr lang="en-US" sz="2400" dirty="0" err="1"/>
              <a:t>tổng</a:t>
            </a:r>
            <a:r>
              <a:rPr lang="en-US" sz="2400" dirty="0"/>
              <a:t> (Range min, max, sum queries)</a:t>
            </a:r>
          </a:p>
          <a:p>
            <a:r>
              <a:rPr lang="en-US" sz="2400" dirty="0" err="1"/>
              <a:t>Lưu</a:t>
            </a:r>
            <a:r>
              <a:rPr lang="en-US" sz="2400" dirty="0"/>
              <a:t> </a:t>
            </a:r>
            <a:r>
              <a:rPr lang="en-US" sz="2400" dirty="0" err="1"/>
              <a:t>trữ</a:t>
            </a:r>
            <a:r>
              <a:rPr lang="en-US" sz="2400" dirty="0"/>
              <a:t> </a:t>
            </a:r>
            <a:r>
              <a:rPr lang="en-US" sz="2400" dirty="0" err="1"/>
              <a:t>dữ</a:t>
            </a:r>
            <a:r>
              <a:rPr lang="en-US" sz="2400" dirty="0"/>
              <a:t> </a:t>
            </a:r>
            <a:r>
              <a:rPr lang="en-US" sz="2400" dirty="0" err="1"/>
              <a:t>liệu</a:t>
            </a:r>
            <a:r>
              <a:rPr lang="en-US" sz="2400" dirty="0"/>
              <a:t> </a:t>
            </a:r>
            <a:r>
              <a:rPr lang="en-US" sz="2400" dirty="0" err="1"/>
              <a:t>theo</a:t>
            </a:r>
            <a:r>
              <a:rPr lang="en-US" sz="2400" dirty="0"/>
              <a:t> </a:t>
            </a:r>
            <a:r>
              <a:rPr lang="en-US" sz="2400" dirty="0" err="1"/>
              <a:t>phạm</a:t>
            </a:r>
            <a:r>
              <a:rPr lang="en-US" sz="2400" dirty="0"/>
              <a:t> vi </a:t>
            </a:r>
            <a:r>
              <a:rPr lang="en-US" sz="2400" dirty="0" err="1"/>
              <a:t>tùy</a:t>
            </a:r>
            <a:r>
              <a:rPr lang="en-US" sz="2400" dirty="0"/>
              <a:t> ý</a:t>
            </a:r>
          </a:p>
          <a:p>
            <a:r>
              <a:rPr lang="en-US" sz="2400" dirty="0" err="1"/>
              <a:t>Hình</a:t>
            </a:r>
            <a:r>
              <a:rPr lang="en-US" sz="2400" dirty="0"/>
              <a:t> </a:t>
            </a:r>
            <a:r>
              <a:rPr lang="en-US" sz="2400" dirty="0" err="1"/>
              <a:t>học</a:t>
            </a:r>
            <a:r>
              <a:rPr lang="en-US" sz="2400" dirty="0"/>
              <a:t> </a:t>
            </a:r>
            <a:r>
              <a:rPr lang="en-US" sz="2400" dirty="0" err="1"/>
              <a:t>tính</a:t>
            </a:r>
            <a:r>
              <a:rPr lang="en-US" sz="2400" dirty="0"/>
              <a:t> </a:t>
            </a:r>
            <a:r>
              <a:rPr lang="en-US" sz="2400" dirty="0" err="1"/>
              <a:t>toán</a:t>
            </a:r>
            <a:r>
              <a:rPr lang="en-US" sz="2400" dirty="0"/>
              <a:t> (Computational Geometry)</a:t>
            </a:r>
          </a:p>
          <a:p>
            <a:r>
              <a:rPr lang="en-US" sz="2400" dirty="0" err="1"/>
              <a:t>Hệ</a:t>
            </a:r>
            <a:r>
              <a:rPr lang="en-US" sz="2400" dirty="0"/>
              <a:t> </a:t>
            </a:r>
            <a:r>
              <a:rPr lang="en-US" sz="2400" dirty="0" err="1"/>
              <a:t>thống</a:t>
            </a:r>
            <a:r>
              <a:rPr lang="en-US" sz="2400" dirty="0"/>
              <a:t> </a:t>
            </a:r>
            <a:r>
              <a:rPr lang="en-US" sz="2400" dirty="0" err="1"/>
              <a:t>thông</a:t>
            </a:r>
            <a:r>
              <a:rPr lang="en-US" sz="2400" dirty="0"/>
              <a:t> tin </a:t>
            </a:r>
            <a:r>
              <a:rPr lang="en-US" sz="2400" dirty="0" err="1"/>
              <a:t>địa</a:t>
            </a:r>
            <a:r>
              <a:rPr lang="en-US" sz="2400" dirty="0"/>
              <a:t> </a:t>
            </a:r>
            <a:r>
              <a:rPr lang="en-US" sz="2400" dirty="0" err="1"/>
              <a:t>lý</a:t>
            </a:r>
            <a:r>
              <a:rPr lang="en-US" sz="2400" dirty="0"/>
              <a:t> (Geographic information system)</a:t>
            </a:r>
          </a:p>
          <a:p>
            <a:r>
              <a:rPr lang="en-US" sz="2400" dirty="0"/>
              <a:t>....</a:t>
            </a:r>
          </a:p>
          <a:p>
            <a:endParaRPr lang="en-US" sz="2400" dirty="0"/>
          </a:p>
          <a:p>
            <a:endParaRPr lang="en-US" dirty="0"/>
          </a:p>
        </p:txBody>
      </p:sp>
      <p:sp>
        <p:nvSpPr>
          <p:cNvPr id="4" name="Slide Number Placeholder 3">
            <a:extLst>
              <a:ext uri="{FF2B5EF4-FFF2-40B4-BE49-F238E27FC236}">
                <a16:creationId xmlns:a16="http://schemas.microsoft.com/office/drawing/2014/main" id="{86584451-A01F-00AD-54E2-D069A640A3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60934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38600" y="3476700"/>
            <a:ext cx="633871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500" b="1" dirty="0">
                <a:solidFill>
                  <a:schemeClr val="bg1">
                    <a:lumMod val="95000"/>
                    <a:lumOff val="5000"/>
                  </a:schemeClr>
                </a:solidFill>
              </a:rPr>
              <a:t>CÁC THAO TÁC CƠ BẢN</a:t>
            </a:r>
            <a:br>
              <a:rPr lang="en-US" sz="4500" b="1" dirty="0">
                <a:solidFill>
                  <a:schemeClr val="bg1">
                    <a:lumMod val="95000"/>
                    <a:lumOff val="5000"/>
                  </a:schemeClr>
                </a:solidFill>
              </a:rPr>
            </a:br>
            <a:r>
              <a:rPr lang="en-US" sz="4500" b="1" dirty="0">
                <a:solidFill>
                  <a:schemeClr val="bg1">
                    <a:lumMod val="95000"/>
                    <a:lumOff val="5000"/>
                  </a:schemeClr>
                </a:solidFill>
              </a:rPr>
              <a:t>SEGMENT TREE</a:t>
            </a:r>
            <a:endParaRPr sz="45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252614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4828242"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bg1">
                    <a:lumMod val="95000"/>
                    <a:lumOff val="5000"/>
                  </a:schemeClr>
                </a:solidFill>
              </a:rPr>
              <a:t>CÁC THAO TÁC CƠ BẢN SEGMENT TREE</a:t>
            </a:r>
            <a:endParaRPr dirty="0"/>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C3E4AC84-D066-B153-9B34-22A88866DC06}"/>
              </a:ext>
            </a:extLst>
          </p:cNvPr>
          <p:cNvSpPr/>
          <p:nvPr/>
        </p:nvSpPr>
        <p:spPr>
          <a:xfrm>
            <a:off x="3997516" y="4350935"/>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 name="Rectangle 2">
            <a:extLst>
              <a:ext uri="{FF2B5EF4-FFF2-40B4-BE49-F238E27FC236}">
                <a16:creationId xmlns:a16="http://schemas.microsoft.com/office/drawing/2014/main" id="{AF29BC39-2B68-1888-B1D4-2905CEA333AA}"/>
              </a:ext>
            </a:extLst>
          </p:cNvPr>
          <p:cNvSpPr/>
          <p:nvPr/>
        </p:nvSpPr>
        <p:spPr>
          <a:xfrm>
            <a:off x="2812889" y="4330214"/>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 name="Rectangle 3">
            <a:extLst>
              <a:ext uri="{FF2B5EF4-FFF2-40B4-BE49-F238E27FC236}">
                <a16:creationId xmlns:a16="http://schemas.microsoft.com/office/drawing/2014/main" id="{1DE86AD7-629C-15A2-6E57-51199A2CA9C0}"/>
              </a:ext>
            </a:extLst>
          </p:cNvPr>
          <p:cNvSpPr/>
          <p:nvPr/>
        </p:nvSpPr>
        <p:spPr>
          <a:xfrm>
            <a:off x="4751012" y="325251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5" name="Rectangle 4">
            <a:extLst>
              <a:ext uri="{FF2B5EF4-FFF2-40B4-BE49-F238E27FC236}">
                <a16:creationId xmlns:a16="http://schemas.microsoft.com/office/drawing/2014/main" id="{4C2D51D2-50F8-EF40-E484-714CB283805C}"/>
              </a:ext>
            </a:extLst>
          </p:cNvPr>
          <p:cNvSpPr/>
          <p:nvPr/>
        </p:nvSpPr>
        <p:spPr>
          <a:xfrm>
            <a:off x="5905265" y="4414560"/>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 name="Rectangle 5">
            <a:extLst>
              <a:ext uri="{FF2B5EF4-FFF2-40B4-BE49-F238E27FC236}">
                <a16:creationId xmlns:a16="http://schemas.microsoft.com/office/drawing/2014/main" id="{89C50997-F739-34EC-185B-C67F575E9112}"/>
              </a:ext>
            </a:extLst>
          </p:cNvPr>
          <p:cNvSpPr/>
          <p:nvPr/>
        </p:nvSpPr>
        <p:spPr>
          <a:xfrm>
            <a:off x="7120978" y="439110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7" name="Rectangle 6">
            <a:extLst>
              <a:ext uri="{FF2B5EF4-FFF2-40B4-BE49-F238E27FC236}">
                <a16:creationId xmlns:a16="http://schemas.microsoft.com/office/drawing/2014/main" id="{E8E54720-9544-4816-3897-B50D376AA5B3}"/>
              </a:ext>
            </a:extLst>
          </p:cNvPr>
          <p:cNvSpPr/>
          <p:nvPr/>
        </p:nvSpPr>
        <p:spPr>
          <a:xfrm>
            <a:off x="8065678" y="325251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8" name="Straight Connector 7">
            <a:extLst>
              <a:ext uri="{FF2B5EF4-FFF2-40B4-BE49-F238E27FC236}">
                <a16:creationId xmlns:a16="http://schemas.microsoft.com/office/drawing/2014/main" id="{EA21CAB1-5249-DCF6-9CFA-3AD6D5BFECA0}"/>
              </a:ext>
            </a:extLst>
          </p:cNvPr>
          <p:cNvCxnSpPr>
            <a:cxnSpLocks/>
            <a:stCxn id="3" idx="0"/>
            <a:endCxn id="10" idx="2"/>
          </p:cNvCxnSpPr>
          <p:nvPr/>
        </p:nvCxnSpPr>
        <p:spPr>
          <a:xfrm flipV="1">
            <a:off x="3139461" y="3920805"/>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580E8C-FD5A-CD5D-CF75-390A4BEF4A6D}"/>
              </a:ext>
            </a:extLst>
          </p:cNvPr>
          <p:cNvCxnSpPr>
            <a:cxnSpLocks/>
            <a:endCxn id="10" idx="2"/>
          </p:cNvCxnSpPr>
          <p:nvPr/>
        </p:nvCxnSpPr>
        <p:spPr>
          <a:xfrm flipH="1" flipV="1">
            <a:off x="3705960" y="3920805"/>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F9FD74A-F2A0-3EDE-F417-96B4755ECD17}"/>
              </a:ext>
            </a:extLst>
          </p:cNvPr>
          <p:cNvSpPr/>
          <p:nvPr/>
        </p:nvSpPr>
        <p:spPr>
          <a:xfrm>
            <a:off x="3379388" y="3258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C6281FF0-8062-6C3A-4A4E-DFC81E769ED6}"/>
              </a:ext>
            </a:extLst>
          </p:cNvPr>
          <p:cNvCxnSpPr>
            <a:cxnSpLocks/>
            <a:stCxn id="10" idx="0"/>
          </p:cNvCxnSpPr>
          <p:nvPr/>
        </p:nvCxnSpPr>
        <p:spPr>
          <a:xfrm flipV="1">
            <a:off x="3705960" y="2872261"/>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114CD8B-DB4B-7859-D222-977EF1634CD0}"/>
              </a:ext>
            </a:extLst>
          </p:cNvPr>
          <p:cNvCxnSpPr>
            <a:stCxn id="4" idx="0"/>
          </p:cNvCxnSpPr>
          <p:nvPr/>
        </p:nvCxnSpPr>
        <p:spPr>
          <a:xfrm flipH="1" flipV="1">
            <a:off x="4568264" y="2872261"/>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5D8C4BA-A791-8DB5-68BB-1CC5A0DA1C25}"/>
              </a:ext>
            </a:extLst>
          </p:cNvPr>
          <p:cNvSpPr/>
          <p:nvPr/>
        </p:nvSpPr>
        <p:spPr>
          <a:xfrm>
            <a:off x="4204387" y="231675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14" name="Straight Connector 13">
            <a:extLst>
              <a:ext uri="{FF2B5EF4-FFF2-40B4-BE49-F238E27FC236}">
                <a16:creationId xmlns:a16="http://schemas.microsoft.com/office/drawing/2014/main" id="{E3D85AAB-852E-DB33-24F0-54A7E03E3771}"/>
              </a:ext>
            </a:extLst>
          </p:cNvPr>
          <p:cNvCxnSpPr>
            <a:cxnSpLocks/>
            <a:stCxn id="5" idx="0"/>
          </p:cNvCxnSpPr>
          <p:nvPr/>
        </p:nvCxnSpPr>
        <p:spPr>
          <a:xfrm flipV="1">
            <a:off x="6231837" y="3786661"/>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AF3752F-8E35-01C4-EFE1-EF99F828E87A}"/>
              </a:ext>
            </a:extLst>
          </p:cNvPr>
          <p:cNvCxnSpPr>
            <a:cxnSpLocks/>
            <a:stCxn id="6" idx="0"/>
          </p:cNvCxnSpPr>
          <p:nvPr/>
        </p:nvCxnSpPr>
        <p:spPr>
          <a:xfrm flipH="1" flipV="1">
            <a:off x="6978696" y="3833315"/>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C9355BC-71B7-448A-E029-684EEE1D7383}"/>
              </a:ext>
            </a:extLst>
          </p:cNvPr>
          <p:cNvSpPr/>
          <p:nvPr/>
        </p:nvSpPr>
        <p:spPr>
          <a:xfrm>
            <a:off x="6683979" y="325251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17" name="Straight Connector 16">
            <a:extLst>
              <a:ext uri="{FF2B5EF4-FFF2-40B4-BE49-F238E27FC236}">
                <a16:creationId xmlns:a16="http://schemas.microsoft.com/office/drawing/2014/main" id="{E38A3A89-61FB-F342-6AF0-D619B903F628}"/>
              </a:ext>
            </a:extLst>
          </p:cNvPr>
          <p:cNvCxnSpPr>
            <a:stCxn id="16" idx="0"/>
          </p:cNvCxnSpPr>
          <p:nvPr/>
        </p:nvCxnSpPr>
        <p:spPr>
          <a:xfrm flipV="1">
            <a:off x="7010551" y="2647988"/>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F1F9F0-8BCE-1A07-2903-AC163E700DED}"/>
              </a:ext>
            </a:extLst>
          </p:cNvPr>
          <p:cNvCxnSpPr>
            <a:stCxn id="7" idx="0"/>
          </p:cNvCxnSpPr>
          <p:nvPr/>
        </p:nvCxnSpPr>
        <p:spPr>
          <a:xfrm flipH="1" flipV="1">
            <a:off x="7663694" y="2647988"/>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C5030DC-3175-707A-B2D5-9727F771BA1E}"/>
              </a:ext>
            </a:extLst>
          </p:cNvPr>
          <p:cNvSpPr/>
          <p:nvPr/>
        </p:nvSpPr>
        <p:spPr>
          <a:xfrm>
            <a:off x="7340582" y="2338114"/>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20" name="Straight Connector 19">
            <a:extLst>
              <a:ext uri="{FF2B5EF4-FFF2-40B4-BE49-F238E27FC236}">
                <a16:creationId xmlns:a16="http://schemas.microsoft.com/office/drawing/2014/main" id="{80F36E8D-D36F-13F7-199C-BD7F09A05608}"/>
              </a:ext>
            </a:extLst>
          </p:cNvPr>
          <p:cNvCxnSpPr>
            <a:cxnSpLocks/>
            <a:endCxn id="22" idx="2"/>
          </p:cNvCxnSpPr>
          <p:nvPr/>
        </p:nvCxnSpPr>
        <p:spPr>
          <a:xfrm flipV="1">
            <a:off x="4540290" y="2061158"/>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5C5AB32-3DC8-BE59-CCE0-63A92E11DB22}"/>
              </a:ext>
            </a:extLst>
          </p:cNvPr>
          <p:cNvCxnSpPr>
            <a:cxnSpLocks/>
            <a:stCxn id="19" idx="0"/>
            <a:endCxn id="22" idx="2"/>
          </p:cNvCxnSpPr>
          <p:nvPr/>
        </p:nvCxnSpPr>
        <p:spPr>
          <a:xfrm flipH="1" flipV="1">
            <a:off x="6137372" y="2061158"/>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8CF7031-B247-4A08-56F2-768899822DA9}"/>
              </a:ext>
            </a:extLst>
          </p:cNvPr>
          <p:cNvSpPr/>
          <p:nvPr/>
        </p:nvSpPr>
        <p:spPr>
          <a:xfrm>
            <a:off x="5810800" y="1398684"/>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TextBox 22">
            <a:extLst>
              <a:ext uri="{FF2B5EF4-FFF2-40B4-BE49-F238E27FC236}">
                <a16:creationId xmlns:a16="http://schemas.microsoft.com/office/drawing/2014/main" id="{0A483AB1-7A57-D235-FDAA-FCA48D806146}"/>
              </a:ext>
            </a:extLst>
          </p:cNvPr>
          <p:cNvSpPr txBox="1"/>
          <p:nvPr/>
        </p:nvSpPr>
        <p:spPr>
          <a:xfrm>
            <a:off x="2494985" y="4528283"/>
            <a:ext cx="326572" cy="307777"/>
          </a:xfrm>
          <a:prstGeom prst="rect">
            <a:avLst/>
          </a:prstGeom>
          <a:noFill/>
        </p:spPr>
        <p:txBody>
          <a:bodyPr wrap="square" rtlCol="0">
            <a:spAutoFit/>
          </a:bodyPr>
          <a:lstStyle/>
          <a:p>
            <a:r>
              <a:rPr lang="en-US" dirty="0">
                <a:solidFill>
                  <a:sysClr val="windowText" lastClr="000000"/>
                </a:solidFill>
              </a:rPr>
              <a:t>1</a:t>
            </a:r>
          </a:p>
        </p:txBody>
      </p:sp>
      <p:sp>
        <p:nvSpPr>
          <p:cNvPr id="24" name="TextBox 23">
            <a:extLst>
              <a:ext uri="{FF2B5EF4-FFF2-40B4-BE49-F238E27FC236}">
                <a16:creationId xmlns:a16="http://schemas.microsoft.com/office/drawing/2014/main" id="{F06A1DBE-2838-E564-09A8-CC84A211FA38}"/>
              </a:ext>
            </a:extLst>
          </p:cNvPr>
          <p:cNvSpPr txBox="1"/>
          <p:nvPr/>
        </p:nvSpPr>
        <p:spPr>
          <a:xfrm>
            <a:off x="3695565" y="4528283"/>
            <a:ext cx="311304" cy="307777"/>
          </a:xfrm>
          <a:prstGeom prst="rect">
            <a:avLst/>
          </a:prstGeom>
          <a:noFill/>
        </p:spPr>
        <p:txBody>
          <a:bodyPr wrap="square" rtlCol="0">
            <a:spAutoFit/>
          </a:bodyPr>
          <a:lstStyle/>
          <a:p>
            <a:r>
              <a:rPr lang="en-US" dirty="0">
                <a:solidFill>
                  <a:sysClr val="windowText" lastClr="000000"/>
                </a:solidFill>
              </a:rPr>
              <a:t>2</a:t>
            </a:r>
          </a:p>
        </p:txBody>
      </p:sp>
      <p:sp>
        <p:nvSpPr>
          <p:cNvPr id="25" name="TextBox 24">
            <a:extLst>
              <a:ext uri="{FF2B5EF4-FFF2-40B4-BE49-F238E27FC236}">
                <a16:creationId xmlns:a16="http://schemas.microsoft.com/office/drawing/2014/main" id="{E539D6FB-A022-56B4-FD98-A477B3D5C1A3}"/>
              </a:ext>
            </a:extLst>
          </p:cNvPr>
          <p:cNvSpPr txBox="1"/>
          <p:nvPr/>
        </p:nvSpPr>
        <p:spPr>
          <a:xfrm>
            <a:off x="2775892" y="3435680"/>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26" name="TextBox 25">
            <a:extLst>
              <a:ext uri="{FF2B5EF4-FFF2-40B4-BE49-F238E27FC236}">
                <a16:creationId xmlns:a16="http://schemas.microsoft.com/office/drawing/2014/main" id="{70582057-B4BF-918D-5404-67923B599C53}"/>
              </a:ext>
            </a:extLst>
          </p:cNvPr>
          <p:cNvSpPr txBox="1"/>
          <p:nvPr/>
        </p:nvSpPr>
        <p:spPr>
          <a:xfrm>
            <a:off x="4436439" y="3427050"/>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27" name="TextBox 26">
            <a:extLst>
              <a:ext uri="{FF2B5EF4-FFF2-40B4-BE49-F238E27FC236}">
                <a16:creationId xmlns:a16="http://schemas.microsoft.com/office/drawing/2014/main" id="{ECC89A6A-15B1-DD0C-CC6F-65A4FF248E80}"/>
              </a:ext>
            </a:extLst>
          </p:cNvPr>
          <p:cNvSpPr txBox="1"/>
          <p:nvPr/>
        </p:nvSpPr>
        <p:spPr>
          <a:xfrm>
            <a:off x="3674760" y="2520424"/>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28" name="TextBox 27">
            <a:extLst>
              <a:ext uri="{FF2B5EF4-FFF2-40B4-BE49-F238E27FC236}">
                <a16:creationId xmlns:a16="http://schemas.microsoft.com/office/drawing/2014/main" id="{0E391F11-072C-3BC4-7584-B3ABF7F0E8F1}"/>
              </a:ext>
            </a:extLst>
          </p:cNvPr>
          <p:cNvSpPr txBox="1"/>
          <p:nvPr/>
        </p:nvSpPr>
        <p:spPr>
          <a:xfrm>
            <a:off x="5191530" y="1583874"/>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29" name="TextBox 28">
            <a:extLst>
              <a:ext uri="{FF2B5EF4-FFF2-40B4-BE49-F238E27FC236}">
                <a16:creationId xmlns:a16="http://schemas.microsoft.com/office/drawing/2014/main" id="{A1B463A2-D9B7-9286-60F4-069796006AD1}"/>
              </a:ext>
            </a:extLst>
          </p:cNvPr>
          <p:cNvSpPr txBox="1"/>
          <p:nvPr/>
        </p:nvSpPr>
        <p:spPr>
          <a:xfrm>
            <a:off x="6733913" y="2541856"/>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0" name="TextBox 29">
            <a:extLst>
              <a:ext uri="{FF2B5EF4-FFF2-40B4-BE49-F238E27FC236}">
                <a16:creationId xmlns:a16="http://schemas.microsoft.com/office/drawing/2014/main" id="{2A76BCCC-C538-C7F9-A3C0-092531368964}"/>
              </a:ext>
            </a:extLst>
          </p:cNvPr>
          <p:cNvSpPr txBox="1"/>
          <p:nvPr/>
        </p:nvSpPr>
        <p:spPr>
          <a:xfrm>
            <a:off x="6122636" y="3393273"/>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1" name="TextBox 30">
            <a:extLst>
              <a:ext uri="{FF2B5EF4-FFF2-40B4-BE49-F238E27FC236}">
                <a16:creationId xmlns:a16="http://schemas.microsoft.com/office/drawing/2014/main" id="{6D29CF83-3ACF-B489-A68C-5B993EE7F70E}"/>
              </a:ext>
            </a:extLst>
          </p:cNvPr>
          <p:cNvSpPr txBox="1"/>
          <p:nvPr/>
        </p:nvSpPr>
        <p:spPr>
          <a:xfrm>
            <a:off x="7739106" y="3399466"/>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2" name="TextBox 31">
            <a:extLst>
              <a:ext uri="{FF2B5EF4-FFF2-40B4-BE49-F238E27FC236}">
                <a16:creationId xmlns:a16="http://schemas.microsoft.com/office/drawing/2014/main" id="{2B2A9953-AFC8-D114-5775-66FD60E4CC98}"/>
              </a:ext>
            </a:extLst>
          </p:cNvPr>
          <p:cNvSpPr txBox="1"/>
          <p:nvPr/>
        </p:nvSpPr>
        <p:spPr>
          <a:xfrm>
            <a:off x="5642517" y="4591908"/>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3" name="TextBox 32">
            <a:extLst>
              <a:ext uri="{FF2B5EF4-FFF2-40B4-BE49-F238E27FC236}">
                <a16:creationId xmlns:a16="http://schemas.microsoft.com/office/drawing/2014/main" id="{0180FB87-252C-675A-7021-79722CD7D4E1}"/>
              </a:ext>
            </a:extLst>
          </p:cNvPr>
          <p:cNvSpPr txBox="1"/>
          <p:nvPr/>
        </p:nvSpPr>
        <p:spPr>
          <a:xfrm>
            <a:off x="6854898" y="4591981"/>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34" name="Rectangle 33">
            <a:extLst>
              <a:ext uri="{FF2B5EF4-FFF2-40B4-BE49-F238E27FC236}">
                <a16:creationId xmlns:a16="http://schemas.microsoft.com/office/drawing/2014/main" id="{9C527004-EDC1-B905-22E7-6B1407CB0E24}"/>
              </a:ext>
            </a:extLst>
          </p:cNvPr>
          <p:cNvSpPr/>
          <p:nvPr/>
        </p:nvSpPr>
        <p:spPr>
          <a:xfrm>
            <a:off x="104360" y="1401331"/>
            <a:ext cx="653143" cy="662474"/>
          </a:xfrm>
          <a:prstGeom prst="rect">
            <a:avLst/>
          </a:prstGeom>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5" name="Rectangle 34">
            <a:extLst>
              <a:ext uri="{FF2B5EF4-FFF2-40B4-BE49-F238E27FC236}">
                <a16:creationId xmlns:a16="http://schemas.microsoft.com/office/drawing/2014/main" id="{C649D0FB-AAD0-5B1C-07D8-B61A779A0F5A}"/>
              </a:ext>
            </a:extLst>
          </p:cNvPr>
          <p:cNvSpPr/>
          <p:nvPr/>
        </p:nvSpPr>
        <p:spPr>
          <a:xfrm>
            <a:off x="1410646" y="1401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6" name="Rectangle 35">
            <a:extLst>
              <a:ext uri="{FF2B5EF4-FFF2-40B4-BE49-F238E27FC236}">
                <a16:creationId xmlns:a16="http://schemas.microsoft.com/office/drawing/2014/main" id="{75B5BEF4-E811-3EA1-44AF-66F3C6720981}"/>
              </a:ext>
            </a:extLst>
          </p:cNvPr>
          <p:cNvSpPr/>
          <p:nvPr/>
        </p:nvSpPr>
        <p:spPr>
          <a:xfrm>
            <a:off x="2063789" y="1401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7" name="Rectangle 36">
            <a:extLst>
              <a:ext uri="{FF2B5EF4-FFF2-40B4-BE49-F238E27FC236}">
                <a16:creationId xmlns:a16="http://schemas.microsoft.com/office/drawing/2014/main" id="{BBFCC715-9AB6-962D-40C9-ADDC3957A4ED}"/>
              </a:ext>
            </a:extLst>
          </p:cNvPr>
          <p:cNvSpPr/>
          <p:nvPr/>
        </p:nvSpPr>
        <p:spPr>
          <a:xfrm>
            <a:off x="2716930" y="1401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8" name="Rectangle 37">
            <a:extLst>
              <a:ext uri="{FF2B5EF4-FFF2-40B4-BE49-F238E27FC236}">
                <a16:creationId xmlns:a16="http://schemas.microsoft.com/office/drawing/2014/main" id="{363D3479-677C-5C89-E6D4-6B8784FCF896}"/>
              </a:ext>
            </a:extLst>
          </p:cNvPr>
          <p:cNvSpPr/>
          <p:nvPr/>
        </p:nvSpPr>
        <p:spPr>
          <a:xfrm>
            <a:off x="3370071" y="1401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Rectangle 38">
            <a:extLst>
              <a:ext uri="{FF2B5EF4-FFF2-40B4-BE49-F238E27FC236}">
                <a16:creationId xmlns:a16="http://schemas.microsoft.com/office/drawing/2014/main" id="{41F71949-6BAC-46F2-9DF5-4685804ADB9E}"/>
              </a:ext>
            </a:extLst>
          </p:cNvPr>
          <p:cNvSpPr/>
          <p:nvPr/>
        </p:nvSpPr>
        <p:spPr>
          <a:xfrm>
            <a:off x="757501" y="140133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46" name="TextBox 45">
            <a:extLst>
              <a:ext uri="{FF2B5EF4-FFF2-40B4-BE49-F238E27FC236}">
                <a16:creationId xmlns:a16="http://schemas.microsoft.com/office/drawing/2014/main" id="{03C2D38F-772B-AFB4-F507-0E3EE28D78D2}"/>
              </a:ext>
            </a:extLst>
          </p:cNvPr>
          <p:cNvSpPr txBox="1"/>
          <p:nvPr/>
        </p:nvSpPr>
        <p:spPr>
          <a:xfrm>
            <a:off x="-66527" y="3944002"/>
            <a:ext cx="2507486" cy="1384995"/>
          </a:xfrm>
          <a:prstGeom prst="rect">
            <a:avLst/>
          </a:prstGeom>
          <a:noFill/>
        </p:spPr>
        <p:txBody>
          <a:bodyPr wrap="square" rtlCol="0">
            <a:spAutoFit/>
          </a:bodyPr>
          <a:lstStyle/>
          <a:p>
            <a:r>
              <a:rPr lang="vi-VN" sz="1400" dirty="0"/>
              <a:t>Ý tưởng: Chia mảng thành 2 mảng con, mỗi mảng con chia đôi cho đến khi còn một phần tử, rồi tạo theo mục đích(min, max, tổng…)</a:t>
            </a:r>
            <a:endParaRPr lang="en-US" sz="1400"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0" grpId="0" animBg="1"/>
      <p:bldP spid="13" grpId="0" animBg="1"/>
      <p:bldP spid="16" grpId="0" animBg="1"/>
      <p:bldP spid="19" grpId="0" animBg="1"/>
      <p:bldP spid="22" grpId="0" animBg="1"/>
      <p:bldP spid="23" grpId="0"/>
      <p:bldP spid="24" grpId="0"/>
      <p:bldP spid="25" grpId="0"/>
      <p:bldP spid="26" grpId="0" animBg="1"/>
      <p:bldP spid="27" grpId="0"/>
      <p:bldP spid="28" grpId="0"/>
      <p:bldP spid="29" grpId="0"/>
      <p:bldP spid="30" grpId="0"/>
      <p:bldP spid="31" grpId="0"/>
      <p:bldP spid="32"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294514" y="1016146"/>
            <a:ext cx="7323485" cy="2745000"/>
          </a:xfrm>
          <a:prstGeom prst="rect">
            <a:avLst/>
          </a:prstGeom>
        </p:spPr>
        <p:txBody>
          <a:bodyPr spcFirstLastPara="1" wrap="square" lIns="91425" tIns="91425" rIns="91425" bIns="91425" anchor="t" anchorCtr="0">
            <a:noAutofit/>
          </a:bodyPr>
          <a:lstStyle/>
          <a:p>
            <a:pPr marL="0" indent="0">
              <a:buNone/>
            </a:pPr>
            <a:endParaRPr lang="en-US" sz="4000" i="0" dirty="0"/>
          </a:p>
          <a:p>
            <a:pPr marL="0" indent="0">
              <a:buNone/>
            </a:pPr>
            <a:r>
              <a:rPr lang="en-US" sz="4000" i="0" dirty="0" err="1"/>
              <a:t>Bài</a:t>
            </a:r>
            <a:r>
              <a:rPr lang="en-US" sz="4000" i="0" dirty="0"/>
              <a:t> </a:t>
            </a:r>
            <a:r>
              <a:rPr lang="en-US" sz="4000" i="0" dirty="0" err="1"/>
              <a:t>toán</a:t>
            </a:r>
            <a:r>
              <a:rPr lang="en-US" sz="4000" i="0" dirty="0"/>
              <a:t>: </a:t>
            </a:r>
            <a:r>
              <a:rPr lang="en-US" sz="4000" i="0" dirty="0" err="1"/>
              <a:t>Hãy</a:t>
            </a:r>
            <a:r>
              <a:rPr lang="en-US" sz="4000" i="0" dirty="0"/>
              <a:t> </a:t>
            </a:r>
            <a:r>
              <a:rPr lang="en-US" sz="4000" i="0" dirty="0" err="1"/>
              <a:t>tạo</a:t>
            </a:r>
            <a:r>
              <a:rPr lang="en-US" sz="4000" i="0" dirty="0"/>
              <a:t> </a:t>
            </a:r>
            <a:r>
              <a:rPr lang="en-US" sz="4000" i="0" dirty="0" err="1"/>
              <a:t>một</a:t>
            </a:r>
            <a:r>
              <a:rPr lang="en-US" sz="4000" i="0" dirty="0"/>
              <a:t> </a:t>
            </a:r>
            <a:r>
              <a:rPr lang="en-US" sz="4000" i="0" dirty="0" err="1"/>
              <a:t>cây</a:t>
            </a:r>
            <a:r>
              <a:rPr lang="en-US" sz="4000" i="0" dirty="0"/>
              <a:t> </a:t>
            </a:r>
            <a:r>
              <a:rPr lang="en-US" sz="4000" i="0" dirty="0" err="1"/>
              <a:t>phân</a:t>
            </a:r>
            <a:r>
              <a:rPr lang="en-US" sz="4000" i="0" dirty="0"/>
              <a:t> </a:t>
            </a:r>
            <a:r>
              <a:rPr lang="en-US" sz="4000" i="0" dirty="0" err="1"/>
              <a:t>đoạn</a:t>
            </a:r>
            <a:r>
              <a:rPr lang="en-US" sz="4000" i="0" dirty="0"/>
              <a:t> </a:t>
            </a:r>
            <a:r>
              <a:rPr lang="en-US" sz="4000" i="0" dirty="0" err="1"/>
              <a:t>chứa</a:t>
            </a:r>
            <a:r>
              <a:rPr lang="en-US" sz="4000" i="0" dirty="0"/>
              <a:t> </a:t>
            </a:r>
            <a:r>
              <a:rPr lang="en-US" sz="4000" i="0" dirty="0" err="1"/>
              <a:t>lần</a:t>
            </a:r>
            <a:r>
              <a:rPr lang="en-US" sz="4000" i="0" dirty="0"/>
              <a:t> </a:t>
            </a:r>
            <a:r>
              <a:rPr lang="en-US" sz="4000" i="0" dirty="0" err="1"/>
              <a:t>lượt</a:t>
            </a:r>
            <a:r>
              <a:rPr lang="en-US" sz="4000" i="0" dirty="0"/>
              <a:t> 2,4,6,8,10</a:t>
            </a:r>
            <a:br>
              <a:rPr lang="en-US" sz="4000" i="0" dirty="0"/>
            </a:br>
            <a:r>
              <a:rPr lang="en-US" sz="4000" i="0" dirty="0"/>
              <a:t>,12,14</a:t>
            </a: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708666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8F81-22ED-7285-6BC6-3910C188EC79}"/>
              </a:ext>
            </a:extLst>
          </p:cNvPr>
          <p:cNvSpPr>
            <a:spLocks noGrp="1"/>
          </p:cNvSpPr>
          <p:nvPr>
            <p:ph type="title"/>
          </p:nvPr>
        </p:nvSpPr>
        <p:spPr/>
        <p:txBody>
          <a:bodyPr/>
          <a:lstStyle/>
          <a:p>
            <a:r>
              <a:rPr lang="en-US" sz="2500" b="1" dirty="0">
                <a:solidFill>
                  <a:schemeClr val="bg1">
                    <a:lumMod val="95000"/>
                    <a:lumOff val="5000"/>
                  </a:schemeClr>
                </a:solidFill>
              </a:rPr>
              <a:t>CÁC THAO TÁC CƠ BẢN SEGMENT TREE</a:t>
            </a:r>
            <a:endParaRPr lang="en-US" sz="2500" dirty="0"/>
          </a:p>
        </p:txBody>
      </p:sp>
      <p:sp>
        <p:nvSpPr>
          <p:cNvPr id="3" name="Text Placeholder 2">
            <a:extLst>
              <a:ext uri="{FF2B5EF4-FFF2-40B4-BE49-F238E27FC236}">
                <a16:creationId xmlns:a16="http://schemas.microsoft.com/office/drawing/2014/main" id="{F97A3401-DE4A-AC92-9820-7E6D540FC4D0}"/>
              </a:ext>
            </a:extLst>
          </p:cNvPr>
          <p:cNvSpPr>
            <a:spLocks noGrp="1"/>
          </p:cNvSpPr>
          <p:nvPr>
            <p:ph type="body" idx="1"/>
          </p:nvPr>
        </p:nvSpPr>
        <p:spPr>
          <a:xfrm>
            <a:off x="620987" y="1491000"/>
            <a:ext cx="6761120" cy="3145500"/>
          </a:xfrm>
        </p:spPr>
        <p:txBody>
          <a:bodyPr/>
          <a:lstStyle/>
          <a:p>
            <a:r>
              <a:rPr lang="en-US" sz="2500" dirty="0" err="1"/>
              <a:t>Truy</a:t>
            </a:r>
            <a:r>
              <a:rPr lang="en-US" sz="2500" dirty="0"/>
              <a:t> </a:t>
            </a:r>
            <a:r>
              <a:rPr lang="en-US" sz="2500" dirty="0" err="1"/>
              <a:t>vấn</a:t>
            </a:r>
            <a:r>
              <a:rPr lang="en-US" sz="2500" dirty="0"/>
              <a:t> </a:t>
            </a:r>
            <a:r>
              <a:rPr lang="en-US" sz="2500" dirty="0" err="1"/>
              <a:t>trong</a:t>
            </a:r>
            <a:r>
              <a:rPr lang="en-US" sz="2500" dirty="0"/>
              <a:t> segment tree:</a:t>
            </a:r>
            <a:br>
              <a:rPr lang="en-US" sz="2500" dirty="0"/>
            </a:br>
            <a:r>
              <a:rPr lang="en-US" sz="2500" dirty="0"/>
              <a:t>- </a:t>
            </a:r>
            <a:r>
              <a:rPr lang="en-US" sz="2500" dirty="0" err="1"/>
              <a:t>Chúng</a:t>
            </a:r>
            <a:r>
              <a:rPr lang="en-US" sz="2500" dirty="0"/>
              <a:t> ta so </a:t>
            </a:r>
            <a:r>
              <a:rPr lang="en-US" sz="2500" dirty="0" err="1"/>
              <a:t>sánh</a:t>
            </a:r>
            <a:r>
              <a:rPr lang="en-US" sz="2500" dirty="0"/>
              <a:t> </a:t>
            </a:r>
            <a:r>
              <a:rPr lang="en-US" sz="2500" dirty="0" err="1"/>
              <a:t>khoảng</a:t>
            </a:r>
            <a:r>
              <a:rPr lang="en-US" sz="2500" dirty="0"/>
              <a:t> </a:t>
            </a:r>
            <a:r>
              <a:rPr lang="en-US" sz="2500" dirty="0" err="1"/>
              <a:t>của</a:t>
            </a:r>
            <a:r>
              <a:rPr lang="en-US" sz="2500" dirty="0"/>
              <a:t> node </a:t>
            </a:r>
            <a:r>
              <a:rPr lang="en-US" sz="2500" dirty="0" err="1"/>
              <a:t>với</a:t>
            </a:r>
            <a:r>
              <a:rPr lang="en-US" sz="2500" dirty="0"/>
              <a:t> </a:t>
            </a:r>
            <a:r>
              <a:rPr lang="en-US" sz="2500" dirty="0" err="1"/>
              <a:t>khoảng</a:t>
            </a:r>
            <a:r>
              <a:rPr lang="en-US" sz="2500" dirty="0"/>
              <a:t> </a:t>
            </a:r>
            <a:r>
              <a:rPr lang="en-US" sz="2500" dirty="0" err="1"/>
              <a:t>cần</a:t>
            </a:r>
            <a:r>
              <a:rPr lang="en-US" sz="2500" dirty="0"/>
              <a:t> </a:t>
            </a:r>
            <a:r>
              <a:rPr lang="en-US" sz="2500" dirty="0" err="1"/>
              <a:t>truy</a:t>
            </a:r>
            <a:r>
              <a:rPr lang="en-US" sz="2500" dirty="0"/>
              <a:t> </a:t>
            </a:r>
            <a:r>
              <a:rPr lang="en-US" sz="2500" dirty="0" err="1"/>
              <a:t>vấn</a:t>
            </a:r>
            <a:r>
              <a:rPr lang="en-US" sz="2500" dirty="0"/>
              <a:t>:</a:t>
            </a:r>
          </a:p>
          <a:p>
            <a:pPr marL="914400" lvl="1" indent="-457200">
              <a:buAutoNum type="arabicPeriod"/>
            </a:pPr>
            <a:r>
              <a:rPr lang="en-US" sz="2500" dirty="0"/>
              <a:t>Total overlap (</a:t>
            </a:r>
            <a:r>
              <a:rPr lang="en-US" sz="2500" dirty="0" err="1"/>
              <a:t>trùng</a:t>
            </a:r>
            <a:r>
              <a:rPr lang="en-US" sz="2500" dirty="0"/>
              <a:t> </a:t>
            </a:r>
            <a:r>
              <a:rPr lang="en-US" sz="2500" dirty="0" err="1"/>
              <a:t>lập</a:t>
            </a:r>
            <a:r>
              <a:rPr lang="en-US" sz="2500" dirty="0"/>
              <a:t> </a:t>
            </a:r>
            <a:r>
              <a:rPr lang="en-US" sz="2500" dirty="0" err="1"/>
              <a:t>toàn</a:t>
            </a:r>
            <a:r>
              <a:rPr lang="en-US" sz="2500" dirty="0"/>
              <a:t> </a:t>
            </a:r>
            <a:r>
              <a:rPr lang="en-US" sz="2500" dirty="0" err="1"/>
              <a:t>phần</a:t>
            </a:r>
            <a:r>
              <a:rPr lang="en-US" sz="2500" dirty="0"/>
              <a:t>): return </a:t>
            </a:r>
            <a:r>
              <a:rPr lang="en-US" sz="2500" dirty="0" err="1"/>
              <a:t>giá</a:t>
            </a:r>
            <a:r>
              <a:rPr lang="en-US" sz="2500" dirty="0"/>
              <a:t> </a:t>
            </a:r>
            <a:r>
              <a:rPr lang="en-US" sz="2500" dirty="0" err="1"/>
              <a:t>trị</a:t>
            </a:r>
            <a:r>
              <a:rPr lang="en-US" sz="2500" dirty="0"/>
              <a:t> </a:t>
            </a:r>
            <a:r>
              <a:rPr lang="en-US" sz="2500" dirty="0" err="1"/>
              <a:t>của</a:t>
            </a:r>
            <a:r>
              <a:rPr lang="en-US" sz="2500" dirty="0"/>
              <a:t> node</a:t>
            </a:r>
          </a:p>
          <a:p>
            <a:pPr marL="914400" lvl="1" indent="-457200">
              <a:buAutoNum type="arabicPeriod"/>
            </a:pPr>
            <a:r>
              <a:rPr lang="en-US" sz="2500" dirty="0"/>
              <a:t>Partial overlap (</a:t>
            </a:r>
            <a:r>
              <a:rPr lang="en-US" sz="2500" dirty="0" err="1"/>
              <a:t>trùng</a:t>
            </a:r>
            <a:r>
              <a:rPr lang="en-US" sz="2500" dirty="0"/>
              <a:t> </a:t>
            </a:r>
            <a:r>
              <a:rPr lang="en-US" sz="2500" dirty="0" err="1"/>
              <a:t>lập</a:t>
            </a:r>
            <a:r>
              <a:rPr lang="en-US" sz="2500" dirty="0"/>
              <a:t> </a:t>
            </a:r>
            <a:r>
              <a:rPr lang="en-US" sz="2500" dirty="0" err="1"/>
              <a:t>từng</a:t>
            </a:r>
            <a:r>
              <a:rPr lang="en-US" sz="2500" dirty="0"/>
              <a:t> </a:t>
            </a:r>
            <a:r>
              <a:rPr lang="en-US" sz="2500" dirty="0" err="1"/>
              <a:t>phần</a:t>
            </a:r>
            <a:r>
              <a:rPr lang="en-US" sz="2500" dirty="0"/>
              <a:t>): </a:t>
            </a:r>
            <a:r>
              <a:rPr lang="en-US" sz="2500" dirty="0" err="1"/>
              <a:t>Xét</a:t>
            </a:r>
            <a:r>
              <a:rPr lang="en-US" sz="2500" dirty="0"/>
              <a:t> 2 node con </a:t>
            </a:r>
            <a:r>
              <a:rPr lang="en-US" sz="2500" dirty="0" err="1"/>
              <a:t>của</a:t>
            </a:r>
            <a:r>
              <a:rPr lang="en-US" sz="2500" dirty="0"/>
              <a:t> node </a:t>
            </a:r>
            <a:r>
              <a:rPr lang="en-US" sz="2500" dirty="0" err="1"/>
              <a:t>đang</a:t>
            </a:r>
            <a:r>
              <a:rPr lang="en-US" sz="2500" dirty="0"/>
              <a:t> </a:t>
            </a:r>
            <a:r>
              <a:rPr lang="en-US" sz="2500" dirty="0" err="1"/>
              <a:t>thao</a:t>
            </a:r>
            <a:r>
              <a:rPr lang="en-US" sz="2500" dirty="0"/>
              <a:t> </a:t>
            </a:r>
            <a:r>
              <a:rPr lang="en-US" sz="2500" dirty="0" err="1"/>
              <a:t>tác</a:t>
            </a:r>
            <a:endParaRPr lang="en-US" sz="2500" dirty="0"/>
          </a:p>
          <a:p>
            <a:pPr marL="914400" lvl="1" indent="-457200">
              <a:buAutoNum type="arabicPeriod"/>
            </a:pPr>
            <a:r>
              <a:rPr lang="en-US" sz="2500" dirty="0"/>
              <a:t>No overlap (</a:t>
            </a:r>
            <a:r>
              <a:rPr lang="en-US" sz="2500" dirty="0" err="1"/>
              <a:t>không</a:t>
            </a:r>
            <a:r>
              <a:rPr lang="en-US" sz="2500" dirty="0"/>
              <a:t> </a:t>
            </a:r>
            <a:r>
              <a:rPr lang="en-US" sz="2500" dirty="0" err="1"/>
              <a:t>trùng</a:t>
            </a:r>
            <a:r>
              <a:rPr lang="en-US" sz="2500" dirty="0"/>
              <a:t> </a:t>
            </a:r>
            <a:r>
              <a:rPr lang="en-US" sz="2500" dirty="0" err="1"/>
              <a:t>lập</a:t>
            </a:r>
            <a:r>
              <a:rPr lang="en-US" sz="2500" dirty="0"/>
              <a:t>): </a:t>
            </a:r>
            <a:r>
              <a:rPr lang="en-US" sz="2500" dirty="0" err="1"/>
              <a:t>không</a:t>
            </a:r>
            <a:r>
              <a:rPr lang="en-US" sz="2500" dirty="0"/>
              <a:t> </a:t>
            </a:r>
            <a:r>
              <a:rPr lang="en-US" sz="2500" dirty="0" err="1"/>
              <a:t>xét</a:t>
            </a:r>
            <a:endParaRPr lang="en-US" sz="2500" dirty="0"/>
          </a:p>
        </p:txBody>
      </p:sp>
      <p:sp>
        <p:nvSpPr>
          <p:cNvPr id="4" name="Slide Number Placeholder 3">
            <a:extLst>
              <a:ext uri="{FF2B5EF4-FFF2-40B4-BE49-F238E27FC236}">
                <a16:creationId xmlns:a16="http://schemas.microsoft.com/office/drawing/2014/main" id="{4E511EB3-9D72-EA5B-4732-0CC8276874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pSp>
        <p:nvGrpSpPr>
          <p:cNvPr id="5" name="Google Shape;325;p22">
            <a:extLst>
              <a:ext uri="{FF2B5EF4-FFF2-40B4-BE49-F238E27FC236}">
                <a16:creationId xmlns:a16="http://schemas.microsoft.com/office/drawing/2014/main" id="{721D3EFE-A2E8-F6C8-C801-7418FD15CDAE}"/>
              </a:ext>
            </a:extLst>
          </p:cNvPr>
          <p:cNvGrpSpPr/>
          <p:nvPr/>
        </p:nvGrpSpPr>
        <p:grpSpPr>
          <a:xfrm>
            <a:off x="263101" y="580106"/>
            <a:ext cx="407743" cy="391135"/>
            <a:chOff x="5233525" y="4954450"/>
            <a:chExt cx="538275" cy="516350"/>
          </a:xfrm>
        </p:grpSpPr>
        <p:sp>
          <p:nvSpPr>
            <p:cNvPr id="6" name="Google Shape;326;p22">
              <a:extLst>
                <a:ext uri="{FF2B5EF4-FFF2-40B4-BE49-F238E27FC236}">
                  <a16:creationId xmlns:a16="http://schemas.microsoft.com/office/drawing/2014/main" id="{0EDF3F5A-02CC-D0E6-269A-8F1285D77791}"/>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7;p22">
              <a:extLst>
                <a:ext uri="{FF2B5EF4-FFF2-40B4-BE49-F238E27FC236}">
                  <a16:creationId xmlns:a16="http://schemas.microsoft.com/office/drawing/2014/main" id="{2533C298-13FD-A554-FE80-C922DC0F8955}"/>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8;p22">
              <a:extLst>
                <a:ext uri="{FF2B5EF4-FFF2-40B4-BE49-F238E27FC236}">
                  <a16:creationId xmlns:a16="http://schemas.microsoft.com/office/drawing/2014/main" id="{DCC02D54-D489-5A2D-DBD7-5D0D846B468A}"/>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9;p22">
              <a:extLst>
                <a:ext uri="{FF2B5EF4-FFF2-40B4-BE49-F238E27FC236}">
                  <a16:creationId xmlns:a16="http://schemas.microsoft.com/office/drawing/2014/main" id="{5C0B7907-F405-2A99-942B-02636051E59A}"/>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0;p22">
              <a:extLst>
                <a:ext uri="{FF2B5EF4-FFF2-40B4-BE49-F238E27FC236}">
                  <a16:creationId xmlns:a16="http://schemas.microsoft.com/office/drawing/2014/main" id="{6951FF60-97CA-042A-5DA0-455D795B36B6}"/>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1;p22">
              <a:extLst>
                <a:ext uri="{FF2B5EF4-FFF2-40B4-BE49-F238E27FC236}">
                  <a16:creationId xmlns:a16="http://schemas.microsoft.com/office/drawing/2014/main" id="{465BAB9F-6E2D-BDA5-C8D3-C693875F192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2;p22">
              <a:extLst>
                <a:ext uri="{FF2B5EF4-FFF2-40B4-BE49-F238E27FC236}">
                  <a16:creationId xmlns:a16="http://schemas.microsoft.com/office/drawing/2014/main" id="{5BBE08F4-F466-D924-0D22-37FB4BD1FC72}"/>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3;p22">
              <a:extLst>
                <a:ext uri="{FF2B5EF4-FFF2-40B4-BE49-F238E27FC236}">
                  <a16:creationId xmlns:a16="http://schemas.microsoft.com/office/drawing/2014/main" id="{3D46253C-BEC2-6551-675F-638B25C68C0B}"/>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4;p22">
              <a:extLst>
                <a:ext uri="{FF2B5EF4-FFF2-40B4-BE49-F238E27FC236}">
                  <a16:creationId xmlns:a16="http://schemas.microsoft.com/office/drawing/2014/main" id="{63C9D47C-05BF-036D-766C-940805EBEA00}"/>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5;p22">
              <a:extLst>
                <a:ext uri="{FF2B5EF4-FFF2-40B4-BE49-F238E27FC236}">
                  <a16:creationId xmlns:a16="http://schemas.microsoft.com/office/drawing/2014/main" id="{F13FA7D4-03F3-D583-AFB1-059A864B665A}"/>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6;p22">
              <a:extLst>
                <a:ext uri="{FF2B5EF4-FFF2-40B4-BE49-F238E27FC236}">
                  <a16:creationId xmlns:a16="http://schemas.microsoft.com/office/drawing/2014/main" id="{95AA579D-94C4-97D3-B873-86625DF78644}"/>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023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350008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27962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b="1" dirty="0" err="1">
                <a:solidFill>
                  <a:schemeClr val="bg1">
                    <a:lumMod val="95000"/>
                    <a:lumOff val="5000"/>
                  </a:schemeClr>
                </a:solidFill>
              </a:rPr>
              <a:t>Tổng</a:t>
            </a:r>
            <a:r>
              <a:rPr lang="en-US" sz="3000" b="1" dirty="0">
                <a:solidFill>
                  <a:schemeClr val="bg1">
                    <a:lumMod val="95000"/>
                    <a:lumOff val="5000"/>
                  </a:schemeClr>
                </a:solidFill>
              </a:rPr>
              <a:t> </a:t>
            </a:r>
            <a:r>
              <a:rPr lang="en-US" sz="3000" b="1" dirty="0" err="1">
                <a:solidFill>
                  <a:schemeClr val="bg1">
                    <a:lumMod val="95000"/>
                    <a:lumOff val="5000"/>
                  </a:schemeClr>
                </a:solidFill>
              </a:rPr>
              <a:t>quan</a:t>
            </a:r>
            <a:endParaRPr sz="30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3" name="Google Shape;193;p12"/>
          <p:cNvSpPr txBox="1">
            <a:spLocks noGrp="1"/>
          </p:cNvSpPr>
          <p:nvPr>
            <p:ph type="body" idx="1"/>
          </p:nvPr>
        </p:nvSpPr>
        <p:spPr>
          <a:xfrm>
            <a:off x="814275" y="1442224"/>
            <a:ext cx="5014096" cy="20581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2500" dirty="0" err="1">
                <a:solidFill>
                  <a:srgbClr val="FF9800"/>
                </a:solidFill>
              </a:rPr>
              <a:t>Các</a:t>
            </a:r>
            <a:r>
              <a:rPr lang="en-US" sz="2500" dirty="0">
                <a:solidFill>
                  <a:srgbClr val="FF9800"/>
                </a:solidFill>
              </a:rPr>
              <a:t> </a:t>
            </a:r>
            <a:r>
              <a:rPr lang="en-US" sz="2500" dirty="0" err="1">
                <a:solidFill>
                  <a:srgbClr val="FF9800"/>
                </a:solidFill>
              </a:rPr>
              <a:t>nội</a:t>
            </a:r>
            <a:r>
              <a:rPr lang="en-US" sz="2500" dirty="0">
                <a:solidFill>
                  <a:srgbClr val="FF9800"/>
                </a:solidFill>
              </a:rPr>
              <a:t> dung:</a:t>
            </a:r>
            <a:endParaRPr sz="2500" dirty="0">
              <a:solidFill>
                <a:srgbClr val="FF9800"/>
              </a:solidFill>
            </a:endParaRPr>
          </a:p>
          <a:p>
            <a:r>
              <a:rPr lang="en-US" sz="2500" dirty="0"/>
              <a:t>Segment tree </a:t>
            </a:r>
            <a:r>
              <a:rPr lang="en-US" sz="2500" dirty="0" err="1"/>
              <a:t>là</a:t>
            </a:r>
            <a:r>
              <a:rPr lang="en-US" sz="2500" dirty="0"/>
              <a:t> </a:t>
            </a:r>
            <a:r>
              <a:rPr lang="en-US" sz="2500" dirty="0" err="1"/>
              <a:t>gì</a:t>
            </a:r>
            <a:r>
              <a:rPr lang="en-US" sz="2500" dirty="0"/>
              <a:t>? </a:t>
            </a:r>
          </a:p>
          <a:p>
            <a:r>
              <a:rPr lang="en-US" sz="2500" dirty="0" err="1"/>
              <a:t>Ưu</a:t>
            </a:r>
            <a:r>
              <a:rPr lang="en-US" sz="2500" dirty="0"/>
              <a:t> </a:t>
            </a:r>
            <a:r>
              <a:rPr lang="en-US" sz="2500" dirty="0" err="1"/>
              <a:t>và</a:t>
            </a:r>
            <a:r>
              <a:rPr lang="en-US" sz="2500" dirty="0"/>
              <a:t> </a:t>
            </a:r>
            <a:r>
              <a:rPr lang="en-US" sz="2500" dirty="0" err="1"/>
              <a:t>nhược</a:t>
            </a:r>
            <a:r>
              <a:rPr lang="en-US" sz="2500" dirty="0"/>
              <a:t> </a:t>
            </a:r>
            <a:r>
              <a:rPr lang="en-US" sz="2500" dirty="0" err="1"/>
              <a:t>điểm</a:t>
            </a:r>
            <a:r>
              <a:rPr lang="en-US" sz="2500" dirty="0"/>
              <a:t>?</a:t>
            </a:r>
          </a:p>
          <a:p>
            <a:r>
              <a:rPr lang="en-US" sz="2500" dirty="0" err="1"/>
              <a:t>Ứng</a:t>
            </a:r>
            <a:r>
              <a:rPr lang="en-US" sz="2500" dirty="0"/>
              <a:t> </a:t>
            </a:r>
            <a:r>
              <a:rPr lang="en-US" sz="2500" dirty="0" err="1"/>
              <a:t>dụng</a:t>
            </a:r>
            <a:r>
              <a:rPr lang="en-US" sz="2500" dirty="0"/>
              <a:t> </a:t>
            </a:r>
            <a:r>
              <a:rPr lang="en-US" sz="2500" dirty="0" err="1"/>
              <a:t>của</a:t>
            </a:r>
            <a:r>
              <a:rPr lang="en-US" sz="2500" dirty="0"/>
              <a:t> segment tree</a:t>
            </a:r>
          </a:p>
          <a:p>
            <a:r>
              <a:rPr lang="en-US" sz="2500" dirty="0" err="1"/>
              <a:t>Các</a:t>
            </a:r>
            <a:r>
              <a:rPr lang="en-US" sz="2500" dirty="0"/>
              <a:t> </a:t>
            </a:r>
            <a:r>
              <a:rPr lang="en-US" sz="2500" dirty="0" err="1"/>
              <a:t>thao</a:t>
            </a:r>
            <a:r>
              <a:rPr lang="en-US" sz="2500" dirty="0"/>
              <a:t> </a:t>
            </a:r>
            <a:r>
              <a:rPr lang="en-US" sz="2500" dirty="0" err="1"/>
              <a:t>tác</a:t>
            </a:r>
            <a:r>
              <a:rPr lang="en-US" sz="2500" dirty="0"/>
              <a:t> </a:t>
            </a:r>
            <a:r>
              <a:rPr lang="en-US" sz="2500" dirty="0" err="1"/>
              <a:t>cơ</a:t>
            </a:r>
            <a:r>
              <a:rPr lang="en-US" sz="2500" dirty="0"/>
              <a:t> </a:t>
            </a:r>
            <a:r>
              <a:rPr lang="en-US" sz="2500" dirty="0" err="1"/>
              <a:t>bản</a:t>
            </a:r>
            <a:r>
              <a:rPr lang="en-US" sz="2500" dirty="0"/>
              <a:t> </a:t>
            </a:r>
            <a:r>
              <a:rPr lang="en-US" sz="2500" dirty="0" err="1"/>
              <a:t>trên</a:t>
            </a:r>
            <a:r>
              <a:rPr lang="en-US" sz="2500" dirty="0"/>
              <a:t> segment tree</a:t>
            </a:r>
          </a:p>
          <a:p>
            <a:r>
              <a:rPr lang="en-US" sz="2500" dirty="0"/>
              <a:t>Lazy Propagation </a:t>
            </a:r>
            <a:r>
              <a:rPr lang="en-US" sz="2500" dirty="0" err="1"/>
              <a:t>trên</a:t>
            </a:r>
            <a:r>
              <a:rPr lang="en-US" sz="2500" dirty="0"/>
              <a:t> segment tree</a:t>
            </a:r>
          </a:p>
          <a:p>
            <a:r>
              <a:rPr lang="en-US" sz="2500" dirty="0" err="1"/>
              <a:t>Tham</a:t>
            </a:r>
            <a:r>
              <a:rPr lang="en-US" sz="2500" dirty="0"/>
              <a:t> </a:t>
            </a:r>
            <a:r>
              <a:rPr lang="en-US" sz="2500" dirty="0" err="1"/>
              <a:t>khảo</a:t>
            </a:r>
            <a:endParaRPr lang="en-US" sz="2500" dirty="0"/>
          </a:p>
          <a:p>
            <a:pPr marL="0" lvl="0" indent="0" algn="l" rtl="0">
              <a:spcBef>
                <a:spcPts val="600"/>
              </a:spcBef>
              <a:spcAft>
                <a:spcPts val="0"/>
              </a:spcAft>
              <a:buClr>
                <a:schemeClr val="dk1"/>
              </a:buClr>
              <a:buSzPts val="1100"/>
              <a:buFont typeface="Arial"/>
              <a:buNone/>
            </a:pPr>
            <a:endParaRPr sz="2500" dirty="0"/>
          </a:p>
          <a:p>
            <a:pPr marL="0" lvl="0" indent="0" algn="l" rtl="0">
              <a:spcBef>
                <a:spcPts val="600"/>
              </a:spcBef>
              <a:spcAft>
                <a:spcPts val="1000"/>
              </a:spcAft>
              <a:buNone/>
            </a:pPr>
            <a:endParaRPr sz="2500"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221985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720174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566363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5" name="TextBox 4">
            <a:extLst>
              <a:ext uri="{FF2B5EF4-FFF2-40B4-BE49-F238E27FC236}">
                <a16:creationId xmlns:a16="http://schemas.microsoft.com/office/drawing/2014/main" id="{6C357C4A-4304-ECB6-1121-844B3885C60F}"/>
              </a:ext>
            </a:extLst>
          </p:cNvPr>
          <p:cNvSpPr txBox="1"/>
          <p:nvPr/>
        </p:nvSpPr>
        <p:spPr>
          <a:xfrm rot="2131777">
            <a:off x="3089402" y="3531086"/>
            <a:ext cx="1082348" cy="307777"/>
          </a:xfrm>
          <a:prstGeom prst="rect">
            <a:avLst/>
          </a:prstGeom>
          <a:noFill/>
        </p:spPr>
        <p:txBody>
          <a:bodyPr wrap="none" rtlCol="0">
            <a:spAutoFit/>
          </a:bodyPr>
          <a:lstStyle/>
          <a:p>
            <a:r>
              <a:rPr lang="en-US" b="1" dirty="0"/>
              <a:t>RETURN 6</a:t>
            </a:r>
          </a:p>
        </p:txBody>
      </p:sp>
    </p:spTree>
    <p:extLst>
      <p:ext uri="{BB962C8B-B14F-4D97-AF65-F5344CB8AC3E}">
        <p14:creationId xmlns:p14="http://schemas.microsoft.com/office/powerpoint/2010/main" val="1225148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5" name="TextBox 4">
            <a:extLst>
              <a:ext uri="{FF2B5EF4-FFF2-40B4-BE49-F238E27FC236}">
                <a16:creationId xmlns:a16="http://schemas.microsoft.com/office/drawing/2014/main" id="{6C357C4A-4304-ECB6-1121-844B3885C60F}"/>
              </a:ext>
            </a:extLst>
          </p:cNvPr>
          <p:cNvSpPr txBox="1"/>
          <p:nvPr/>
        </p:nvSpPr>
        <p:spPr>
          <a:xfrm rot="2131777">
            <a:off x="3089402" y="3531086"/>
            <a:ext cx="1082348" cy="307777"/>
          </a:xfrm>
          <a:prstGeom prst="rect">
            <a:avLst/>
          </a:prstGeom>
          <a:noFill/>
        </p:spPr>
        <p:txBody>
          <a:bodyPr wrap="none" rtlCol="0">
            <a:spAutoFit/>
          </a:bodyPr>
          <a:lstStyle/>
          <a:p>
            <a:r>
              <a:rPr lang="en-US" b="1" dirty="0"/>
              <a:t>RETURN 6</a:t>
            </a:r>
          </a:p>
        </p:txBody>
      </p:sp>
      <p:sp>
        <p:nvSpPr>
          <p:cNvPr id="2" name="TextBox 1">
            <a:extLst>
              <a:ext uri="{FF2B5EF4-FFF2-40B4-BE49-F238E27FC236}">
                <a16:creationId xmlns:a16="http://schemas.microsoft.com/office/drawing/2014/main" id="{4345EBDF-4934-3CB2-E141-D07B10273839}"/>
              </a:ext>
            </a:extLst>
          </p:cNvPr>
          <p:cNvSpPr txBox="1"/>
          <p:nvPr/>
        </p:nvSpPr>
        <p:spPr>
          <a:xfrm rot="2705244">
            <a:off x="3896671" y="2355829"/>
            <a:ext cx="1082348" cy="307777"/>
          </a:xfrm>
          <a:prstGeom prst="rect">
            <a:avLst/>
          </a:prstGeom>
          <a:noFill/>
        </p:spPr>
        <p:txBody>
          <a:bodyPr wrap="none" rtlCol="0">
            <a:spAutoFit/>
          </a:bodyPr>
          <a:lstStyle/>
          <a:p>
            <a:r>
              <a:rPr lang="en-US" b="1" dirty="0"/>
              <a:t>RETURN 5</a:t>
            </a:r>
          </a:p>
        </p:txBody>
      </p:sp>
    </p:spTree>
    <p:extLst>
      <p:ext uri="{BB962C8B-B14F-4D97-AF65-F5344CB8AC3E}">
        <p14:creationId xmlns:p14="http://schemas.microsoft.com/office/powerpoint/2010/main" val="3501952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5" name="TextBox 4">
            <a:extLst>
              <a:ext uri="{FF2B5EF4-FFF2-40B4-BE49-F238E27FC236}">
                <a16:creationId xmlns:a16="http://schemas.microsoft.com/office/drawing/2014/main" id="{6C357C4A-4304-ECB6-1121-844B3885C60F}"/>
              </a:ext>
            </a:extLst>
          </p:cNvPr>
          <p:cNvSpPr txBox="1"/>
          <p:nvPr/>
        </p:nvSpPr>
        <p:spPr>
          <a:xfrm rot="2131777">
            <a:off x="3089402" y="3531086"/>
            <a:ext cx="1082348" cy="307777"/>
          </a:xfrm>
          <a:prstGeom prst="rect">
            <a:avLst/>
          </a:prstGeom>
          <a:noFill/>
        </p:spPr>
        <p:txBody>
          <a:bodyPr wrap="none" rtlCol="0">
            <a:spAutoFit/>
          </a:bodyPr>
          <a:lstStyle/>
          <a:p>
            <a:r>
              <a:rPr lang="en-US" b="1" dirty="0"/>
              <a:t>RETURN 6</a:t>
            </a:r>
          </a:p>
        </p:txBody>
      </p:sp>
      <p:sp>
        <p:nvSpPr>
          <p:cNvPr id="2" name="TextBox 1">
            <a:extLst>
              <a:ext uri="{FF2B5EF4-FFF2-40B4-BE49-F238E27FC236}">
                <a16:creationId xmlns:a16="http://schemas.microsoft.com/office/drawing/2014/main" id="{4345EBDF-4934-3CB2-E141-D07B10273839}"/>
              </a:ext>
            </a:extLst>
          </p:cNvPr>
          <p:cNvSpPr txBox="1"/>
          <p:nvPr/>
        </p:nvSpPr>
        <p:spPr>
          <a:xfrm rot="2705244">
            <a:off x="3896671" y="2355829"/>
            <a:ext cx="1082348" cy="307777"/>
          </a:xfrm>
          <a:prstGeom prst="rect">
            <a:avLst/>
          </a:prstGeom>
          <a:noFill/>
        </p:spPr>
        <p:txBody>
          <a:bodyPr wrap="none" rtlCol="0">
            <a:spAutoFit/>
          </a:bodyPr>
          <a:lstStyle/>
          <a:p>
            <a:r>
              <a:rPr lang="en-US" b="1" dirty="0"/>
              <a:t>RETURN 5</a:t>
            </a:r>
          </a:p>
        </p:txBody>
      </p:sp>
    </p:spTree>
    <p:extLst>
      <p:ext uri="{BB962C8B-B14F-4D97-AF65-F5344CB8AC3E}">
        <p14:creationId xmlns:p14="http://schemas.microsoft.com/office/powerpoint/2010/main" val="2457831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5" name="TextBox 4">
            <a:extLst>
              <a:ext uri="{FF2B5EF4-FFF2-40B4-BE49-F238E27FC236}">
                <a16:creationId xmlns:a16="http://schemas.microsoft.com/office/drawing/2014/main" id="{6C357C4A-4304-ECB6-1121-844B3885C60F}"/>
              </a:ext>
            </a:extLst>
          </p:cNvPr>
          <p:cNvSpPr txBox="1"/>
          <p:nvPr/>
        </p:nvSpPr>
        <p:spPr>
          <a:xfrm rot="2131777">
            <a:off x="3089402" y="3531086"/>
            <a:ext cx="1082348" cy="307777"/>
          </a:xfrm>
          <a:prstGeom prst="rect">
            <a:avLst/>
          </a:prstGeom>
          <a:noFill/>
        </p:spPr>
        <p:txBody>
          <a:bodyPr wrap="none" rtlCol="0">
            <a:spAutoFit/>
          </a:bodyPr>
          <a:lstStyle/>
          <a:p>
            <a:r>
              <a:rPr lang="en-US" b="1" dirty="0"/>
              <a:t>RETURN 6</a:t>
            </a:r>
          </a:p>
        </p:txBody>
      </p:sp>
      <p:sp>
        <p:nvSpPr>
          <p:cNvPr id="2" name="TextBox 1">
            <a:extLst>
              <a:ext uri="{FF2B5EF4-FFF2-40B4-BE49-F238E27FC236}">
                <a16:creationId xmlns:a16="http://schemas.microsoft.com/office/drawing/2014/main" id="{4345EBDF-4934-3CB2-E141-D07B10273839}"/>
              </a:ext>
            </a:extLst>
          </p:cNvPr>
          <p:cNvSpPr txBox="1"/>
          <p:nvPr/>
        </p:nvSpPr>
        <p:spPr>
          <a:xfrm rot="2705244">
            <a:off x="3896671" y="2355829"/>
            <a:ext cx="1082348" cy="307777"/>
          </a:xfrm>
          <a:prstGeom prst="rect">
            <a:avLst/>
          </a:prstGeom>
          <a:noFill/>
        </p:spPr>
        <p:txBody>
          <a:bodyPr wrap="none" rtlCol="0">
            <a:spAutoFit/>
          </a:bodyPr>
          <a:lstStyle/>
          <a:p>
            <a:r>
              <a:rPr lang="en-US" b="1" dirty="0"/>
              <a:t>RETURN 5</a:t>
            </a:r>
          </a:p>
        </p:txBody>
      </p:sp>
      <p:sp>
        <p:nvSpPr>
          <p:cNvPr id="3" name="TextBox 2">
            <a:extLst>
              <a:ext uri="{FF2B5EF4-FFF2-40B4-BE49-F238E27FC236}">
                <a16:creationId xmlns:a16="http://schemas.microsoft.com/office/drawing/2014/main" id="{ACFDEE6E-649D-5D07-17A6-F1C6AB0B8224}"/>
              </a:ext>
            </a:extLst>
          </p:cNvPr>
          <p:cNvSpPr txBox="1"/>
          <p:nvPr/>
        </p:nvSpPr>
        <p:spPr>
          <a:xfrm rot="18977100">
            <a:off x="5087013" y="2514593"/>
            <a:ext cx="1082348" cy="307777"/>
          </a:xfrm>
          <a:prstGeom prst="rect">
            <a:avLst/>
          </a:prstGeom>
          <a:noFill/>
        </p:spPr>
        <p:txBody>
          <a:bodyPr wrap="none" rtlCol="0">
            <a:spAutoFit/>
          </a:bodyPr>
          <a:lstStyle/>
          <a:p>
            <a:r>
              <a:rPr lang="en-US" b="1" dirty="0"/>
              <a:t>RETURN 7</a:t>
            </a:r>
          </a:p>
        </p:txBody>
      </p:sp>
    </p:spTree>
    <p:extLst>
      <p:ext uri="{BB962C8B-B14F-4D97-AF65-F5344CB8AC3E}">
        <p14:creationId xmlns:p14="http://schemas.microsoft.com/office/powerpoint/2010/main" val="3316577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96207" y="76470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Tìm</a:t>
            </a:r>
            <a:r>
              <a:rPr lang="en-US" dirty="0">
                <a:solidFill>
                  <a:schemeClr val="tx1">
                    <a:lumMod val="50000"/>
                  </a:schemeClr>
                </a:solidFill>
              </a:rPr>
              <a:t> min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[2,5]?</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22" name="Rectangle 321">
            <a:extLst>
              <a:ext uri="{FF2B5EF4-FFF2-40B4-BE49-F238E27FC236}">
                <a16:creationId xmlns:a16="http://schemas.microsoft.com/office/drawing/2014/main" id="{CE104B98-313E-016B-B009-D425AF04007B}"/>
              </a:ext>
            </a:extLst>
          </p:cNvPr>
          <p:cNvSpPr/>
          <p:nvPr/>
        </p:nvSpPr>
        <p:spPr>
          <a:xfrm>
            <a:off x="3120287" y="3910401"/>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23" name="Rectangle 322">
            <a:extLst>
              <a:ext uri="{FF2B5EF4-FFF2-40B4-BE49-F238E27FC236}">
                <a16:creationId xmlns:a16="http://schemas.microsoft.com/office/drawing/2014/main" id="{E0A371B3-E64A-9CBB-735F-78AF66999DC0}"/>
              </a:ext>
            </a:extLst>
          </p:cNvPr>
          <p:cNvSpPr/>
          <p:nvPr/>
        </p:nvSpPr>
        <p:spPr>
          <a:xfrm>
            <a:off x="1935660" y="38896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24" name="Rectangle 323">
            <a:extLst>
              <a:ext uri="{FF2B5EF4-FFF2-40B4-BE49-F238E27FC236}">
                <a16:creationId xmlns:a16="http://schemas.microsoft.com/office/drawing/2014/main" id="{4F2FE4A3-D695-5E6C-5641-302740935F4E}"/>
              </a:ext>
            </a:extLst>
          </p:cNvPr>
          <p:cNvSpPr/>
          <p:nvPr/>
        </p:nvSpPr>
        <p:spPr>
          <a:xfrm>
            <a:off x="3873783"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25" name="Rectangle 324">
            <a:extLst>
              <a:ext uri="{FF2B5EF4-FFF2-40B4-BE49-F238E27FC236}">
                <a16:creationId xmlns:a16="http://schemas.microsoft.com/office/drawing/2014/main" id="{A3079B51-05FC-D73B-F113-474E7853D79D}"/>
              </a:ext>
            </a:extLst>
          </p:cNvPr>
          <p:cNvSpPr/>
          <p:nvPr/>
        </p:nvSpPr>
        <p:spPr>
          <a:xfrm>
            <a:off x="5028036" y="3974026"/>
            <a:ext cx="653143" cy="6624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26" name="Rectangle 325">
            <a:extLst>
              <a:ext uri="{FF2B5EF4-FFF2-40B4-BE49-F238E27FC236}">
                <a16:creationId xmlns:a16="http://schemas.microsoft.com/office/drawing/2014/main" id="{1A9CBD3A-0552-CC00-422C-E15D128D0A88}"/>
              </a:ext>
            </a:extLst>
          </p:cNvPr>
          <p:cNvSpPr/>
          <p:nvPr/>
        </p:nvSpPr>
        <p:spPr>
          <a:xfrm>
            <a:off x="6243749" y="395056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7" name="Rectangle 326">
            <a:extLst>
              <a:ext uri="{FF2B5EF4-FFF2-40B4-BE49-F238E27FC236}">
                <a16:creationId xmlns:a16="http://schemas.microsoft.com/office/drawing/2014/main" id="{1FB5EAD7-AC4A-E953-0022-DCA2731A3BA9}"/>
              </a:ext>
            </a:extLst>
          </p:cNvPr>
          <p:cNvSpPr/>
          <p:nvPr/>
        </p:nvSpPr>
        <p:spPr>
          <a:xfrm>
            <a:off x="7188449"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8" name="Straight Connector 327">
            <a:extLst>
              <a:ext uri="{FF2B5EF4-FFF2-40B4-BE49-F238E27FC236}">
                <a16:creationId xmlns:a16="http://schemas.microsoft.com/office/drawing/2014/main" id="{97DA938B-30B5-6C61-445F-6CC823BBF9E7}"/>
              </a:ext>
            </a:extLst>
          </p:cNvPr>
          <p:cNvCxnSpPr>
            <a:cxnSpLocks/>
            <a:stCxn id="323" idx="0"/>
            <a:endCxn id="330" idx="2"/>
          </p:cNvCxnSpPr>
          <p:nvPr/>
        </p:nvCxnSpPr>
        <p:spPr>
          <a:xfrm flipV="1">
            <a:off x="2262232" y="3480271"/>
            <a:ext cx="566499" cy="4094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C73300D-7ED3-5195-E90A-5293E3C75E50}"/>
              </a:ext>
            </a:extLst>
          </p:cNvPr>
          <p:cNvCxnSpPr>
            <a:cxnSpLocks/>
            <a:endCxn id="330" idx="2"/>
          </p:cNvCxnSpPr>
          <p:nvPr/>
        </p:nvCxnSpPr>
        <p:spPr>
          <a:xfrm flipH="1" flipV="1">
            <a:off x="2828731" y="3480271"/>
            <a:ext cx="639940" cy="43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FC96AD1-C612-502A-B3AF-166C3DBE58B1}"/>
              </a:ext>
            </a:extLst>
          </p:cNvPr>
          <p:cNvSpPr/>
          <p:nvPr/>
        </p:nvSpPr>
        <p:spPr>
          <a:xfrm>
            <a:off x="2502159" y="281779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1" name="Straight Connector 330">
            <a:extLst>
              <a:ext uri="{FF2B5EF4-FFF2-40B4-BE49-F238E27FC236}">
                <a16:creationId xmlns:a16="http://schemas.microsoft.com/office/drawing/2014/main" id="{93D1968F-9BC7-89FB-46C4-44E19D069044}"/>
              </a:ext>
            </a:extLst>
          </p:cNvPr>
          <p:cNvCxnSpPr>
            <a:cxnSpLocks/>
            <a:stCxn id="330" idx="0"/>
          </p:cNvCxnSpPr>
          <p:nvPr/>
        </p:nvCxnSpPr>
        <p:spPr>
          <a:xfrm flipV="1">
            <a:off x="2828731" y="2431727"/>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D41F0BF7-6EEA-7A29-D2D8-8C68C05B07C4}"/>
              </a:ext>
            </a:extLst>
          </p:cNvPr>
          <p:cNvCxnSpPr>
            <a:stCxn id="324" idx="0"/>
          </p:cNvCxnSpPr>
          <p:nvPr/>
        </p:nvCxnSpPr>
        <p:spPr>
          <a:xfrm flipH="1" flipV="1">
            <a:off x="3691035" y="2431727"/>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4816425-4B11-6BED-D4A8-58A4E9772976}"/>
              </a:ext>
            </a:extLst>
          </p:cNvPr>
          <p:cNvSpPr/>
          <p:nvPr/>
        </p:nvSpPr>
        <p:spPr>
          <a:xfrm>
            <a:off x="3327158" y="1876217"/>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34" name="Straight Connector 333">
            <a:extLst>
              <a:ext uri="{FF2B5EF4-FFF2-40B4-BE49-F238E27FC236}">
                <a16:creationId xmlns:a16="http://schemas.microsoft.com/office/drawing/2014/main" id="{E5781BDB-2BBA-59B5-887E-A442AD8E3FBF}"/>
              </a:ext>
            </a:extLst>
          </p:cNvPr>
          <p:cNvCxnSpPr>
            <a:cxnSpLocks/>
            <a:stCxn id="325" idx="0"/>
          </p:cNvCxnSpPr>
          <p:nvPr/>
        </p:nvCxnSpPr>
        <p:spPr>
          <a:xfrm flipV="1">
            <a:off x="5354608" y="3346127"/>
            <a:ext cx="756189" cy="627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152D9C3-60DF-35A5-D921-96C6E955B82F}"/>
              </a:ext>
            </a:extLst>
          </p:cNvPr>
          <p:cNvCxnSpPr>
            <a:cxnSpLocks/>
            <a:stCxn id="326" idx="0"/>
          </p:cNvCxnSpPr>
          <p:nvPr/>
        </p:nvCxnSpPr>
        <p:spPr>
          <a:xfrm flipH="1" flipV="1">
            <a:off x="6101467" y="3392781"/>
            <a:ext cx="468854" cy="557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C884557E-8C16-CFC6-D84E-0002F28E2F34}"/>
              </a:ext>
            </a:extLst>
          </p:cNvPr>
          <p:cNvSpPr/>
          <p:nvPr/>
        </p:nvSpPr>
        <p:spPr>
          <a:xfrm>
            <a:off x="5806750" y="2811982"/>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37" name="Straight Connector 336">
            <a:extLst>
              <a:ext uri="{FF2B5EF4-FFF2-40B4-BE49-F238E27FC236}">
                <a16:creationId xmlns:a16="http://schemas.microsoft.com/office/drawing/2014/main" id="{708A1726-E9D7-E6FB-7FA5-055F34C58213}"/>
              </a:ext>
            </a:extLst>
          </p:cNvPr>
          <p:cNvCxnSpPr>
            <a:stCxn id="336" idx="0"/>
          </p:cNvCxnSpPr>
          <p:nvPr/>
        </p:nvCxnSpPr>
        <p:spPr>
          <a:xfrm flipV="1">
            <a:off x="6133322" y="2207454"/>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9CA2C50-4B2A-3A07-EF56-9208469C32D1}"/>
              </a:ext>
            </a:extLst>
          </p:cNvPr>
          <p:cNvCxnSpPr>
            <a:stCxn id="327" idx="0"/>
          </p:cNvCxnSpPr>
          <p:nvPr/>
        </p:nvCxnSpPr>
        <p:spPr>
          <a:xfrm flipH="1" flipV="1">
            <a:off x="6786465" y="2207454"/>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5E81C84E-07E5-A49D-CED6-CA05906C9C98}"/>
              </a:ext>
            </a:extLst>
          </p:cNvPr>
          <p:cNvSpPr/>
          <p:nvPr/>
        </p:nvSpPr>
        <p:spPr>
          <a:xfrm>
            <a:off x="6463353" y="1897580"/>
            <a:ext cx="653143" cy="662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40" name="Straight Connector 339">
            <a:extLst>
              <a:ext uri="{FF2B5EF4-FFF2-40B4-BE49-F238E27FC236}">
                <a16:creationId xmlns:a16="http://schemas.microsoft.com/office/drawing/2014/main" id="{F9F822C5-3F12-CCD9-06F9-912E9A90A8D6}"/>
              </a:ext>
            </a:extLst>
          </p:cNvPr>
          <p:cNvCxnSpPr>
            <a:cxnSpLocks/>
            <a:endCxn id="342" idx="2"/>
          </p:cNvCxnSpPr>
          <p:nvPr/>
        </p:nvCxnSpPr>
        <p:spPr>
          <a:xfrm flipV="1">
            <a:off x="3663061" y="1620624"/>
            <a:ext cx="1597082" cy="255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74890811-4730-86A3-794B-08BE814BBEE5}"/>
              </a:ext>
            </a:extLst>
          </p:cNvPr>
          <p:cNvCxnSpPr>
            <a:cxnSpLocks/>
            <a:stCxn id="339" idx="0"/>
            <a:endCxn id="342" idx="2"/>
          </p:cNvCxnSpPr>
          <p:nvPr/>
        </p:nvCxnSpPr>
        <p:spPr>
          <a:xfrm flipH="1" flipV="1">
            <a:off x="5260143" y="1620624"/>
            <a:ext cx="1529782" cy="2769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a:extLst>
              <a:ext uri="{FF2B5EF4-FFF2-40B4-BE49-F238E27FC236}">
                <a16:creationId xmlns:a16="http://schemas.microsoft.com/office/drawing/2014/main" id="{BDB41B38-2FFA-2352-7AF8-8161845D312B}"/>
              </a:ext>
            </a:extLst>
          </p:cNvPr>
          <p:cNvSpPr/>
          <p:nvPr/>
        </p:nvSpPr>
        <p:spPr>
          <a:xfrm>
            <a:off x="4933571" y="958150"/>
            <a:ext cx="653143" cy="66247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43" name="TextBox 342">
            <a:extLst>
              <a:ext uri="{FF2B5EF4-FFF2-40B4-BE49-F238E27FC236}">
                <a16:creationId xmlns:a16="http://schemas.microsoft.com/office/drawing/2014/main" id="{FBFB5F98-33AE-BB0F-4C0E-41B3749F7D25}"/>
              </a:ext>
            </a:extLst>
          </p:cNvPr>
          <p:cNvSpPr txBox="1"/>
          <p:nvPr/>
        </p:nvSpPr>
        <p:spPr>
          <a:xfrm>
            <a:off x="1617756" y="4087749"/>
            <a:ext cx="326572" cy="307777"/>
          </a:xfrm>
          <a:prstGeom prst="rect">
            <a:avLst/>
          </a:prstGeom>
          <a:noFill/>
        </p:spPr>
        <p:txBody>
          <a:bodyPr wrap="square" rtlCol="0">
            <a:spAutoFit/>
          </a:bodyPr>
          <a:lstStyle/>
          <a:p>
            <a:r>
              <a:rPr lang="en-US" dirty="0">
                <a:solidFill>
                  <a:sysClr val="windowText" lastClr="000000"/>
                </a:solidFill>
              </a:rPr>
              <a:t>1</a:t>
            </a:r>
          </a:p>
        </p:txBody>
      </p:sp>
      <p:sp>
        <p:nvSpPr>
          <p:cNvPr id="344" name="TextBox 343">
            <a:extLst>
              <a:ext uri="{FF2B5EF4-FFF2-40B4-BE49-F238E27FC236}">
                <a16:creationId xmlns:a16="http://schemas.microsoft.com/office/drawing/2014/main" id="{6472C650-D002-CA6C-1B61-8A225E780B18}"/>
              </a:ext>
            </a:extLst>
          </p:cNvPr>
          <p:cNvSpPr txBox="1"/>
          <p:nvPr/>
        </p:nvSpPr>
        <p:spPr>
          <a:xfrm>
            <a:off x="2818336" y="4087749"/>
            <a:ext cx="311304" cy="307777"/>
          </a:xfrm>
          <a:prstGeom prst="rect">
            <a:avLst/>
          </a:prstGeom>
          <a:noFill/>
        </p:spPr>
        <p:txBody>
          <a:bodyPr wrap="square" rtlCol="0">
            <a:spAutoFit/>
          </a:bodyPr>
          <a:lstStyle/>
          <a:p>
            <a:r>
              <a:rPr lang="en-US" dirty="0">
                <a:solidFill>
                  <a:sysClr val="windowText" lastClr="000000"/>
                </a:solidFill>
              </a:rPr>
              <a:t>2</a:t>
            </a:r>
          </a:p>
        </p:txBody>
      </p:sp>
      <p:sp>
        <p:nvSpPr>
          <p:cNvPr id="345" name="TextBox 344">
            <a:extLst>
              <a:ext uri="{FF2B5EF4-FFF2-40B4-BE49-F238E27FC236}">
                <a16:creationId xmlns:a16="http://schemas.microsoft.com/office/drawing/2014/main" id="{F96ABDD6-F9DB-DB9B-C467-2736BAC5240A}"/>
              </a:ext>
            </a:extLst>
          </p:cNvPr>
          <p:cNvSpPr txBox="1"/>
          <p:nvPr/>
        </p:nvSpPr>
        <p:spPr>
          <a:xfrm>
            <a:off x="1898663" y="2995146"/>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346" name="TextBox 345">
            <a:extLst>
              <a:ext uri="{FF2B5EF4-FFF2-40B4-BE49-F238E27FC236}">
                <a16:creationId xmlns:a16="http://schemas.microsoft.com/office/drawing/2014/main" id="{1DBF4440-FC75-4484-1E24-183E899C5FF5}"/>
              </a:ext>
            </a:extLst>
          </p:cNvPr>
          <p:cNvSpPr txBox="1"/>
          <p:nvPr/>
        </p:nvSpPr>
        <p:spPr>
          <a:xfrm>
            <a:off x="3559210" y="2986516"/>
            <a:ext cx="311304"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47" name="TextBox 346">
            <a:extLst>
              <a:ext uri="{FF2B5EF4-FFF2-40B4-BE49-F238E27FC236}">
                <a16:creationId xmlns:a16="http://schemas.microsoft.com/office/drawing/2014/main" id="{F4B23964-A622-ACAF-9F41-62620F759966}"/>
              </a:ext>
            </a:extLst>
          </p:cNvPr>
          <p:cNvSpPr txBox="1"/>
          <p:nvPr/>
        </p:nvSpPr>
        <p:spPr>
          <a:xfrm>
            <a:off x="2797531" y="2079890"/>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348" name="TextBox 347">
            <a:extLst>
              <a:ext uri="{FF2B5EF4-FFF2-40B4-BE49-F238E27FC236}">
                <a16:creationId xmlns:a16="http://schemas.microsoft.com/office/drawing/2014/main" id="{A34A80D0-BF6B-FDD9-5276-33EF7A6F6370}"/>
              </a:ext>
            </a:extLst>
          </p:cNvPr>
          <p:cNvSpPr txBox="1"/>
          <p:nvPr/>
        </p:nvSpPr>
        <p:spPr>
          <a:xfrm>
            <a:off x="4314301" y="114334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349" name="TextBox 348">
            <a:extLst>
              <a:ext uri="{FF2B5EF4-FFF2-40B4-BE49-F238E27FC236}">
                <a16:creationId xmlns:a16="http://schemas.microsoft.com/office/drawing/2014/main" id="{8532EE9D-74F2-DE7E-BE0A-02DD8BB5D873}"/>
              </a:ext>
            </a:extLst>
          </p:cNvPr>
          <p:cNvSpPr txBox="1"/>
          <p:nvPr/>
        </p:nvSpPr>
        <p:spPr>
          <a:xfrm>
            <a:off x="5856684" y="2101322"/>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350" name="TextBox 349">
            <a:extLst>
              <a:ext uri="{FF2B5EF4-FFF2-40B4-BE49-F238E27FC236}">
                <a16:creationId xmlns:a16="http://schemas.microsoft.com/office/drawing/2014/main" id="{DE635622-1328-BACF-7418-B802EB56FD04}"/>
              </a:ext>
            </a:extLst>
          </p:cNvPr>
          <p:cNvSpPr txBox="1"/>
          <p:nvPr/>
        </p:nvSpPr>
        <p:spPr>
          <a:xfrm>
            <a:off x="5245407" y="2952739"/>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351" name="TextBox 350">
            <a:extLst>
              <a:ext uri="{FF2B5EF4-FFF2-40B4-BE49-F238E27FC236}">
                <a16:creationId xmlns:a16="http://schemas.microsoft.com/office/drawing/2014/main" id="{412BDA9B-726B-E465-2859-9D85A14E8935}"/>
              </a:ext>
            </a:extLst>
          </p:cNvPr>
          <p:cNvSpPr txBox="1"/>
          <p:nvPr/>
        </p:nvSpPr>
        <p:spPr>
          <a:xfrm>
            <a:off x="6861877" y="2958932"/>
            <a:ext cx="311304" cy="307777"/>
          </a:xfrm>
          <a:prstGeom prst="rect">
            <a:avLst/>
          </a:prstGeom>
          <a:noFill/>
        </p:spPr>
        <p:txBody>
          <a:bodyPr wrap="square" rtlCol="0">
            <a:spAutoFit/>
          </a:bodyPr>
          <a:lstStyle/>
          <a:p>
            <a:r>
              <a:rPr lang="en-US" dirty="0">
                <a:solidFill>
                  <a:sysClr val="windowText" lastClr="000000"/>
                </a:solidFill>
              </a:rPr>
              <a:t>6</a:t>
            </a:r>
          </a:p>
        </p:txBody>
      </p:sp>
      <p:sp>
        <p:nvSpPr>
          <p:cNvPr id="352" name="TextBox 351">
            <a:extLst>
              <a:ext uri="{FF2B5EF4-FFF2-40B4-BE49-F238E27FC236}">
                <a16:creationId xmlns:a16="http://schemas.microsoft.com/office/drawing/2014/main" id="{4606CD2D-7636-854C-7914-F4EB256A94F4}"/>
              </a:ext>
            </a:extLst>
          </p:cNvPr>
          <p:cNvSpPr txBox="1"/>
          <p:nvPr/>
        </p:nvSpPr>
        <p:spPr>
          <a:xfrm>
            <a:off x="4765288" y="4151374"/>
            <a:ext cx="311304" cy="307777"/>
          </a:xfrm>
          <a:prstGeom prst="rect">
            <a:avLst/>
          </a:prstGeom>
          <a:noFill/>
        </p:spPr>
        <p:txBody>
          <a:bodyPr wrap="square" rtlCol="0">
            <a:spAutoFit/>
          </a:bodyPr>
          <a:lstStyle/>
          <a:p>
            <a:r>
              <a:rPr lang="en-US" dirty="0">
                <a:solidFill>
                  <a:schemeClr val="tx1">
                    <a:lumMod val="50000"/>
                  </a:schemeClr>
                </a:solidFill>
              </a:rPr>
              <a:t>4</a:t>
            </a:r>
          </a:p>
        </p:txBody>
      </p:sp>
      <p:sp>
        <p:nvSpPr>
          <p:cNvPr id="353" name="TextBox 352">
            <a:extLst>
              <a:ext uri="{FF2B5EF4-FFF2-40B4-BE49-F238E27FC236}">
                <a16:creationId xmlns:a16="http://schemas.microsoft.com/office/drawing/2014/main" id="{BF2C7716-53E5-660F-F6E7-8C34ECB475DF}"/>
              </a:ext>
            </a:extLst>
          </p:cNvPr>
          <p:cNvSpPr txBox="1"/>
          <p:nvPr/>
        </p:nvSpPr>
        <p:spPr>
          <a:xfrm>
            <a:off x="5977669" y="4151447"/>
            <a:ext cx="311304" cy="307777"/>
          </a:xfrm>
          <a:prstGeom prst="rect">
            <a:avLst/>
          </a:prstGeom>
          <a:noFill/>
        </p:spPr>
        <p:txBody>
          <a:bodyPr wrap="square" rtlCol="0">
            <a:spAutoFit/>
          </a:bodyPr>
          <a:lstStyle/>
          <a:p>
            <a:r>
              <a:rPr lang="en-US" dirty="0">
                <a:solidFill>
                  <a:schemeClr val="tx1">
                    <a:lumMod val="50000"/>
                  </a:schemeClr>
                </a:solidFill>
              </a:rPr>
              <a:t>5</a:t>
            </a:r>
          </a:p>
        </p:txBody>
      </p:sp>
      <p:sp>
        <p:nvSpPr>
          <p:cNvPr id="5" name="TextBox 4">
            <a:extLst>
              <a:ext uri="{FF2B5EF4-FFF2-40B4-BE49-F238E27FC236}">
                <a16:creationId xmlns:a16="http://schemas.microsoft.com/office/drawing/2014/main" id="{6C357C4A-4304-ECB6-1121-844B3885C60F}"/>
              </a:ext>
            </a:extLst>
          </p:cNvPr>
          <p:cNvSpPr txBox="1"/>
          <p:nvPr/>
        </p:nvSpPr>
        <p:spPr>
          <a:xfrm rot="2131777">
            <a:off x="3089402" y="3531086"/>
            <a:ext cx="1082348" cy="307777"/>
          </a:xfrm>
          <a:prstGeom prst="rect">
            <a:avLst/>
          </a:prstGeom>
          <a:noFill/>
        </p:spPr>
        <p:txBody>
          <a:bodyPr wrap="none" rtlCol="0">
            <a:spAutoFit/>
          </a:bodyPr>
          <a:lstStyle/>
          <a:p>
            <a:r>
              <a:rPr lang="en-US" b="1" dirty="0"/>
              <a:t>RETURN 6</a:t>
            </a:r>
          </a:p>
        </p:txBody>
      </p:sp>
      <p:sp>
        <p:nvSpPr>
          <p:cNvPr id="2" name="TextBox 1">
            <a:extLst>
              <a:ext uri="{FF2B5EF4-FFF2-40B4-BE49-F238E27FC236}">
                <a16:creationId xmlns:a16="http://schemas.microsoft.com/office/drawing/2014/main" id="{4345EBDF-4934-3CB2-E141-D07B10273839}"/>
              </a:ext>
            </a:extLst>
          </p:cNvPr>
          <p:cNvSpPr txBox="1"/>
          <p:nvPr/>
        </p:nvSpPr>
        <p:spPr>
          <a:xfrm rot="2705244">
            <a:off x="3896671" y="2355829"/>
            <a:ext cx="1082348" cy="307777"/>
          </a:xfrm>
          <a:prstGeom prst="rect">
            <a:avLst/>
          </a:prstGeom>
          <a:noFill/>
        </p:spPr>
        <p:txBody>
          <a:bodyPr wrap="none" rtlCol="0">
            <a:spAutoFit/>
          </a:bodyPr>
          <a:lstStyle/>
          <a:p>
            <a:r>
              <a:rPr lang="en-US" b="1" dirty="0"/>
              <a:t>RETURN 5</a:t>
            </a:r>
          </a:p>
        </p:txBody>
      </p:sp>
      <p:sp>
        <p:nvSpPr>
          <p:cNvPr id="3" name="TextBox 2">
            <a:extLst>
              <a:ext uri="{FF2B5EF4-FFF2-40B4-BE49-F238E27FC236}">
                <a16:creationId xmlns:a16="http://schemas.microsoft.com/office/drawing/2014/main" id="{ACFDEE6E-649D-5D07-17A6-F1C6AB0B8224}"/>
              </a:ext>
            </a:extLst>
          </p:cNvPr>
          <p:cNvSpPr txBox="1"/>
          <p:nvPr/>
        </p:nvSpPr>
        <p:spPr>
          <a:xfrm rot="18977100">
            <a:off x="5087013" y="2514593"/>
            <a:ext cx="1082348" cy="307777"/>
          </a:xfrm>
          <a:prstGeom prst="rect">
            <a:avLst/>
          </a:prstGeom>
          <a:noFill/>
        </p:spPr>
        <p:txBody>
          <a:bodyPr wrap="none" rtlCol="0">
            <a:spAutoFit/>
          </a:bodyPr>
          <a:lstStyle/>
          <a:p>
            <a:r>
              <a:rPr lang="en-US" b="1" dirty="0"/>
              <a:t>RETURN 7</a:t>
            </a:r>
          </a:p>
        </p:txBody>
      </p:sp>
      <p:sp>
        <p:nvSpPr>
          <p:cNvPr id="4" name="TextBox 3">
            <a:extLst>
              <a:ext uri="{FF2B5EF4-FFF2-40B4-BE49-F238E27FC236}">
                <a16:creationId xmlns:a16="http://schemas.microsoft.com/office/drawing/2014/main" id="{5A17D373-F4E9-EC44-9CE4-80429B903180}"/>
              </a:ext>
            </a:extLst>
          </p:cNvPr>
          <p:cNvSpPr txBox="1"/>
          <p:nvPr/>
        </p:nvSpPr>
        <p:spPr>
          <a:xfrm rot="20853760">
            <a:off x="3801189" y="1440293"/>
            <a:ext cx="1269648" cy="369332"/>
          </a:xfrm>
          <a:prstGeom prst="rect">
            <a:avLst/>
          </a:prstGeom>
          <a:noFill/>
        </p:spPr>
        <p:txBody>
          <a:bodyPr wrap="square" rtlCol="0">
            <a:spAutoFit/>
          </a:bodyPr>
          <a:lstStyle/>
          <a:p>
            <a:r>
              <a:rPr lang="en-US" b="1" dirty="0"/>
              <a:t>RETURN 5</a:t>
            </a:r>
          </a:p>
        </p:txBody>
      </p:sp>
    </p:spTree>
    <p:extLst>
      <p:ext uri="{BB962C8B-B14F-4D97-AF65-F5344CB8AC3E}">
        <p14:creationId xmlns:p14="http://schemas.microsoft.com/office/powerpoint/2010/main" val="125425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38600" y="3476700"/>
            <a:ext cx="725429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b="1" dirty="0">
                <a:solidFill>
                  <a:schemeClr val="bg1">
                    <a:lumMod val="95000"/>
                    <a:lumOff val="5000"/>
                  </a:schemeClr>
                </a:solidFill>
              </a:rPr>
              <a:t>LAZY PROPAGATION</a:t>
            </a:r>
            <a:br>
              <a:rPr lang="en-US" sz="3500" b="1" dirty="0">
                <a:solidFill>
                  <a:schemeClr val="bg1">
                    <a:lumMod val="95000"/>
                    <a:lumOff val="5000"/>
                  </a:schemeClr>
                </a:solidFill>
              </a:rPr>
            </a:br>
            <a:r>
              <a:rPr lang="en-US" sz="3500" b="1" dirty="0">
                <a:solidFill>
                  <a:schemeClr val="bg1">
                    <a:lumMod val="95000"/>
                    <a:lumOff val="5000"/>
                  </a:schemeClr>
                </a:solidFill>
              </a:rPr>
              <a:t>(LAN TRUYỀN LƯỜI BIẾNG)</a:t>
            </a:r>
            <a:endParaRPr sz="35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019382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814274" y="1537988"/>
            <a:ext cx="7132827" cy="2724300"/>
          </a:xfrm>
          <a:prstGeom prst="rect">
            <a:avLst/>
          </a:prstGeom>
        </p:spPr>
        <p:txBody>
          <a:bodyPr spcFirstLastPara="1" wrap="square" lIns="91425" tIns="91425" rIns="91425" bIns="91425" anchor="t" anchorCtr="0">
            <a:noAutofit/>
          </a:bodyPr>
          <a:lstStyle/>
          <a:p>
            <a:r>
              <a:rPr lang="en-US" sz="2000" dirty="0" err="1"/>
              <a:t>Việc</a:t>
            </a:r>
            <a:r>
              <a:rPr lang="en-US" sz="2000" dirty="0"/>
              <a:t> </a:t>
            </a:r>
            <a:r>
              <a:rPr lang="en-US" sz="2000" dirty="0" err="1"/>
              <a:t>cập</a:t>
            </a:r>
            <a:r>
              <a:rPr lang="en-US" sz="2000" dirty="0"/>
              <a:t> </a:t>
            </a:r>
            <a:r>
              <a:rPr lang="en-US" sz="2000" dirty="0" err="1"/>
              <a:t>nhật</a:t>
            </a:r>
            <a:r>
              <a:rPr lang="en-US" sz="2000" dirty="0"/>
              <a:t> </a:t>
            </a:r>
            <a:r>
              <a:rPr lang="en-US" sz="2000" dirty="0" err="1"/>
              <a:t>một</a:t>
            </a:r>
            <a:r>
              <a:rPr lang="en-US" sz="2000" dirty="0"/>
              <a:t> </a:t>
            </a:r>
            <a:r>
              <a:rPr lang="en-US" sz="2000" dirty="0" err="1"/>
              <a:t>hoặc</a:t>
            </a:r>
            <a:r>
              <a:rPr lang="en-US" sz="2000" dirty="0"/>
              <a:t> </a:t>
            </a:r>
            <a:r>
              <a:rPr lang="en-US" sz="2000" dirty="0" err="1"/>
              <a:t>một</a:t>
            </a:r>
            <a:r>
              <a:rPr lang="en-US" sz="2000" dirty="0"/>
              <a:t> </a:t>
            </a:r>
            <a:r>
              <a:rPr lang="en-US" sz="2000" dirty="0" err="1"/>
              <a:t>nhiều</a:t>
            </a:r>
            <a:r>
              <a:rPr lang="en-US" sz="2000" dirty="0"/>
              <a:t> node </a:t>
            </a:r>
            <a:r>
              <a:rPr lang="en-US" sz="2000" dirty="0" err="1"/>
              <a:t>lá</a:t>
            </a:r>
            <a:r>
              <a:rPr lang="en-US" sz="2000" dirty="0"/>
              <a:t> </a:t>
            </a:r>
            <a:r>
              <a:rPr lang="en-US" sz="2000" dirty="0" err="1"/>
              <a:t>dẫn</a:t>
            </a:r>
            <a:r>
              <a:rPr lang="en-US" sz="2000" dirty="0"/>
              <a:t> </a:t>
            </a:r>
            <a:r>
              <a:rPr lang="en-US" sz="2000" dirty="0" err="1"/>
              <a:t>đến</a:t>
            </a:r>
            <a:r>
              <a:rPr lang="en-US" sz="2000" dirty="0"/>
              <a:t> </a:t>
            </a:r>
            <a:r>
              <a:rPr lang="en-US" sz="2000" dirty="0" err="1"/>
              <a:t>sự</a:t>
            </a:r>
            <a:r>
              <a:rPr lang="en-US" sz="2000" dirty="0"/>
              <a:t> </a:t>
            </a:r>
            <a:r>
              <a:rPr lang="en-US" sz="2000" dirty="0" err="1"/>
              <a:t>thay</a:t>
            </a:r>
            <a:r>
              <a:rPr lang="en-US" sz="2000" dirty="0"/>
              <a:t> </a:t>
            </a:r>
            <a:r>
              <a:rPr lang="en-US" sz="2000" dirty="0" err="1"/>
              <a:t>đổi</a:t>
            </a:r>
            <a:r>
              <a:rPr lang="en-US" sz="2000" dirty="0"/>
              <a:t> </a:t>
            </a:r>
            <a:r>
              <a:rPr lang="en-US" sz="2000" dirty="0" err="1"/>
              <a:t>của</a:t>
            </a:r>
            <a:r>
              <a:rPr lang="en-US" sz="2000" dirty="0"/>
              <a:t> </a:t>
            </a:r>
            <a:r>
              <a:rPr lang="en-US" sz="2000" dirty="0" err="1"/>
              <a:t>những</a:t>
            </a:r>
            <a:r>
              <a:rPr lang="en-US" sz="2000" dirty="0"/>
              <a:t> node cha ở </a:t>
            </a:r>
            <a:r>
              <a:rPr lang="en-US" sz="2000" dirty="0" err="1"/>
              <a:t>trên</a:t>
            </a:r>
            <a:r>
              <a:rPr lang="en-US" sz="2000" dirty="0"/>
              <a:t> =&gt; </a:t>
            </a:r>
            <a:r>
              <a:rPr lang="en-US" sz="2000" dirty="0" err="1"/>
              <a:t>Tốn</a:t>
            </a:r>
            <a:r>
              <a:rPr lang="en-US" sz="2000" dirty="0"/>
              <a:t> </a:t>
            </a:r>
            <a:r>
              <a:rPr lang="en-US" sz="2000" dirty="0" err="1"/>
              <a:t>thời</a:t>
            </a:r>
            <a:r>
              <a:rPr lang="en-US" sz="2000" dirty="0"/>
              <a:t> </a:t>
            </a:r>
            <a:r>
              <a:rPr lang="en-US" sz="2000" dirty="0" err="1"/>
              <a:t>gian</a:t>
            </a:r>
            <a:r>
              <a:rPr lang="en-US" sz="2000" dirty="0"/>
              <a:t> </a:t>
            </a:r>
            <a:r>
              <a:rPr lang="en-US" sz="2000" dirty="0" err="1"/>
              <a:t>và</a:t>
            </a:r>
            <a:r>
              <a:rPr lang="en-US" sz="2000" dirty="0"/>
              <a:t> chi </a:t>
            </a:r>
            <a:r>
              <a:rPr lang="en-US" sz="2000" dirty="0" err="1"/>
              <a:t>phí</a:t>
            </a:r>
            <a:r>
              <a:rPr lang="en-US" sz="2000" dirty="0"/>
              <a:t> </a:t>
            </a:r>
            <a:r>
              <a:rPr lang="en-US" sz="2000" dirty="0" err="1"/>
              <a:t>mỗi</a:t>
            </a:r>
            <a:r>
              <a:rPr lang="en-US" sz="2000" dirty="0"/>
              <a:t> </a:t>
            </a:r>
            <a:r>
              <a:rPr lang="en-US" sz="2000" dirty="0" err="1"/>
              <a:t>lần</a:t>
            </a:r>
            <a:r>
              <a:rPr lang="en-US" sz="2000" dirty="0"/>
              <a:t> </a:t>
            </a:r>
            <a:r>
              <a:rPr lang="en-US" sz="2000" dirty="0" err="1"/>
              <a:t>cập</a:t>
            </a:r>
            <a:r>
              <a:rPr lang="en-US" sz="2000" dirty="0"/>
              <a:t> </a:t>
            </a:r>
            <a:r>
              <a:rPr lang="en-US" sz="2000" dirty="0" err="1"/>
              <a:t>nhật</a:t>
            </a:r>
            <a:r>
              <a:rPr lang="en-US" sz="2000" dirty="0"/>
              <a:t> </a:t>
            </a:r>
            <a:r>
              <a:rPr lang="en-US" sz="2000" dirty="0" err="1"/>
              <a:t>những</a:t>
            </a:r>
            <a:r>
              <a:rPr lang="en-US" sz="2000" dirty="0"/>
              <a:t> node</a:t>
            </a:r>
          </a:p>
          <a:p>
            <a:r>
              <a:rPr lang="en-US" sz="2000" dirty="0"/>
              <a:t>Ý </a:t>
            </a:r>
            <a:r>
              <a:rPr lang="en-US" sz="2000" dirty="0" err="1"/>
              <a:t>tưởng</a:t>
            </a:r>
            <a:r>
              <a:rPr lang="en-US" sz="2000" dirty="0"/>
              <a:t>: </a:t>
            </a:r>
            <a:r>
              <a:rPr lang="en-US" sz="2000" dirty="0" err="1"/>
              <a:t>Thay</a:t>
            </a:r>
            <a:r>
              <a:rPr lang="en-US" sz="2000" dirty="0"/>
              <a:t> </a:t>
            </a:r>
            <a:r>
              <a:rPr lang="en-US" sz="2000" dirty="0" err="1"/>
              <a:t>vì</a:t>
            </a:r>
            <a:r>
              <a:rPr lang="en-US" sz="2000" dirty="0"/>
              <a:t> </a:t>
            </a:r>
            <a:r>
              <a:rPr lang="en-US" sz="2000" dirty="0" err="1"/>
              <a:t>cập</a:t>
            </a:r>
            <a:r>
              <a:rPr lang="en-US" sz="2000" dirty="0"/>
              <a:t> </a:t>
            </a:r>
            <a:r>
              <a:rPr lang="en-US" sz="2000" dirty="0" err="1"/>
              <a:t>nhật</a:t>
            </a:r>
            <a:r>
              <a:rPr lang="en-US" sz="2000" dirty="0"/>
              <a:t> </a:t>
            </a:r>
            <a:r>
              <a:rPr lang="en-US" sz="2000" dirty="0" err="1"/>
              <a:t>đến</a:t>
            </a:r>
            <a:r>
              <a:rPr lang="en-US" sz="2000" dirty="0"/>
              <a:t> node </a:t>
            </a:r>
            <a:r>
              <a:rPr lang="en-US" sz="2000" dirty="0" err="1"/>
              <a:t>lá</a:t>
            </a:r>
            <a:r>
              <a:rPr lang="en-US" sz="2000" dirty="0"/>
              <a:t>, ta </a:t>
            </a:r>
            <a:r>
              <a:rPr lang="en-US" sz="2000" dirty="0" err="1"/>
              <a:t>chỉ</a:t>
            </a:r>
            <a:r>
              <a:rPr lang="en-US" sz="2000" dirty="0"/>
              <a:t> </a:t>
            </a:r>
            <a:r>
              <a:rPr lang="en-US" sz="2000" dirty="0" err="1"/>
              <a:t>cần</a:t>
            </a:r>
            <a:r>
              <a:rPr lang="en-US" sz="2000" dirty="0"/>
              <a:t> </a:t>
            </a:r>
            <a:r>
              <a:rPr lang="en-US" sz="2000" dirty="0" err="1"/>
              <a:t>cập</a:t>
            </a:r>
            <a:r>
              <a:rPr lang="en-US" sz="2000" dirty="0"/>
              <a:t> </a:t>
            </a:r>
            <a:r>
              <a:rPr lang="en-US" sz="2000" dirty="0" err="1"/>
              <a:t>nhật</a:t>
            </a:r>
            <a:r>
              <a:rPr lang="en-US" sz="2000" dirty="0"/>
              <a:t> </a:t>
            </a:r>
            <a:r>
              <a:rPr lang="en-US" sz="2000" dirty="0" err="1"/>
              <a:t>đến</a:t>
            </a:r>
            <a:r>
              <a:rPr lang="en-US" sz="2000" dirty="0"/>
              <a:t> node </a:t>
            </a:r>
            <a:r>
              <a:rPr lang="en-US" sz="2000" dirty="0" err="1"/>
              <a:t>hiện</a:t>
            </a:r>
            <a:r>
              <a:rPr lang="en-US" sz="2000" dirty="0"/>
              <a:t> </a:t>
            </a:r>
            <a:r>
              <a:rPr lang="en-US" sz="2000" dirty="0" err="1"/>
              <a:t>tại</a:t>
            </a:r>
            <a:r>
              <a:rPr lang="en-US" sz="2000" dirty="0"/>
              <a:t> </a:t>
            </a:r>
            <a:r>
              <a:rPr lang="en-US" sz="2000" dirty="0" err="1"/>
              <a:t>cần</a:t>
            </a:r>
            <a:r>
              <a:rPr lang="en-US" sz="2000" dirty="0"/>
              <a:t> </a:t>
            </a:r>
            <a:r>
              <a:rPr lang="en-US" sz="2000" dirty="0" err="1"/>
              <a:t>cập</a:t>
            </a:r>
            <a:r>
              <a:rPr lang="en-US" sz="2000" dirty="0"/>
              <a:t> </a:t>
            </a:r>
            <a:r>
              <a:rPr lang="en-US" sz="2000" dirty="0" err="1"/>
              <a:t>nhật</a:t>
            </a:r>
            <a:r>
              <a:rPr lang="en-US" sz="2000" dirty="0"/>
              <a:t>, </a:t>
            </a:r>
            <a:r>
              <a:rPr lang="en-US" sz="2000" dirty="0" err="1"/>
              <a:t>và</a:t>
            </a:r>
            <a:r>
              <a:rPr lang="en-US" sz="2000" dirty="0"/>
              <a:t> </a:t>
            </a:r>
            <a:r>
              <a:rPr lang="en-US" sz="2000" dirty="0" err="1"/>
              <a:t>ghi</a:t>
            </a:r>
            <a:r>
              <a:rPr lang="en-US" sz="2000" dirty="0"/>
              <a:t> </a:t>
            </a:r>
            <a:r>
              <a:rPr lang="en-US" sz="2000" dirty="0" err="1"/>
              <a:t>lại</a:t>
            </a:r>
            <a:r>
              <a:rPr lang="en-US" sz="2000" dirty="0"/>
              <a:t> </a:t>
            </a:r>
            <a:r>
              <a:rPr lang="en-US" sz="2000" dirty="0" err="1"/>
              <a:t>trạng</a:t>
            </a:r>
            <a:r>
              <a:rPr lang="en-US" sz="2000" dirty="0"/>
              <a:t> </a:t>
            </a:r>
            <a:r>
              <a:rPr lang="en-US" sz="2000" dirty="0" err="1"/>
              <a:t>thái</a:t>
            </a:r>
            <a:r>
              <a:rPr lang="en-US" sz="2000" dirty="0"/>
              <a:t> </a:t>
            </a:r>
            <a:r>
              <a:rPr lang="en-US" sz="2000" dirty="0" err="1"/>
              <a:t>chưa</a:t>
            </a:r>
            <a:r>
              <a:rPr lang="en-US" sz="2000" dirty="0"/>
              <a:t> </a:t>
            </a:r>
            <a:r>
              <a:rPr lang="en-US" sz="2000" dirty="0" err="1"/>
              <a:t>cập</a:t>
            </a:r>
            <a:r>
              <a:rPr lang="en-US" sz="2000" dirty="0"/>
              <a:t> </a:t>
            </a:r>
            <a:r>
              <a:rPr lang="en-US" sz="2000" dirty="0" err="1"/>
              <a:t>nhật</a:t>
            </a:r>
            <a:r>
              <a:rPr lang="en-US" sz="2000" dirty="0"/>
              <a:t> </a:t>
            </a:r>
            <a:r>
              <a:rPr lang="en-US" sz="2000" dirty="0" err="1"/>
              <a:t>cho</a:t>
            </a:r>
            <a:r>
              <a:rPr lang="en-US" sz="2000" dirty="0"/>
              <a:t> 2 node con</a:t>
            </a:r>
          </a:p>
        </p:txBody>
      </p:sp>
      <p:sp>
        <p:nvSpPr>
          <p:cNvPr id="268" name="Google Shape;268;p18"/>
          <p:cNvSpPr txBox="1">
            <a:spLocks noGrp="1"/>
          </p:cNvSpPr>
          <p:nvPr>
            <p:ph type="title"/>
          </p:nvPr>
        </p:nvSpPr>
        <p:spPr>
          <a:xfrm>
            <a:off x="814274" y="392575"/>
            <a:ext cx="6285335"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b="1" dirty="0">
                <a:solidFill>
                  <a:schemeClr val="bg1">
                    <a:lumMod val="95000"/>
                    <a:lumOff val="5000"/>
                  </a:schemeClr>
                </a:solidFill>
              </a:rPr>
              <a:t>LAZY PROPAGATION</a:t>
            </a:r>
            <a:br>
              <a:rPr lang="en-US" sz="3000" b="1" dirty="0">
                <a:solidFill>
                  <a:schemeClr val="bg1">
                    <a:lumMod val="95000"/>
                    <a:lumOff val="5000"/>
                  </a:schemeClr>
                </a:solidFill>
              </a:rPr>
            </a:br>
            <a:r>
              <a:rPr lang="en-US" sz="3000" b="1" dirty="0">
                <a:solidFill>
                  <a:schemeClr val="bg1">
                    <a:lumMod val="95000"/>
                    <a:lumOff val="5000"/>
                  </a:schemeClr>
                </a:solidFill>
              </a:rPr>
              <a:t>(LAN TRUYỀN LƯỜI BIẾNG)</a:t>
            </a:r>
            <a:endParaRPr sz="30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5041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532787"/>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b="1" dirty="0">
                <a:solidFill>
                  <a:schemeClr val="bg1">
                    <a:lumMod val="95000"/>
                    <a:lumOff val="5000"/>
                  </a:schemeClr>
                </a:solidFill>
              </a:rPr>
              <a:t>SEGMENT TREE </a:t>
            </a:r>
            <a:r>
              <a:rPr lang="en-US" sz="5000" b="1" dirty="0" err="1">
                <a:solidFill>
                  <a:schemeClr val="bg1">
                    <a:lumMod val="95000"/>
                    <a:lumOff val="5000"/>
                  </a:schemeClr>
                </a:solidFill>
              </a:rPr>
              <a:t>là</a:t>
            </a:r>
            <a:r>
              <a:rPr lang="en-US" sz="5000" b="1" dirty="0">
                <a:solidFill>
                  <a:schemeClr val="bg1">
                    <a:lumMod val="95000"/>
                    <a:lumOff val="5000"/>
                  </a:schemeClr>
                </a:solidFill>
              </a:rPr>
              <a:t> </a:t>
            </a:r>
            <a:r>
              <a:rPr lang="en-US" sz="5000" b="1" dirty="0" err="1">
                <a:solidFill>
                  <a:schemeClr val="bg1">
                    <a:lumMod val="95000"/>
                    <a:lumOff val="5000"/>
                  </a:schemeClr>
                </a:solidFill>
              </a:rPr>
              <a:t>gì</a:t>
            </a:r>
            <a:r>
              <a:rPr lang="en-US" sz="5000" b="1" dirty="0">
                <a:solidFill>
                  <a:schemeClr val="bg1">
                    <a:lumMod val="95000"/>
                    <a:lumOff val="5000"/>
                  </a:schemeClr>
                </a:solidFill>
              </a:rPr>
              <a:t>?</a:t>
            </a:r>
            <a:endParaRPr sz="50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80732" y="3680497"/>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671969" y="3711682"/>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283121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709707" y="3702954"/>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690672" y="3744462"/>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559783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61569" y="3711618"/>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674374" y="371524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878491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709707" y="3699323"/>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8242" y="3699323"/>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895721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4214276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4173880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745737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4078552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720017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72956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indent="0">
              <a:buNone/>
            </a:pPr>
            <a:r>
              <a:rPr lang="en-US" sz="3000" i="0" dirty="0" err="1">
                <a:latin typeface="+mj-lt"/>
              </a:rPr>
              <a:t>Bài</a:t>
            </a:r>
            <a:r>
              <a:rPr lang="en-US" sz="3000" i="0" dirty="0">
                <a:latin typeface="+mj-lt"/>
              </a:rPr>
              <a:t> </a:t>
            </a:r>
            <a:r>
              <a:rPr lang="en-US" sz="3000" i="0" dirty="0" err="1">
                <a:latin typeface="+mj-lt"/>
              </a:rPr>
              <a:t>toán</a:t>
            </a:r>
            <a:r>
              <a:rPr lang="en-US" sz="3000" i="0" dirty="0">
                <a:latin typeface="+mj-lt"/>
              </a:rPr>
              <a:t>: </a:t>
            </a:r>
            <a:r>
              <a:rPr lang="vi-VN" sz="3000" i="0" dirty="0">
                <a:latin typeface="+mj-lt"/>
              </a:rPr>
              <a:t>Giả sử, bạn là người quản lí về dân cư của quốc gia. Bây giờ bạn cần lấy thông tin về tổng số dân của quốc gia. Vậy thì bạn sẽ làm gì?</a:t>
            </a:r>
            <a:endParaRPr lang="en-US" sz="3000" i="0" dirty="0">
              <a:latin typeface="+mj-lt"/>
            </a:endParaRP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50401" y="3727275"/>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31733" y="2920102"/>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553180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588760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38405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335530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[2,5] </a:t>
            </a:r>
            <a:r>
              <a:rPr lang="en-US" dirty="0" err="1">
                <a:solidFill>
                  <a:schemeClr val="tx1">
                    <a:lumMod val="50000"/>
                  </a:schemeClr>
                </a:solidFill>
              </a:rPr>
              <a:t>lên</a:t>
            </a:r>
            <a:r>
              <a:rPr lang="en-US" dirty="0">
                <a:solidFill>
                  <a:schemeClr val="tx1">
                    <a:lumMod val="50000"/>
                  </a:schemeClr>
                </a:solidFill>
              </a:rPr>
              <a:t> 1</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8631690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875827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925442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286547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483625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92629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000" dirty="0">
                <a:solidFill>
                  <a:schemeClr val="bg1">
                    <a:lumMod val="95000"/>
                    <a:lumOff val="5000"/>
                  </a:schemeClr>
                </a:solidFill>
              </a:rPr>
              <a:t>Segment tree </a:t>
            </a:r>
            <a:r>
              <a:rPr lang="en-US" sz="5000" dirty="0" err="1">
                <a:solidFill>
                  <a:schemeClr val="bg1">
                    <a:lumMod val="95000"/>
                    <a:lumOff val="5000"/>
                  </a:schemeClr>
                </a:solidFill>
              </a:rPr>
              <a:t>là</a:t>
            </a:r>
            <a:r>
              <a:rPr lang="en-US" sz="5000" dirty="0">
                <a:solidFill>
                  <a:schemeClr val="bg1">
                    <a:lumMod val="95000"/>
                    <a:lumOff val="5000"/>
                  </a:schemeClr>
                </a:solidFill>
              </a:rPr>
              <a:t> </a:t>
            </a:r>
            <a:r>
              <a:rPr lang="en-US" sz="5000" dirty="0" err="1">
                <a:solidFill>
                  <a:schemeClr val="bg1">
                    <a:lumMod val="95000"/>
                    <a:lumOff val="5000"/>
                  </a:schemeClr>
                </a:solidFill>
              </a:rPr>
              <a:t>gì</a:t>
            </a:r>
            <a:r>
              <a:rPr lang="en-US" sz="5000" dirty="0">
                <a:solidFill>
                  <a:schemeClr val="bg1">
                    <a:lumMod val="95000"/>
                    <a:lumOff val="5000"/>
                  </a:schemeClr>
                </a:solidFill>
              </a:rPr>
              <a:t>?</a:t>
            </a:r>
            <a:endParaRPr sz="5000" dirty="0"/>
          </a:p>
        </p:txBody>
      </p:sp>
      <p:sp>
        <p:nvSpPr>
          <p:cNvPr id="237" name="Google Shape;237;p16"/>
          <p:cNvSpPr txBox="1">
            <a:spLocks noGrp="1"/>
          </p:cNvSpPr>
          <p:nvPr>
            <p:ph type="body" idx="1"/>
          </p:nvPr>
        </p:nvSpPr>
        <p:spPr>
          <a:xfrm>
            <a:off x="814275" y="1605425"/>
            <a:ext cx="6132600" cy="3145500"/>
          </a:xfrm>
          <a:prstGeom prst="rect">
            <a:avLst/>
          </a:prstGeom>
        </p:spPr>
        <p:txBody>
          <a:bodyPr spcFirstLastPara="1" wrap="square" lIns="91425" tIns="91425" rIns="91425" bIns="91425" anchor="ctr" anchorCtr="0">
            <a:noAutofit/>
          </a:bodyPr>
          <a:lstStyle/>
          <a:p>
            <a:r>
              <a:rPr lang="en-US" sz="2400" dirty="0" err="1"/>
              <a:t>Cách</a:t>
            </a:r>
            <a:r>
              <a:rPr lang="en-US" sz="2400" dirty="0"/>
              <a:t> </a:t>
            </a:r>
            <a:r>
              <a:rPr lang="en-US" sz="2400" dirty="0" err="1"/>
              <a:t>giải</a:t>
            </a:r>
            <a:r>
              <a:rPr lang="en-US" sz="2400" dirty="0"/>
              <a:t> </a:t>
            </a:r>
            <a:r>
              <a:rPr lang="en-US" sz="2400" dirty="0" err="1"/>
              <a:t>quyết</a:t>
            </a:r>
            <a:r>
              <a:rPr lang="en-US" sz="2400" dirty="0"/>
              <a:t> </a:t>
            </a:r>
            <a:r>
              <a:rPr lang="en-US" sz="2400" dirty="0" err="1"/>
              <a:t>vấn</a:t>
            </a:r>
            <a:r>
              <a:rPr lang="en-US" sz="2400" dirty="0"/>
              <a:t> </a:t>
            </a:r>
            <a:r>
              <a:rPr lang="en-US" sz="2400" dirty="0" err="1"/>
              <a:t>đề</a:t>
            </a:r>
            <a:r>
              <a:rPr lang="en-US" sz="2400" dirty="0"/>
              <a:t> </a:t>
            </a:r>
            <a:r>
              <a:rPr lang="en-US" sz="2400" dirty="0" err="1"/>
              <a:t>trên</a:t>
            </a:r>
            <a:r>
              <a:rPr lang="en-US" sz="2400" dirty="0"/>
              <a:t> </a:t>
            </a:r>
            <a:r>
              <a:rPr lang="en-US" sz="2400" dirty="0" err="1"/>
              <a:t>hiệu</a:t>
            </a:r>
            <a:r>
              <a:rPr lang="en-US" sz="2400" dirty="0"/>
              <a:t> </a:t>
            </a:r>
            <a:r>
              <a:rPr lang="en-US" sz="2400" dirty="0" err="1"/>
              <a:t>quả</a:t>
            </a:r>
            <a:r>
              <a:rPr lang="en-US" sz="2400" dirty="0"/>
              <a:t> </a:t>
            </a:r>
            <a:r>
              <a:rPr lang="en-US" sz="2400" dirty="0" err="1"/>
              <a:t>nhất</a:t>
            </a:r>
            <a:r>
              <a:rPr lang="en-US" sz="2400" dirty="0"/>
              <a:t>: Ta </a:t>
            </a:r>
            <a:r>
              <a:rPr lang="en-US" sz="2400" dirty="0" err="1"/>
              <a:t>gửi</a:t>
            </a:r>
            <a:r>
              <a:rPr lang="en-US" sz="2400" dirty="0"/>
              <a:t> </a:t>
            </a:r>
            <a:r>
              <a:rPr lang="en-US" sz="2400" dirty="0" err="1"/>
              <a:t>thông</a:t>
            </a:r>
            <a:r>
              <a:rPr lang="en-US" sz="2400" dirty="0"/>
              <a:t> tin </a:t>
            </a:r>
            <a:r>
              <a:rPr lang="en-US" sz="2400" dirty="0" err="1"/>
              <a:t>yêu</a:t>
            </a:r>
            <a:r>
              <a:rPr lang="en-US" sz="2400" dirty="0"/>
              <a:t> </a:t>
            </a:r>
            <a:r>
              <a:rPr lang="en-US" sz="2400" dirty="0" err="1"/>
              <a:t>cầu</a:t>
            </a:r>
            <a:r>
              <a:rPr lang="en-US" sz="2400" dirty="0"/>
              <a:t> </a:t>
            </a:r>
            <a:r>
              <a:rPr lang="en-US" sz="2400" dirty="0" err="1"/>
              <a:t>dân</a:t>
            </a:r>
            <a:r>
              <a:rPr lang="en-US" sz="2400" dirty="0"/>
              <a:t> </a:t>
            </a:r>
            <a:r>
              <a:rPr lang="en-US" sz="2400" dirty="0" err="1"/>
              <a:t>số</a:t>
            </a:r>
            <a:r>
              <a:rPr lang="en-US" sz="2400" dirty="0"/>
              <a:t> </a:t>
            </a:r>
            <a:r>
              <a:rPr lang="en-US" sz="2400" dirty="0" err="1"/>
              <a:t>đến</a:t>
            </a:r>
            <a:r>
              <a:rPr lang="en-US" sz="2400" dirty="0"/>
              <a:t> </a:t>
            </a:r>
            <a:r>
              <a:rPr lang="en-US" sz="2400" dirty="0" err="1"/>
              <a:t>từng</a:t>
            </a:r>
            <a:r>
              <a:rPr lang="en-US" sz="2400" dirty="0"/>
              <a:t> </a:t>
            </a:r>
            <a:r>
              <a:rPr lang="en-US" sz="2400" dirty="0" err="1"/>
              <a:t>tỉnh</a:t>
            </a:r>
            <a:r>
              <a:rPr lang="en-US" sz="2400" dirty="0"/>
              <a:t>, </a:t>
            </a:r>
            <a:r>
              <a:rPr lang="en-US" sz="2400" dirty="0" err="1"/>
              <a:t>tỉnh</a:t>
            </a:r>
            <a:r>
              <a:rPr lang="en-US" sz="2400" dirty="0"/>
              <a:t> </a:t>
            </a:r>
            <a:r>
              <a:rPr lang="en-US" sz="2400" dirty="0" err="1"/>
              <a:t>lại</a:t>
            </a:r>
            <a:r>
              <a:rPr lang="en-US" sz="2400" dirty="0"/>
              <a:t> </a:t>
            </a:r>
            <a:r>
              <a:rPr lang="en-US" sz="2400" dirty="0" err="1"/>
              <a:t>gửi</a:t>
            </a:r>
            <a:r>
              <a:rPr lang="en-US" sz="2400" dirty="0"/>
              <a:t> </a:t>
            </a:r>
            <a:r>
              <a:rPr lang="en-US" sz="2400" dirty="0" err="1"/>
              <a:t>yêu</a:t>
            </a:r>
            <a:r>
              <a:rPr lang="en-US" sz="2400" dirty="0"/>
              <a:t> </a:t>
            </a:r>
            <a:r>
              <a:rPr lang="en-US" sz="2400" dirty="0" err="1"/>
              <a:t>cầu</a:t>
            </a:r>
            <a:r>
              <a:rPr lang="en-US" sz="2400" dirty="0"/>
              <a:t> </a:t>
            </a:r>
            <a:r>
              <a:rPr lang="en-US" sz="2400" dirty="0" err="1"/>
              <a:t>đến</a:t>
            </a:r>
            <a:r>
              <a:rPr lang="en-US" sz="2400" dirty="0"/>
              <a:t> </a:t>
            </a:r>
            <a:r>
              <a:rPr lang="en-US" sz="2400" dirty="0" err="1"/>
              <a:t>từng</a:t>
            </a:r>
            <a:r>
              <a:rPr lang="en-US" sz="2400" dirty="0"/>
              <a:t> </a:t>
            </a:r>
            <a:r>
              <a:rPr lang="en-US" sz="2400" dirty="0" err="1"/>
              <a:t>huyện</a:t>
            </a:r>
            <a:r>
              <a:rPr lang="en-US" sz="2400" dirty="0"/>
              <a:t>,… </a:t>
            </a:r>
            <a:r>
              <a:rPr lang="en-US" sz="2400" dirty="0" err="1"/>
              <a:t>cứ</a:t>
            </a:r>
            <a:r>
              <a:rPr lang="en-US" sz="2400" dirty="0"/>
              <a:t> </a:t>
            </a:r>
            <a:r>
              <a:rPr lang="en-US" sz="2400" dirty="0" err="1"/>
              <a:t>như</a:t>
            </a:r>
            <a:r>
              <a:rPr lang="en-US" sz="2400" dirty="0"/>
              <a:t> </a:t>
            </a:r>
            <a:r>
              <a:rPr lang="en-US" sz="2400" dirty="0" err="1"/>
              <a:t>vậy</a:t>
            </a:r>
            <a:r>
              <a:rPr lang="en-US" sz="2400" dirty="0"/>
              <a:t> </a:t>
            </a:r>
            <a:r>
              <a:rPr lang="en-US" sz="2400" dirty="0" err="1"/>
              <a:t>cho</a:t>
            </a:r>
            <a:r>
              <a:rPr lang="en-US" sz="2400" dirty="0"/>
              <a:t> </a:t>
            </a:r>
            <a:r>
              <a:rPr lang="en-US" sz="2400" dirty="0" err="1"/>
              <a:t>đến</a:t>
            </a:r>
            <a:r>
              <a:rPr lang="en-US" sz="2400" dirty="0"/>
              <a:t> </a:t>
            </a:r>
            <a:r>
              <a:rPr lang="en-US" sz="2400" dirty="0" err="1"/>
              <a:t>đơn</a:t>
            </a:r>
            <a:r>
              <a:rPr lang="en-US" sz="2400" dirty="0"/>
              <a:t> </a:t>
            </a:r>
            <a:r>
              <a:rPr lang="en-US" sz="2400" dirty="0" err="1"/>
              <a:t>vị</a:t>
            </a:r>
            <a:r>
              <a:rPr lang="en-US" sz="2400" dirty="0"/>
              <a:t> </a:t>
            </a:r>
            <a:r>
              <a:rPr lang="en-US" sz="2400" dirty="0" err="1"/>
              <a:t>nhỏ</a:t>
            </a:r>
            <a:r>
              <a:rPr lang="en-US" sz="2400" dirty="0"/>
              <a:t> </a:t>
            </a:r>
            <a:r>
              <a:rPr lang="en-US" sz="2400" dirty="0" err="1"/>
              <a:t>nhất</a:t>
            </a:r>
            <a:r>
              <a:rPr lang="en-US" sz="2400" dirty="0"/>
              <a:t>. </a:t>
            </a:r>
            <a:r>
              <a:rPr lang="en-US" sz="2400" dirty="0" err="1"/>
              <a:t>Từng</a:t>
            </a:r>
            <a:r>
              <a:rPr lang="en-US" sz="2400" dirty="0"/>
              <a:t> </a:t>
            </a:r>
            <a:r>
              <a:rPr lang="en-US" sz="2400" dirty="0" err="1"/>
              <a:t>đơn</a:t>
            </a:r>
            <a:r>
              <a:rPr lang="en-US" sz="2400" dirty="0"/>
              <a:t> </a:t>
            </a:r>
            <a:r>
              <a:rPr lang="en-US" sz="2400" dirty="0" err="1"/>
              <a:t>vị</a:t>
            </a:r>
            <a:r>
              <a:rPr lang="en-US" sz="2400" dirty="0"/>
              <a:t> </a:t>
            </a:r>
            <a:r>
              <a:rPr lang="en-US" sz="2400" dirty="0" err="1"/>
              <a:t>lại</a:t>
            </a:r>
            <a:r>
              <a:rPr lang="en-US" sz="2400" dirty="0"/>
              <a:t> </a:t>
            </a:r>
            <a:r>
              <a:rPr lang="en-US" sz="2400" dirty="0" err="1"/>
              <a:t>báo</a:t>
            </a:r>
            <a:r>
              <a:rPr lang="en-US" sz="2400" dirty="0"/>
              <a:t> </a:t>
            </a:r>
            <a:r>
              <a:rPr lang="en-US" sz="2400" dirty="0" err="1"/>
              <a:t>cáo</a:t>
            </a:r>
            <a:r>
              <a:rPr lang="en-US" sz="2400" dirty="0"/>
              <a:t> </a:t>
            </a:r>
            <a:r>
              <a:rPr lang="en-US" sz="2400" dirty="0" err="1"/>
              <a:t>lên</a:t>
            </a:r>
            <a:r>
              <a:rPr lang="en-US" sz="2400" dirty="0"/>
              <a:t> </a:t>
            </a:r>
            <a:r>
              <a:rPr lang="en-US" sz="2400" dirty="0" err="1"/>
              <a:t>cấp</a:t>
            </a:r>
            <a:r>
              <a:rPr lang="en-US" sz="2400" dirty="0"/>
              <a:t> </a:t>
            </a:r>
            <a:r>
              <a:rPr lang="en-US" sz="2400" dirty="0" err="1"/>
              <a:t>trên</a:t>
            </a:r>
            <a:r>
              <a:rPr lang="en-US" sz="2400" dirty="0"/>
              <a:t> </a:t>
            </a:r>
            <a:r>
              <a:rPr lang="en-US" sz="2400" dirty="0" err="1"/>
              <a:t>của</a:t>
            </a:r>
            <a:r>
              <a:rPr lang="en-US" sz="2400" dirty="0"/>
              <a:t> </a:t>
            </a:r>
            <a:r>
              <a:rPr lang="en-US" sz="2400" dirty="0" err="1"/>
              <a:t>mình</a:t>
            </a:r>
            <a:endParaRPr lang="en-US" sz="2400" dirty="0"/>
          </a:p>
          <a:p>
            <a:r>
              <a:rPr lang="en-US" sz="2400" dirty="0" err="1"/>
              <a:t>Đó</a:t>
            </a:r>
            <a:r>
              <a:rPr lang="en-US" sz="2400" dirty="0"/>
              <a:t> </a:t>
            </a:r>
            <a:r>
              <a:rPr lang="en-US" sz="2400" dirty="0" err="1"/>
              <a:t>đích</a:t>
            </a:r>
            <a:r>
              <a:rPr lang="en-US" sz="2400" dirty="0"/>
              <a:t> </a:t>
            </a:r>
            <a:r>
              <a:rPr lang="en-US" sz="2400" dirty="0" err="1"/>
              <a:t>thị</a:t>
            </a:r>
            <a:r>
              <a:rPr lang="en-US" sz="2400" dirty="0"/>
              <a:t> </a:t>
            </a:r>
            <a:r>
              <a:rPr lang="en-US" sz="2400" dirty="0" err="1"/>
              <a:t>là</a:t>
            </a:r>
            <a:r>
              <a:rPr lang="en-US" sz="2400" dirty="0"/>
              <a:t> </a:t>
            </a:r>
            <a:r>
              <a:rPr lang="en-US" sz="2400" dirty="0" err="1"/>
              <a:t>phương</a:t>
            </a:r>
            <a:r>
              <a:rPr lang="en-US" sz="2400" dirty="0"/>
              <a:t> </a:t>
            </a:r>
            <a:r>
              <a:rPr lang="en-US" sz="2400" dirty="0" err="1"/>
              <a:t>pháp</a:t>
            </a:r>
            <a:r>
              <a:rPr lang="en-US" sz="2400" dirty="0"/>
              <a:t> chia </a:t>
            </a:r>
            <a:r>
              <a:rPr lang="en-US" sz="2400" dirty="0" err="1"/>
              <a:t>để</a:t>
            </a:r>
            <a:r>
              <a:rPr lang="en-US" sz="2400" dirty="0"/>
              <a:t> </a:t>
            </a:r>
            <a:r>
              <a:rPr lang="en-US" sz="2400" dirty="0" err="1"/>
              <a:t>trị</a:t>
            </a:r>
            <a:r>
              <a:rPr lang="en-US" sz="2400" dirty="0"/>
              <a:t> (divide and conquer)</a:t>
            </a:r>
          </a:p>
          <a:p>
            <a:r>
              <a:rPr lang="en-US" sz="2400" dirty="0"/>
              <a:t>Ý </a:t>
            </a:r>
            <a:r>
              <a:rPr lang="en-US" sz="2400" dirty="0" err="1"/>
              <a:t>tưởng</a:t>
            </a:r>
            <a:r>
              <a:rPr lang="en-US" sz="2400" dirty="0"/>
              <a:t> </a:t>
            </a:r>
            <a:r>
              <a:rPr lang="en-US" sz="2400" dirty="0" err="1"/>
              <a:t>đó</a:t>
            </a:r>
            <a:r>
              <a:rPr lang="en-US" sz="2400" dirty="0"/>
              <a:t> </a:t>
            </a:r>
            <a:r>
              <a:rPr lang="en-US" sz="2400" dirty="0" err="1"/>
              <a:t>là</a:t>
            </a:r>
            <a:r>
              <a:rPr lang="en-US" sz="2400" dirty="0"/>
              <a:t> ý </a:t>
            </a:r>
            <a:r>
              <a:rPr lang="en-US" sz="2400" dirty="0" err="1"/>
              <a:t>tưởng</a:t>
            </a:r>
            <a:r>
              <a:rPr lang="en-US" sz="2400" dirty="0"/>
              <a:t> </a:t>
            </a:r>
            <a:r>
              <a:rPr lang="en-US" sz="2400" dirty="0" err="1"/>
              <a:t>chủ</a:t>
            </a:r>
            <a:r>
              <a:rPr lang="en-US" sz="2400" dirty="0"/>
              <a:t> </a:t>
            </a:r>
            <a:r>
              <a:rPr lang="en-US" sz="2400" dirty="0" err="1"/>
              <a:t>đạo</a:t>
            </a:r>
            <a:r>
              <a:rPr lang="en-US" sz="2400" dirty="0"/>
              <a:t> </a:t>
            </a:r>
            <a:r>
              <a:rPr lang="en-US" sz="2400" dirty="0" err="1"/>
              <a:t>trong</a:t>
            </a:r>
            <a:r>
              <a:rPr lang="en-US" sz="2400" dirty="0"/>
              <a:t> segment tree</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491132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731675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7648067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9084" y="3704481"/>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4493636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6982395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701335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3912102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3614561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11469483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[1,4]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224055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8F81-22ED-7285-6BC6-3910C188EC79}"/>
              </a:ext>
            </a:extLst>
          </p:cNvPr>
          <p:cNvSpPr>
            <a:spLocks noGrp="1"/>
          </p:cNvSpPr>
          <p:nvPr>
            <p:ph type="title"/>
          </p:nvPr>
        </p:nvSpPr>
        <p:spPr/>
        <p:txBody>
          <a:bodyPr/>
          <a:lstStyle/>
          <a:p>
            <a:r>
              <a:rPr lang="en-US" sz="5000" dirty="0">
                <a:solidFill>
                  <a:schemeClr val="bg1">
                    <a:lumMod val="95000"/>
                    <a:lumOff val="5000"/>
                  </a:schemeClr>
                </a:solidFill>
              </a:rPr>
              <a:t>Segment tree </a:t>
            </a:r>
            <a:r>
              <a:rPr lang="en-US" sz="5000" dirty="0" err="1">
                <a:solidFill>
                  <a:schemeClr val="bg1">
                    <a:lumMod val="95000"/>
                    <a:lumOff val="5000"/>
                  </a:schemeClr>
                </a:solidFill>
              </a:rPr>
              <a:t>là</a:t>
            </a:r>
            <a:r>
              <a:rPr lang="en-US" sz="5000" dirty="0">
                <a:solidFill>
                  <a:schemeClr val="bg1">
                    <a:lumMod val="95000"/>
                    <a:lumOff val="5000"/>
                  </a:schemeClr>
                </a:solidFill>
              </a:rPr>
              <a:t> </a:t>
            </a:r>
            <a:r>
              <a:rPr lang="en-US" sz="5000" dirty="0" err="1">
                <a:solidFill>
                  <a:schemeClr val="bg1">
                    <a:lumMod val="95000"/>
                    <a:lumOff val="5000"/>
                  </a:schemeClr>
                </a:solidFill>
              </a:rPr>
              <a:t>gì</a:t>
            </a:r>
            <a:r>
              <a:rPr lang="en-US" sz="5000" dirty="0">
                <a:solidFill>
                  <a:schemeClr val="bg1">
                    <a:lumMod val="95000"/>
                    <a:lumOff val="5000"/>
                  </a:schemeClr>
                </a:solidFill>
              </a:rPr>
              <a:t>?</a:t>
            </a:r>
            <a:endParaRPr lang="en-US" sz="5000" dirty="0"/>
          </a:p>
        </p:txBody>
      </p:sp>
      <p:sp>
        <p:nvSpPr>
          <p:cNvPr id="3" name="Text Placeholder 2">
            <a:extLst>
              <a:ext uri="{FF2B5EF4-FFF2-40B4-BE49-F238E27FC236}">
                <a16:creationId xmlns:a16="http://schemas.microsoft.com/office/drawing/2014/main" id="{F97A3401-DE4A-AC92-9820-7E6D540FC4D0}"/>
              </a:ext>
            </a:extLst>
          </p:cNvPr>
          <p:cNvSpPr>
            <a:spLocks noGrp="1"/>
          </p:cNvSpPr>
          <p:nvPr>
            <p:ph type="body" idx="1"/>
          </p:nvPr>
        </p:nvSpPr>
        <p:spPr/>
        <p:txBody>
          <a:bodyPr/>
          <a:lstStyle/>
          <a:p>
            <a:r>
              <a:rPr lang="en-US" sz="2400" dirty="0"/>
              <a:t>Segment tree </a:t>
            </a:r>
            <a:r>
              <a:rPr lang="en-US" sz="2400" dirty="0" err="1"/>
              <a:t>về</a:t>
            </a:r>
            <a:r>
              <a:rPr lang="en-US" sz="2400" dirty="0"/>
              <a:t> </a:t>
            </a:r>
            <a:r>
              <a:rPr lang="en-US" sz="2400" dirty="0" err="1"/>
              <a:t>cơ</a:t>
            </a:r>
            <a:r>
              <a:rPr lang="en-US" sz="2400" dirty="0"/>
              <a:t> </a:t>
            </a:r>
            <a:r>
              <a:rPr lang="en-US" sz="2400" dirty="0" err="1"/>
              <a:t>bản</a:t>
            </a:r>
            <a:r>
              <a:rPr lang="en-US" sz="2400" dirty="0"/>
              <a:t> </a:t>
            </a:r>
            <a:r>
              <a:rPr lang="en-US" sz="2400" dirty="0" err="1"/>
              <a:t>là</a:t>
            </a:r>
            <a:r>
              <a:rPr lang="en-US" sz="2400" dirty="0"/>
              <a:t> binary search tree</a:t>
            </a:r>
          </a:p>
          <a:p>
            <a:r>
              <a:rPr lang="en-US" sz="2400" dirty="0" err="1"/>
              <a:t>Nỗi</a:t>
            </a:r>
            <a:r>
              <a:rPr lang="en-US" sz="2400" dirty="0"/>
              <a:t> node </a:t>
            </a:r>
            <a:r>
              <a:rPr lang="en-US" sz="2400" dirty="0" err="1"/>
              <a:t>của</a:t>
            </a:r>
            <a:r>
              <a:rPr lang="en-US" sz="2400" dirty="0"/>
              <a:t> segment tree </a:t>
            </a:r>
            <a:r>
              <a:rPr lang="en-US" sz="2400" dirty="0" err="1"/>
              <a:t>quản</a:t>
            </a:r>
            <a:r>
              <a:rPr lang="en-US" sz="2400" dirty="0"/>
              <a:t> </a:t>
            </a:r>
            <a:r>
              <a:rPr lang="en-US" sz="2400" dirty="0" err="1"/>
              <a:t>lí</a:t>
            </a:r>
            <a:r>
              <a:rPr lang="en-US" sz="2400" dirty="0"/>
              <a:t> </a:t>
            </a:r>
            <a:r>
              <a:rPr lang="en-US" sz="2400" dirty="0" err="1"/>
              <a:t>một</a:t>
            </a:r>
            <a:r>
              <a:rPr lang="en-US" sz="2400" dirty="0"/>
              <a:t> </a:t>
            </a:r>
            <a:r>
              <a:rPr lang="en-US" sz="2400" dirty="0" err="1"/>
              <a:t>đoạn</a:t>
            </a:r>
            <a:r>
              <a:rPr lang="en-US" sz="2400" dirty="0"/>
              <a:t> </a:t>
            </a:r>
            <a:r>
              <a:rPr lang="en-US" sz="2400" dirty="0" err="1"/>
              <a:t>thuộc</a:t>
            </a:r>
            <a:r>
              <a:rPr lang="en-US" sz="2400" dirty="0"/>
              <a:t> </a:t>
            </a:r>
            <a:r>
              <a:rPr lang="en-US" sz="2400" dirty="0" err="1"/>
              <a:t>dãy</a:t>
            </a:r>
            <a:r>
              <a:rPr lang="en-US" sz="2400" dirty="0"/>
              <a:t> </a:t>
            </a:r>
            <a:r>
              <a:rPr lang="en-US" sz="2400" dirty="0" err="1"/>
              <a:t>số</a:t>
            </a:r>
            <a:endParaRPr lang="en-US" sz="2400" dirty="0"/>
          </a:p>
          <a:p>
            <a:r>
              <a:rPr lang="en-US" sz="2400" dirty="0" err="1"/>
              <a:t>Nút</a:t>
            </a:r>
            <a:r>
              <a:rPr lang="en-US" sz="2400" dirty="0"/>
              <a:t> </a:t>
            </a:r>
            <a:r>
              <a:rPr lang="en-US" sz="2400" dirty="0" err="1"/>
              <a:t>gốc</a:t>
            </a:r>
            <a:r>
              <a:rPr lang="en-US" sz="2400" dirty="0"/>
              <a:t> </a:t>
            </a:r>
            <a:r>
              <a:rPr lang="en-US" sz="2400" dirty="0" err="1"/>
              <a:t>quản</a:t>
            </a:r>
            <a:r>
              <a:rPr lang="en-US" sz="2400" dirty="0"/>
              <a:t> </a:t>
            </a:r>
            <a:r>
              <a:rPr lang="en-US" sz="2400" dirty="0" err="1"/>
              <a:t>lý</a:t>
            </a:r>
            <a:r>
              <a:rPr lang="en-US" sz="2400" dirty="0"/>
              <a:t> </a:t>
            </a:r>
            <a:r>
              <a:rPr lang="en-US" sz="2400" dirty="0" err="1"/>
              <a:t>từ</a:t>
            </a:r>
            <a:r>
              <a:rPr lang="en-US" sz="2400" dirty="0"/>
              <a:t> [1;n], </a:t>
            </a:r>
            <a:r>
              <a:rPr lang="en-US" sz="2400" dirty="0" err="1"/>
              <a:t>nút</a:t>
            </a:r>
            <a:r>
              <a:rPr lang="en-US" sz="2400" dirty="0"/>
              <a:t> cha </a:t>
            </a:r>
            <a:r>
              <a:rPr lang="en-US" sz="2400" dirty="0" err="1"/>
              <a:t>quản</a:t>
            </a:r>
            <a:r>
              <a:rPr lang="en-US" sz="2400" dirty="0"/>
              <a:t> </a:t>
            </a:r>
            <a:r>
              <a:rPr lang="en-US" sz="2400" dirty="0" err="1"/>
              <a:t>lý</a:t>
            </a:r>
            <a:r>
              <a:rPr lang="en-US" sz="2400" dirty="0"/>
              <a:t> </a:t>
            </a:r>
            <a:r>
              <a:rPr lang="en-US" sz="2400" dirty="0" err="1"/>
              <a:t>đoạn</a:t>
            </a:r>
            <a:r>
              <a:rPr lang="en-US" sz="2400" dirty="0"/>
              <a:t> [</a:t>
            </a:r>
            <a:r>
              <a:rPr lang="en-US" sz="2400" dirty="0" err="1"/>
              <a:t>i,j</a:t>
            </a:r>
            <a:r>
              <a:rPr lang="en-US" sz="2400" dirty="0"/>
              <a:t>], </a:t>
            </a:r>
            <a:r>
              <a:rPr lang="en-US" sz="2400" dirty="0" err="1"/>
              <a:t>nút</a:t>
            </a:r>
            <a:r>
              <a:rPr lang="en-US" sz="2400" dirty="0"/>
              <a:t> con </a:t>
            </a:r>
            <a:r>
              <a:rPr lang="en-US" sz="2400" dirty="0" err="1"/>
              <a:t>trái</a:t>
            </a:r>
            <a:r>
              <a:rPr lang="en-US" sz="2400" dirty="0"/>
              <a:t> </a:t>
            </a:r>
            <a:r>
              <a:rPr lang="en-US" sz="2400" dirty="0" err="1"/>
              <a:t>quản</a:t>
            </a:r>
            <a:r>
              <a:rPr lang="en-US" sz="2400" dirty="0"/>
              <a:t> </a:t>
            </a:r>
            <a:r>
              <a:rPr lang="en-US" sz="2400" dirty="0" err="1"/>
              <a:t>lý</a:t>
            </a:r>
            <a:r>
              <a:rPr lang="en-US" sz="2400" dirty="0"/>
              <a:t> </a:t>
            </a:r>
            <a:r>
              <a:rPr lang="en-US" sz="2400" dirty="0" err="1"/>
              <a:t>đoạn</a:t>
            </a:r>
            <a:r>
              <a:rPr lang="en-US" sz="2400" dirty="0"/>
              <a:t>  [</a:t>
            </a:r>
            <a:r>
              <a:rPr lang="en-US" sz="2400" dirty="0" err="1"/>
              <a:t>i</a:t>
            </a:r>
            <a:r>
              <a:rPr lang="en-US" sz="2400" dirty="0"/>
              <a:t>, (</a:t>
            </a:r>
            <a:r>
              <a:rPr lang="en-US" sz="2400" dirty="0" err="1"/>
              <a:t>i+j</a:t>
            </a:r>
            <a:r>
              <a:rPr lang="en-US" sz="2400" dirty="0"/>
              <a:t>)/2] , </a:t>
            </a:r>
            <a:r>
              <a:rPr lang="en-US" sz="2400" dirty="0" err="1"/>
              <a:t>nút</a:t>
            </a:r>
            <a:r>
              <a:rPr lang="en-US" sz="2400" dirty="0"/>
              <a:t> con </a:t>
            </a:r>
            <a:r>
              <a:rPr lang="en-US" sz="2400" dirty="0" err="1"/>
              <a:t>phải</a:t>
            </a:r>
            <a:r>
              <a:rPr lang="en-US" sz="2400" dirty="0"/>
              <a:t> </a:t>
            </a:r>
            <a:r>
              <a:rPr lang="en-US" sz="2400" dirty="0" err="1"/>
              <a:t>quản</a:t>
            </a:r>
            <a:r>
              <a:rPr lang="en-US" sz="2400" dirty="0"/>
              <a:t> </a:t>
            </a:r>
            <a:r>
              <a:rPr lang="en-US" sz="2400" dirty="0" err="1"/>
              <a:t>lý</a:t>
            </a:r>
            <a:r>
              <a:rPr lang="en-US" sz="2400" dirty="0"/>
              <a:t> </a:t>
            </a:r>
            <a:r>
              <a:rPr lang="en-US" sz="2400" dirty="0" err="1"/>
              <a:t>đoạn</a:t>
            </a:r>
            <a:r>
              <a:rPr lang="en-US" sz="2400" dirty="0"/>
              <a:t> [(</a:t>
            </a:r>
            <a:r>
              <a:rPr lang="en-US" sz="2400" dirty="0" err="1"/>
              <a:t>i+j</a:t>
            </a:r>
            <a:r>
              <a:rPr lang="en-US" sz="2400" dirty="0"/>
              <a:t>)/2 +1,j]</a:t>
            </a:r>
          </a:p>
          <a:p>
            <a:endParaRPr lang="en-US" dirty="0"/>
          </a:p>
        </p:txBody>
      </p:sp>
      <p:sp>
        <p:nvSpPr>
          <p:cNvPr id="4" name="Slide Number Placeholder 3">
            <a:extLst>
              <a:ext uri="{FF2B5EF4-FFF2-40B4-BE49-F238E27FC236}">
                <a16:creationId xmlns:a16="http://schemas.microsoft.com/office/drawing/2014/main" id="{4E511EB3-9D72-EA5B-4732-0CC8276874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4238386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87734" y="556173"/>
            <a:ext cx="5258400" cy="766200"/>
          </a:xfrm>
          <a:prstGeom prst="rect">
            <a:avLst/>
          </a:prstGeom>
        </p:spPr>
        <p:txBody>
          <a:bodyPr spcFirstLastPara="1" wrap="square" lIns="91425" tIns="91425" rIns="91425" bIns="91425" anchor="ctr" anchorCtr="0">
            <a:noAutofit/>
          </a:bodyPr>
          <a:lstStyle/>
          <a:p>
            <a:pPr marL="0" indent="0">
              <a:buNone/>
            </a:pP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Tăng</a:t>
            </a:r>
            <a:r>
              <a:rPr lang="en-US" dirty="0">
                <a:solidFill>
                  <a:schemeClr val="tx1">
                    <a:lumMod val="50000"/>
                  </a:schemeClr>
                </a:solidFill>
              </a:rPr>
              <a:t> [2,4] </a:t>
            </a:r>
            <a:r>
              <a:rPr lang="en-US" dirty="0" err="1">
                <a:solidFill>
                  <a:schemeClr val="tx1">
                    <a:lumMod val="50000"/>
                  </a:schemeClr>
                </a:solidFill>
              </a:rPr>
              <a:t>lên</a:t>
            </a:r>
            <a:r>
              <a:rPr lang="en-US" dirty="0">
                <a:solidFill>
                  <a:schemeClr val="tx1">
                    <a:lumMod val="50000"/>
                  </a:schemeClr>
                </a:solidFill>
              </a:rPr>
              <a:t> 2</a:t>
            </a: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sp>
        <p:nvSpPr>
          <p:cNvPr id="59" name="Rectangle 58">
            <a:extLst>
              <a:ext uri="{FF2B5EF4-FFF2-40B4-BE49-F238E27FC236}">
                <a16:creationId xmlns:a16="http://schemas.microsoft.com/office/drawing/2014/main" id="{217688E9-E3A1-E21A-84B2-DCE5EF79989D}"/>
              </a:ext>
            </a:extLst>
          </p:cNvPr>
          <p:cNvSpPr/>
          <p:nvPr/>
        </p:nvSpPr>
        <p:spPr>
          <a:xfrm>
            <a:off x="5937086" y="365136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60" name="Rectangle 59">
            <a:extLst>
              <a:ext uri="{FF2B5EF4-FFF2-40B4-BE49-F238E27FC236}">
                <a16:creationId xmlns:a16="http://schemas.microsoft.com/office/drawing/2014/main" id="{09293B9F-9328-25C5-0611-72C544C139DB}"/>
              </a:ext>
            </a:extLst>
          </p:cNvPr>
          <p:cNvSpPr/>
          <p:nvPr/>
        </p:nvSpPr>
        <p:spPr>
          <a:xfrm>
            <a:off x="4962064" y="3617570"/>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61" name="Rectangle 60">
            <a:extLst>
              <a:ext uri="{FF2B5EF4-FFF2-40B4-BE49-F238E27FC236}">
                <a16:creationId xmlns:a16="http://schemas.microsoft.com/office/drawing/2014/main" id="{C84B693F-E52E-8170-6C16-6E0491FC428D}"/>
              </a:ext>
            </a:extLst>
          </p:cNvPr>
          <p:cNvSpPr/>
          <p:nvPr/>
        </p:nvSpPr>
        <p:spPr>
          <a:xfrm>
            <a:off x="6424823" y="285675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62" name="Rectangle 61">
            <a:extLst>
              <a:ext uri="{FF2B5EF4-FFF2-40B4-BE49-F238E27FC236}">
                <a16:creationId xmlns:a16="http://schemas.microsoft.com/office/drawing/2014/main" id="{95C89CF0-E9D2-DED3-AC09-B32E21A38B7E}"/>
              </a:ext>
            </a:extLst>
          </p:cNvPr>
          <p:cNvSpPr/>
          <p:nvPr/>
        </p:nvSpPr>
        <p:spPr>
          <a:xfrm>
            <a:off x="7054071" y="370877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63" name="Rectangle 62">
            <a:extLst>
              <a:ext uri="{FF2B5EF4-FFF2-40B4-BE49-F238E27FC236}">
                <a16:creationId xmlns:a16="http://schemas.microsoft.com/office/drawing/2014/main" id="{0244C0A4-59CD-5065-840E-B9E068BAB0FE}"/>
              </a:ext>
            </a:extLst>
          </p:cNvPr>
          <p:cNvSpPr/>
          <p:nvPr/>
        </p:nvSpPr>
        <p:spPr>
          <a:xfrm>
            <a:off x="7907689" y="366199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320" name="Rectangle 319">
            <a:extLst>
              <a:ext uri="{FF2B5EF4-FFF2-40B4-BE49-F238E27FC236}">
                <a16:creationId xmlns:a16="http://schemas.microsoft.com/office/drawing/2014/main" id="{DE12F108-C23A-08E1-242F-3DFEEE10D6C0}"/>
              </a:ext>
            </a:extLst>
          </p:cNvPr>
          <p:cNvSpPr/>
          <p:nvPr/>
        </p:nvSpPr>
        <p:spPr>
          <a:xfrm>
            <a:off x="8617043" y="2781696"/>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21" name="Straight Connector 320">
            <a:extLst>
              <a:ext uri="{FF2B5EF4-FFF2-40B4-BE49-F238E27FC236}">
                <a16:creationId xmlns:a16="http://schemas.microsoft.com/office/drawing/2014/main" id="{3B800355-E0A4-B3BE-5C16-8E8B8A3AAD99}"/>
              </a:ext>
            </a:extLst>
          </p:cNvPr>
          <p:cNvCxnSpPr>
            <a:cxnSpLocks/>
            <a:stCxn id="60" idx="0"/>
            <a:endCxn id="355" idx="2"/>
          </p:cNvCxnSpPr>
          <p:nvPr/>
        </p:nvCxnSpPr>
        <p:spPr>
          <a:xfrm flipV="1">
            <a:off x="5243396" y="3325157"/>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1AC3D8B-53BB-0857-BC16-9FEF9CDBAE28}"/>
              </a:ext>
            </a:extLst>
          </p:cNvPr>
          <p:cNvCxnSpPr>
            <a:cxnSpLocks/>
            <a:stCxn id="59" idx="0"/>
            <a:endCxn id="355" idx="2"/>
          </p:cNvCxnSpPr>
          <p:nvPr/>
        </p:nvCxnSpPr>
        <p:spPr>
          <a:xfrm flipH="1" flipV="1">
            <a:off x="5566224" y="3325157"/>
            <a:ext cx="652194" cy="326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6EE1B6F5-7F01-6C04-5152-615A6B172A91}"/>
              </a:ext>
            </a:extLst>
          </p:cNvPr>
          <p:cNvSpPr/>
          <p:nvPr/>
        </p:nvSpPr>
        <p:spPr>
          <a:xfrm>
            <a:off x="5284892" y="2841958"/>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56" name="Straight Connector 355">
            <a:extLst>
              <a:ext uri="{FF2B5EF4-FFF2-40B4-BE49-F238E27FC236}">
                <a16:creationId xmlns:a16="http://schemas.microsoft.com/office/drawing/2014/main" id="{1CE81EE5-DA40-8060-4B3C-5FA0F948AA7C}"/>
              </a:ext>
            </a:extLst>
          </p:cNvPr>
          <p:cNvCxnSpPr>
            <a:cxnSpLocks/>
            <a:stCxn id="355" idx="0"/>
          </p:cNvCxnSpPr>
          <p:nvPr/>
        </p:nvCxnSpPr>
        <p:spPr>
          <a:xfrm flipV="1">
            <a:off x="5566224" y="2276614"/>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8EFF6BCD-846D-8557-19CF-F12830A5C85B}"/>
              </a:ext>
            </a:extLst>
          </p:cNvPr>
          <p:cNvCxnSpPr>
            <a:stCxn id="61" idx="0"/>
          </p:cNvCxnSpPr>
          <p:nvPr/>
        </p:nvCxnSpPr>
        <p:spPr>
          <a:xfrm flipH="1" flipV="1">
            <a:off x="6151595" y="2297227"/>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75B0F359-3B1E-950A-B889-667D6BB89D41}"/>
              </a:ext>
            </a:extLst>
          </p:cNvPr>
          <p:cNvSpPr/>
          <p:nvPr/>
        </p:nvSpPr>
        <p:spPr>
          <a:xfrm>
            <a:off x="6105149" y="1941042"/>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361" name="Straight Connector 360">
            <a:extLst>
              <a:ext uri="{FF2B5EF4-FFF2-40B4-BE49-F238E27FC236}">
                <a16:creationId xmlns:a16="http://schemas.microsoft.com/office/drawing/2014/main" id="{D25D51DB-7BA5-9E85-DF2A-0BB9F044C209}"/>
              </a:ext>
            </a:extLst>
          </p:cNvPr>
          <p:cNvCxnSpPr>
            <a:cxnSpLocks/>
            <a:stCxn id="62" idx="0"/>
          </p:cNvCxnSpPr>
          <p:nvPr/>
        </p:nvCxnSpPr>
        <p:spPr>
          <a:xfrm flipV="1">
            <a:off x="7335403" y="290160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A5D8EAB-2B46-5792-4BF4-94BA9D6DD7D0}"/>
              </a:ext>
            </a:extLst>
          </p:cNvPr>
          <p:cNvCxnSpPr>
            <a:cxnSpLocks/>
            <a:stCxn id="63" idx="0"/>
          </p:cNvCxnSpPr>
          <p:nvPr/>
        </p:nvCxnSpPr>
        <p:spPr>
          <a:xfrm flipH="1" flipV="1">
            <a:off x="7674927" y="2924939"/>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Rectangle 362">
            <a:extLst>
              <a:ext uri="{FF2B5EF4-FFF2-40B4-BE49-F238E27FC236}">
                <a16:creationId xmlns:a16="http://schemas.microsoft.com/office/drawing/2014/main" id="{ED966FA0-DBF8-5BAF-CFF2-19B1C9812A3D}"/>
              </a:ext>
            </a:extLst>
          </p:cNvPr>
          <p:cNvSpPr/>
          <p:nvPr/>
        </p:nvSpPr>
        <p:spPr>
          <a:xfrm>
            <a:off x="7595380" y="2783841"/>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cxnSp>
        <p:nvCxnSpPr>
          <p:cNvPr id="364" name="Straight Connector 363">
            <a:extLst>
              <a:ext uri="{FF2B5EF4-FFF2-40B4-BE49-F238E27FC236}">
                <a16:creationId xmlns:a16="http://schemas.microsoft.com/office/drawing/2014/main" id="{3E748E2D-AAF6-751F-BDEA-106303164467}"/>
              </a:ext>
            </a:extLst>
          </p:cNvPr>
          <p:cNvCxnSpPr>
            <a:stCxn id="363" idx="0"/>
          </p:cNvCxnSpPr>
          <p:nvPr/>
        </p:nvCxnSpPr>
        <p:spPr>
          <a:xfrm flipV="1">
            <a:off x="7876712" y="2000039"/>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9845BC6-A392-4637-EFB2-941863121366}"/>
              </a:ext>
            </a:extLst>
          </p:cNvPr>
          <p:cNvCxnSpPr>
            <a:stCxn id="320" idx="0"/>
          </p:cNvCxnSpPr>
          <p:nvPr/>
        </p:nvCxnSpPr>
        <p:spPr>
          <a:xfrm flipH="1" flipV="1">
            <a:off x="8124579" y="1997894"/>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DEDE0C54-9F09-9EFF-06A9-E3D49C238A73}"/>
              </a:ext>
            </a:extLst>
          </p:cNvPr>
          <p:cNvSpPr/>
          <p:nvPr/>
        </p:nvSpPr>
        <p:spPr>
          <a:xfrm>
            <a:off x="8030540" y="1927493"/>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367" name="Straight Connector 366">
            <a:extLst>
              <a:ext uri="{FF2B5EF4-FFF2-40B4-BE49-F238E27FC236}">
                <a16:creationId xmlns:a16="http://schemas.microsoft.com/office/drawing/2014/main" id="{C86C31AA-2977-53EC-2324-D6B7A9566B38}"/>
              </a:ext>
            </a:extLst>
          </p:cNvPr>
          <p:cNvCxnSpPr>
            <a:cxnSpLocks/>
            <a:stCxn id="360" idx="0"/>
            <a:endCxn id="369" idx="2"/>
          </p:cNvCxnSpPr>
          <p:nvPr/>
        </p:nvCxnSpPr>
        <p:spPr>
          <a:xfrm flipV="1">
            <a:off x="6386481" y="1788788"/>
            <a:ext cx="1006588" cy="152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4CC581F-A605-5250-1518-3FF5FA80B035}"/>
              </a:ext>
            </a:extLst>
          </p:cNvPr>
          <p:cNvCxnSpPr>
            <a:cxnSpLocks/>
            <a:stCxn id="366" idx="0"/>
            <a:endCxn id="369" idx="2"/>
          </p:cNvCxnSpPr>
          <p:nvPr/>
        </p:nvCxnSpPr>
        <p:spPr>
          <a:xfrm flipH="1" flipV="1">
            <a:off x="7393069" y="1788788"/>
            <a:ext cx="918803" cy="1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A4D44420-9C83-5E35-9BCD-866942FBDA74}"/>
              </a:ext>
            </a:extLst>
          </p:cNvPr>
          <p:cNvSpPr/>
          <p:nvPr/>
        </p:nvSpPr>
        <p:spPr>
          <a:xfrm>
            <a:off x="7111737" y="1305589"/>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70" name="TextBox 369">
            <a:extLst>
              <a:ext uri="{FF2B5EF4-FFF2-40B4-BE49-F238E27FC236}">
                <a16:creationId xmlns:a16="http://schemas.microsoft.com/office/drawing/2014/main" id="{5156657B-E6DE-14AA-093A-D4CD2B68B90D}"/>
              </a:ext>
            </a:extLst>
          </p:cNvPr>
          <p:cNvSpPr txBox="1"/>
          <p:nvPr/>
        </p:nvSpPr>
        <p:spPr>
          <a:xfrm>
            <a:off x="4670552" y="3704481"/>
            <a:ext cx="281332" cy="307777"/>
          </a:xfrm>
          <a:prstGeom prst="rect">
            <a:avLst/>
          </a:prstGeom>
          <a:noFill/>
        </p:spPr>
        <p:txBody>
          <a:bodyPr wrap="square" rtlCol="0">
            <a:spAutoFit/>
          </a:bodyPr>
          <a:lstStyle/>
          <a:p>
            <a:r>
              <a:rPr lang="en-US" dirty="0">
                <a:solidFill>
                  <a:sysClr val="windowText" lastClr="000000"/>
                </a:solidFill>
              </a:rPr>
              <a:t>1</a:t>
            </a:r>
          </a:p>
        </p:txBody>
      </p:sp>
      <p:sp>
        <p:nvSpPr>
          <p:cNvPr id="371" name="TextBox 370">
            <a:extLst>
              <a:ext uri="{FF2B5EF4-FFF2-40B4-BE49-F238E27FC236}">
                <a16:creationId xmlns:a16="http://schemas.microsoft.com/office/drawing/2014/main" id="{545A10A0-3B6F-A4D5-FEEA-0BAA451BD963}"/>
              </a:ext>
            </a:extLst>
          </p:cNvPr>
          <p:cNvSpPr txBox="1"/>
          <p:nvPr/>
        </p:nvSpPr>
        <p:spPr>
          <a:xfrm>
            <a:off x="5713465" y="3696749"/>
            <a:ext cx="268179" cy="307777"/>
          </a:xfrm>
          <a:prstGeom prst="rect">
            <a:avLst/>
          </a:prstGeom>
          <a:noFill/>
        </p:spPr>
        <p:txBody>
          <a:bodyPr wrap="square" rtlCol="0">
            <a:spAutoFit/>
          </a:bodyPr>
          <a:lstStyle/>
          <a:p>
            <a:r>
              <a:rPr lang="en-US" dirty="0">
                <a:solidFill>
                  <a:sysClr val="windowText" lastClr="000000"/>
                </a:solidFill>
              </a:rPr>
              <a:t>2</a:t>
            </a:r>
          </a:p>
        </p:txBody>
      </p:sp>
      <p:sp>
        <p:nvSpPr>
          <p:cNvPr id="372" name="TextBox 371">
            <a:extLst>
              <a:ext uri="{FF2B5EF4-FFF2-40B4-BE49-F238E27FC236}">
                <a16:creationId xmlns:a16="http://schemas.microsoft.com/office/drawing/2014/main" id="{3DCBBCDA-EC8B-84ED-90FA-3A996C9E4C58}"/>
              </a:ext>
            </a:extLst>
          </p:cNvPr>
          <p:cNvSpPr txBox="1"/>
          <p:nvPr/>
        </p:nvSpPr>
        <p:spPr>
          <a:xfrm>
            <a:off x="4798425" y="2937068"/>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373" name="TextBox 372">
            <a:extLst>
              <a:ext uri="{FF2B5EF4-FFF2-40B4-BE49-F238E27FC236}">
                <a16:creationId xmlns:a16="http://schemas.microsoft.com/office/drawing/2014/main" id="{CE08DE1B-FEF4-F29F-BA86-3A2929998B61}"/>
              </a:ext>
            </a:extLst>
          </p:cNvPr>
          <p:cNvSpPr txBox="1"/>
          <p:nvPr/>
        </p:nvSpPr>
        <p:spPr>
          <a:xfrm>
            <a:off x="6153266" y="2937068"/>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374" name="TextBox 373">
            <a:extLst>
              <a:ext uri="{FF2B5EF4-FFF2-40B4-BE49-F238E27FC236}">
                <a16:creationId xmlns:a16="http://schemas.microsoft.com/office/drawing/2014/main" id="{F6BE78F6-0988-FB6A-A40F-9FCE9801A1EE}"/>
              </a:ext>
            </a:extLst>
          </p:cNvPr>
          <p:cNvSpPr txBox="1"/>
          <p:nvPr/>
        </p:nvSpPr>
        <p:spPr>
          <a:xfrm>
            <a:off x="5598534" y="2023293"/>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375" name="TextBox 374">
            <a:extLst>
              <a:ext uri="{FF2B5EF4-FFF2-40B4-BE49-F238E27FC236}">
                <a16:creationId xmlns:a16="http://schemas.microsoft.com/office/drawing/2014/main" id="{43084049-D41D-676B-34EB-45E5CADE3E09}"/>
              </a:ext>
            </a:extLst>
          </p:cNvPr>
          <p:cNvSpPr txBox="1"/>
          <p:nvPr/>
        </p:nvSpPr>
        <p:spPr>
          <a:xfrm>
            <a:off x="6586239" y="1395158"/>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376" name="TextBox 375">
            <a:extLst>
              <a:ext uri="{FF2B5EF4-FFF2-40B4-BE49-F238E27FC236}">
                <a16:creationId xmlns:a16="http://schemas.microsoft.com/office/drawing/2014/main" id="{164EF58E-A803-CFFB-7568-6EFF7341B11C}"/>
              </a:ext>
            </a:extLst>
          </p:cNvPr>
          <p:cNvSpPr txBox="1"/>
          <p:nvPr/>
        </p:nvSpPr>
        <p:spPr>
          <a:xfrm>
            <a:off x="7579219" y="2035343"/>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377" name="TextBox 376">
            <a:extLst>
              <a:ext uri="{FF2B5EF4-FFF2-40B4-BE49-F238E27FC236}">
                <a16:creationId xmlns:a16="http://schemas.microsoft.com/office/drawing/2014/main" id="{DCDF962C-EB57-6CE3-3CCB-C074C6072ED4}"/>
              </a:ext>
            </a:extLst>
          </p:cNvPr>
          <p:cNvSpPr txBox="1"/>
          <p:nvPr/>
        </p:nvSpPr>
        <p:spPr>
          <a:xfrm>
            <a:off x="7111738" y="2891691"/>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378" name="TextBox 377">
            <a:extLst>
              <a:ext uri="{FF2B5EF4-FFF2-40B4-BE49-F238E27FC236}">
                <a16:creationId xmlns:a16="http://schemas.microsoft.com/office/drawing/2014/main" id="{6FBC7967-63BD-A6A8-A368-4581BA43F7FD}"/>
              </a:ext>
            </a:extLst>
          </p:cNvPr>
          <p:cNvSpPr txBox="1"/>
          <p:nvPr/>
        </p:nvSpPr>
        <p:spPr>
          <a:xfrm>
            <a:off x="8381708" y="2892860"/>
            <a:ext cx="268179" cy="307777"/>
          </a:xfrm>
          <a:prstGeom prst="rect">
            <a:avLst/>
          </a:prstGeom>
          <a:noFill/>
        </p:spPr>
        <p:txBody>
          <a:bodyPr wrap="square" rtlCol="0">
            <a:spAutoFit/>
          </a:bodyPr>
          <a:lstStyle/>
          <a:p>
            <a:r>
              <a:rPr lang="en-US" dirty="0">
                <a:solidFill>
                  <a:sysClr val="windowText" lastClr="000000"/>
                </a:solidFill>
              </a:rPr>
              <a:t>6</a:t>
            </a:r>
          </a:p>
        </p:txBody>
      </p:sp>
      <p:sp>
        <p:nvSpPr>
          <p:cNvPr id="379" name="TextBox 378">
            <a:extLst>
              <a:ext uri="{FF2B5EF4-FFF2-40B4-BE49-F238E27FC236}">
                <a16:creationId xmlns:a16="http://schemas.microsoft.com/office/drawing/2014/main" id="{0CD3FB76-F4D3-70C8-BC0B-2B4D9E337A25}"/>
              </a:ext>
            </a:extLst>
          </p:cNvPr>
          <p:cNvSpPr txBox="1"/>
          <p:nvPr/>
        </p:nvSpPr>
        <p:spPr>
          <a:xfrm>
            <a:off x="6785892" y="3792992"/>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380" name="TextBox 379">
            <a:extLst>
              <a:ext uri="{FF2B5EF4-FFF2-40B4-BE49-F238E27FC236}">
                <a16:creationId xmlns:a16="http://schemas.microsoft.com/office/drawing/2014/main" id="{64884478-2181-B4C8-8814-118182D7EE34}"/>
              </a:ext>
            </a:extLst>
          </p:cNvPr>
          <p:cNvSpPr txBox="1"/>
          <p:nvPr/>
        </p:nvSpPr>
        <p:spPr>
          <a:xfrm>
            <a:off x="7690877" y="3758343"/>
            <a:ext cx="268179" cy="307777"/>
          </a:xfrm>
          <a:prstGeom prst="rect">
            <a:avLst/>
          </a:prstGeom>
          <a:noFill/>
        </p:spPr>
        <p:txBody>
          <a:bodyPr wrap="square" rtlCol="0">
            <a:spAutoFit/>
          </a:bodyPr>
          <a:lstStyle/>
          <a:p>
            <a:r>
              <a:rPr lang="en-US" dirty="0">
                <a:solidFill>
                  <a:schemeClr val="tx1">
                    <a:lumMod val="50000"/>
                  </a:schemeClr>
                </a:solidFill>
              </a:rPr>
              <a:t>5</a:t>
            </a:r>
          </a:p>
        </p:txBody>
      </p:sp>
      <p:sp>
        <p:nvSpPr>
          <p:cNvPr id="425" name="Rectangle 424">
            <a:extLst>
              <a:ext uri="{FF2B5EF4-FFF2-40B4-BE49-F238E27FC236}">
                <a16:creationId xmlns:a16="http://schemas.microsoft.com/office/drawing/2014/main" id="{F177E519-294E-1E32-2D43-8BEA2876C458}"/>
              </a:ext>
            </a:extLst>
          </p:cNvPr>
          <p:cNvSpPr/>
          <p:nvPr/>
        </p:nvSpPr>
        <p:spPr>
          <a:xfrm>
            <a:off x="1522045" y="3655046"/>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6" name="Rectangle 425">
            <a:extLst>
              <a:ext uri="{FF2B5EF4-FFF2-40B4-BE49-F238E27FC236}">
                <a16:creationId xmlns:a16="http://schemas.microsoft.com/office/drawing/2014/main" id="{BD14803A-820A-0A8F-A797-465336354D9F}"/>
              </a:ext>
            </a:extLst>
          </p:cNvPr>
          <p:cNvSpPr/>
          <p:nvPr/>
        </p:nvSpPr>
        <p:spPr>
          <a:xfrm>
            <a:off x="458394" y="3636069"/>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7" name="Rectangle 426">
            <a:extLst>
              <a:ext uri="{FF2B5EF4-FFF2-40B4-BE49-F238E27FC236}">
                <a16:creationId xmlns:a16="http://schemas.microsoft.com/office/drawing/2014/main" id="{BCABCA3B-8E34-DEB2-C8AD-D87DEB8781BD}"/>
              </a:ext>
            </a:extLst>
          </p:cNvPr>
          <p:cNvSpPr/>
          <p:nvPr/>
        </p:nvSpPr>
        <p:spPr>
          <a:xfrm>
            <a:off x="1921153" y="2875255"/>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28" name="Rectangle 427">
            <a:extLst>
              <a:ext uri="{FF2B5EF4-FFF2-40B4-BE49-F238E27FC236}">
                <a16:creationId xmlns:a16="http://schemas.microsoft.com/office/drawing/2014/main" id="{278DEC27-55ED-8A98-3165-C49971F1D096}"/>
              </a:ext>
            </a:extLst>
          </p:cNvPr>
          <p:cNvSpPr/>
          <p:nvPr/>
        </p:nvSpPr>
        <p:spPr>
          <a:xfrm>
            <a:off x="2529047" y="3709686"/>
            <a:ext cx="562663" cy="48319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29" name="Rectangle 428">
            <a:extLst>
              <a:ext uri="{FF2B5EF4-FFF2-40B4-BE49-F238E27FC236}">
                <a16:creationId xmlns:a16="http://schemas.microsoft.com/office/drawing/2014/main" id="{31D56418-1805-D178-E016-281F2AB05AB4}"/>
              </a:ext>
            </a:extLst>
          </p:cNvPr>
          <p:cNvSpPr/>
          <p:nvPr/>
        </p:nvSpPr>
        <p:spPr>
          <a:xfrm>
            <a:off x="3404019" y="368049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30" name="Rectangle 429">
            <a:extLst>
              <a:ext uri="{FF2B5EF4-FFF2-40B4-BE49-F238E27FC236}">
                <a16:creationId xmlns:a16="http://schemas.microsoft.com/office/drawing/2014/main" id="{5B00ABE8-402A-1C3D-DA97-0EC0E278ED7F}"/>
              </a:ext>
            </a:extLst>
          </p:cNvPr>
          <p:cNvSpPr/>
          <p:nvPr/>
        </p:nvSpPr>
        <p:spPr>
          <a:xfrm>
            <a:off x="4113373" y="2800195"/>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1" name="Straight Connector 430">
            <a:extLst>
              <a:ext uri="{FF2B5EF4-FFF2-40B4-BE49-F238E27FC236}">
                <a16:creationId xmlns:a16="http://schemas.microsoft.com/office/drawing/2014/main" id="{BDB29A03-63EA-C6E9-49C3-D15D68F229F8}"/>
              </a:ext>
            </a:extLst>
          </p:cNvPr>
          <p:cNvCxnSpPr>
            <a:cxnSpLocks/>
            <a:stCxn id="426" idx="0"/>
            <a:endCxn id="433" idx="2"/>
          </p:cNvCxnSpPr>
          <p:nvPr/>
        </p:nvCxnSpPr>
        <p:spPr>
          <a:xfrm flipV="1">
            <a:off x="739726" y="3343656"/>
            <a:ext cx="322828" cy="292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E45DA81-394D-668A-EE8D-BD202BDE502D}"/>
              </a:ext>
            </a:extLst>
          </p:cNvPr>
          <p:cNvCxnSpPr>
            <a:cxnSpLocks/>
            <a:stCxn id="425" idx="0"/>
            <a:endCxn id="433" idx="2"/>
          </p:cNvCxnSpPr>
          <p:nvPr/>
        </p:nvCxnSpPr>
        <p:spPr>
          <a:xfrm flipH="1" flipV="1">
            <a:off x="1062554" y="3343656"/>
            <a:ext cx="740823" cy="311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Rectangle 432">
            <a:extLst>
              <a:ext uri="{FF2B5EF4-FFF2-40B4-BE49-F238E27FC236}">
                <a16:creationId xmlns:a16="http://schemas.microsoft.com/office/drawing/2014/main" id="{F9C2A1BF-7824-8363-E938-01B17C99B274}"/>
              </a:ext>
            </a:extLst>
          </p:cNvPr>
          <p:cNvSpPr/>
          <p:nvPr/>
        </p:nvSpPr>
        <p:spPr>
          <a:xfrm>
            <a:off x="781222" y="2860457"/>
            <a:ext cx="562663" cy="4831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434" name="Straight Connector 433">
            <a:extLst>
              <a:ext uri="{FF2B5EF4-FFF2-40B4-BE49-F238E27FC236}">
                <a16:creationId xmlns:a16="http://schemas.microsoft.com/office/drawing/2014/main" id="{9C5356DE-F682-8DB8-5C95-2634252D154B}"/>
              </a:ext>
            </a:extLst>
          </p:cNvPr>
          <p:cNvCxnSpPr>
            <a:cxnSpLocks/>
            <a:stCxn id="433" idx="0"/>
          </p:cNvCxnSpPr>
          <p:nvPr/>
        </p:nvCxnSpPr>
        <p:spPr>
          <a:xfrm flipV="1">
            <a:off x="1062554" y="2295113"/>
            <a:ext cx="761113" cy="5653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E5F33845-373A-90A2-663A-961A75CD77BC}"/>
              </a:ext>
            </a:extLst>
          </p:cNvPr>
          <p:cNvCxnSpPr>
            <a:stCxn id="427" idx="0"/>
          </p:cNvCxnSpPr>
          <p:nvPr/>
        </p:nvCxnSpPr>
        <p:spPr>
          <a:xfrm flipH="1" flipV="1">
            <a:off x="1647925" y="2315726"/>
            <a:ext cx="554560" cy="559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4CE16FF8-D5C2-1CE7-B2F0-F9587A3B0CE2}"/>
              </a:ext>
            </a:extLst>
          </p:cNvPr>
          <p:cNvSpPr/>
          <p:nvPr/>
        </p:nvSpPr>
        <p:spPr>
          <a:xfrm>
            <a:off x="1601479" y="195954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37" name="Straight Connector 436">
            <a:extLst>
              <a:ext uri="{FF2B5EF4-FFF2-40B4-BE49-F238E27FC236}">
                <a16:creationId xmlns:a16="http://schemas.microsoft.com/office/drawing/2014/main" id="{8C329F6D-42CB-0C97-A55C-67B5F32C46F0}"/>
              </a:ext>
            </a:extLst>
          </p:cNvPr>
          <p:cNvCxnSpPr>
            <a:cxnSpLocks/>
            <a:stCxn id="428" idx="0"/>
          </p:cNvCxnSpPr>
          <p:nvPr/>
        </p:nvCxnSpPr>
        <p:spPr>
          <a:xfrm flipV="1">
            <a:off x="2810379" y="2902513"/>
            <a:ext cx="710949" cy="8071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2B35751-FF8D-6D6A-244D-1CB993F96F52}"/>
              </a:ext>
            </a:extLst>
          </p:cNvPr>
          <p:cNvCxnSpPr>
            <a:cxnSpLocks/>
            <a:stCxn id="429" idx="0"/>
          </p:cNvCxnSpPr>
          <p:nvPr/>
        </p:nvCxnSpPr>
        <p:spPr>
          <a:xfrm flipH="1" flipV="1">
            <a:off x="3171257" y="2943438"/>
            <a:ext cx="514094" cy="737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tangle 438">
            <a:extLst>
              <a:ext uri="{FF2B5EF4-FFF2-40B4-BE49-F238E27FC236}">
                <a16:creationId xmlns:a16="http://schemas.microsoft.com/office/drawing/2014/main" id="{1C158AB0-CC67-51C5-1192-F316A9DAB49F}"/>
              </a:ext>
            </a:extLst>
          </p:cNvPr>
          <p:cNvSpPr/>
          <p:nvPr/>
        </p:nvSpPr>
        <p:spPr>
          <a:xfrm>
            <a:off x="3091710" y="2802340"/>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0" name="Straight Connector 439">
            <a:extLst>
              <a:ext uri="{FF2B5EF4-FFF2-40B4-BE49-F238E27FC236}">
                <a16:creationId xmlns:a16="http://schemas.microsoft.com/office/drawing/2014/main" id="{848B2D73-D819-95AC-2858-90198C1E9274}"/>
              </a:ext>
            </a:extLst>
          </p:cNvPr>
          <p:cNvCxnSpPr>
            <a:cxnSpLocks/>
            <a:stCxn id="439" idx="0"/>
          </p:cNvCxnSpPr>
          <p:nvPr/>
        </p:nvCxnSpPr>
        <p:spPr>
          <a:xfrm flipV="1">
            <a:off x="3373042" y="2018538"/>
            <a:ext cx="576048"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CCEFB0-D170-CE59-65FE-9D457C383174}"/>
              </a:ext>
            </a:extLst>
          </p:cNvPr>
          <p:cNvCxnSpPr>
            <a:stCxn id="430" idx="0"/>
          </p:cNvCxnSpPr>
          <p:nvPr/>
        </p:nvCxnSpPr>
        <p:spPr>
          <a:xfrm flipH="1" flipV="1">
            <a:off x="3620909" y="2016393"/>
            <a:ext cx="773796" cy="78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91F7CB5D-C141-1839-944B-F8FD34448124}"/>
              </a:ext>
            </a:extLst>
          </p:cNvPr>
          <p:cNvSpPr/>
          <p:nvPr/>
        </p:nvSpPr>
        <p:spPr>
          <a:xfrm>
            <a:off x="3526870" y="1945992"/>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cxnSp>
        <p:nvCxnSpPr>
          <p:cNvPr id="443" name="Straight Connector 442">
            <a:extLst>
              <a:ext uri="{FF2B5EF4-FFF2-40B4-BE49-F238E27FC236}">
                <a16:creationId xmlns:a16="http://schemas.microsoft.com/office/drawing/2014/main" id="{83579181-73C2-562A-2883-4C57E7480690}"/>
              </a:ext>
            </a:extLst>
          </p:cNvPr>
          <p:cNvCxnSpPr>
            <a:cxnSpLocks/>
            <a:stCxn id="436" idx="0"/>
            <a:endCxn id="445" idx="2"/>
          </p:cNvCxnSpPr>
          <p:nvPr/>
        </p:nvCxnSpPr>
        <p:spPr>
          <a:xfrm flipV="1">
            <a:off x="1882811" y="1811830"/>
            <a:ext cx="999585" cy="147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2B2DD5C-0754-A7CF-7D58-67B975355A96}"/>
              </a:ext>
            </a:extLst>
          </p:cNvPr>
          <p:cNvCxnSpPr>
            <a:cxnSpLocks/>
            <a:stCxn id="442" idx="0"/>
            <a:endCxn id="445" idx="2"/>
          </p:cNvCxnSpPr>
          <p:nvPr/>
        </p:nvCxnSpPr>
        <p:spPr>
          <a:xfrm flipH="1" flipV="1">
            <a:off x="2882396" y="1811830"/>
            <a:ext cx="925806" cy="134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5" name="Rectangle 444">
            <a:extLst>
              <a:ext uri="{FF2B5EF4-FFF2-40B4-BE49-F238E27FC236}">
                <a16:creationId xmlns:a16="http://schemas.microsoft.com/office/drawing/2014/main" id="{484EEB9E-2DDD-041C-AACC-34D9A281942A}"/>
              </a:ext>
            </a:extLst>
          </p:cNvPr>
          <p:cNvSpPr/>
          <p:nvPr/>
        </p:nvSpPr>
        <p:spPr>
          <a:xfrm>
            <a:off x="2601064" y="1328631"/>
            <a:ext cx="562663" cy="48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p>
        </p:txBody>
      </p:sp>
      <p:sp>
        <p:nvSpPr>
          <p:cNvPr id="446" name="TextBox 445">
            <a:extLst>
              <a:ext uri="{FF2B5EF4-FFF2-40B4-BE49-F238E27FC236}">
                <a16:creationId xmlns:a16="http://schemas.microsoft.com/office/drawing/2014/main" id="{1F2A19E1-2DCF-BAD4-4635-F03334C178C0}"/>
              </a:ext>
            </a:extLst>
          </p:cNvPr>
          <p:cNvSpPr txBox="1"/>
          <p:nvPr/>
        </p:nvSpPr>
        <p:spPr>
          <a:xfrm>
            <a:off x="185266" y="3739078"/>
            <a:ext cx="234588" cy="318546"/>
          </a:xfrm>
          <a:prstGeom prst="rect">
            <a:avLst/>
          </a:prstGeom>
          <a:noFill/>
        </p:spPr>
        <p:txBody>
          <a:bodyPr wrap="square" rtlCol="0">
            <a:spAutoFit/>
          </a:bodyPr>
          <a:lstStyle/>
          <a:p>
            <a:r>
              <a:rPr lang="en-US" dirty="0">
                <a:solidFill>
                  <a:sysClr val="windowText" lastClr="000000"/>
                </a:solidFill>
              </a:rPr>
              <a:t>1</a:t>
            </a:r>
          </a:p>
        </p:txBody>
      </p:sp>
      <p:sp>
        <p:nvSpPr>
          <p:cNvPr id="447" name="TextBox 446">
            <a:extLst>
              <a:ext uri="{FF2B5EF4-FFF2-40B4-BE49-F238E27FC236}">
                <a16:creationId xmlns:a16="http://schemas.microsoft.com/office/drawing/2014/main" id="{8BBCB227-E08B-35F3-C500-EAE7EAA7A86B}"/>
              </a:ext>
            </a:extLst>
          </p:cNvPr>
          <p:cNvSpPr txBox="1"/>
          <p:nvPr/>
        </p:nvSpPr>
        <p:spPr>
          <a:xfrm>
            <a:off x="1283653" y="3739078"/>
            <a:ext cx="268179" cy="307777"/>
          </a:xfrm>
          <a:prstGeom prst="rect">
            <a:avLst/>
          </a:prstGeom>
          <a:noFill/>
        </p:spPr>
        <p:txBody>
          <a:bodyPr wrap="square" rtlCol="0">
            <a:spAutoFit/>
          </a:bodyPr>
          <a:lstStyle/>
          <a:p>
            <a:r>
              <a:rPr lang="en-US" dirty="0">
                <a:solidFill>
                  <a:sysClr val="windowText" lastClr="000000"/>
                </a:solidFill>
              </a:rPr>
              <a:t>2</a:t>
            </a:r>
          </a:p>
        </p:txBody>
      </p:sp>
      <p:sp>
        <p:nvSpPr>
          <p:cNvPr id="448" name="TextBox 447">
            <a:extLst>
              <a:ext uri="{FF2B5EF4-FFF2-40B4-BE49-F238E27FC236}">
                <a16:creationId xmlns:a16="http://schemas.microsoft.com/office/drawing/2014/main" id="{91CED340-CC92-78B7-E79A-FB793494B4C1}"/>
              </a:ext>
            </a:extLst>
          </p:cNvPr>
          <p:cNvSpPr txBox="1"/>
          <p:nvPr/>
        </p:nvSpPr>
        <p:spPr>
          <a:xfrm>
            <a:off x="294755" y="2955567"/>
            <a:ext cx="547709" cy="307777"/>
          </a:xfrm>
          <a:prstGeom prst="rect">
            <a:avLst/>
          </a:prstGeom>
          <a:noFill/>
        </p:spPr>
        <p:txBody>
          <a:bodyPr wrap="square" rtlCol="0">
            <a:spAutoFit/>
          </a:bodyPr>
          <a:lstStyle/>
          <a:p>
            <a:r>
              <a:rPr lang="en-US" dirty="0">
                <a:solidFill>
                  <a:sysClr val="windowText" lastClr="000000"/>
                </a:solidFill>
              </a:rPr>
              <a:t>[1,2]</a:t>
            </a:r>
          </a:p>
        </p:txBody>
      </p:sp>
      <p:sp>
        <p:nvSpPr>
          <p:cNvPr id="449" name="TextBox 448">
            <a:extLst>
              <a:ext uri="{FF2B5EF4-FFF2-40B4-BE49-F238E27FC236}">
                <a16:creationId xmlns:a16="http://schemas.microsoft.com/office/drawing/2014/main" id="{07173B87-E4C8-BD58-001E-DC307C6AFC3A}"/>
              </a:ext>
            </a:extLst>
          </p:cNvPr>
          <p:cNvSpPr txBox="1"/>
          <p:nvPr/>
        </p:nvSpPr>
        <p:spPr>
          <a:xfrm>
            <a:off x="1649596" y="2955567"/>
            <a:ext cx="268179" cy="307777"/>
          </a:xfrm>
          <a:prstGeom prst="rect">
            <a:avLst/>
          </a:prstGeom>
          <a:noFill/>
          <a:ln>
            <a:noFill/>
          </a:ln>
        </p:spPr>
        <p:txBody>
          <a:bodyPr wrap="square" rtlCol="0">
            <a:spAutoFit/>
          </a:bodyPr>
          <a:lstStyle/>
          <a:p>
            <a:r>
              <a:rPr lang="en-US" dirty="0">
                <a:solidFill>
                  <a:sysClr val="windowText" lastClr="000000"/>
                </a:solidFill>
              </a:rPr>
              <a:t>3</a:t>
            </a:r>
          </a:p>
        </p:txBody>
      </p:sp>
      <p:sp>
        <p:nvSpPr>
          <p:cNvPr id="450" name="TextBox 449">
            <a:extLst>
              <a:ext uri="{FF2B5EF4-FFF2-40B4-BE49-F238E27FC236}">
                <a16:creationId xmlns:a16="http://schemas.microsoft.com/office/drawing/2014/main" id="{6B3C424C-5B19-848E-63C4-D7F62D8FC58B}"/>
              </a:ext>
            </a:extLst>
          </p:cNvPr>
          <p:cNvSpPr txBox="1"/>
          <p:nvPr/>
        </p:nvSpPr>
        <p:spPr>
          <a:xfrm>
            <a:off x="1094864" y="2041792"/>
            <a:ext cx="556088" cy="307777"/>
          </a:xfrm>
          <a:prstGeom prst="rect">
            <a:avLst/>
          </a:prstGeom>
          <a:noFill/>
        </p:spPr>
        <p:txBody>
          <a:bodyPr wrap="square" rtlCol="0">
            <a:spAutoFit/>
          </a:bodyPr>
          <a:lstStyle/>
          <a:p>
            <a:r>
              <a:rPr lang="en-US" dirty="0">
                <a:solidFill>
                  <a:sysClr val="windowText" lastClr="000000"/>
                </a:solidFill>
              </a:rPr>
              <a:t>[1,3]</a:t>
            </a:r>
          </a:p>
        </p:txBody>
      </p:sp>
      <p:sp>
        <p:nvSpPr>
          <p:cNvPr id="451" name="TextBox 450">
            <a:extLst>
              <a:ext uri="{FF2B5EF4-FFF2-40B4-BE49-F238E27FC236}">
                <a16:creationId xmlns:a16="http://schemas.microsoft.com/office/drawing/2014/main" id="{1DC6D6C2-E105-42D1-ACDF-14B817589691}"/>
              </a:ext>
            </a:extLst>
          </p:cNvPr>
          <p:cNvSpPr txBox="1"/>
          <p:nvPr/>
        </p:nvSpPr>
        <p:spPr>
          <a:xfrm>
            <a:off x="2026326" y="1391301"/>
            <a:ext cx="554623" cy="307777"/>
          </a:xfrm>
          <a:prstGeom prst="rect">
            <a:avLst/>
          </a:prstGeom>
          <a:noFill/>
        </p:spPr>
        <p:txBody>
          <a:bodyPr wrap="square" rtlCol="0">
            <a:spAutoFit/>
          </a:bodyPr>
          <a:lstStyle/>
          <a:p>
            <a:r>
              <a:rPr lang="en-US" dirty="0">
                <a:solidFill>
                  <a:sysClr val="windowText" lastClr="000000"/>
                </a:solidFill>
              </a:rPr>
              <a:t>[1,6]</a:t>
            </a:r>
          </a:p>
        </p:txBody>
      </p:sp>
      <p:sp>
        <p:nvSpPr>
          <p:cNvPr id="452" name="TextBox 451">
            <a:extLst>
              <a:ext uri="{FF2B5EF4-FFF2-40B4-BE49-F238E27FC236}">
                <a16:creationId xmlns:a16="http://schemas.microsoft.com/office/drawing/2014/main" id="{C58E3890-D4BB-89C8-6FD4-997194EEAE21}"/>
              </a:ext>
            </a:extLst>
          </p:cNvPr>
          <p:cNvSpPr txBox="1"/>
          <p:nvPr/>
        </p:nvSpPr>
        <p:spPr>
          <a:xfrm>
            <a:off x="3075549" y="2053842"/>
            <a:ext cx="565428" cy="307777"/>
          </a:xfrm>
          <a:prstGeom prst="rect">
            <a:avLst/>
          </a:prstGeom>
          <a:noFill/>
        </p:spPr>
        <p:txBody>
          <a:bodyPr wrap="square" rtlCol="0">
            <a:spAutoFit/>
          </a:bodyPr>
          <a:lstStyle/>
          <a:p>
            <a:r>
              <a:rPr lang="en-US" dirty="0">
                <a:solidFill>
                  <a:sysClr val="windowText" lastClr="000000"/>
                </a:solidFill>
              </a:rPr>
              <a:t>[4,6]</a:t>
            </a:r>
          </a:p>
        </p:txBody>
      </p:sp>
      <p:sp>
        <p:nvSpPr>
          <p:cNvPr id="453" name="TextBox 452">
            <a:extLst>
              <a:ext uri="{FF2B5EF4-FFF2-40B4-BE49-F238E27FC236}">
                <a16:creationId xmlns:a16="http://schemas.microsoft.com/office/drawing/2014/main" id="{C09F289F-1010-6D5E-8B25-0B35702B3D7D}"/>
              </a:ext>
            </a:extLst>
          </p:cNvPr>
          <p:cNvSpPr txBox="1"/>
          <p:nvPr/>
        </p:nvSpPr>
        <p:spPr>
          <a:xfrm>
            <a:off x="2608068" y="2910190"/>
            <a:ext cx="562663" cy="307777"/>
          </a:xfrm>
          <a:prstGeom prst="rect">
            <a:avLst/>
          </a:prstGeom>
          <a:noFill/>
        </p:spPr>
        <p:txBody>
          <a:bodyPr wrap="square" rtlCol="0">
            <a:spAutoFit/>
          </a:bodyPr>
          <a:lstStyle/>
          <a:p>
            <a:r>
              <a:rPr lang="en-US" dirty="0">
                <a:solidFill>
                  <a:sysClr val="windowText" lastClr="000000"/>
                </a:solidFill>
              </a:rPr>
              <a:t>[4,5]</a:t>
            </a:r>
          </a:p>
        </p:txBody>
      </p:sp>
      <p:sp>
        <p:nvSpPr>
          <p:cNvPr id="454" name="TextBox 453">
            <a:extLst>
              <a:ext uri="{FF2B5EF4-FFF2-40B4-BE49-F238E27FC236}">
                <a16:creationId xmlns:a16="http://schemas.microsoft.com/office/drawing/2014/main" id="{1FFB4BFD-CFEA-E34A-5753-857DB70EB3BC}"/>
              </a:ext>
            </a:extLst>
          </p:cNvPr>
          <p:cNvSpPr txBox="1"/>
          <p:nvPr/>
        </p:nvSpPr>
        <p:spPr>
          <a:xfrm>
            <a:off x="3878038" y="2911359"/>
            <a:ext cx="268179" cy="307777"/>
          </a:xfrm>
          <a:prstGeom prst="rect">
            <a:avLst/>
          </a:prstGeom>
          <a:noFill/>
        </p:spPr>
        <p:txBody>
          <a:bodyPr wrap="square" rtlCol="0">
            <a:spAutoFit/>
          </a:bodyPr>
          <a:lstStyle/>
          <a:p>
            <a:r>
              <a:rPr lang="en-US" dirty="0">
                <a:solidFill>
                  <a:sysClr val="windowText" lastClr="000000"/>
                </a:solidFill>
              </a:rPr>
              <a:t>6</a:t>
            </a:r>
          </a:p>
        </p:txBody>
      </p:sp>
      <p:sp>
        <p:nvSpPr>
          <p:cNvPr id="455" name="TextBox 454">
            <a:extLst>
              <a:ext uri="{FF2B5EF4-FFF2-40B4-BE49-F238E27FC236}">
                <a16:creationId xmlns:a16="http://schemas.microsoft.com/office/drawing/2014/main" id="{D33BA9AB-1205-59A4-DE9B-478B33297786}"/>
              </a:ext>
            </a:extLst>
          </p:cNvPr>
          <p:cNvSpPr txBox="1"/>
          <p:nvPr/>
        </p:nvSpPr>
        <p:spPr>
          <a:xfrm>
            <a:off x="2282222" y="3811491"/>
            <a:ext cx="268179" cy="307777"/>
          </a:xfrm>
          <a:prstGeom prst="rect">
            <a:avLst/>
          </a:prstGeom>
          <a:noFill/>
        </p:spPr>
        <p:txBody>
          <a:bodyPr wrap="square" rtlCol="0">
            <a:spAutoFit/>
          </a:bodyPr>
          <a:lstStyle/>
          <a:p>
            <a:r>
              <a:rPr lang="en-US" dirty="0">
                <a:solidFill>
                  <a:schemeClr val="tx1">
                    <a:lumMod val="50000"/>
                  </a:schemeClr>
                </a:solidFill>
              </a:rPr>
              <a:t>4</a:t>
            </a:r>
          </a:p>
        </p:txBody>
      </p:sp>
      <p:sp>
        <p:nvSpPr>
          <p:cNvPr id="456" name="TextBox 455">
            <a:extLst>
              <a:ext uri="{FF2B5EF4-FFF2-40B4-BE49-F238E27FC236}">
                <a16:creationId xmlns:a16="http://schemas.microsoft.com/office/drawing/2014/main" id="{5084CEEA-3FB1-AA65-CF6D-57AF4C6A091B}"/>
              </a:ext>
            </a:extLst>
          </p:cNvPr>
          <p:cNvSpPr txBox="1"/>
          <p:nvPr/>
        </p:nvSpPr>
        <p:spPr>
          <a:xfrm>
            <a:off x="3195414" y="3722980"/>
            <a:ext cx="268179" cy="307777"/>
          </a:xfrm>
          <a:prstGeom prst="rect">
            <a:avLst/>
          </a:prstGeom>
          <a:noFill/>
        </p:spPr>
        <p:txBody>
          <a:bodyPr wrap="square" rtlCol="0">
            <a:spAutoFit/>
          </a:bodyPr>
          <a:lstStyle/>
          <a:p>
            <a:r>
              <a:rPr lang="en-US" dirty="0">
                <a:solidFill>
                  <a:schemeClr val="tx1">
                    <a:lumMod val="50000"/>
                  </a:schemeClr>
                </a:solidFill>
              </a:rPr>
              <a:t>5</a:t>
            </a:r>
          </a:p>
        </p:txBody>
      </p:sp>
    </p:spTree>
    <p:extLst>
      <p:ext uri="{BB962C8B-B14F-4D97-AF65-F5344CB8AC3E}">
        <p14:creationId xmlns:p14="http://schemas.microsoft.com/office/powerpoint/2010/main" val="846853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sp>
        <p:nvSpPr>
          <p:cNvPr id="524" name="Google Shape;524;p3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t>Any questions?</a:t>
            </a:r>
            <a:endParaRPr sz="3000" b="1" dirty="0"/>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866978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4"/>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534" name="Google Shape;534;p34"/>
          <p:cNvSpPr txBox="1">
            <a:spLocks noGrp="1"/>
          </p:cNvSpPr>
          <p:nvPr>
            <p:ph type="body" idx="1"/>
          </p:nvPr>
        </p:nvSpPr>
        <p:spPr>
          <a:xfrm>
            <a:off x="122900" y="1427459"/>
            <a:ext cx="7757295"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000" dirty="0"/>
              <a:t>Special thanks to:</a:t>
            </a:r>
          </a:p>
          <a:p>
            <a:pPr marL="457200" lvl="0" indent="-381000" algn="l" rtl="0">
              <a:lnSpc>
                <a:spcPct val="115000"/>
              </a:lnSpc>
              <a:spcBef>
                <a:spcPts val="1000"/>
              </a:spcBef>
              <a:spcAft>
                <a:spcPts val="0"/>
              </a:spcAft>
              <a:buSzPts val="2400"/>
              <a:buChar char="▰"/>
            </a:pPr>
            <a:r>
              <a:rPr lang="en-US" sz="2000" dirty="0"/>
              <a:t>Presentation template by </a:t>
            </a:r>
            <a:r>
              <a:rPr lang="en-US" sz="2000" u="sng" dirty="0" err="1">
                <a:solidFill>
                  <a:srgbClr val="3F5378"/>
                </a:solidFill>
                <a:hlinkClick r:id="rId3">
                  <a:extLst>
                    <a:ext uri="{A12FA001-AC4F-418D-AE19-62706E023703}">
                      <ahyp:hlinkClr xmlns:ahyp="http://schemas.microsoft.com/office/drawing/2018/hyperlinkcolor" val="tx"/>
                    </a:ext>
                  </a:extLst>
                </a:hlinkClick>
              </a:rPr>
              <a:t>SlidesCarnival</a:t>
            </a:r>
            <a:endParaRPr lang="en-US" sz="2000" u="sng" dirty="0">
              <a:solidFill>
                <a:srgbClr val="3F5378"/>
              </a:solidFill>
            </a:endParaRPr>
          </a:p>
          <a:p>
            <a:pPr>
              <a:lnSpc>
                <a:spcPct val="115000"/>
              </a:lnSpc>
              <a:spcBef>
                <a:spcPts val="1000"/>
              </a:spcBef>
            </a:pPr>
            <a:r>
              <a:rPr lang="en-US" sz="2000" dirty="0"/>
              <a:t>https://www.geeksforgeeks.org/applications-advantages-and-disadvantages-of-segment-tree/</a:t>
            </a:r>
            <a:endParaRPr lang="en-US" sz="2000" u="sng" dirty="0">
              <a:solidFill>
                <a:srgbClr val="3F5378"/>
              </a:solidFill>
            </a:endParaRPr>
          </a:p>
          <a:p>
            <a:pPr marL="0" lvl="0" indent="0" algn="l" rtl="0">
              <a:spcBef>
                <a:spcPts val="600"/>
              </a:spcBef>
              <a:spcAft>
                <a:spcPts val="0"/>
              </a:spcAft>
              <a:buNone/>
            </a:pPr>
            <a:endParaRPr sz="2000" dirty="0"/>
          </a:p>
        </p:txBody>
      </p:sp>
      <p:sp>
        <p:nvSpPr>
          <p:cNvPr id="535" name="Google Shape;535;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a:p>
        </p:txBody>
      </p:sp>
      <p:sp>
        <p:nvSpPr>
          <p:cNvPr id="536" name="Google Shape;536;p34"/>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4"/>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534" name="Google Shape;534;p34"/>
          <p:cNvSpPr txBox="1">
            <a:spLocks noGrp="1"/>
          </p:cNvSpPr>
          <p:nvPr>
            <p:ph type="body" idx="1"/>
          </p:nvPr>
        </p:nvSpPr>
        <p:spPr>
          <a:xfrm>
            <a:off x="309226" y="2160074"/>
            <a:ext cx="7757295"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000" dirty="0"/>
              <a:t>Special thanks to:</a:t>
            </a:r>
          </a:p>
          <a:p>
            <a:pPr>
              <a:buFont typeface="Wingdings" panose="05000000000000000000" pitchFamily="2" charset="2"/>
              <a:buChar char="§"/>
            </a:pPr>
            <a:r>
              <a:rPr lang="en-US" sz="2000" dirty="0" err="1"/>
              <a:t>HowKTeam</a:t>
            </a:r>
            <a:r>
              <a:rPr lang="en-US" sz="2000" dirty="0"/>
              <a:t>: </a:t>
            </a:r>
            <a:r>
              <a:rPr lang="en-US" sz="2000" dirty="0">
                <a:hlinkClick r:id="rId3"/>
              </a:rPr>
              <a:t>https://howkteam.vn/course/cau-truc-du-lieu-va-giai-thuat/segment-tree-4321</a:t>
            </a:r>
            <a:endParaRPr lang="en-US" sz="2000" dirty="0"/>
          </a:p>
          <a:p>
            <a:pPr marL="457200" lvl="0" indent="-381000" algn="l" rtl="0">
              <a:lnSpc>
                <a:spcPct val="115000"/>
              </a:lnSpc>
              <a:spcBef>
                <a:spcPts val="1000"/>
              </a:spcBef>
              <a:spcAft>
                <a:spcPts val="0"/>
              </a:spcAft>
              <a:buSzPts val="2400"/>
              <a:buChar char="▰"/>
            </a:pPr>
            <a:r>
              <a:rPr lang="en-US" sz="2000" u="sng" dirty="0">
                <a:solidFill>
                  <a:srgbClr val="3F5378"/>
                </a:solidFill>
              </a:rPr>
              <a:t>Tushar Roy:</a:t>
            </a:r>
          </a:p>
          <a:p>
            <a:pPr>
              <a:buFont typeface="Wingdings" panose="05000000000000000000" pitchFamily="2" charset="2"/>
              <a:buChar char="§"/>
            </a:pPr>
            <a:r>
              <a:rPr lang="en-US" sz="2000" dirty="0">
                <a:hlinkClick r:id="rId4"/>
              </a:rPr>
              <a:t>https://www.youtube.com/watch?v=ZBHKZF5w4YU&amp;t=737s&amp;ab_channel=TusharRoy-CodingMadeSimple</a:t>
            </a:r>
            <a:endParaRPr lang="en-US" sz="2000" dirty="0"/>
          </a:p>
          <a:p>
            <a:pPr>
              <a:buFont typeface="Wingdings" panose="05000000000000000000" pitchFamily="2" charset="2"/>
              <a:buChar char="§"/>
            </a:pPr>
            <a:r>
              <a:rPr lang="en-US" sz="2000" dirty="0">
                <a:hlinkClick r:id="rId5"/>
              </a:rPr>
              <a:t>https://www.youtube.com/watch?v=xuoQdt5pHj0&amp;t=341s&amp;ab_channel=TusharRoy-CodingMadeSimple</a:t>
            </a:r>
            <a:endParaRPr lang="en-US" sz="2000" dirty="0"/>
          </a:p>
          <a:p>
            <a:pPr marL="76200" indent="0">
              <a:buNone/>
            </a:pPr>
            <a:endParaRPr lang="en-US" sz="2000" dirty="0"/>
          </a:p>
          <a:p>
            <a:pPr marL="76200" indent="0">
              <a:buNone/>
            </a:pPr>
            <a:r>
              <a:rPr lang="en-US" sz="2000" dirty="0"/>
              <a:t> </a:t>
            </a:r>
          </a:p>
          <a:p>
            <a:pPr marL="76200" lvl="0" indent="0" algn="l" rtl="0">
              <a:lnSpc>
                <a:spcPct val="115000"/>
              </a:lnSpc>
              <a:spcBef>
                <a:spcPts val="1000"/>
              </a:spcBef>
              <a:spcAft>
                <a:spcPts val="0"/>
              </a:spcAft>
              <a:buSzPts val="2400"/>
              <a:buNone/>
            </a:pPr>
            <a:endParaRPr lang="en-US" sz="2000" dirty="0">
              <a:solidFill>
                <a:srgbClr val="3F5378"/>
              </a:solidFill>
            </a:endParaRPr>
          </a:p>
          <a:p>
            <a:pPr marL="0" lvl="0" indent="0" algn="l" rtl="0">
              <a:spcBef>
                <a:spcPts val="600"/>
              </a:spcBef>
              <a:spcAft>
                <a:spcPts val="0"/>
              </a:spcAft>
              <a:buNone/>
            </a:pPr>
            <a:endParaRPr sz="2000" dirty="0"/>
          </a:p>
        </p:txBody>
      </p:sp>
      <p:sp>
        <p:nvSpPr>
          <p:cNvPr id="535" name="Google Shape;535;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p:sp>
        <p:nvSpPr>
          <p:cNvPr id="536" name="Google Shape;536;p34"/>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9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17"/>
          <p:cNvSpPr txBox="1">
            <a:spLocks noGrp="1"/>
          </p:cNvSpPr>
          <p:nvPr>
            <p:ph type="subTitle" idx="4294967295"/>
          </p:nvPr>
        </p:nvSpPr>
        <p:spPr>
          <a:xfrm>
            <a:off x="-1" y="618050"/>
            <a:ext cx="4529690" cy="784800"/>
          </a:xfrm>
          <a:prstGeom prst="rect">
            <a:avLst/>
          </a:prstGeom>
        </p:spPr>
        <p:txBody>
          <a:bodyPr spcFirstLastPara="1" wrap="square" lIns="91425" tIns="91425" rIns="91425" bIns="91425" anchor="ctr" anchorCtr="0">
            <a:noAutofit/>
          </a:bodyPr>
          <a:lstStyle/>
          <a:p>
            <a:pPr marL="0" lvl="0" indent="0" algn="l" rtl="0">
              <a:spcBef>
                <a:spcPts val="600"/>
              </a:spcBef>
              <a:spcAft>
                <a:spcPts val="1000"/>
              </a:spcAft>
              <a:buNone/>
            </a:pPr>
            <a:r>
              <a:rPr lang="en" sz="4000" dirty="0"/>
              <a:t>Ví dụ về segment tree</a:t>
            </a:r>
            <a:endParaRPr sz="4000" dirty="0"/>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95" name="Rectangle 194">
            <a:extLst>
              <a:ext uri="{FF2B5EF4-FFF2-40B4-BE49-F238E27FC236}">
                <a16:creationId xmlns:a16="http://schemas.microsoft.com/office/drawing/2014/main" id="{4E064F5E-B459-61F5-B68A-A8E9C0461B46}"/>
              </a:ext>
            </a:extLst>
          </p:cNvPr>
          <p:cNvSpPr/>
          <p:nvPr/>
        </p:nvSpPr>
        <p:spPr>
          <a:xfrm>
            <a:off x="4224856" y="407110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96" name="Rectangle 195">
            <a:extLst>
              <a:ext uri="{FF2B5EF4-FFF2-40B4-BE49-F238E27FC236}">
                <a16:creationId xmlns:a16="http://schemas.microsoft.com/office/drawing/2014/main" id="{F7A4B39A-6E9C-6F8F-23DD-3D9B0260D410}"/>
              </a:ext>
            </a:extLst>
          </p:cNvPr>
          <p:cNvSpPr/>
          <p:nvPr/>
        </p:nvSpPr>
        <p:spPr>
          <a:xfrm>
            <a:off x="3056975" y="407110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97" name="Rectangle 196">
            <a:extLst>
              <a:ext uri="{FF2B5EF4-FFF2-40B4-BE49-F238E27FC236}">
                <a16:creationId xmlns:a16="http://schemas.microsoft.com/office/drawing/2014/main" id="{459F42B1-087E-B929-CDD4-3C3557E9DFF2}"/>
              </a:ext>
            </a:extLst>
          </p:cNvPr>
          <p:cNvSpPr/>
          <p:nvPr/>
        </p:nvSpPr>
        <p:spPr>
          <a:xfrm>
            <a:off x="5031210" y="276792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98" name="Rectangle 197">
            <a:extLst>
              <a:ext uri="{FF2B5EF4-FFF2-40B4-BE49-F238E27FC236}">
                <a16:creationId xmlns:a16="http://schemas.microsoft.com/office/drawing/2014/main" id="{00FCA852-38E0-B0D9-624D-A4C310115497}"/>
              </a:ext>
            </a:extLst>
          </p:cNvPr>
          <p:cNvSpPr/>
          <p:nvPr/>
        </p:nvSpPr>
        <p:spPr>
          <a:xfrm>
            <a:off x="6276037" y="4071102"/>
            <a:ext cx="653143" cy="6624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199" name="Rectangle 198">
            <a:extLst>
              <a:ext uri="{FF2B5EF4-FFF2-40B4-BE49-F238E27FC236}">
                <a16:creationId xmlns:a16="http://schemas.microsoft.com/office/drawing/2014/main" id="{8229B2AE-59CA-18AA-69D2-6E2608655D39}"/>
              </a:ext>
            </a:extLst>
          </p:cNvPr>
          <p:cNvSpPr/>
          <p:nvPr/>
        </p:nvSpPr>
        <p:spPr>
          <a:xfrm>
            <a:off x="7392599" y="407110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200" name="Rectangle 199">
            <a:extLst>
              <a:ext uri="{FF2B5EF4-FFF2-40B4-BE49-F238E27FC236}">
                <a16:creationId xmlns:a16="http://schemas.microsoft.com/office/drawing/2014/main" id="{BD338251-0C35-4F25-19F6-DD36AE759C4C}"/>
              </a:ext>
            </a:extLst>
          </p:cNvPr>
          <p:cNvSpPr/>
          <p:nvPr/>
        </p:nvSpPr>
        <p:spPr>
          <a:xfrm>
            <a:off x="8345876" y="276792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201" name="Straight Connector 200">
            <a:extLst>
              <a:ext uri="{FF2B5EF4-FFF2-40B4-BE49-F238E27FC236}">
                <a16:creationId xmlns:a16="http://schemas.microsoft.com/office/drawing/2014/main" id="{57A87B48-E6DB-D16C-012C-8B8452B876B9}"/>
              </a:ext>
            </a:extLst>
          </p:cNvPr>
          <p:cNvCxnSpPr>
            <a:cxnSpLocks/>
            <a:stCxn id="196" idx="0"/>
          </p:cNvCxnSpPr>
          <p:nvPr/>
        </p:nvCxnSpPr>
        <p:spPr>
          <a:xfrm flipV="1">
            <a:off x="3383547" y="3436216"/>
            <a:ext cx="553649" cy="63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2517FBD2-C3DF-4184-CBF3-7D3DEB618921}"/>
              </a:ext>
            </a:extLst>
          </p:cNvPr>
          <p:cNvCxnSpPr>
            <a:cxnSpLocks/>
            <a:stCxn id="195" idx="0"/>
          </p:cNvCxnSpPr>
          <p:nvPr/>
        </p:nvCxnSpPr>
        <p:spPr>
          <a:xfrm flipH="1" flipV="1">
            <a:off x="4035118" y="3436216"/>
            <a:ext cx="516310" cy="63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631E612A-A29C-D4CE-56A9-0EF8EC0A0F43}"/>
              </a:ext>
            </a:extLst>
          </p:cNvPr>
          <p:cNvSpPr/>
          <p:nvPr/>
        </p:nvSpPr>
        <p:spPr>
          <a:xfrm>
            <a:off x="3659586" y="277374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204" name="Straight Connector 203">
            <a:extLst>
              <a:ext uri="{FF2B5EF4-FFF2-40B4-BE49-F238E27FC236}">
                <a16:creationId xmlns:a16="http://schemas.microsoft.com/office/drawing/2014/main" id="{82735392-C6FA-55AC-6745-50F8CB9837AF}"/>
              </a:ext>
            </a:extLst>
          </p:cNvPr>
          <p:cNvCxnSpPr>
            <a:cxnSpLocks/>
            <a:stCxn id="203" idx="0"/>
          </p:cNvCxnSpPr>
          <p:nvPr/>
        </p:nvCxnSpPr>
        <p:spPr>
          <a:xfrm flipV="1">
            <a:off x="3986158" y="2387672"/>
            <a:ext cx="806353" cy="3860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8DDC434F-FE61-8EC7-7E42-01A0B16FB2DF}"/>
              </a:ext>
            </a:extLst>
          </p:cNvPr>
          <p:cNvCxnSpPr>
            <a:cxnSpLocks/>
            <a:stCxn id="197" idx="0"/>
          </p:cNvCxnSpPr>
          <p:nvPr/>
        </p:nvCxnSpPr>
        <p:spPr>
          <a:xfrm flipH="1" flipV="1">
            <a:off x="4848462" y="2387672"/>
            <a:ext cx="509320" cy="38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Rectangle 205">
            <a:extLst>
              <a:ext uri="{FF2B5EF4-FFF2-40B4-BE49-F238E27FC236}">
                <a16:creationId xmlns:a16="http://schemas.microsoft.com/office/drawing/2014/main" id="{8D3D8EF8-A8B5-F2C0-BCBA-E2F5388B6AEB}"/>
              </a:ext>
            </a:extLst>
          </p:cNvPr>
          <p:cNvSpPr/>
          <p:nvPr/>
        </p:nvSpPr>
        <p:spPr>
          <a:xfrm>
            <a:off x="4484585" y="1832162"/>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207" name="Straight Connector 206">
            <a:extLst>
              <a:ext uri="{FF2B5EF4-FFF2-40B4-BE49-F238E27FC236}">
                <a16:creationId xmlns:a16="http://schemas.microsoft.com/office/drawing/2014/main" id="{0328DDA4-8084-B857-4A41-A6106EBBE058}"/>
              </a:ext>
            </a:extLst>
          </p:cNvPr>
          <p:cNvCxnSpPr/>
          <p:nvPr/>
        </p:nvCxnSpPr>
        <p:spPr>
          <a:xfrm flipV="1">
            <a:off x="6540437" y="3302072"/>
            <a:ext cx="727787" cy="7783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4B9F8517-95B3-C0EC-3F5F-147923BDD032}"/>
              </a:ext>
            </a:extLst>
          </p:cNvPr>
          <p:cNvCxnSpPr>
            <a:cxnSpLocks/>
          </p:cNvCxnSpPr>
          <p:nvPr/>
        </p:nvCxnSpPr>
        <p:spPr>
          <a:xfrm flipH="1" flipV="1">
            <a:off x="7258894" y="3348726"/>
            <a:ext cx="460277" cy="7503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Rectangle 208">
            <a:extLst>
              <a:ext uri="{FF2B5EF4-FFF2-40B4-BE49-F238E27FC236}">
                <a16:creationId xmlns:a16="http://schemas.microsoft.com/office/drawing/2014/main" id="{42D90BD5-C132-278F-8B49-5ECB53209182}"/>
              </a:ext>
            </a:extLst>
          </p:cNvPr>
          <p:cNvSpPr/>
          <p:nvPr/>
        </p:nvSpPr>
        <p:spPr>
          <a:xfrm>
            <a:off x="6964177" y="2767927"/>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210" name="Straight Connector 209">
            <a:extLst>
              <a:ext uri="{FF2B5EF4-FFF2-40B4-BE49-F238E27FC236}">
                <a16:creationId xmlns:a16="http://schemas.microsoft.com/office/drawing/2014/main" id="{F92681C5-3389-94D8-29A8-4B838A44C806}"/>
              </a:ext>
            </a:extLst>
          </p:cNvPr>
          <p:cNvCxnSpPr>
            <a:cxnSpLocks/>
            <a:stCxn id="209" idx="0"/>
          </p:cNvCxnSpPr>
          <p:nvPr/>
        </p:nvCxnSpPr>
        <p:spPr>
          <a:xfrm flipV="1">
            <a:off x="7290749" y="2163399"/>
            <a:ext cx="621288"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C642A902-20D0-C682-1FE6-48F867CF2244}"/>
              </a:ext>
            </a:extLst>
          </p:cNvPr>
          <p:cNvCxnSpPr>
            <a:cxnSpLocks/>
            <a:stCxn id="200" idx="0"/>
          </p:cNvCxnSpPr>
          <p:nvPr/>
        </p:nvCxnSpPr>
        <p:spPr>
          <a:xfrm flipH="1" flipV="1">
            <a:off x="7943892" y="2163399"/>
            <a:ext cx="728556" cy="604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Rectangle 211">
            <a:extLst>
              <a:ext uri="{FF2B5EF4-FFF2-40B4-BE49-F238E27FC236}">
                <a16:creationId xmlns:a16="http://schemas.microsoft.com/office/drawing/2014/main" id="{9713B77E-38F9-F076-0D27-89948CE8F0D5}"/>
              </a:ext>
            </a:extLst>
          </p:cNvPr>
          <p:cNvSpPr/>
          <p:nvPr/>
        </p:nvSpPr>
        <p:spPr>
          <a:xfrm>
            <a:off x="7620780" y="1853525"/>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213" name="Straight Connector 212">
            <a:extLst>
              <a:ext uri="{FF2B5EF4-FFF2-40B4-BE49-F238E27FC236}">
                <a16:creationId xmlns:a16="http://schemas.microsoft.com/office/drawing/2014/main" id="{E1ADC1C8-3169-A812-3F6C-9BB9761FD7DA}"/>
              </a:ext>
            </a:extLst>
          </p:cNvPr>
          <p:cNvCxnSpPr>
            <a:cxnSpLocks/>
          </p:cNvCxnSpPr>
          <p:nvPr/>
        </p:nvCxnSpPr>
        <p:spPr>
          <a:xfrm flipV="1">
            <a:off x="4820488" y="1084497"/>
            <a:ext cx="1587750" cy="7476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47EDD98-790F-3925-24AF-9FB279534581}"/>
              </a:ext>
            </a:extLst>
          </p:cNvPr>
          <p:cNvCxnSpPr>
            <a:cxnSpLocks/>
            <a:stCxn id="212" idx="0"/>
          </p:cNvCxnSpPr>
          <p:nvPr/>
        </p:nvCxnSpPr>
        <p:spPr>
          <a:xfrm flipH="1" flipV="1">
            <a:off x="6444010" y="1084497"/>
            <a:ext cx="1503342" cy="7690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791DC712-971E-FC1D-9BFC-62543CABAAE8}"/>
              </a:ext>
            </a:extLst>
          </p:cNvPr>
          <p:cNvSpPr/>
          <p:nvPr/>
        </p:nvSpPr>
        <p:spPr>
          <a:xfrm>
            <a:off x="6109630" y="674186"/>
            <a:ext cx="653143" cy="66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16" name="TextBox 215">
            <a:extLst>
              <a:ext uri="{FF2B5EF4-FFF2-40B4-BE49-F238E27FC236}">
                <a16:creationId xmlns:a16="http://schemas.microsoft.com/office/drawing/2014/main" id="{422BEE56-8D91-7615-4306-5B5C68300CB2}"/>
              </a:ext>
            </a:extLst>
          </p:cNvPr>
          <p:cNvSpPr txBox="1"/>
          <p:nvPr/>
        </p:nvSpPr>
        <p:spPr>
          <a:xfrm>
            <a:off x="2678819" y="4217673"/>
            <a:ext cx="311304" cy="307777"/>
          </a:xfrm>
          <a:prstGeom prst="rect">
            <a:avLst/>
          </a:prstGeom>
          <a:noFill/>
        </p:spPr>
        <p:txBody>
          <a:bodyPr wrap="square" rtlCol="0">
            <a:spAutoFit/>
          </a:bodyPr>
          <a:lstStyle/>
          <a:p>
            <a:r>
              <a:rPr lang="en-US" dirty="0">
                <a:solidFill>
                  <a:sysClr val="windowText" lastClr="000000"/>
                </a:solidFill>
              </a:rPr>
              <a:t>1</a:t>
            </a:r>
          </a:p>
        </p:txBody>
      </p:sp>
      <p:sp>
        <p:nvSpPr>
          <p:cNvPr id="217" name="TextBox 216">
            <a:extLst>
              <a:ext uri="{FF2B5EF4-FFF2-40B4-BE49-F238E27FC236}">
                <a16:creationId xmlns:a16="http://schemas.microsoft.com/office/drawing/2014/main" id="{A88118B1-1B1C-EC7B-F7AB-27350DB26BCF}"/>
              </a:ext>
            </a:extLst>
          </p:cNvPr>
          <p:cNvSpPr txBox="1"/>
          <p:nvPr/>
        </p:nvSpPr>
        <p:spPr>
          <a:xfrm>
            <a:off x="3931561" y="4231471"/>
            <a:ext cx="311304" cy="307777"/>
          </a:xfrm>
          <a:prstGeom prst="rect">
            <a:avLst/>
          </a:prstGeom>
          <a:noFill/>
        </p:spPr>
        <p:txBody>
          <a:bodyPr wrap="square" rtlCol="0">
            <a:spAutoFit/>
          </a:bodyPr>
          <a:lstStyle/>
          <a:p>
            <a:r>
              <a:rPr lang="en-US" dirty="0">
                <a:solidFill>
                  <a:sysClr val="windowText" lastClr="000000"/>
                </a:solidFill>
              </a:rPr>
              <a:t>2</a:t>
            </a:r>
          </a:p>
        </p:txBody>
      </p:sp>
      <p:sp>
        <p:nvSpPr>
          <p:cNvPr id="218" name="TextBox 217">
            <a:extLst>
              <a:ext uri="{FF2B5EF4-FFF2-40B4-BE49-F238E27FC236}">
                <a16:creationId xmlns:a16="http://schemas.microsoft.com/office/drawing/2014/main" id="{F65F2E91-5B2F-A796-E504-8BE4BE17FE67}"/>
              </a:ext>
            </a:extLst>
          </p:cNvPr>
          <p:cNvSpPr txBox="1"/>
          <p:nvPr/>
        </p:nvSpPr>
        <p:spPr>
          <a:xfrm>
            <a:off x="3005391" y="2906515"/>
            <a:ext cx="635784" cy="307777"/>
          </a:xfrm>
          <a:prstGeom prst="rect">
            <a:avLst/>
          </a:prstGeom>
          <a:noFill/>
        </p:spPr>
        <p:txBody>
          <a:bodyPr wrap="square" rtlCol="0">
            <a:spAutoFit/>
          </a:bodyPr>
          <a:lstStyle/>
          <a:p>
            <a:r>
              <a:rPr lang="en-US" dirty="0">
                <a:solidFill>
                  <a:sysClr val="windowText" lastClr="000000"/>
                </a:solidFill>
              </a:rPr>
              <a:t>[1,2]</a:t>
            </a:r>
          </a:p>
        </p:txBody>
      </p:sp>
      <p:sp>
        <p:nvSpPr>
          <p:cNvPr id="219" name="TextBox 218">
            <a:extLst>
              <a:ext uri="{FF2B5EF4-FFF2-40B4-BE49-F238E27FC236}">
                <a16:creationId xmlns:a16="http://schemas.microsoft.com/office/drawing/2014/main" id="{92DF1742-3544-C973-4399-C6F5E1075B94}"/>
              </a:ext>
            </a:extLst>
          </p:cNvPr>
          <p:cNvSpPr txBox="1"/>
          <p:nvPr/>
        </p:nvSpPr>
        <p:spPr>
          <a:xfrm>
            <a:off x="4716637" y="2942461"/>
            <a:ext cx="311304" cy="307777"/>
          </a:xfrm>
          <a:prstGeom prst="rect">
            <a:avLst/>
          </a:prstGeom>
          <a:noFill/>
        </p:spPr>
        <p:txBody>
          <a:bodyPr wrap="square" rtlCol="0">
            <a:spAutoFit/>
          </a:bodyPr>
          <a:lstStyle/>
          <a:p>
            <a:r>
              <a:rPr lang="en-US" dirty="0">
                <a:solidFill>
                  <a:sysClr val="windowText" lastClr="000000"/>
                </a:solidFill>
              </a:rPr>
              <a:t>3</a:t>
            </a:r>
          </a:p>
        </p:txBody>
      </p:sp>
      <p:sp>
        <p:nvSpPr>
          <p:cNvPr id="220" name="TextBox 219">
            <a:extLst>
              <a:ext uri="{FF2B5EF4-FFF2-40B4-BE49-F238E27FC236}">
                <a16:creationId xmlns:a16="http://schemas.microsoft.com/office/drawing/2014/main" id="{07FC30DF-5F92-FE3E-7228-E94BA662F8A0}"/>
              </a:ext>
            </a:extLst>
          </p:cNvPr>
          <p:cNvSpPr txBox="1"/>
          <p:nvPr/>
        </p:nvSpPr>
        <p:spPr>
          <a:xfrm>
            <a:off x="3831440" y="1962843"/>
            <a:ext cx="645511" cy="307777"/>
          </a:xfrm>
          <a:prstGeom prst="rect">
            <a:avLst/>
          </a:prstGeom>
          <a:noFill/>
        </p:spPr>
        <p:txBody>
          <a:bodyPr wrap="square" rtlCol="0">
            <a:spAutoFit/>
          </a:bodyPr>
          <a:lstStyle/>
          <a:p>
            <a:r>
              <a:rPr lang="en-US" dirty="0">
                <a:solidFill>
                  <a:sysClr val="windowText" lastClr="000000"/>
                </a:solidFill>
              </a:rPr>
              <a:t>[1,3]</a:t>
            </a:r>
          </a:p>
        </p:txBody>
      </p:sp>
      <p:sp>
        <p:nvSpPr>
          <p:cNvPr id="221" name="TextBox 220">
            <a:extLst>
              <a:ext uri="{FF2B5EF4-FFF2-40B4-BE49-F238E27FC236}">
                <a16:creationId xmlns:a16="http://schemas.microsoft.com/office/drawing/2014/main" id="{60F37C76-F2B5-DC1E-9A24-67A0F820D4C6}"/>
              </a:ext>
            </a:extLst>
          </p:cNvPr>
          <p:cNvSpPr txBox="1"/>
          <p:nvPr/>
        </p:nvSpPr>
        <p:spPr>
          <a:xfrm>
            <a:off x="5473629" y="812980"/>
            <a:ext cx="643810" cy="307777"/>
          </a:xfrm>
          <a:prstGeom prst="rect">
            <a:avLst/>
          </a:prstGeom>
          <a:noFill/>
        </p:spPr>
        <p:txBody>
          <a:bodyPr wrap="square" rtlCol="0">
            <a:spAutoFit/>
          </a:bodyPr>
          <a:lstStyle/>
          <a:p>
            <a:r>
              <a:rPr lang="en-US" dirty="0">
                <a:solidFill>
                  <a:sysClr val="windowText" lastClr="000000"/>
                </a:solidFill>
              </a:rPr>
              <a:t>[1,6]</a:t>
            </a:r>
          </a:p>
        </p:txBody>
      </p:sp>
      <p:sp>
        <p:nvSpPr>
          <p:cNvPr id="222" name="TextBox 221">
            <a:extLst>
              <a:ext uri="{FF2B5EF4-FFF2-40B4-BE49-F238E27FC236}">
                <a16:creationId xmlns:a16="http://schemas.microsoft.com/office/drawing/2014/main" id="{2AC5CBB6-E407-C0C7-3AC5-3565140D28E0}"/>
              </a:ext>
            </a:extLst>
          </p:cNvPr>
          <p:cNvSpPr txBox="1"/>
          <p:nvPr/>
        </p:nvSpPr>
        <p:spPr>
          <a:xfrm>
            <a:off x="6902910" y="1962843"/>
            <a:ext cx="656353" cy="307777"/>
          </a:xfrm>
          <a:prstGeom prst="rect">
            <a:avLst/>
          </a:prstGeom>
          <a:noFill/>
        </p:spPr>
        <p:txBody>
          <a:bodyPr wrap="square" rtlCol="0">
            <a:spAutoFit/>
          </a:bodyPr>
          <a:lstStyle/>
          <a:p>
            <a:r>
              <a:rPr lang="en-US" dirty="0">
                <a:solidFill>
                  <a:sysClr val="windowText" lastClr="000000"/>
                </a:solidFill>
              </a:rPr>
              <a:t>[4,6]</a:t>
            </a:r>
          </a:p>
        </p:txBody>
      </p:sp>
      <p:sp>
        <p:nvSpPr>
          <p:cNvPr id="223" name="TextBox 222">
            <a:extLst>
              <a:ext uri="{FF2B5EF4-FFF2-40B4-BE49-F238E27FC236}">
                <a16:creationId xmlns:a16="http://schemas.microsoft.com/office/drawing/2014/main" id="{29F1A74A-8EC7-D3D0-D9E5-E5FC2ECB2188}"/>
              </a:ext>
            </a:extLst>
          </p:cNvPr>
          <p:cNvSpPr txBox="1"/>
          <p:nvPr/>
        </p:nvSpPr>
        <p:spPr>
          <a:xfrm>
            <a:off x="6249767" y="2895823"/>
            <a:ext cx="653143" cy="307777"/>
          </a:xfrm>
          <a:prstGeom prst="rect">
            <a:avLst/>
          </a:prstGeom>
          <a:noFill/>
        </p:spPr>
        <p:txBody>
          <a:bodyPr wrap="square" rtlCol="0">
            <a:spAutoFit/>
          </a:bodyPr>
          <a:lstStyle/>
          <a:p>
            <a:r>
              <a:rPr lang="en-US" dirty="0">
                <a:solidFill>
                  <a:sysClr val="windowText" lastClr="000000"/>
                </a:solidFill>
              </a:rPr>
              <a:t>[4,5]</a:t>
            </a:r>
          </a:p>
        </p:txBody>
      </p:sp>
      <p:sp>
        <p:nvSpPr>
          <p:cNvPr id="224" name="TextBox 223">
            <a:extLst>
              <a:ext uri="{FF2B5EF4-FFF2-40B4-BE49-F238E27FC236}">
                <a16:creationId xmlns:a16="http://schemas.microsoft.com/office/drawing/2014/main" id="{51315CA6-3813-E28C-ABD1-DF60D1A2AD23}"/>
              </a:ext>
            </a:extLst>
          </p:cNvPr>
          <p:cNvSpPr txBox="1"/>
          <p:nvPr/>
        </p:nvSpPr>
        <p:spPr>
          <a:xfrm>
            <a:off x="8019304" y="2914877"/>
            <a:ext cx="311304" cy="307777"/>
          </a:xfrm>
          <a:prstGeom prst="rect">
            <a:avLst/>
          </a:prstGeom>
          <a:noFill/>
        </p:spPr>
        <p:txBody>
          <a:bodyPr wrap="square" rtlCol="0">
            <a:spAutoFit/>
          </a:bodyPr>
          <a:lstStyle/>
          <a:p>
            <a:r>
              <a:rPr lang="en-US" dirty="0">
                <a:solidFill>
                  <a:sysClr val="windowText" lastClr="000000"/>
                </a:solidFill>
              </a:rPr>
              <a:t>6</a:t>
            </a:r>
          </a:p>
        </p:txBody>
      </p:sp>
      <p:sp>
        <p:nvSpPr>
          <p:cNvPr id="225" name="TextBox 224">
            <a:extLst>
              <a:ext uri="{FF2B5EF4-FFF2-40B4-BE49-F238E27FC236}">
                <a16:creationId xmlns:a16="http://schemas.microsoft.com/office/drawing/2014/main" id="{FDEF6849-97D9-6C3E-A585-5547C78B7CD2}"/>
              </a:ext>
            </a:extLst>
          </p:cNvPr>
          <p:cNvSpPr txBox="1"/>
          <p:nvPr/>
        </p:nvSpPr>
        <p:spPr>
          <a:xfrm>
            <a:off x="5964733" y="4233783"/>
            <a:ext cx="311304" cy="307777"/>
          </a:xfrm>
          <a:prstGeom prst="rect">
            <a:avLst/>
          </a:prstGeom>
          <a:noFill/>
        </p:spPr>
        <p:txBody>
          <a:bodyPr wrap="square" rtlCol="0">
            <a:spAutoFit/>
          </a:bodyPr>
          <a:lstStyle/>
          <a:p>
            <a:r>
              <a:rPr lang="en-US" dirty="0">
                <a:solidFill>
                  <a:sysClr val="windowText" lastClr="000000"/>
                </a:solidFill>
              </a:rPr>
              <a:t>4</a:t>
            </a:r>
          </a:p>
        </p:txBody>
      </p:sp>
      <p:sp>
        <p:nvSpPr>
          <p:cNvPr id="226" name="TextBox 225">
            <a:extLst>
              <a:ext uri="{FF2B5EF4-FFF2-40B4-BE49-F238E27FC236}">
                <a16:creationId xmlns:a16="http://schemas.microsoft.com/office/drawing/2014/main" id="{B9796170-78AA-0506-7B7B-A8C758AEB710}"/>
              </a:ext>
            </a:extLst>
          </p:cNvPr>
          <p:cNvSpPr txBox="1"/>
          <p:nvPr/>
        </p:nvSpPr>
        <p:spPr>
          <a:xfrm>
            <a:off x="7171643" y="4211844"/>
            <a:ext cx="311304" cy="307777"/>
          </a:xfrm>
          <a:prstGeom prst="rect">
            <a:avLst/>
          </a:prstGeom>
          <a:noFill/>
        </p:spPr>
        <p:txBody>
          <a:bodyPr wrap="square" rtlCol="0">
            <a:spAutoFit/>
          </a:bodyPr>
          <a:lstStyle/>
          <a:p>
            <a:r>
              <a:rPr lang="en-US" dirty="0">
                <a:solidFill>
                  <a:sysClr val="windowText" lastClr="000000"/>
                </a:solidFill>
              </a:rPr>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8F81-22ED-7285-6BC6-3910C188EC79}"/>
              </a:ext>
            </a:extLst>
          </p:cNvPr>
          <p:cNvSpPr>
            <a:spLocks noGrp="1"/>
          </p:cNvSpPr>
          <p:nvPr>
            <p:ph type="title"/>
          </p:nvPr>
        </p:nvSpPr>
        <p:spPr/>
        <p:txBody>
          <a:bodyPr/>
          <a:lstStyle/>
          <a:p>
            <a:r>
              <a:rPr lang="en-US" sz="5000" dirty="0">
                <a:solidFill>
                  <a:schemeClr val="bg1">
                    <a:lumMod val="95000"/>
                    <a:lumOff val="5000"/>
                  </a:schemeClr>
                </a:solidFill>
              </a:rPr>
              <a:t>Segment tree </a:t>
            </a:r>
            <a:r>
              <a:rPr lang="en-US" sz="5000" dirty="0" err="1">
                <a:solidFill>
                  <a:schemeClr val="bg1">
                    <a:lumMod val="95000"/>
                    <a:lumOff val="5000"/>
                  </a:schemeClr>
                </a:solidFill>
              </a:rPr>
              <a:t>là</a:t>
            </a:r>
            <a:r>
              <a:rPr lang="en-US" sz="5000" dirty="0">
                <a:solidFill>
                  <a:schemeClr val="bg1">
                    <a:lumMod val="95000"/>
                    <a:lumOff val="5000"/>
                  </a:schemeClr>
                </a:solidFill>
              </a:rPr>
              <a:t> </a:t>
            </a:r>
            <a:r>
              <a:rPr lang="en-US" sz="5000" dirty="0" err="1">
                <a:solidFill>
                  <a:schemeClr val="bg1">
                    <a:lumMod val="95000"/>
                    <a:lumOff val="5000"/>
                  </a:schemeClr>
                </a:solidFill>
              </a:rPr>
              <a:t>gì</a:t>
            </a:r>
            <a:r>
              <a:rPr lang="en-US" sz="5000" dirty="0">
                <a:solidFill>
                  <a:schemeClr val="bg1">
                    <a:lumMod val="95000"/>
                    <a:lumOff val="5000"/>
                  </a:schemeClr>
                </a:solidFill>
              </a:rPr>
              <a:t>?</a:t>
            </a:r>
            <a:endParaRPr lang="en-US" sz="5000" dirty="0"/>
          </a:p>
        </p:txBody>
      </p:sp>
      <p:sp>
        <p:nvSpPr>
          <p:cNvPr id="3" name="Text Placeholder 2">
            <a:extLst>
              <a:ext uri="{FF2B5EF4-FFF2-40B4-BE49-F238E27FC236}">
                <a16:creationId xmlns:a16="http://schemas.microsoft.com/office/drawing/2014/main" id="{F97A3401-DE4A-AC92-9820-7E6D540FC4D0}"/>
              </a:ext>
            </a:extLst>
          </p:cNvPr>
          <p:cNvSpPr>
            <a:spLocks noGrp="1"/>
          </p:cNvSpPr>
          <p:nvPr>
            <p:ph type="body" idx="1"/>
          </p:nvPr>
        </p:nvSpPr>
        <p:spPr>
          <a:xfrm>
            <a:off x="658158" y="775675"/>
            <a:ext cx="6132600" cy="3145500"/>
          </a:xfrm>
        </p:spPr>
        <p:txBody>
          <a:bodyPr/>
          <a:lstStyle/>
          <a:p>
            <a:r>
              <a:rPr lang="en-US" sz="2400" dirty="0" err="1"/>
              <a:t>Đánh</a:t>
            </a:r>
            <a:r>
              <a:rPr lang="en-US" sz="2400" dirty="0"/>
              <a:t> </a:t>
            </a:r>
            <a:r>
              <a:rPr lang="en-US" sz="2400" dirty="0" err="1"/>
              <a:t>giá</a:t>
            </a:r>
            <a:r>
              <a:rPr lang="en-US" sz="2400" dirty="0"/>
              <a:t> </a:t>
            </a:r>
            <a:r>
              <a:rPr lang="en-US" sz="2400" dirty="0" err="1"/>
              <a:t>độ</a:t>
            </a:r>
            <a:r>
              <a:rPr lang="en-US" sz="2400" dirty="0"/>
              <a:t> </a:t>
            </a:r>
            <a:r>
              <a:rPr lang="en-US" sz="2400" dirty="0" err="1"/>
              <a:t>phức</a:t>
            </a:r>
            <a:r>
              <a:rPr lang="en-US" sz="2400" dirty="0"/>
              <a:t> </a:t>
            </a:r>
            <a:r>
              <a:rPr lang="en-US" sz="2400" dirty="0" err="1"/>
              <a:t>tạp</a:t>
            </a:r>
            <a:r>
              <a:rPr lang="en-US" sz="2400" dirty="0"/>
              <a:t>:</a:t>
            </a:r>
          </a:p>
          <a:p>
            <a:pPr marL="0" indent="0">
              <a:buNone/>
            </a:pPr>
            <a:r>
              <a:rPr lang="en-US" sz="2400" dirty="0"/>
              <a:t>-</a:t>
            </a:r>
            <a:r>
              <a:rPr lang="en-US" sz="2400" dirty="0" err="1"/>
              <a:t>Tạo</a:t>
            </a:r>
            <a:r>
              <a:rPr lang="en-US" sz="2400" dirty="0"/>
              <a:t> </a:t>
            </a:r>
            <a:r>
              <a:rPr lang="en-US" sz="2400" dirty="0" err="1"/>
              <a:t>và</a:t>
            </a:r>
            <a:r>
              <a:rPr lang="en-US" sz="2400" dirty="0"/>
              <a:t> </a:t>
            </a:r>
            <a:r>
              <a:rPr lang="en-US" sz="2400" dirty="0" err="1"/>
              <a:t>duy</a:t>
            </a:r>
            <a:r>
              <a:rPr lang="en-US" sz="2400" dirty="0"/>
              <a:t> </a:t>
            </a:r>
            <a:r>
              <a:rPr lang="en-US" sz="2400" dirty="0" err="1"/>
              <a:t>trì</a:t>
            </a:r>
            <a:r>
              <a:rPr lang="en-US" sz="2400" dirty="0"/>
              <a:t> segment tree: O(n)</a:t>
            </a:r>
          </a:p>
          <a:p>
            <a:pPr marL="0" indent="0">
              <a:buNone/>
            </a:pPr>
            <a:r>
              <a:rPr lang="en-US" sz="2400" dirty="0"/>
              <a:t>-</a:t>
            </a:r>
            <a:r>
              <a:rPr lang="en-US" sz="2400" dirty="0" err="1"/>
              <a:t>Truy</a:t>
            </a:r>
            <a:r>
              <a:rPr lang="en-US" sz="2400" dirty="0"/>
              <a:t> </a:t>
            </a:r>
            <a:r>
              <a:rPr lang="en-US" sz="2400" dirty="0" err="1"/>
              <a:t>vấn</a:t>
            </a:r>
            <a:r>
              <a:rPr lang="en-US" sz="2400" dirty="0"/>
              <a:t>: O(log n)</a:t>
            </a:r>
          </a:p>
          <a:p>
            <a:pPr marL="0" indent="0">
              <a:buNone/>
            </a:pPr>
            <a:r>
              <a:rPr lang="en-US" sz="2400" dirty="0"/>
              <a:t>=&gt;</a:t>
            </a:r>
            <a:r>
              <a:rPr lang="en-US" sz="2400" dirty="0" err="1"/>
              <a:t>Tốt</a:t>
            </a:r>
            <a:r>
              <a:rPr lang="en-US" sz="2400" dirty="0"/>
              <a:t> </a:t>
            </a:r>
            <a:r>
              <a:rPr lang="en-US" sz="2400" dirty="0" err="1"/>
              <a:t>hơn</a:t>
            </a:r>
            <a:r>
              <a:rPr lang="en-US" sz="2400" dirty="0"/>
              <a:t> </a:t>
            </a:r>
            <a:r>
              <a:rPr lang="en-US" sz="2400" dirty="0" err="1"/>
              <a:t>nếu</a:t>
            </a:r>
            <a:r>
              <a:rPr lang="en-US" sz="2400" dirty="0"/>
              <a:t> so </a:t>
            </a:r>
            <a:r>
              <a:rPr lang="en-US" sz="2400" dirty="0" err="1"/>
              <a:t>sánh</a:t>
            </a:r>
            <a:r>
              <a:rPr lang="en-US" sz="2400" dirty="0"/>
              <a:t> </a:t>
            </a:r>
            <a:r>
              <a:rPr lang="en-US" sz="2400" dirty="0" err="1"/>
              <a:t>với</a:t>
            </a:r>
            <a:r>
              <a:rPr lang="en-US" sz="2400" dirty="0"/>
              <a:t> </a:t>
            </a:r>
            <a:r>
              <a:rPr lang="en-US" dirty="0"/>
              <a:t>brute force</a:t>
            </a:r>
            <a:r>
              <a:rPr lang="en-US" sz="2400" dirty="0"/>
              <a:t>, ma </a:t>
            </a:r>
            <a:r>
              <a:rPr lang="en-US" sz="2400" dirty="0" err="1"/>
              <a:t>trận</a:t>
            </a:r>
            <a:r>
              <a:rPr lang="en-US" sz="2400" dirty="0"/>
              <a:t>, …</a:t>
            </a:r>
          </a:p>
        </p:txBody>
      </p:sp>
      <p:sp>
        <p:nvSpPr>
          <p:cNvPr id="4" name="Slide Number Placeholder 3">
            <a:extLst>
              <a:ext uri="{FF2B5EF4-FFF2-40B4-BE49-F238E27FC236}">
                <a16:creationId xmlns:a16="http://schemas.microsoft.com/office/drawing/2014/main" id="{4E511EB3-9D72-EA5B-4732-0CC8276874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40688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532787"/>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b="1" dirty="0" err="1">
                <a:solidFill>
                  <a:schemeClr val="bg1">
                    <a:lumMod val="95000"/>
                    <a:lumOff val="5000"/>
                  </a:schemeClr>
                </a:solidFill>
              </a:rPr>
              <a:t>Ưu</a:t>
            </a:r>
            <a:r>
              <a:rPr lang="en-US" sz="5000" b="1" dirty="0">
                <a:solidFill>
                  <a:schemeClr val="bg1">
                    <a:lumMod val="95000"/>
                    <a:lumOff val="5000"/>
                  </a:schemeClr>
                </a:solidFill>
              </a:rPr>
              <a:t> </a:t>
            </a:r>
            <a:r>
              <a:rPr lang="en-US" sz="5000" b="1" dirty="0" err="1">
                <a:solidFill>
                  <a:schemeClr val="bg1">
                    <a:lumMod val="95000"/>
                    <a:lumOff val="5000"/>
                  </a:schemeClr>
                </a:solidFill>
              </a:rPr>
              <a:t>và</a:t>
            </a:r>
            <a:r>
              <a:rPr lang="en-US" sz="5000" b="1" dirty="0">
                <a:solidFill>
                  <a:schemeClr val="bg1">
                    <a:lumMod val="95000"/>
                    <a:lumOff val="5000"/>
                  </a:schemeClr>
                </a:solidFill>
              </a:rPr>
              <a:t> </a:t>
            </a:r>
            <a:br>
              <a:rPr lang="en-US" sz="5000" b="1" dirty="0">
                <a:solidFill>
                  <a:schemeClr val="bg1">
                    <a:lumMod val="95000"/>
                    <a:lumOff val="5000"/>
                  </a:schemeClr>
                </a:solidFill>
              </a:rPr>
            </a:br>
            <a:r>
              <a:rPr lang="en-US" sz="5000" b="1" dirty="0" err="1">
                <a:solidFill>
                  <a:schemeClr val="bg1">
                    <a:lumMod val="95000"/>
                    <a:lumOff val="5000"/>
                  </a:schemeClr>
                </a:solidFill>
              </a:rPr>
              <a:t>nhược</a:t>
            </a:r>
            <a:r>
              <a:rPr lang="en-US" sz="5000" b="1" dirty="0">
                <a:solidFill>
                  <a:schemeClr val="bg1">
                    <a:lumMod val="95000"/>
                    <a:lumOff val="5000"/>
                  </a:schemeClr>
                </a:solidFill>
              </a:rPr>
              <a:t> </a:t>
            </a:r>
            <a:r>
              <a:rPr lang="en-US" sz="5000" b="1" dirty="0" err="1">
                <a:solidFill>
                  <a:schemeClr val="bg1">
                    <a:lumMod val="95000"/>
                    <a:lumOff val="5000"/>
                  </a:schemeClr>
                </a:solidFill>
              </a:rPr>
              <a:t>điểm</a:t>
            </a:r>
            <a:r>
              <a:rPr lang="en-US" sz="5000" b="1" dirty="0">
                <a:solidFill>
                  <a:schemeClr val="bg1">
                    <a:lumMod val="95000"/>
                    <a:lumOff val="5000"/>
                  </a:schemeClr>
                </a:solidFill>
              </a:rPr>
              <a:t>?</a:t>
            </a:r>
            <a:endParaRPr sz="50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835591187"/>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3766</Words>
  <Application>Microsoft Office PowerPoint</Application>
  <PresentationFormat>On-screen Show (16:9)</PresentationFormat>
  <Paragraphs>1849</Paragraphs>
  <Slides>63</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Roboto Condensed Light</vt:lpstr>
      <vt:lpstr>Wingdings</vt:lpstr>
      <vt:lpstr>Arial</vt:lpstr>
      <vt:lpstr>Times New Roman</vt:lpstr>
      <vt:lpstr>Arvo</vt:lpstr>
      <vt:lpstr>Roboto Condensed</vt:lpstr>
      <vt:lpstr>Salerio template</vt:lpstr>
      <vt:lpstr>SEGMENT TREE </vt:lpstr>
      <vt:lpstr>Tổng quan</vt:lpstr>
      <vt:lpstr>SEGMENT TREE là gì?</vt:lpstr>
      <vt:lpstr>PowerPoint Presentation</vt:lpstr>
      <vt:lpstr>Segment tree là gì?</vt:lpstr>
      <vt:lpstr>Segment tree là gì?</vt:lpstr>
      <vt:lpstr>PowerPoint Presentation</vt:lpstr>
      <vt:lpstr>Segment tree là gì?</vt:lpstr>
      <vt:lpstr>Ưu và  nhược điểm?</vt:lpstr>
      <vt:lpstr>Ưu và nhược điểm?</vt:lpstr>
      <vt:lpstr>ỨNG DỤNG CỦA  SEGMENT TREE</vt:lpstr>
      <vt:lpstr>Ứng dụng của segment tree</vt:lpstr>
      <vt:lpstr>CÁC THAO TÁC CƠ BẢN SEGMENT TREE</vt:lpstr>
      <vt:lpstr>CÁC THAO TÁC CƠ BẢN SEGMENT TREE</vt:lpstr>
      <vt:lpstr>PowerPoint Presentation</vt:lpstr>
      <vt:lpstr>CÁC THAO TÁC CƠ BẢN SEGMENT TREE</vt:lpstr>
      <vt:lpstr>Tìm min trên khoảng [2,5]?</vt:lpstr>
      <vt:lpstr>Tìm min trên khoảng [2,5]?</vt:lpstr>
      <vt:lpstr>Tìm min trên khoảng [2,5]?</vt:lpstr>
      <vt:lpstr>Tìm min trên khoảng [2,5]?</vt:lpstr>
      <vt:lpstr>Tìm min trên khoảng [2,5]?</vt:lpstr>
      <vt:lpstr>Tìm min trên khoảng [2,5]?</vt:lpstr>
      <vt:lpstr>Tìm min trên khoảng [2,5]?</vt:lpstr>
      <vt:lpstr>Tìm min trên khoảng [2,5]?</vt:lpstr>
      <vt:lpstr>Tìm min trên khoảng [2,5]?</vt:lpstr>
      <vt:lpstr>Tìm min trên khoảng [2,5]?</vt:lpstr>
      <vt:lpstr>Tìm min trên khoảng [2,5]?</vt:lpstr>
      <vt:lpstr>LAZY PROPAGATION (LAN TRUYỀN LƯỜI BIẾNG)</vt:lpstr>
      <vt:lpstr>LAZY PROPAGATION (LAN TRUYỀN LƯỜI BIẾNG)</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[2,5] lên 1</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[1,4] lên 2</vt:lpstr>
      <vt:lpstr>Bài toán: Tăng [2,4] lên 2</vt:lpstr>
      <vt:lpstr>THANKS!</vt:lpstr>
      <vt:lpstr>CREDITS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 TREE</dc:title>
  <dc:creator>Boiz</dc:creator>
  <cp:lastModifiedBy>Trương Lê Minh Hiếu</cp:lastModifiedBy>
  <cp:revision>15</cp:revision>
  <dcterms:modified xsi:type="dcterms:W3CDTF">2022-10-04T11:36:39Z</dcterms:modified>
</cp:coreProperties>
</file>