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5"/>
  </p:notesMasterIdLst>
  <p:sldIdLst>
    <p:sldId id="256" r:id="rId2"/>
    <p:sldId id="257" r:id="rId3"/>
    <p:sldId id="259" r:id="rId4"/>
    <p:sldId id="260" r:id="rId5"/>
    <p:sldId id="261" r:id="rId6"/>
    <p:sldId id="295" r:id="rId7"/>
    <p:sldId id="262" r:id="rId8"/>
    <p:sldId id="296" r:id="rId9"/>
    <p:sldId id="297" r:id="rId10"/>
    <p:sldId id="263" r:id="rId11"/>
    <p:sldId id="298" r:id="rId12"/>
    <p:sldId id="299" r:id="rId13"/>
    <p:sldId id="300" r:id="rId14"/>
    <p:sldId id="267" r:id="rId15"/>
    <p:sldId id="301" r:id="rId16"/>
    <p:sldId id="302" r:id="rId17"/>
    <p:sldId id="269"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279" r:id="rId63"/>
    <p:sldId id="348" r:id="rId64"/>
  </p:sldIdLst>
  <p:sldSz cx="9144000" cy="5143500" type="screen16x9"/>
  <p:notesSz cx="6858000" cy="9144000"/>
  <p:embeddedFontLst>
    <p:embeddedFont>
      <p:font typeface="Arvo" panose="020B0604020202020204" charset="0"/>
      <p:regular r:id="rId66"/>
      <p:bold r:id="rId67"/>
      <p:italic r:id="rId68"/>
      <p:boldItalic r:id="rId69"/>
    </p:embeddedFont>
    <p:embeddedFont>
      <p:font typeface="Roboto Condensed" panose="02000000000000000000" pitchFamily="2" charset="0"/>
      <p:regular r:id="rId70"/>
      <p:bold r:id="rId71"/>
      <p:italic r:id="rId72"/>
      <p:boldItalic r:id="rId73"/>
    </p:embeddedFont>
    <p:embeddedFont>
      <p:font typeface="Roboto Condensed Light" panose="020000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5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53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53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1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73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9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35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83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2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12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2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232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12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184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1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95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840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618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323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212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833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84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12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9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1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9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703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5171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571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695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961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480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071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599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10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393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565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29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47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163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583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073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232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4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2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howkteam.vn/course/cau-truc-du-lieu-va-giai-thuat/segment-tree-4321"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hyperlink" Target="https://www.youtube.com/watch?v=xuoQdt5pHj0&amp;t=341s&amp;ab_channel=TusharRoy-CodingMadeSimple" TargetMode="External"/><Relationship Id="rId4" Type="http://schemas.openxmlformats.org/officeDocument/2006/relationships/hyperlink" Target="https://www.youtube.com/watch?v=ZBHKZF5w4YU&amp;t=737s&amp;ab_channel=TusharRoy-CodingMadeSimp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522249" y="689306"/>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a:solidFill>
                  <a:schemeClr val="bg1"/>
                </a:solidFill>
              </a:rPr>
              <a:t>SEGMENT TREE</a:t>
            </a:r>
            <a:br>
              <a:rPr lang="en-US" sz="4800" dirty="0">
                <a:solidFill>
                  <a:schemeClr val="bg1"/>
                </a:solidFill>
              </a:rPr>
            </a:br>
            <a:endParaRPr dirty="0"/>
          </a:p>
        </p:txBody>
      </p:sp>
      <p:sp>
        <p:nvSpPr>
          <p:cNvPr id="2" name="Google Shape;184;p11">
            <a:extLst>
              <a:ext uri="{FF2B5EF4-FFF2-40B4-BE49-F238E27FC236}">
                <a16:creationId xmlns:a16="http://schemas.microsoft.com/office/drawing/2014/main" id="{A75F4BD6-C7C8-0C38-C17A-2BAD336C1B62}"/>
              </a:ext>
            </a:extLst>
          </p:cNvPr>
          <p:cNvSpPr txBox="1">
            <a:spLocks/>
          </p:cNvSpPr>
          <p:nvPr/>
        </p:nvSpPr>
        <p:spPr>
          <a:xfrm>
            <a:off x="830766" y="1492294"/>
            <a:ext cx="5367900" cy="29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r"/>
            <a:r>
              <a:rPr lang="en-US" sz="3000" dirty="0">
                <a:solidFill>
                  <a:schemeClr val="bg1"/>
                </a:solidFill>
              </a:rPr>
              <a:t>By </a:t>
            </a:r>
            <a:r>
              <a:rPr lang="en-US" sz="3000" dirty="0" err="1">
                <a:solidFill>
                  <a:schemeClr val="bg1"/>
                </a:solidFill>
              </a:rPr>
              <a:t>Nhóm</a:t>
            </a:r>
            <a:r>
              <a:rPr lang="en-US" sz="3000" dirty="0">
                <a:solidFill>
                  <a:schemeClr val="bg1"/>
                </a:solidFill>
              </a:rPr>
              <a:t> 5:</a:t>
            </a:r>
          </a:p>
          <a:p>
            <a:pPr algn="r"/>
            <a:r>
              <a:rPr lang="en-US" sz="3000" dirty="0" err="1">
                <a:solidFill>
                  <a:schemeClr val="bg1"/>
                </a:solidFill>
              </a:rPr>
              <a:t>Hồ</a:t>
            </a:r>
            <a:r>
              <a:rPr lang="en-US" sz="3000" dirty="0">
                <a:solidFill>
                  <a:schemeClr val="bg1"/>
                </a:solidFill>
              </a:rPr>
              <a:t> </a:t>
            </a:r>
            <a:r>
              <a:rPr lang="en-US" sz="3000" dirty="0" err="1">
                <a:solidFill>
                  <a:schemeClr val="bg1"/>
                </a:solidFill>
              </a:rPr>
              <a:t>Thịnh</a:t>
            </a:r>
            <a:endParaRPr lang="en-US" sz="3000" dirty="0">
              <a:solidFill>
                <a:schemeClr val="bg1"/>
              </a:solidFill>
            </a:endParaRPr>
          </a:p>
          <a:p>
            <a:pPr algn="r"/>
            <a:r>
              <a:rPr lang="en-US" sz="3000" dirty="0">
                <a:solidFill>
                  <a:schemeClr val="bg1"/>
                </a:solidFill>
              </a:rPr>
              <a:t>Trương Lê Minh Hiếu</a:t>
            </a: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101600" indent="0">
              <a:buNone/>
            </a:pPr>
            <a:r>
              <a:rPr lang="en-US" sz="2000" dirty="0" err="1"/>
              <a:t>Ưu</a:t>
            </a:r>
            <a:r>
              <a:rPr lang="en-US" sz="2000" dirty="0"/>
              <a:t> </a:t>
            </a:r>
            <a:r>
              <a:rPr lang="en-US" sz="2000" dirty="0" err="1"/>
              <a:t>điểm</a:t>
            </a:r>
            <a:r>
              <a:rPr lang="en-US" sz="2000" dirty="0"/>
              <a:t>:</a:t>
            </a:r>
          </a:p>
          <a:p>
            <a:pPr marL="101600" indent="0">
              <a:buNone/>
            </a:pPr>
            <a:r>
              <a:rPr lang="en-US" sz="2000" dirty="0"/>
              <a:t>- </a:t>
            </a:r>
            <a:r>
              <a:rPr lang="en-US" sz="2000" dirty="0" err="1"/>
              <a:t>Không</a:t>
            </a:r>
            <a:r>
              <a:rPr lang="en-US" sz="2000" dirty="0"/>
              <a:t> </a:t>
            </a:r>
            <a:r>
              <a:rPr lang="en-US" sz="2000" dirty="0" err="1"/>
              <a:t>cần</a:t>
            </a:r>
            <a:r>
              <a:rPr lang="en-US" sz="2000" dirty="0"/>
              <a:t> </a:t>
            </a:r>
            <a:r>
              <a:rPr lang="en-US" sz="2000" dirty="0" err="1"/>
              <a:t>dùng</a:t>
            </a:r>
            <a:r>
              <a:rPr lang="en-US" sz="2000" dirty="0"/>
              <a:t> </a:t>
            </a:r>
            <a:r>
              <a:rPr lang="en-US" sz="2000" dirty="0" err="1"/>
              <a:t>đến</a:t>
            </a:r>
            <a:r>
              <a:rPr lang="en-US" sz="2000" dirty="0"/>
              <a:t> tree rotation </a:t>
            </a:r>
            <a:r>
              <a:rPr lang="en-US" sz="2000" dirty="0" err="1"/>
              <a:t>để</a:t>
            </a:r>
            <a:r>
              <a:rPr lang="en-US" sz="2000" dirty="0"/>
              <a:t> </a:t>
            </a:r>
            <a:r>
              <a:rPr lang="en-US" sz="2000" dirty="0" err="1"/>
              <a:t>làm</a:t>
            </a:r>
            <a:r>
              <a:rPr lang="en-US" sz="2000" dirty="0"/>
              <a:t> </a:t>
            </a:r>
            <a:r>
              <a:rPr lang="en-US" sz="2000" dirty="0" err="1"/>
              <a:t>cây</a:t>
            </a:r>
            <a:r>
              <a:rPr lang="en-US" sz="2000" dirty="0"/>
              <a:t> </a:t>
            </a:r>
            <a:r>
              <a:rPr lang="en-US" sz="2000" dirty="0" err="1"/>
              <a:t>cân</a:t>
            </a:r>
            <a:r>
              <a:rPr lang="en-US" sz="2000" dirty="0"/>
              <a:t> </a:t>
            </a:r>
            <a:r>
              <a:rPr lang="en-US" sz="2000" dirty="0" err="1"/>
              <a:t>bằng</a:t>
            </a:r>
            <a:endParaRPr lang="en-US" sz="2000" dirty="0"/>
          </a:p>
          <a:p>
            <a:pPr marL="0" indent="0">
              <a:buNone/>
            </a:pPr>
            <a:r>
              <a:rPr lang="en-US" dirty="0"/>
              <a:t>  </a:t>
            </a:r>
            <a:r>
              <a:rPr lang="en-US" sz="2000" dirty="0"/>
              <a:t>- </a:t>
            </a:r>
            <a:r>
              <a:rPr lang="en-US" sz="2000" dirty="0" err="1"/>
              <a:t>Truy</a:t>
            </a:r>
            <a:r>
              <a:rPr lang="en-US" sz="2000" dirty="0"/>
              <a:t> </a:t>
            </a:r>
            <a:r>
              <a:rPr lang="en-US" sz="2000" dirty="0" err="1"/>
              <a:t>vấn</a:t>
            </a:r>
            <a:r>
              <a:rPr lang="en-US" sz="2000" dirty="0"/>
              <a:t> ở </a:t>
            </a:r>
            <a:r>
              <a:rPr lang="en-US" sz="2000" dirty="0" err="1"/>
              <a:t>những</a:t>
            </a:r>
            <a:r>
              <a:rPr lang="en-US" sz="2000" dirty="0"/>
              <a:t> test case      </a:t>
            </a:r>
            <a:r>
              <a:rPr lang="en-US" sz="2000" dirty="0" err="1"/>
              <a:t>thông</a:t>
            </a:r>
            <a:r>
              <a:rPr lang="en-US" sz="2000" dirty="0"/>
              <a:t> </a:t>
            </a:r>
            <a:r>
              <a:rPr lang="en-US" sz="2000" dirty="0" err="1"/>
              <a:t>thường</a:t>
            </a:r>
            <a:r>
              <a:rPr lang="en-US" sz="2000" dirty="0"/>
              <a:t> </a:t>
            </a:r>
            <a:r>
              <a:rPr lang="en-US" sz="2000" dirty="0" err="1"/>
              <a:t>nhanh</a:t>
            </a:r>
            <a:endParaRPr lang="en-US" sz="2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indent="0">
              <a:buNone/>
            </a:pPr>
            <a:r>
              <a:rPr lang="en-US" sz="2000" dirty="0" err="1"/>
              <a:t>Nhược</a:t>
            </a:r>
            <a:r>
              <a:rPr lang="en-US" sz="2000" dirty="0"/>
              <a:t> </a:t>
            </a:r>
            <a:r>
              <a:rPr lang="en-US" sz="2000" dirty="0" err="1"/>
              <a:t>điểm</a:t>
            </a:r>
            <a:r>
              <a:rPr lang="en-US" sz="2000" dirty="0"/>
              <a:t>:</a:t>
            </a:r>
            <a:endParaRPr b="1" dirty="0"/>
          </a:p>
          <a:p>
            <a:pPr marL="0" indent="0">
              <a:buNone/>
            </a:pPr>
            <a:r>
              <a:rPr lang="en-US" sz="2000" dirty="0"/>
              <a:t> -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trong</a:t>
            </a:r>
            <a:r>
              <a:rPr lang="en-US" sz="2000" dirty="0"/>
              <a:t> </a:t>
            </a:r>
            <a:r>
              <a:rPr lang="en-US" sz="2000" dirty="0" err="1"/>
              <a:t>truy</a:t>
            </a:r>
            <a:r>
              <a:rPr lang="en-US" sz="2000" dirty="0"/>
              <a:t> </a:t>
            </a:r>
            <a:r>
              <a:rPr lang="en-US" sz="2000" dirty="0" err="1"/>
              <a:t>vấn</a:t>
            </a:r>
            <a:r>
              <a:rPr lang="en-US" sz="2000" dirty="0"/>
              <a:t> </a:t>
            </a:r>
            <a:r>
              <a:rPr lang="en-US" sz="2000" dirty="0" err="1"/>
              <a:t>tuy</a:t>
            </a:r>
            <a:r>
              <a:rPr lang="en-US" sz="2000" dirty="0"/>
              <a:t> </a:t>
            </a:r>
            <a:r>
              <a:rPr lang="en-US" sz="2000" dirty="0" err="1"/>
              <a:t>nhanh</a:t>
            </a:r>
            <a:r>
              <a:rPr lang="en-US" sz="2000" dirty="0"/>
              <a:t> </a:t>
            </a:r>
            <a:r>
              <a:rPr lang="en-US" sz="2000" dirty="0" err="1"/>
              <a:t>nhưng</a:t>
            </a:r>
            <a:r>
              <a:rPr lang="en-US" sz="2000" dirty="0"/>
              <a:t> </a:t>
            </a:r>
            <a:r>
              <a:rPr lang="en-US" sz="2000" dirty="0" err="1"/>
              <a:t>đều</a:t>
            </a:r>
            <a:r>
              <a:rPr lang="en-US" sz="2000" dirty="0"/>
              <a:t> </a:t>
            </a:r>
            <a:r>
              <a:rPr lang="en-US" sz="2000" dirty="0" err="1"/>
              <a:t>là</a:t>
            </a:r>
            <a:r>
              <a:rPr lang="en-US" sz="2000" dirty="0"/>
              <a:t> O(log n)</a:t>
            </a:r>
          </a:p>
          <a:p>
            <a:pPr marL="0" indent="0">
              <a:buNone/>
            </a:pPr>
            <a:r>
              <a:rPr lang="en-US" sz="2000" dirty="0"/>
              <a:t> - Source code </a:t>
            </a:r>
            <a:r>
              <a:rPr lang="en-US" sz="2000" dirty="0" err="1"/>
              <a:t>phức</a:t>
            </a:r>
            <a:r>
              <a:rPr lang="en-US" sz="2000" dirty="0"/>
              <a:t> </a:t>
            </a:r>
            <a:r>
              <a:rPr lang="en-US" sz="2000" dirty="0" err="1"/>
              <a:t>tạp</a:t>
            </a:r>
            <a:r>
              <a:rPr lang="en-US" sz="2000" dirty="0"/>
              <a:t> </a:t>
            </a:r>
            <a:r>
              <a:rPr lang="en-US" sz="2000" dirty="0" err="1"/>
              <a:t>hơn</a:t>
            </a:r>
            <a:r>
              <a:rPr lang="en-US" sz="2000" dirty="0"/>
              <a:t> so </a:t>
            </a:r>
            <a:r>
              <a:rPr lang="en-US" sz="2000" dirty="0" err="1"/>
              <a:t>với</a:t>
            </a:r>
            <a:r>
              <a:rPr lang="en-US" sz="2000" dirty="0"/>
              <a:t> binary search tree </a:t>
            </a:r>
            <a:r>
              <a:rPr lang="en-US" sz="2000" dirty="0" err="1"/>
              <a:t>thông</a:t>
            </a:r>
            <a:r>
              <a:rPr lang="en-US" sz="2000" dirty="0"/>
              <a:t> </a:t>
            </a:r>
            <a:r>
              <a:rPr lang="en-US" sz="2000" dirty="0" err="1"/>
              <a:t>thường</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517155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ỨNG DỤNG CỦA </a:t>
            </a:r>
            <a:br>
              <a:rPr lang="en-US" sz="5000" b="1" dirty="0">
                <a:solidFill>
                  <a:schemeClr val="bg1">
                    <a:lumMod val="95000"/>
                    <a:lumOff val="5000"/>
                  </a:schemeClr>
                </a:solidFill>
              </a:rPr>
            </a:br>
            <a:r>
              <a:rPr lang="en-US" sz="5000" b="1" dirty="0">
                <a:solidFill>
                  <a:schemeClr val="bg1">
                    <a:lumMod val="95000"/>
                    <a:lumOff val="5000"/>
                  </a:schemeClr>
                </a:solidFill>
              </a:rPr>
              <a:t>SEGMENT TREE</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5831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247E-B3B6-F874-B57E-CB1B5C63E2D2}"/>
              </a:ext>
            </a:extLst>
          </p:cNvPr>
          <p:cNvSpPr>
            <a:spLocks noGrp="1"/>
          </p:cNvSpPr>
          <p:nvPr>
            <p:ph type="title"/>
          </p:nvPr>
        </p:nvSpPr>
        <p:spPr>
          <a:xfrm>
            <a:off x="360790" y="349200"/>
            <a:ext cx="6352244" cy="766200"/>
          </a:xfrm>
        </p:spPr>
        <p:txBody>
          <a:bodyPr/>
          <a:lstStyle/>
          <a:p>
            <a:r>
              <a:rPr lang="en-US" sz="4000" b="1" dirty="0" err="1">
                <a:solidFill>
                  <a:schemeClr val="bg1">
                    <a:lumMod val="95000"/>
                    <a:lumOff val="5000"/>
                  </a:schemeClr>
                </a:solidFill>
              </a:rPr>
              <a:t>Ứng</a:t>
            </a:r>
            <a:r>
              <a:rPr lang="en-US" sz="4000" b="1" dirty="0">
                <a:solidFill>
                  <a:schemeClr val="bg1">
                    <a:lumMod val="95000"/>
                    <a:lumOff val="5000"/>
                  </a:schemeClr>
                </a:solidFill>
              </a:rPr>
              <a:t> </a:t>
            </a:r>
            <a:r>
              <a:rPr lang="en-US" sz="4000" b="1" dirty="0" err="1">
                <a:solidFill>
                  <a:schemeClr val="bg1">
                    <a:lumMod val="95000"/>
                    <a:lumOff val="5000"/>
                  </a:schemeClr>
                </a:solidFill>
              </a:rPr>
              <a:t>dụng</a:t>
            </a:r>
            <a:r>
              <a:rPr lang="en-US" sz="4000" b="1" dirty="0">
                <a:solidFill>
                  <a:schemeClr val="bg1">
                    <a:lumMod val="95000"/>
                    <a:lumOff val="5000"/>
                  </a:schemeClr>
                </a:solidFill>
              </a:rPr>
              <a:t> </a:t>
            </a:r>
            <a:r>
              <a:rPr lang="en-US" sz="4000" b="1" dirty="0" err="1">
                <a:solidFill>
                  <a:schemeClr val="bg1">
                    <a:lumMod val="95000"/>
                    <a:lumOff val="5000"/>
                  </a:schemeClr>
                </a:solidFill>
              </a:rPr>
              <a:t>của</a:t>
            </a:r>
            <a:r>
              <a:rPr lang="en-US" sz="4000" b="1" dirty="0">
                <a:solidFill>
                  <a:schemeClr val="bg1">
                    <a:lumMod val="95000"/>
                    <a:lumOff val="5000"/>
                  </a:schemeClr>
                </a:solidFill>
              </a:rPr>
              <a:t> segment tree</a:t>
            </a:r>
            <a:endParaRPr lang="en-US" sz="4000" dirty="0"/>
          </a:p>
        </p:txBody>
      </p:sp>
      <p:sp>
        <p:nvSpPr>
          <p:cNvPr id="3" name="Text Placeholder 2">
            <a:extLst>
              <a:ext uri="{FF2B5EF4-FFF2-40B4-BE49-F238E27FC236}">
                <a16:creationId xmlns:a16="http://schemas.microsoft.com/office/drawing/2014/main" id="{4A7923DE-924D-D757-75A0-BCCFC89603A9}"/>
              </a:ext>
            </a:extLst>
          </p:cNvPr>
          <p:cNvSpPr>
            <a:spLocks noGrp="1"/>
          </p:cNvSpPr>
          <p:nvPr>
            <p:ph type="body" idx="1"/>
          </p:nvPr>
        </p:nvSpPr>
        <p:spPr>
          <a:xfrm>
            <a:off x="814275" y="1648800"/>
            <a:ext cx="6132600" cy="3145500"/>
          </a:xfrm>
        </p:spPr>
        <p:txBody>
          <a:bodyPr/>
          <a:lstStyle/>
          <a:p>
            <a:r>
              <a:rPr lang="en-US" sz="2400" dirty="0" err="1"/>
              <a:t>Truy</a:t>
            </a:r>
            <a:r>
              <a:rPr lang="en-US" sz="2400" dirty="0"/>
              <a:t> </a:t>
            </a:r>
            <a:r>
              <a:rPr lang="en-US" sz="2400" dirty="0" err="1"/>
              <a:t>vấn</a:t>
            </a:r>
            <a:r>
              <a:rPr lang="en-US" sz="2400" dirty="0"/>
              <a:t> </a:t>
            </a:r>
            <a:r>
              <a:rPr lang="en-US" sz="2400" dirty="0" err="1"/>
              <a:t>phạm</a:t>
            </a:r>
            <a:r>
              <a:rPr lang="en-US" sz="2400" dirty="0"/>
              <a:t> vi </a:t>
            </a:r>
            <a:r>
              <a:rPr lang="en-US" sz="2400" dirty="0" err="1"/>
              <a:t>tối</a:t>
            </a:r>
            <a:r>
              <a:rPr lang="en-US" sz="2400" dirty="0"/>
              <a:t> </a:t>
            </a:r>
            <a:r>
              <a:rPr lang="en-US" sz="2400" dirty="0" err="1"/>
              <a:t>đại</a:t>
            </a:r>
            <a:r>
              <a:rPr lang="en-US" sz="2400" dirty="0"/>
              <a:t>, </a:t>
            </a:r>
            <a:r>
              <a:rPr lang="en-US" sz="2400" dirty="0" err="1"/>
              <a:t>tối</a:t>
            </a:r>
            <a:r>
              <a:rPr lang="en-US" sz="2400" dirty="0"/>
              <a:t> </a:t>
            </a:r>
            <a:r>
              <a:rPr lang="en-US" sz="2400" dirty="0" err="1"/>
              <a:t>tiểu</a:t>
            </a:r>
            <a:r>
              <a:rPr lang="en-US" sz="2400" dirty="0"/>
              <a:t>, </a:t>
            </a:r>
            <a:r>
              <a:rPr lang="en-US" sz="2400" dirty="0" err="1"/>
              <a:t>tổng</a:t>
            </a:r>
            <a:r>
              <a:rPr lang="en-US" sz="2400" dirty="0"/>
              <a:t> (Range min, max, sum queries)</a:t>
            </a:r>
          </a:p>
          <a:p>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phạm</a:t>
            </a:r>
            <a:r>
              <a:rPr lang="en-US" sz="2400" dirty="0"/>
              <a:t> vi </a:t>
            </a:r>
            <a:r>
              <a:rPr lang="en-US" sz="2400" dirty="0" err="1"/>
              <a:t>tùy</a:t>
            </a:r>
            <a:r>
              <a:rPr lang="en-US" sz="2400" dirty="0"/>
              <a:t> ý</a:t>
            </a:r>
          </a:p>
          <a:p>
            <a:r>
              <a:rPr lang="en-US" sz="2400" dirty="0" err="1"/>
              <a:t>Hình</a:t>
            </a:r>
            <a:r>
              <a:rPr lang="en-US" sz="2400" dirty="0"/>
              <a:t> </a:t>
            </a:r>
            <a:r>
              <a:rPr lang="en-US" sz="2400" dirty="0" err="1"/>
              <a:t>học</a:t>
            </a:r>
            <a:r>
              <a:rPr lang="en-US" sz="2400" dirty="0"/>
              <a:t> </a:t>
            </a:r>
            <a:r>
              <a:rPr lang="en-US" sz="2400" dirty="0" err="1"/>
              <a:t>tính</a:t>
            </a:r>
            <a:r>
              <a:rPr lang="en-US" sz="2400" dirty="0"/>
              <a:t> </a:t>
            </a:r>
            <a:r>
              <a:rPr lang="en-US" sz="2400" dirty="0" err="1"/>
              <a:t>toán</a:t>
            </a:r>
            <a:r>
              <a:rPr lang="en-US" sz="2400" dirty="0"/>
              <a:t> (Computational Geometry)</a:t>
            </a:r>
          </a:p>
          <a:p>
            <a:r>
              <a:rPr lang="en-US" sz="2400" dirty="0" err="1"/>
              <a:t>Hệ</a:t>
            </a:r>
            <a:r>
              <a:rPr lang="en-US" sz="2400" dirty="0"/>
              <a:t> </a:t>
            </a:r>
            <a:r>
              <a:rPr lang="en-US" sz="2400" dirty="0" err="1"/>
              <a:t>thống</a:t>
            </a:r>
            <a:r>
              <a:rPr lang="en-US" sz="2400" dirty="0"/>
              <a:t> </a:t>
            </a:r>
            <a:r>
              <a:rPr lang="en-US" sz="2400" dirty="0" err="1"/>
              <a:t>thông</a:t>
            </a:r>
            <a:r>
              <a:rPr lang="en-US" sz="2400" dirty="0"/>
              <a:t> tin </a:t>
            </a:r>
            <a:r>
              <a:rPr lang="en-US" sz="2400" dirty="0" err="1"/>
              <a:t>địa</a:t>
            </a:r>
            <a:r>
              <a:rPr lang="en-US" sz="2400" dirty="0"/>
              <a:t> </a:t>
            </a:r>
            <a:r>
              <a:rPr lang="en-US" sz="2400" dirty="0" err="1"/>
              <a:t>lý</a:t>
            </a:r>
            <a:r>
              <a:rPr lang="en-US" sz="2400" dirty="0"/>
              <a:t> (Geographic information system)</a:t>
            </a:r>
          </a:p>
          <a:p>
            <a:r>
              <a:rPr lang="en-US" sz="2400" dirty="0"/>
              <a:t>....</a:t>
            </a:r>
          </a:p>
          <a:p>
            <a:endParaRPr lang="en-US" sz="2400" dirty="0"/>
          </a:p>
          <a:p>
            <a:endParaRPr lang="en-US" dirty="0"/>
          </a:p>
        </p:txBody>
      </p:sp>
      <p:sp>
        <p:nvSpPr>
          <p:cNvPr id="4" name="Slide Number Placeholder 3">
            <a:extLst>
              <a:ext uri="{FF2B5EF4-FFF2-40B4-BE49-F238E27FC236}">
                <a16:creationId xmlns:a16="http://schemas.microsoft.com/office/drawing/2014/main" id="{86584451-A01F-00AD-54E2-D069A640A3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6093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633871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b="1" dirty="0">
                <a:solidFill>
                  <a:schemeClr val="bg1">
                    <a:lumMod val="95000"/>
                    <a:lumOff val="5000"/>
                  </a:schemeClr>
                </a:solidFill>
              </a:rPr>
              <a:t>CÁC THAO TÁC CƠ BẢN</a:t>
            </a:r>
            <a:br>
              <a:rPr lang="en-US" sz="4500" b="1" dirty="0">
                <a:solidFill>
                  <a:schemeClr val="bg1">
                    <a:lumMod val="95000"/>
                    <a:lumOff val="5000"/>
                  </a:schemeClr>
                </a:solidFill>
              </a:rPr>
            </a:br>
            <a:r>
              <a:rPr lang="en-US" sz="4500" b="1" dirty="0">
                <a:solidFill>
                  <a:schemeClr val="bg1">
                    <a:lumMod val="95000"/>
                    <a:lumOff val="5000"/>
                  </a:schemeClr>
                </a:solidFill>
              </a:rPr>
              <a:t>SEGMENT TREE</a:t>
            </a:r>
            <a:endParaRPr sz="4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5261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4828242"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lumMod val="95000"/>
                    <a:lumOff val="5000"/>
                  </a:schemeClr>
                </a:solidFill>
              </a:rPr>
              <a:t>CÁC THAO TÁC CƠ BẢN SEGMENT TREE</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3E4AC84-D066-B153-9B34-22A88866DC06}"/>
              </a:ext>
            </a:extLst>
          </p:cNvPr>
          <p:cNvSpPr/>
          <p:nvPr/>
        </p:nvSpPr>
        <p:spPr>
          <a:xfrm>
            <a:off x="3997516" y="435093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 name="Rectangle 2">
            <a:extLst>
              <a:ext uri="{FF2B5EF4-FFF2-40B4-BE49-F238E27FC236}">
                <a16:creationId xmlns:a16="http://schemas.microsoft.com/office/drawing/2014/main" id="{AF29BC39-2B68-1888-B1D4-2905CEA333AA}"/>
              </a:ext>
            </a:extLst>
          </p:cNvPr>
          <p:cNvSpPr/>
          <p:nvPr/>
        </p:nvSpPr>
        <p:spPr>
          <a:xfrm>
            <a:off x="2812889" y="43302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 name="Rectangle 3">
            <a:extLst>
              <a:ext uri="{FF2B5EF4-FFF2-40B4-BE49-F238E27FC236}">
                <a16:creationId xmlns:a16="http://schemas.microsoft.com/office/drawing/2014/main" id="{1DE86AD7-629C-15A2-6E57-51199A2CA9C0}"/>
              </a:ext>
            </a:extLst>
          </p:cNvPr>
          <p:cNvSpPr/>
          <p:nvPr/>
        </p:nvSpPr>
        <p:spPr>
          <a:xfrm>
            <a:off x="4751012"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5" name="Rectangle 4">
            <a:extLst>
              <a:ext uri="{FF2B5EF4-FFF2-40B4-BE49-F238E27FC236}">
                <a16:creationId xmlns:a16="http://schemas.microsoft.com/office/drawing/2014/main" id="{4C2D51D2-50F8-EF40-E484-714CB283805C}"/>
              </a:ext>
            </a:extLst>
          </p:cNvPr>
          <p:cNvSpPr/>
          <p:nvPr/>
        </p:nvSpPr>
        <p:spPr>
          <a:xfrm>
            <a:off x="5905265" y="4414560"/>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 name="Rectangle 5">
            <a:extLst>
              <a:ext uri="{FF2B5EF4-FFF2-40B4-BE49-F238E27FC236}">
                <a16:creationId xmlns:a16="http://schemas.microsoft.com/office/drawing/2014/main" id="{89C50997-F739-34EC-185B-C67F575E9112}"/>
              </a:ext>
            </a:extLst>
          </p:cNvPr>
          <p:cNvSpPr/>
          <p:nvPr/>
        </p:nvSpPr>
        <p:spPr>
          <a:xfrm>
            <a:off x="7120978" y="439110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7" name="Rectangle 6">
            <a:extLst>
              <a:ext uri="{FF2B5EF4-FFF2-40B4-BE49-F238E27FC236}">
                <a16:creationId xmlns:a16="http://schemas.microsoft.com/office/drawing/2014/main" id="{E8E54720-9544-4816-3897-B50D376AA5B3}"/>
              </a:ext>
            </a:extLst>
          </p:cNvPr>
          <p:cNvSpPr/>
          <p:nvPr/>
        </p:nvSpPr>
        <p:spPr>
          <a:xfrm>
            <a:off x="8065678"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8" name="Straight Connector 7">
            <a:extLst>
              <a:ext uri="{FF2B5EF4-FFF2-40B4-BE49-F238E27FC236}">
                <a16:creationId xmlns:a16="http://schemas.microsoft.com/office/drawing/2014/main" id="{EA21CAB1-5249-DCF6-9CFA-3AD6D5BFECA0}"/>
              </a:ext>
            </a:extLst>
          </p:cNvPr>
          <p:cNvCxnSpPr>
            <a:cxnSpLocks/>
            <a:stCxn id="3" idx="0"/>
            <a:endCxn id="10" idx="2"/>
          </p:cNvCxnSpPr>
          <p:nvPr/>
        </p:nvCxnSpPr>
        <p:spPr>
          <a:xfrm flipV="1">
            <a:off x="3139461" y="3920805"/>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580E8C-FD5A-CD5D-CF75-390A4BEF4A6D}"/>
              </a:ext>
            </a:extLst>
          </p:cNvPr>
          <p:cNvCxnSpPr>
            <a:cxnSpLocks/>
            <a:endCxn id="10" idx="2"/>
          </p:cNvCxnSpPr>
          <p:nvPr/>
        </p:nvCxnSpPr>
        <p:spPr>
          <a:xfrm flipH="1" flipV="1">
            <a:off x="3705960" y="3920805"/>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9FD74A-F2A0-3EDE-F417-96B4755ECD17}"/>
              </a:ext>
            </a:extLst>
          </p:cNvPr>
          <p:cNvSpPr/>
          <p:nvPr/>
        </p:nvSpPr>
        <p:spPr>
          <a:xfrm>
            <a:off x="3379388" y="3258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C6281FF0-8062-6C3A-4A4E-DFC81E769ED6}"/>
              </a:ext>
            </a:extLst>
          </p:cNvPr>
          <p:cNvCxnSpPr>
            <a:cxnSpLocks/>
            <a:stCxn id="10" idx="0"/>
          </p:cNvCxnSpPr>
          <p:nvPr/>
        </p:nvCxnSpPr>
        <p:spPr>
          <a:xfrm flipV="1">
            <a:off x="3705960" y="2872261"/>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114CD8B-DB4B-7859-D222-977EF1634CD0}"/>
              </a:ext>
            </a:extLst>
          </p:cNvPr>
          <p:cNvCxnSpPr>
            <a:stCxn id="4" idx="0"/>
          </p:cNvCxnSpPr>
          <p:nvPr/>
        </p:nvCxnSpPr>
        <p:spPr>
          <a:xfrm flipH="1" flipV="1">
            <a:off x="4568264" y="2872261"/>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D8C4BA-A791-8DB5-68BB-1CC5A0DA1C25}"/>
              </a:ext>
            </a:extLst>
          </p:cNvPr>
          <p:cNvSpPr/>
          <p:nvPr/>
        </p:nvSpPr>
        <p:spPr>
          <a:xfrm>
            <a:off x="4204387" y="231675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4" name="Straight Connector 13">
            <a:extLst>
              <a:ext uri="{FF2B5EF4-FFF2-40B4-BE49-F238E27FC236}">
                <a16:creationId xmlns:a16="http://schemas.microsoft.com/office/drawing/2014/main" id="{E3D85AAB-852E-DB33-24F0-54A7E03E3771}"/>
              </a:ext>
            </a:extLst>
          </p:cNvPr>
          <p:cNvCxnSpPr>
            <a:cxnSpLocks/>
            <a:stCxn id="5" idx="0"/>
          </p:cNvCxnSpPr>
          <p:nvPr/>
        </p:nvCxnSpPr>
        <p:spPr>
          <a:xfrm flipV="1">
            <a:off x="6231837" y="3786661"/>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F3752F-8E35-01C4-EFE1-EF99F828E87A}"/>
              </a:ext>
            </a:extLst>
          </p:cNvPr>
          <p:cNvCxnSpPr>
            <a:cxnSpLocks/>
            <a:stCxn id="6" idx="0"/>
          </p:cNvCxnSpPr>
          <p:nvPr/>
        </p:nvCxnSpPr>
        <p:spPr>
          <a:xfrm flipH="1" flipV="1">
            <a:off x="6978696" y="3833315"/>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C9355BC-71B7-448A-E029-684EEE1D7383}"/>
              </a:ext>
            </a:extLst>
          </p:cNvPr>
          <p:cNvSpPr/>
          <p:nvPr/>
        </p:nvSpPr>
        <p:spPr>
          <a:xfrm>
            <a:off x="6683979"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17" name="Straight Connector 16">
            <a:extLst>
              <a:ext uri="{FF2B5EF4-FFF2-40B4-BE49-F238E27FC236}">
                <a16:creationId xmlns:a16="http://schemas.microsoft.com/office/drawing/2014/main" id="{E38A3A89-61FB-F342-6AF0-D619B903F628}"/>
              </a:ext>
            </a:extLst>
          </p:cNvPr>
          <p:cNvCxnSpPr>
            <a:stCxn id="16" idx="0"/>
          </p:cNvCxnSpPr>
          <p:nvPr/>
        </p:nvCxnSpPr>
        <p:spPr>
          <a:xfrm flipV="1">
            <a:off x="7010551" y="2647988"/>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F1F9F0-8BCE-1A07-2903-AC163E700DED}"/>
              </a:ext>
            </a:extLst>
          </p:cNvPr>
          <p:cNvCxnSpPr>
            <a:stCxn id="7" idx="0"/>
          </p:cNvCxnSpPr>
          <p:nvPr/>
        </p:nvCxnSpPr>
        <p:spPr>
          <a:xfrm flipH="1" flipV="1">
            <a:off x="7663694" y="2647988"/>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5030DC-3175-707A-B2D5-9727F771BA1E}"/>
              </a:ext>
            </a:extLst>
          </p:cNvPr>
          <p:cNvSpPr/>
          <p:nvPr/>
        </p:nvSpPr>
        <p:spPr>
          <a:xfrm>
            <a:off x="7340582" y="23381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 name="Straight Connector 19">
            <a:extLst>
              <a:ext uri="{FF2B5EF4-FFF2-40B4-BE49-F238E27FC236}">
                <a16:creationId xmlns:a16="http://schemas.microsoft.com/office/drawing/2014/main" id="{80F36E8D-D36F-13F7-199C-BD7F09A05608}"/>
              </a:ext>
            </a:extLst>
          </p:cNvPr>
          <p:cNvCxnSpPr>
            <a:cxnSpLocks/>
            <a:endCxn id="22" idx="2"/>
          </p:cNvCxnSpPr>
          <p:nvPr/>
        </p:nvCxnSpPr>
        <p:spPr>
          <a:xfrm flipV="1">
            <a:off x="4540290" y="2061158"/>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C5AB32-3DC8-BE59-CCE0-63A92E11DB22}"/>
              </a:ext>
            </a:extLst>
          </p:cNvPr>
          <p:cNvCxnSpPr>
            <a:cxnSpLocks/>
            <a:stCxn id="19" idx="0"/>
            <a:endCxn id="22" idx="2"/>
          </p:cNvCxnSpPr>
          <p:nvPr/>
        </p:nvCxnSpPr>
        <p:spPr>
          <a:xfrm flipH="1" flipV="1">
            <a:off x="6137372" y="2061158"/>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CF7031-B247-4A08-56F2-768899822DA9}"/>
              </a:ext>
            </a:extLst>
          </p:cNvPr>
          <p:cNvSpPr/>
          <p:nvPr/>
        </p:nvSpPr>
        <p:spPr>
          <a:xfrm>
            <a:off x="5810800" y="139868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TextBox 22">
            <a:extLst>
              <a:ext uri="{FF2B5EF4-FFF2-40B4-BE49-F238E27FC236}">
                <a16:creationId xmlns:a16="http://schemas.microsoft.com/office/drawing/2014/main" id="{0A483AB1-7A57-D235-FDAA-FCA48D806146}"/>
              </a:ext>
            </a:extLst>
          </p:cNvPr>
          <p:cNvSpPr txBox="1"/>
          <p:nvPr/>
        </p:nvSpPr>
        <p:spPr>
          <a:xfrm>
            <a:off x="2494985" y="4528283"/>
            <a:ext cx="326572" cy="307777"/>
          </a:xfrm>
          <a:prstGeom prst="rect">
            <a:avLst/>
          </a:prstGeom>
          <a:noFill/>
        </p:spPr>
        <p:txBody>
          <a:bodyPr wrap="square" rtlCol="0">
            <a:spAutoFit/>
          </a:bodyPr>
          <a:lstStyle/>
          <a:p>
            <a:r>
              <a:rPr lang="en-US" dirty="0">
                <a:solidFill>
                  <a:sysClr val="windowText" lastClr="000000"/>
                </a:solidFill>
              </a:rPr>
              <a:t>1</a:t>
            </a:r>
          </a:p>
        </p:txBody>
      </p:sp>
      <p:sp>
        <p:nvSpPr>
          <p:cNvPr id="24" name="TextBox 23">
            <a:extLst>
              <a:ext uri="{FF2B5EF4-FFF2-40B4-BE49-F238E27FC236}">
                <a16:creationId xmlns:a16="http://schemas.microsoft.com/office/drawing/2014/main" id="{F06A1DBE-2838-E564-09A8-CC84A211FA38}"/>
              </a:ext>
            </a:extLst>
          </p:cNvPr>
          <p:cNvSpPr txBox="1"/>
          <p:nvPr/>
        </p:nvSpPr>
        <p:spPr>
          <a:xfrm>
            <a:off x="3695565" y="4528283"/>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5" name="TextBox 24">
            <a:extLst>
              <a:ext uri="{FF2B5EF4-FFF2-40B4-BE49-F238E27FC236}">
                <a16:creationId xmlns:a16="http://schemas.microsoft.com/office/drawing/2014/main" id="{E539D6FB-A022-56B4-FD98-A477B3D5C1A3}"/>
              </a:ext>
            </a:extLst>
          </p:cNvPr>
          <p:cNvSpPr txBox="1"/>
          <p:nvPr/>
        </p:nvSpPr>
        <p:spPr>
          <a:xfrm>
            <a:off x="2775892" y="3435680"/>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6" name="TextBox 25">
            <a:extLst>
              <a:ext uri="{FF2B5EF4-FFF2-40B4-BE49-F238E27FC236}">
                <a16:creationId xmlns:a16="http://schemas.microsoft.com/office/drawing/2014/main" id="{70582057-B4BF-918D-5404-67923B599C53}"/>
              </a:ext>
            </a:extLst>
          </p:cNvPr>
          <p:cNvSpPr txBox="1"/>
          <p:nvPr/>
        </p:nvSpPr>
        <p:spPr>
          <a:xfrm>
            <a:off x="4436439" y="3427050"/>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27" name="TextBox 26">
            <a:extLst>
              <a:ext uri="{FF2B5EF4-FFF2-40B4-BE49-F238E27FC236}">
                <a16:creationId xmlns:a16="http://schemas.microsoft.com/office/drawing/2014/main" id="{ECC89A6A-15B1-DD0C-CC6F-65A4FF248E80}"/>
              </a:ext>
            </a:extLst>
          </p:cNvPr>
          <p:cNvSpPr txBox="1"/>
          <p:nvPr/>
        </p:nvSpPr>
        <p:spPr>
          <a:xfrm>
            <a:off x="3674760" y="2520424"/>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8" name="TextBox 27">
            <a:extLst>
              <a:ext uri="{FF2B5EF4-FFF2-40B4-BE49-F238E27FC236}">
                <a16:creationId xmlns:a16="http://schemas.microsoft.com/office/drawing/2014/main" id="{0E391F11-072C-3BC4-7584-B3ABF7F0E8F1}"/>
              </a:ext>
            </a:extLst>
          </p:cNvPr>
          <p:cNvSpPr txBox="1"/>
          <p:nvPr/>
        </p:nvSpPr>
        <p:spPr>
          <a:xfrm>
            <a:off x="5191530" y="1583874"/>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9" name="TextBox 28">
            <a:extLst>
              <a:ext uri="{FF2B5EF4-FFF2-40B4-BE49-F238E27FC236}">
                <a16:creationId xmlns:a16="http://schemas.microsoft.com/office/drawing/2014/main" id="{A1B463A2-D9B7-9286-60F4-069796006AD1}"/>
              </a:ext>
            </a:extLst>
          </p:cNvPr>
          <p:cNvSpPr txBox="1"/>
          <p:nvPr/>
        </p:nvSpPr>
        <p:spPr>
          <a:xfrm>
            <a:off x="6733913" y="2541856"/>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0" name="TextBox 29">
            <a:extLst>
              <a:ext uri="{FF2B5EF4-FFF2-40B4-BE49-F238E27FC236}">
                <a16:creationId xmlns:a16="http://schemas.microsoft.com/office/drawing/2014/main" id="{2A76BCCC-C538-C7F9-A3C0-092531368964}"/>
              </a:ext>
            </a:extLst>
          </p:cNvPr>
          <p:cNvSpPr txBox="1"/>
          <p:nvPr/>
        </p:nvSpPr>
        <p:spPr>
          <a:xfrm>
            <a:off x="6122636" y="339327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1" name="TextBox 30">
            <a:extLst>
              <a:ext uri="{FF2B5EF4-FFF2-40B4-BE49-F238E27FC236}">
                <a16:creationId xmlns:a16="http://schemas.microsoft.com/office/drawing/2014/main" id="{6D29CF83-3ACF-B489-A68C-5B993EE7F70E}"/>
              </a:ext>
            </a:extLst>
          </p:cNvPr>
          <p:cNvSpPr txBox="1"/>
          <p:nvPr/>
        </p:nvSpPr>
        <p:spPr>
          <a:xfrm>
            <a:off x="7739106" y="3399466"/>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2" name="TextBox 31">
            <a:extLst>
              <a:ext uri="{FF2B5EF4-FFF2-40B4-BE49-F238E27FC236}">
                <a16:creationId xmlns:a16="http://schemas.microsoft.com/office/drawing/2014/main" id="{2B2A9953-AFC8-D114-5775-66FD60E4CC98}"/>
              </a:ext>
            </a:extLst>
          </p:cNvPr>
          <p:cNvSpPr txBox="1"/>
          <p:nvPr/>
        </p:nvSpPr>
        <p:spPr>
          <a:xfrm>
            <a:off x="5642517" y="4591908"/>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3" name="TextBox 32">
            <a:extLst>
              <a:ext uri="{FF2B5EF4-FFF2-40B4-BE49-F238E27FC236}">
                <a16:creationId xmlns:a16="http://schemas.microsoft.com/office/drawing/2014/main" id="{0180FB87-252C-675A-7021-79722CD7D4E1}"/>
              </a:ext>
            </a:extLst>
          </p:cNvPr>
          <p:cNvSpPr txBox="1"/>
          <p:nvPr/>
        </p:nvSpPr>
        <p:spPr>
          <a:xfrm>
            <a:off x="6854898" y="4591981"/>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34" name="Rectangle 33">
            <a:extLst>
              <a:ext uri="{FF2B5EF4-FFF2-40B4-BE49-F238E27FC236}">
                <a16:creationId xmlns:a16="http://schemas.microsoft.com/office/drawing/2014/main" id="{9C527004-EDC1-B905-22E7-6B1407CB0E24}"/>
              </a:ext>
            </a:extLst>
          </p:cNvPr>
          <p:cNvSpPr/>
          <p:nvPr/>
        </p:nvSpPr>
        <p:spPr>
          <a:xfrm>
            <a:off x="104360" y="1401331"/>
            <a:ext cx="653143" cy="662474"/>
          </a:xfrm>
          <a:prstGeom prst="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5" name="Rectangle 34">
            <a:extLst>
              <a:ext uri="{FF2B5EF4-FFF2-40B4-BE49-F238E27FC236}">
                <a16:creationId xmlns:a16="http://schemas.microsoft.com/office/drawing/2014/main" id="{C649D0FB-AAD0-5B1C-07D8-B61A779A0F5A}"/>
              </a:ext>
            </a:extLst>
          </p:cNvPr>
          <p:cNvSpPr/>
          <p:nvPr/>
        </p:nvSpPr>
        <p:spPr>
          <a:xfrm>
            <a:off x="1410646"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6" name="Rectangle 35">
            <a:extLst>
              <a:ext uri="{FF2B5EF4-FFF2-40B4-BE49-F238E27FC236}">
                <a16:creationId xmlns:a16="http://schemas.microsoft.com/office/drawing/2014/main" id="{75B5BEF4-E811-3EA1-44AF-66F3C6720981}"/>
              </a:ext>
            </a:extLst>
          </p:cNvPr>
          <p:cNvSpPr/>
          <p:nvPr/>
        </p:nvSpPr>
        <p:spPr>
          <a:xfrm>
            <a:off x="2063789"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7" name="Rectangle 36">
            <a:extLst>
              <a:ext uri="{FF2B5EF4-FFF2-40B4-BE49-F238E27FC236}">
                <a16:creationId xmlns:a16="http://schemas.microsoft.com/office/drawing/2014/main" id="{BBFCC715-9AB6-962D-40C9-ADDC3957A4ED}"/>
              </a:ext>
            </a:extLst>
          </p:cNvPr>
          <p:cNvSpPr/>
          <p:nvPr/>
        </p:nvSpPr>
        <p:spPr>
          <a:xfrm>
            <a:off x="2716930"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8" name="Rectangle 37">
            <a:extLst>
              <a:ext uri="{FF2B5EF4-FFF2-40B4-BE49-F238E27FC236}">
                <a16:creationId xmlns:a16="http://schemas.microsoft.com/office/drawing/2014/main" id="{363D3479-677C-5C89-E6D4-6B8784FCF896}"/>
              </a:ext>
            </a:extLst>
          </p:cNvPr>
          <p:cNvSpPr/>
          <p:nvPr/>
        </p:nvSpPr>
        <p:spPr>
          <a:xfrm>
            <a:off x="337007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Rectangle 38">
            <a:extLst>
              <a:ext uri="{FF2B5EF4-FFF2-40B4-BE49-F238E27FC236}">
                <a16:creationId xmlns:a16="http://schemas.microsoft.com/office/drawing/2014/main" id="{41F71949-6BAC-46F2-9DF5-4685804ADB9E}"/>
              </a:ext>
            </a:extLst>
          </p:cNvPr>
          <p:cNvSpPr/>
          <p:nvPr/>
        </p:nvSpPr>
        <p:spPr>
          <a:xfrm>
            <a:off x="75750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46" name="TextBox 45">
            <a:extLst>
              <a:ext uri="{FF2B5EF4-FFF2-40B4-BE49-F238E27FC236}">
                <a16:creationId xmlns:a16="http://schemas.microsoft.com/office/drawing/2014/main" id="{03C2D38F-772B-AFB4-F507-0E3EE28D78D2}"/>
              </a:ext>
            </a:extLst>
          </p:cNvPr>
          <p:cNvSpPr txBox="1"/>
          <p:nvPr/>
        </p:nvSpPr>
        <p:spPr>
          <a:xfrm>
            <a:off x="-66527" y="3944002"/>
            <a:ext cx="2507486" cy="1384995"/>
          </a:xfrm>
          <a:prstGeom prst="rect">
            <a:avLst/>
          </a:prstGeom>
          <a:noFill/>
        </p:spPr>
        <p:txBody>
          <a:bodyPr wrap="square" rtlCol="0">
            <a:spAutoFit/>
          </a:bodyPr>
          <a:lstStyle/>
          <a:p>
            <a:r>
              <a:rPr lang="vi-VN" sz="1400" dirty="0"/>
              <a:t>Ý tưởng: Chia mảng thành 2 mảng con, mỗi mảng con chia đôi cho đến khi còn một phần tử, rồi tạo theo mục đích(min, max, tổng…)</a:t>
            </a:r>
            <a:endParaRPr lang="en-US" sz="1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0" grpId="0" animBg="1"/>
      <p:bldP spid="13" grpId="0" animBg="1"/>
      <p:bldP spid="16" grpId="0" animBg="1"/>
      <p:bldP spid="19" grpId="0" animBg="1"/>
      <p:bldP spid="22" grpId="0" animBg="1"/>
      <p:bldP spid="23" grpId="0"/>
      <p:bldP spid="24" grpId="0"/>
      <p:bldP spid="25" grpId="0"/>
      <p:bldP spid="26" grpId="0" animBg="1"/>
      <p:bldP spid="27" grpId="0"/>
      <p:bldP spid="28" grpId="0"/>
      <p:bldP spid="29" grpId="0"/>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294514" y="1016146"/>
            <a:ext cx="7323485" cy="2745000"/>
          </a:xfrm>
          <a:prstGeom prst="rect">
            <a:avLst/>
          </a:prstGeom>
        </p:spPr>
        <p:txBody>
          <a:bodyPr spcFirstLastPara="1" wrap="square" lIns="91425" tIns="91425" rIns="91425" bIns="91425" anchor="t" anchorCtr="0">
            <a:noAutofit/>
          </a:bodyPr>
          <a:lstStyle/>
          <a:p>
            <a:pPr marL="0" indent="0">
              <a:buNone/>
            </a:pPr>
            <a:endParaRPr lang="en-US" sz="4000" i="0" dirty="0"/>
          </a:p>
          <a:p>
            <a:pPr marL="0" indent="0">
              <a:buNone/>
            </a:pPr>
            <a:r>
              <a:rPr lang="en-US" sz="4000" i="0" dirty="0" err="1"/>
              <a:t>Bài</a:t>
            </a:r>
            <a:r>
              <a:rPr lang="en-US" sz="4000" i="0" dirty="0"/>
              <a:t> </a:t>
            </a:r>
            <a:r>
              <a:rPr lang="en-US" sz="4000" i="0" dirty="0" err="1"/>
              <a:t>toán</a:t>
            </a:r>
            <a:r>
              <a:rPr lang="en-US" sz="4000" i="0" dirty="0"/>
              <a:t>: </a:t>
            </a:r>
            <a:r>
              <a:rPr lang="en-US" sz="4000" i="0" dirty="0" err="1"/>
              <a:t>Hãy</a:t>
            </a:r>
            <a:r>
              <a:rPr lang="en-US" sz="4000" i="0" dirty="0"/>
              <a:t> </a:t>
            </a:r>
            <a:r>
              <a:rPr lang="en-US" sz="4000" i="0" dirty="0" err="1"/>
              <a:t>tạo</a:t>
            </a:r>
            <a:r>
              <a:rPr lang="en-US" sz="4000" i="0" dirty="0"/>
              <a:t> </a:t>
            </a:r>
            <a:r>
              <a:rPr lang="en-US" sz="4000" i="0" dirty="0" err="1"/>
              <a:t>một</a:t>
            </a:r>
            <a:r>
              <a:rPr lang="en-US" sz="4000" i="0" dirty="0"/>
              <a:t> </a:t>
            </a:r>
            <a:r>
              <a:rPr lang="en-US" sz="4000" i="0" dirty="0" err="1"/>
              <a:t>cây</a:t>
            </a:r>
            <a:r>
              <a:rPr lang="en-US" sz="4000" i="0" dirty="0"/>
              <a:t> </a:t>
            </a:r>
            <a:r>
              <a:rPr lang="en-US" sz="4000" i="0" dirty="0" err="1"/>
              <a:t>phân</a:t>
            </a:r>
            <a:r>
              <a:rPr lang="en-US" sz="4000" i="0" dirty="0"/>
              <a:t> </a:t>
            </a:r>
            <a:r>
              <a:rPr lang="en-US" sz="4000" i="0" dirty="0" err="1"/>
              <a:t>đoạn</a:t>
            </a:r>
            <a:r>
              <a:rPr lang="en-US" sz="4000" i="0" dirty="0"/>
              <a:t> </a:t>
            </a:r>
            <a:r>
              <a:rPr lang="en-US" sz="4000" i="0" dirty="0" err="1"/>
              <a:t>chứa</a:t>
            </a:r>
            <a:r>
              <a:rPr lang="en-US" sz="4000" i="0" dirty="0"/>
              <a:t> </a:t>
            </a:r>
            <a:r>
              <a:rPr lang="en-US" sz="4000" i="0" dirty="0" err="1"/>
              <a:t>lần</a:t>
            </a:r>
            <a:r>
              <a:rPr lang="en-US" sz="4000" i="0" dirty="0"/>
              <a:t> </a:t>
            </a:r>
            <a:r>
              <a:rPr lang="en-US" sz="4000" i="0" dirty="0" err="1"/>
              <a:t>lượt</a:t>
            </a:r>
            <a:r>
              <a:rPr lang="en-US" sz="4000" i="0" dirty="0"/>
              <a:t> 2,4,6,8,10</a:t>
            </a:r>
            <a:br>
              <a:rPr lang="en-US" sz="4000" i="0" dirty="0"/>
            </a:br>
            <a:r>
              <a:rPr lang="en-US" sz="4000" i="0" dirty="0"/>
              <a:t>,12,14</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0866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2500" b="1" dirty="0">
                <a:solidFill>
                  <a:schemeClr val="bg1">
                    <a:lumMod val="95000"/>
                    <a:lumOff val="5000"/>
                  </a:schemeClr>
                </a:solidFill>
              </a:rPr>
              <a:t>CÁC THAO TÁC CƠ BẢN SEGMENT TREE</a:t>
            </a:r>
            <a:endParaRPr lang="en-US" sz="25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20987" y="1491000"/>
            <a:ext cx="6761120" cy="3145500"/>
          </a:xfrm>
        </p:spPr>
        <p:txBody>
          <a:bodyPr/>
          <a:lstStyle/>
          <a:p>
            <a:r>
              <a:rPr lang="en-US" sz="2500" dirty="0" err="1"/>
              <a:t>Truy</a:t>
            </a:r>
            <a:r>
              <a:rPr lang="en-US" sz="2500" dirty="0"/>
              <a:t> </a:t>
            </a:r>
            <a:r>
              <a:rPr lang="en-US" sz="2500" dirty="0" err="1"/>
              <a:t>vấn</a:t>
            </a:r>
            <a:r>
              <a:rPr lang="en-US" sz="2500" dirty="0"/>
              <a:t> </a:t>
            </a:r>
            <a:r>
              <a:rPr lang="en-US" sz="2500" dirty="0" err="1"/>
              <a:t>trong</a:t>
            </a:r>
            <a:r>
              <a:rPr lang="en-US" sz="2500" dirty="0"/>
              <a:t> segment tree:</a:t>
            </a:r>
            <a:br>
              <a:rPr lang="en-US" sz="2500" dirty="0"/>
            </a:br>
            <a:r>
              <a:rPr lang="en-US" sz="2500" dirty="0"/>
              <a:t>- </a:t>
            </a:r>
            <a:r>
              <a:rPr lang="en-US" sz="2500" dirty="0" err="1"/>
              <a:t>Chúng</a:t>
            </a:r>
            <a:r>
              <a:rPr lang="en-US" sz="2500" dirty="0"/>
              <a:t> ta so </a:t>
            </a:r>
            <a:r>
              <a:rPr lang="en-US" sz="2500" dirty="0" err="1"/>
              <a:t>sánh</a:t>
            </a:r>
            <a:r>
              <a:rPr lang="en-US" sz="2500" dirty="0"/>
              <a:t> </a:t>
            </a:r>
            <a:r>
              <a:rPr lang="en-US" sz="2500" dirty="0" err="1"/>
              <a:t>khoảng</a:t>
            </a:r>
            <a:r>
              <a:rPr lang="en-US" sz="2500" dirty="0"/>
              <a:t> </a:t>
            </a:r>
            <a:r>
              <a:rPr lang="en-US" sz="2500" dirty="0" err="1"/>
              <a:t>của</a:t>
            </a:r>
            <a:r>
              <a:rPr lang="en-US" sz="2500" dirty="0"/>
              <a:t> node </a:t>
            </a:r>
            <a:r>
              <a:rPr lang="en-US" sz="2500" dirty="0" err="1"/>
              <a:t>với</a:t>
            </a:r>
            <a:r>
              <a:rPr lang="en-US" sz="2500" dirty="0"/>
              <a:t> </a:t>
            </a:r>
            <a:r>
              <a:rPr lang="en-US" sz="2500" dirty="0" err="1"/>
              <a:t>khoảng</a:t>
            </a:r>
            <a:r>
              <a:rPr lang="en-US" sz="2500" dirty="0"/>
              <a:t> </a:t>
            </a:r>
            <a:r>
              <a:rPr lang="en-US" sz="2500" dirty="0" err="1"/>
              <a:t>cần</a:t>
            </a:r>
            <a:r>
              <a:rPr lang="en-US" sz="2500" dirty="0"/>
              <a:t> </a:t>
            </a:r>
            <a:r>
              <a:rPr lang="en-US" sz="2500" dirty="0" err="1"/>
              <a:t>truy</a:t>
            </a:r>
            <a:r>
              <a:rPr lang="en-US" sz="2500" dirty="0"/>
              <a:t> </a:t>
            </a:r>
            <a:r>
              <a:rPr lang="en-US" sz="2500" dirty="0" err="1"/>
              <a:t>vấn</a:t>
            </a:r>
            <a:r>
              <a:rPr lang="en-US" sz="2500" dirty="0"/>
              <a:t>:</a:t>
            </a:r>
          </a:p>
          <a:p>
            <a:pPr marL="914400" lvl="1" indent="-457200">
              <a:buAutoNum type="arabicPeriod"/>
            </a:pPr>
            <a:r>
              <a:rPr lang="en-US" sz="2500" dirty="0"/>
              <a:t>Total overlap (</a:t>
            </a:r>
            <a:r>
              <a:rPr lang="en-US" sz="2500" dirty="0" err="1"/>
              <a:t>trùng</a:t>
            </a:r>
            <a:r>
              <a:rPr lang="en-US" sz="2500" dirty="0"/>
              <a:t> </a:t>
            </a:r>
            <a:r>
              <a:rPr lang="en-US" sz="2500" dirty="0" err="1"/>
              <a:t>lập</a:t>
            </a:r>
            <a:r>
              <a:rPr lang="en-US" sz="2500" dirty="0"/>
              <a:t> </a:t>
            </a:r>
            <a:r>
              <a:rPr lang="en-US" sz="2500" dirty="0" err="1"/>
              <a:t>toàn</a:t>
            </a:r>
            <a:r>
              <a:rPr lang="en-US" sz="2500" dirty="0"/>
              <a:t> </a:t>
            </a:r>
            <a:r>
              <a:rPr lang="en-US" sz="2500" dirty="0" err="1"/>
              <a:t>phần</a:t>
            </a:r>
            <a:r>
              <a:rPr lang="en-US" sz="2500" dirty="0"/>
              <a:t>): return </a:t>
            </a:r>
            <a:r>
              <a:rPr lang="en-US" sz="2500" dirty="0" err="1"/>
              <a:t>giá</a:t>
            </a:r>
            <a:r>
              <a:rPr lang="en-US" sz="2500" dirty="0"/>
              <a:t> </a:t>
            </a:r>
            <a:r>
              <a:rPr lang="en-US" sz="2500" dirty="0" err="1"/>
              <a:t>trị</a:t>
            </a:r>
            <a:r>
              <a:rPr lang="en-US" sz="2500" dirty="0"/>
              <a:t> </a:t>
            </a:r>
            <a:r>
              <a:rPr lang="en-US" sz="2500" dirty="0" err="1"/>
              <a:t>của</a:t>
            </a:r>
            <a:r>
              <a:rPr lang="en-US" sz="2500" dirty="0"/>
              <a:t> node</a:t>
            </a:r>
          </a:p>
          <a:p>
            <a:pPr marL="914400" lvl="1" indent="-457200">
              <a:buAutoNum type="arabicPeriod"/>
            </a:pPr>
            <a:r>
              <a:rPr lang="en-US" sz="2500" dirty="0"/>
              <a:t>Partial overlap (</a:t>
            </a:r>
            <a:r>
              <a:rPr lang="en-US" sz="2500" dirty="0" err="1"/>
              <a:t>trùng</a:t>
            </a:r>
            <a:r>
              <a:rPr lang="en-US" sz="2500" dirty="0"/>
              <a:t> </a:t>
            </a:r>
            <a:r>
              <a:rPr lang="en-US" sz="2500" dirty="0" err="1"/>
              <a:t>lập</a:t>
            </a:r>
            <a:r>
              <a:rPr lang="en-US" sz="2500" dirty="0"/>
              <a:t> </a:t>
            </a:r>
            <a:r>
              <a:rPr lang="en-US" sz="2500" dirty="0" err="1"/>
              <a:t>từng</a:t>
            </a:r>
            <a:r>
              <a:rPr lang="en-US" sz="2500" dirty="0"/>
              <a:t> </a:t>
            </a:r>
            <a:r>
              <a:rPr lang="en-US" sz="2500" dirty="0" err="1"/>
              <a:t>phần</a:t>
            </a:r>
            <a:r>
              <a:rPr lang="en-US" sz="2500" dirty="0"/>
              <a:t>): </a:t>
            </a:r>
            <a:r>
              <a:rPr lang="en-US" sz="2500" dirty="0" err="1"/>
              <a:t>Xét</a:t>
            </a:r>
            <a:r>
              <a:rPr lang="en-US" sz="2500" dirty="0"/>
              <a:t> 2 node con </a:t>
            </a:r>
            <a:r>
              <a:rPr lang="en-US" sz="2500" dirty="0" err="1"/>
              <a:t>của</a:t>
            </a:r>
            <a:r>
              <a:rPr lang="en-US" sz="2500" dirty="0"/>
              <a:t> node </a:t>
            </a:r>
            <a:r>
              <a:rPr lang="en-US" sz="2500" dirty="0" err="1"/>
              <a:t>đang</a:t>
            </a:r>
            <a:r>
              <a:rPr lang="en-US" sz="2500" dirty="0"/>
              <a:t> </a:t>
            </a:r>
            <a:r>
              <a:rPr lang="en-US" sz="2500" dirty="0" err="1"/>
              <a:t>thao</a:t>
            </a:r>
            <a:r>
              <a:rPr lang="en-US" sz="2500" dirty="0"/>
              <a:t> </a:t>
            </a:r>
            <a:r>
              <a:rPr lang="en-US" sz="2500" dirty="0" err="1"/>
              <a:t>tác</a:t>
            </a:r>
            <a:endParaRPr lang="en-US" sz="2500" dirty="0"/>
          </a:p>
          <a:p>
            <a:pPr marL="914400" lvl="1" indent="-457200">
              <a:buAutoNum type="arabicPeriod"/>
            </a:pPr>
            <a:r>
              <a:rPr lang="en-US" sz="2500" dirty="0"/>
              <a:t>No overlap (</a:t>
            </a:r>
            <a:r>
              <a:rPr lang="en-US" sz="2500" dirty="0" err="1"/>
              <a:t>không</a:t>
            </a:r>
            <a:r>
              <a:rPr lang="en-US" sz="2500" dirty="0"/>
              <a:t> </a:t>
            </a:r>
            <a:r>
              <a:rPr lang="en-US" sz="2500" dirty="0" err="1"/>
              <a:t>trùng</a:t>
            </a:r>
            <a:r>
              <a:rPr lang="en-US" sz="2500" dirty="0"/>
              <a:t> </a:t>
            </a:r>
            <a:r>
              <a:rPr lang="en-US" sz="2500" dirty="0" err="1"/>
              <a:t>lập</a:t>
            </a:r>
            <a:r>
              <a:rPr lang="en-US" sz="2500" dirty="0"/>
              <a:t>): </a:t>
            </a:r>
            <a:r>
              <a:rPr lang="en-US" sz="2500" dirty="0" err="1"/>
              <a:t>không</a:t>
            </a:r>
            <a:r>
              <a:rPr lang="en-US" sz="2500" dirty="0"/>
              <a:t> </a:t>
            </a:r>
            <a:r>
              <a:rPr lang="en-US" sz="2500" dirty="0" err="1"/>
              <a:t>xét</a:t>
            </a:r>
            <a:endParaRPr lang="en-US" sz="2500"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325;p22">
            <a:extLst>
              <a:ext uri="{FF2B5EF4-FFF2-40B4-BE49-F238E27FC236}">
                <a16:creationId xmlns:a16="http://schemas.microsoft.com/office/drawing/2014/main" id="{721D3EFE-A2E8-F6C8-C801-7418FD15CDAE}"/>
              </a:ext>
            </a:extLst>
          </p:cNvPr>
          <p:cNvGrpSpPr/>
          <p:nvPr/>
        </p:nvGrpSpPr>
        <p:grpSpPr>
          <a:xfrm>
            <a:off x="263101" y="580106"/>
            <a:ext cx="407743" cy="391135"/>
            <a:chOff x="5233525" y="4954450"/>
            <a:chExt cx="538275" cy="516350"/>
          </a:xfrm>
        </p:grpSpPr>
        <p:sp>
          <p:nvSpPr>
            <p:cNvPr id="6" name="Google Shape;326;p22">
              <a:extLst>
                <a:ext uri="{FF2B5EF4-FFF2-40B4-BE49-F238E27FC236}">
                  <a16:creationId xmlns:a16="http://schemas.microsoft.com/office/drawing/2014/main" id="{0EDF3F5A-02CC-D0E6-269A-8F1285D77791}"/>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p22">
              <a:extLst>
                <a:ext uri="{FF2B5EF4-FFF2-40B4-BE49-F238E27FC236}">
                  <a16:creationId xmlns:a16="http://schemas.microsoft.com/office/drawing/2014/main" id="{2533C298-13FD-A554-FE80-C922DC0F895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8;p22">
              <a:extLst>
                <a:ext uri="{FF2B5EF4-FFF2-40B4-BE49-F238E27FC236}">
                  <a16:creationId xmlns:a16="http://schemas.microsoft.com/office/drawing/2014/main" id="{DCC02D54-D489-5A2D-DBD7-5D0D846B468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9;p22">
              <a:extLst>
                <a:ext uri="{FF2B5EF4-FFF2-40B4-BE49-F238E27FC236}">
                  <a16:creationId xmlns:a16="http://schemas.microsoft.com/office/drawing/2014/main" id="{5C0B7907-F405-2A99-942B-02636051E59A}"/>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0;p22">
              <a:extLst>
                <a:ext uri="{FF2B5EF4-FFF2-40B4-BE49-F238E27FC236}">
                  <a16:creationId xmlns:a16="http://schemas.microsoft.com/office/drawing/2014/main" id="{6951FF60-97CA-042A-5DA0-455D795B36B6}"/>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p22">
              <a:extLst>
                <a:ext uri="{FF2B5EF4-FFF2-40B4-BE49-F238E27FC236}">
                  <a16:creationId xmlns:a16="http://schemas.microsoft.com/office/drawing/2014/main" id="{465BAB9F-6E2D-BDA5-C8D3-C693875F192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22">
              <a:extLst>
                <a:ext uri="{FF2B5EF4-FFF2-40B4-BE49-F238E27FC236}">
                  <a16:creationId xmlns:a16="http://schemas.microsoft.com/office/drawing/2014/main" id="{5BBE08F4-F466-D924-0D22-37FB4BD1FC72}"/>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22">
              <a:extLst>
                <a:ext uri="{FF2B5EF4-FFF2-40B4-BE49-F238E27FC236}">
                  <a16:creationId xmlns:a16="http://schemas.microsoft.com/office/drawing/2014/main" id="{3D46253C-BEC2-6551-675F-638B25C68C0B}"/>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22">
              <a:extLst>
                <a:ext uri="{FF2B5EF4-FFF2-40B4-BE49-F238E27FC236}">
                  <a16:creationId xmlns:a16="http://schemas.microsoft.com/office/drawing/2014/main" id="{63C9D47C-05BF-036D-766C-940805EBEA0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22">
              <a:extLst>
                <a:ext uri="{FF2B5EF4-FFF2-40B4-BE49-F238E27FC236}">
                  <a16:creationId xmlns:a16="http://schemas.microsoft.com/office/drawing/2014/main" id="{F13FA7D4-03F3-D583-AFB1-059A864B665A}"/>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6;p22">
              <a:extLst>
                <a:ext uri="{FF2B5EF4-FFF2-40B4-BE49-F238E27FC236}">
                  <a16:creationId xmlns:a16="http://schemas.microsoft.com/office/drawing/2014/main" id="{95AA579D-94C4-97D3-B873-86625DF78644}"/>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02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5000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7962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err="1">
                <a:solidFill>
                  <a:schemeClr val="bg1">
                    <a:lumMod val="95000"/>
                    <a:lumOff val="5000"/>
                  </a:schemeClr>
                </a:solidFill>
              </a:rPr>
              <a:t>Tổng</a:t>
            </a:r>
            <a:r>
              <a:rPr lang="en-US" sz="3000" b="1" dirty="0">
                <a:solidFill>
                  <a:schemeClr val="bg1">
                    <a:lumMod val="95000"/>
                    <a:lumOff val="5000"/>
                  </a:schemeClr>
                </a:solidFill>
              </a:rPr>
              <a:t> </a:t>
            </a:r>
            <a:r>
              <a:rPr lang="en-US" sz="3000" b="1" dirty="0" err="1">
                <a:solidFill>
                  <a:schemeClr val="bg1">
                    <a:lumMod val="95000"/>
                    <a:lumOff val="5000"/>
                  </a:schemeClr>
                </a:solidFill>
              </a:rPr>
              <a:t>quan</a:t>
            </a:r>
            <a:endParaRPr sz="30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5" y="1442224"/>
            <a:ext cx="5014096" cy="20581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500" dirty="0" err="1">
                <a:solidFill>
                  <a:srgbClr val="FF9800"/>
                </a:solidFill>
              </a:rPr>
              <a:t>Các</a:t>
            </a:r>
            <a:r>
              <a:rPr lang="en-US" sz="2500" dirty="0">
                <a:solidFill>
                  <a:srgbClr val="FF9800"/>
                </a:solidFill>
              </a:rPr>
              <a:t> </a:t>
            </a:r>
            <a:r>
              <a:rPr lang="en-US" sz="2500" dirty="0" err="1">
                <a:solidFill>
                  <a:srgbClr val="FF9800"/>
                </a:solidFill>
              </a:rPr>
              <a:t>nội</a:t>
            </a:r>
            <a:r>
              <a:rPr lang="en-US" sz="2500" dirty="0">
                <a:solidFill>
                  <a:srgbClr val="FF9800"/>
                </a:solidFill>
              </a:rPr>
              <a:t> dung:</a:t>
            </a:r>
            <a:endParaRPr sz="2500" dirty="0">
              <a:solidFill>
                <a:srgbClr val="FF9800"/>
              </a:solidFill>
            </a:endParaRPr>
          </a:p>
          <a:p>
            <a:r>
              <a:rPr lang="en-US" sz="2500" dirty="0"/>
              <a:t>Segment tree </a:t>
            </a:r>
            <a:r>
              <a:rPr lang="en-US" sz="2500" dirty="0" err="1"/>
              <a:t>là</a:t>
            </a:r>
            <a:r>
              <a:rPr lang="en-US" sz="2500" dirty="0"/>
              <a:t> </a:t>
            </a:r>
            <a:r>
              <a:rPr lang="en-US" sz="2500" dirty="0" err="1"/>
              <a:t>gì</a:t>
            </a:r>
            <a:r>
              <a:rPr lang="en-US" sz="2500" dirty="0"/>
              <a:t>? </a:t>
            </a:r>
          </a:p>
          <a:p>
            <a:r>
              <a:rPr lang="en-US" sz="2500" dirty="0" err="1"/>
              <a:t>Ưu</a:t>
            </a:r>
            <a:r>
              <a:rPr lang="en-US" sz="2500" dirty="0"/>
              <a:t> </a:t>
            </a:r>
            <a:r>
              <a:rPr lang="en-US" sz="2500" dirty="0" err="1"/>
              <a:t>và</a:t>
            </a:r>
            <a:r>
              <a:rPr lang="en-US" sz="2500" dirty="0"/>
              <a:t> </a:t>
            </a:r>
            <a:r>
              <a:rPr lang="en-US" sz="2500" dirty="0" err="1"/>
              <a:t>nhược</a:t>
            </a:r>
            <a:r>
              <a:rPr lang="en-US" sz="2500" dirty="0"/>
              <a:t> </a:t>
            </a:r>
            <a:r>
              <a:rPr lang="en-US" sz="2500" dirty="0" err="1"/>
              <a:t>điểm</a:t>
            </a:r>
            <a:r>
              <a:rPr lang="en-US" sz="2500" dirty="0"/>
              <a:t>?</a:t>
            </a:r>
          </a:p>
          <a:p>
            <a:r>
              <a:rPr lang="en-US" sz="2500" dirty="0" err="1"/>
              <a:t>Ứng</a:t>
            </a:r>
            <a:r>
              <a:rPr lang="en-US" sz="2500" dirty="0"/>
              <a:t> </a:t>
            </a:r>
            <a:r>
              <a:rPr lang="en-US" sz="2500" dirty="0" err="1"/>
              <a:t>dụng</a:t>
            </a:r>
            <a:r>
              <a:rPr lang="en-US" sz="2500" dirty="0"/>
              <a:t> </a:t>
            </a:r>
            <a:r>
              <a:rPr lang="en-US" sz="2500" dirty="0" err="1"/>
              <a:t>của</a:t>
            </a:r>
            <a:r>
              <a:rPr lang="en-US" sz="2500" dirty="0"/>
              <a:t> segment tree</a:t>
            </a:r>
          </a:p>
          <a:p>
            <a:r>
              <a:rPr lang="en-US" sz="2500" dirty="0" err="1"/>
              <a:t>Các</a:t>
            </a:r>
            <a:r>
              <a:rPr lang="en-US" sz="2500" dirty="0"/>
              <a:t> </a:t>
            </a:r>
            <a:r>
              <a:rPr lang="en-US" sz="2500" dirty="0" err="1"/>
              <a:t>thao</a:t>
            </a:r>
            <a:r>
              <a:rPr lang="en-US" sz="2500" dirty="0"/>
              <a:t> </a:t>
            </a:r>
            <a:r>
              <a:rPr lang="en-US" sz="2500" dirty="0" err="1"/>
              <a:t>tác</a:t>
            </a:r>
            <a:r>
              <a:rPr lang="en-US" sz="2500" dirty="0"/>
              <a:t> </a:t>
            </a:r>
            <a:r>
              <a:rPr lang="en-US" sz="2500" dirty="0" err="1"/>
              <a:t>cơ</a:t>
            </a:r>
            <a:r>
              <a:rPr lang="en-US" sz="2500" dirty="0"/>
              <a:t> </a:t>
            </a:r>
            <a:r>
              <a:rPr lang="en-US" sz="2500" dirty="0" err="1"/>
              <a:t>bản</a:t>
            </a:r>
            <a:r>
              <a:rPr lang="en-US" sz="2500" dirty="0"/>
              <a:t> </a:t>
            </a:r>
            <a:r>
              <a:rPr lang="en-US" sz="2500" dirty="0" err="1"/>
              <a:t>trên</a:t>
            </a:r>
            <a:r>
              <a:rPr lang="en-US" sz="2500" dirty="0"/>
              <a:t> segment tree</a:t>
            </a:r>
          </a:p>
          <a:p>
            <a:r>
              <a:rPr lang="en-US" sz="2500" dirty="0"/>
              <a:t>Lazy Propagation </a:t>
            </a:r>
            <a:r>
              <a:rPr lang="en-US" sz="2500" dirty="0" err="1"/>
              <a:t>trên</a:t>
            </a:r>
            <a:r>
              <a:rPr lang="en-US" sz="2500" dirty="0"/>
              <a:t> segment tree</a:t>
            </a:r>
          </a:p>
          <a:p>
            <a:r>
              <a:rPr lang="en-US" sz="2500" dirty="0" err="1"/>
              <a:t>Tham</a:t>
            </a:r>
            <a:r>
              <a:rPr lang="en-US" sz="2500" dirty="0"/>
              <a:t> </a:t>
            </a:r>
            <a:r>
              <a:rPr lang="en-US" sz="2500" dirty="0" err="1"/>
              <a:t>khảo</a:t>
            </a:r>
            <a:endParaRPr lang="en-US" sz="2500" dirty="0"/>
          </a:p>
          <a:p>
            <a:pPr marL="0" lvl="0" indent="0" algn="l" rtl="0">
              <a:spcBef>
                <a:spcPts val="600"/>
              </a:spcBef>
              <a:spcAft>
                <a:spcPts val="0"/>
              </a:spcAft>
              <a:buClr>
                <a:schemeClr val="dk1"/>
              </a:buClr>
              <a:buSzPts val="1100"/>
              <a:buFont typeface="Arial"/>
              <a:buNone/>
            </a:pPr>
            <a:endParaRPr sz="2500" dirty="0"/>
          </a:p>
          <a:p>
            <a:pPr marL="0" lvl="0" indent="0" algn="l" rtl="0">
              <a:spcBef>
                <a:spcPts val="600"/>
              </a:spcBef>
              <a:spcAft>
                <a:spcPts val="1000"/>
              </a:spcAft>
              <a:buNone/>
            </a:pPr>
            <a:endParaRPr sz="25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2198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017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56636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Tree>
    <p:extLst>
      <p:ext uri="{BB962C8B-B14F-4D97-AF65-F5344CB8AC3E}">
        <p14:creationId xmlns:p14="http://schemas.microsoft.com/office/powerpoint/2010/main" val="122514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350195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245783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Tree>
    <p:extLst>
      <p:ext uri="{BB962C8B-B14F-4D97-AF65-F5344CB8AC3E}">
        <p14:creationId xmlns:p14="http://schemas.microsoft.com/office/powerpoint/2010/main" val="331657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
        <p:nvSpPr>
          <p:cNvPr id="4" name="TextBox 3">
            <a:extLst>
              <a:ext uri="{FF2B5EF4-FFF2-40B4-BE49-F238E27FC236}">
                <a16:creationId xmlns:a16="http://schemas.microsoft.com/office/drawing/2014/main" id="{5A17D373-F4E9-EC44-9CE4-80429B903180}"/>
              </a:ext>
            </a:extLst>
          </p:cNvPr>
          <p:cNvSpPr txBox="1"/>
          <p:nvPr/>
        </p:nvSpPr>
        <p:spPr>
          <a:xfrm rot="20853760">
            <a:off x="3801189" y="1440293"/>
            <a:ext cx="1269648" cy="369332"/>
          </a:xfrm>
          <a:prstGeom prst="rect">
            <a:avLst/>
          </a:prstGeom>
          <a:noFill/>
        </p:spPr>
        <p:txBody>
          <a:bodyPr wrap="square" rtlCol="0">
            <a:spAutoFit/>
          </a:bodyPr>
          <a:lstStyle/>
          <a:p>
            <a:r>
              <a:rPr lang="en-US" b="1" dirty="0"/>
              <a:t>RETURN 5</a:t>
            </a:r>
          </a:p>
        </p:txBody>
      </p:sp>
    </p:spTree>
    <p:extLst>
      <p:ext uri="{BB962C8B-B14F-4D97-AF65-F5344CB8AC3E}">
        <p14:creationId xmlns:p14="http://schemas.microsoft.com/office/powerpoint/2010/main" val="12542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72542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bg1">
                    <a:lumMod val="95000"/>
                    <a:lumOff val="5000"/>
                  </a:schemeClr>
                </a:solidFill>
              </a:rPr>
              <a:t>LAZY PROPAGATION</a:t>
            </a:r>
            <a:br>
              <a:rPr lang="en-US" sz="3500" b="1" dirty="0">
                <a:solidFill>
                  <a:schemeClr val="bg1">
                    <a:lumMod val="95000"/>
                    <a:lumOff val="5000"/>
                  </a:schemeClr>
                </a:solidFill>
              </a:rPr>
            </a:br>
            <a:r>
              <a:rPr lang="en-US" sz="3500" b="1" dirty="0">
                <a:solidFill>
                  <a:schemeClr val="bg1">
                    <a:lumMod val="95000"/>
                    <a:lumOff val="5000"/>
                  </a:schemeClr>
                </a:solidFill>
              </a:rPr>
              <a:t>(LAN TRUYỀN LƯỜI BIẾNG)</a:t>
            </a:r>
            <a:endParaRPr sz="3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1938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4" y="1537988"/>
            <a:ext cx="7132827" cy="2724300"/>
          </a:xfrm>
          <a:prstGeom prst="rect">
            <a:avLst/>
          </a:prstGeom>
        </p:spPr>
        <p:txBody>
          <a:bodyPr spcFirstLastPara="1" wrap="square" lIns="91425" tIns="91425" rIns="91425" bIns="91425" anchor="t" anchorCtr="0">
            <a:noAutofit/>
          </a:bodyPr>
          <a:lstStyle/>
          <a:p>
            <a:r>
              <a:rPr lang="en-US" sz="2000" dirty="0" err="1"/>
              <a:t>Việc</a:t>
            </a:r>
            <a:r>
              <a:rPr lang="en-US" sz="2000" dirty="0"/>
              <a:t> </a:t>
            </a:r>
            <a:r>
              <a:rPr lang="en-US" sz="2000" dirty="0" err="1"/>
              <a:t>cập</a:t>
            </a:r>
            <a:r>
              <a:rPr lang="en-US" sz="2000" dirty="0"/>
              <a:t> </a:t>
            </a:r>
            <a:r>
              <a:rPr lang="en-US" sz="2000" dirty="0" err="1"/>
              <a:t>nhật</a:t>
            </a:r>
            <a:r>
              <a:rPr lang="en-US" sz="2000" dirty="0"/>
              <a:t> </a:t>
            </a:r>
            <a:r>
              <a:rPr lang="en-US" sz="2000" dirty="0" err="1"/>
              <a:t>một</a:t>
            </a:r>
            <a:r>
              <a:rPr lang="en-US" sz="2000" dirty="0"/>
              <a:t> </a:t>
            </a:r>
            <a:r>
              <a:rPr lang="en-US" sz="2000" dirty="0" err="1"/>
              <a:t>hoặc</a:t>
            </a:r>
            <a:r>
              <a:rPr lang="en-US" sz="2000" dirty="0"/>
              <a:t> </a:t>
            </a:r>
            <a:r>
              <a:rPr lang="en-US" sz="2000" dirty="0" err="1"/>
              <a:t>một</a:t>
            </a:r>
            <a:r>
              <a:rPr lang="en-US" sz="2000" dirty="0"/>
              <a:t> </a:t>
            </a:r>
            <a:r>
              <a:rPr lang="en-US" sz="2000" dirty="0" err="1"/>
              <a:t>nhiều</a:t>
            </a:r>
            <a:r>
              <a:rPr lang="en-US" sz="2000" dirty="0"/>
              <a:t> node </a:t>
            </a:r>
            <a:r>
              <a:rPr lang="en-US" sz="2000" dirty="0" err="1"/>
              <a:t>lá</a:t>
            </a:r>
            <a:r>
              <a:rPr lang="en-US" sz="2000" dirty="0"/>
              <a:t> </a:t>
            </a:r>
            <a:r>
              <a:rPr lang="en-US" sz="2000" dirty="0" err="1"/>
              <a:t>dẫn</a:t>
            </a:r>
            <a:r>
              <a:rPr lang="en-US" sz="2000" dirty="0"/>
              <a:t> </a:t>
            </a:r>
            <a:r>
              <a:rPr lang="en-US" sz="2000" dirty="0" err="1"/>
              <a:t>đến</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của</a:t>
            </a:r>
            <a:r>
              <a:rPr lang="en-US" sz="2000" dirty="0"/>
              <a:t> </a:t>
            </a:r>
            <a:r>
              <a:rPr lang="en-US" sz="2000" dirty="0" err="1"/>
              <a:t>những</a:t>
            </a:r>
            <a:r>
              <a:rPr lang="en-US" sz="2000" dirty="0"/>
              <a:t> node cha ở </a:t>
            </a:r>
            <a:r>
              <a:rPr lang="en-US" sz="2000" dirty="0" err="1"/>
              <a:t>trên</a:t>
            </a:r>
            <a:r>
              <a:rPr lang="en-US" sz="2000" dirty="0"/>
              <a:t> =&gt; </a:t>
            </a:r>
            <a:r>
              <a:rPr lang="en-US" sz="2000" dirty="0" err="1"/>
              <a:t>Tốn</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chi </a:t>
            </a:r>
            <a:r>
              <a:rPr lang="en-US" sz="2000" dirty="0" err="1"/>
              <a:t>phí</a:t>
            </a:r>
            <a:r>
              <a:rPr lang="en-US" sz="2000" dirty="0"/>
              <a:t> </a:t>
            </a:r>
            <a:r>
              <a:rPr lang="en-US" sz="2000" dirty="0" err="1"/>
              <a:t>mỗi</a:t>
            </a:r>
            <a:r>
              <a:rPr lang="en-US" sz="2000" dirty="0"/>
              <a:t> </a:t>
            </a:r>
            <a:r>
              <a:rPr lang="en-US" sz="2000" dirty="0" err="1"/>
              <a:t>lần</a:t>
            </a:r>
            <a:r>
              <a:rPr lang="en-US" sz="2000" dirty="0"/>
              <a:t> </a:t>
            </a:r>
            <a:r>
              <a:rPr lang="en-US" sz="2000" dirty="0" err="1"/>
              <a:t>cập</a:t>
            </a:r>
            <a:r>
              <a:rPr lang="en-US" sz="2000" dirty="0"/>
              <a:t> </a:t>
            </a:r>
            <a:r>
              <a:rPr lang="en-US" sz="2000" dirty="0" err="1"/>
              <a:t>nhật</a:t>
            </a:r>
            <a:r>
              <a:rPr lang="en-US" sz="2000" dirty="0"/>
              <a:t> </a:t>
            </a:r>
            <a:r>
              <a:rPr lang="en-US" sz="2000" dirty="0" err="1"/>
              <a:t>những</a:t>
            </a:r>
            <a:r>
              <a:rPr lang="en-US" sz="2000" dirty="0"/>
              <a:t> node</a:t>
            </a:r>
          </a:p>
          <a:p>
            <a:r>
              <a:rPr lang="en-US" sz="2000" dirty="0"/>
              <a:t>Ý </a:t>
            </a:r>
            <a:r>
              <a:rPr lang="en-US" sz="2000" dirty="0" err="1"/>
              <a:t>tưởng</a:t>
            </a:r>
            <a:r>
              <a:rPr lang="en-US" sz="2000" dirty="0"/>
              <a:t>: </a:t>
            </a:r>
            <a:r>
              <a:rPr lang="en-US" sz="2000" dirty="0" err="1"/>
              <a:t>Thay</a:t>
            </a:r>
            <a:r>
              <a:rPr lang="en-US" sz="2000" dirty="0"/>
              <a:t> </a:t>
            </a:r>
            <a:r>
              <a:rPr lang="en-US" sz="2000" dirty="0" err="1"/>
              <a:t>vì</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lá</a:t>
            </a:r>
            <a:r>
              <a:rPr lang="en-US" sz="2000" dirty="0"/>
              <a:t>, ta </a:t>
            </a:r>
            <a:r>
              <a:rPr lang="en-US" sz="2000" dirty="0" err="1"/>
              <a:t>chỉ</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hiện</a:t>
            </a:r>
            <a:r>
              <a:rPr lang="en-US" sz="2000" dirty="0"/>
              <a:t> </a:t>
            </a:r>
            <a:r>
              <a:rPr lang="en-US" sz="2000" dirty="0" err="1"/>
              <a:t>tại</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và</a:t>
            </a:r>
            <a:r>
              <a:rPr lang="en-US" sz="2000" dirty="0"/>
              <a:t> </a:t>
            </a:r>
            <a:r>
              <a:rPr lang="en-US" sz="2000" dirty="0" err="1"/>
              <a:t>ghi</a:t>
            </a:r>
            <a:r>
              <a:rPr lang="en-US" sz="2000" dirty="0"/>
              <a:t> </a:t>
            </a:r>
            <a:r>
              <a:rPr lang="en-US" sz="2000" dirty="0" err="1"/>
              <a:t>lại</a:t>
            </a:r>
            <a:r>
              <a:rPr lang="en-US" sz="2000" dirty="0"/>
              <a:t> </a:t>
            </a:r>
            <a:r>
              <a:rPr lang="en-US" sz="2000" dirty="0" err="1"/>
              <a:t>trạng</a:t>
            </a:r>
            <a:r>
              <a:rPr lang="en-US" sz="2000" dirty="0"/>
              <a:t> </a:t>
            </a:r>
            <a:r>
              <a:rPr lang="en-US" sz="2000" dirty="0" err="1"/>
              <a:t>thái</a:t>
            </a:r>
            <a:r>
              <a:rPr lang="en-US" sz="2000" dirty="0"/>
              <a:t> </a:t>
            </a:r>
            <a:r>
              <a:rPr lang="en-US" sz="2000" dirty="0" err="1"/>
              <a:t>chưa</a:t>
            </a:r>
            <a:r>
              <a:rPr lang="en-US" sz="2000" dirty="0"/>
              <a:t> </a:t>
            </a:r>
            <a:r>
              <a:rPr lang="en-US" sz="2000" dirty="0" err="1"/>
              <a:t>cập</a:t>
            </a:r>
            <a:r>
              <a:rPr lang="en-US" sz="2000" dirty="0"/>
              <a:t> </a:t>
            </a:r>
            <a:r>
              <a:rPr lang="en-US" sz="2000" dirty="0" err="1"/>
              <a:t>nhật</a:t>
            </a:r>
            <a:r>
              <a:rPr lang="en-US" sz="2000" dirty="0"/>
              <a:t> </a:t>
            </a:r>
            <a:r>
              <a:rPr lang="en-US" sz="2000" dirty="0" err="1"/>
              <a:t>cho</a:t>
            </a:r>
            <a:r>
              <a:rPr lang="en-US" sz="2000" dirty="0"/>
              <a:t> 2 node con</a:t>
            </a:r>
          </a:p>
        </p:txBody>
      </p:sp>
      <p:sp>
        <p:nvSpPr>
          <p:cNvPr id="268" name="Google Shape;268;p18"/>
          <p:cNvSpPr txBox="1">
            <a:spLocks noGrp="1"/>
          </p:cNvSpPr>
          <p:nvPr>
            <p:ph type="title"/>
          </p:nvPr>
        </p:nvSpPr>
        <p:spPr>
          <a:xfrm>
            <a:off x="814274" y="392575"/>
            <a:ext cx="6285335"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a:solidFill>
                  <a:schemeClr val="bg1">
                    <a:lumMod val="95000"/>
                    <a:lumOff val="5000"/>
                  </a:schemeClr>
                </a:solidFill>
              </a:rPr>
              <a:t>LAZY PROPAGATION</a:t>
            </a:r>
            <a:br>
              <a:rPr lang="en-US" sz="3000" b="1" dirty="0">
                <a:solidFill>
                  <a:schemeClr val="bg1">
                    <a:lumMod val="95000"/>
                    <a:lumOff val="5000"/>
                  </a:schemeClr>
                </a:solidFill>
              </a:rPr>
            </a:br>
            <a:r>
              <a:rPr lang="en-US" sz="3000" b="1" dirty="0">
                <a:solidFill>
                  <a:schemeClr val="bg1">
                    <a:lumMod val="95000"/>
                    <a:lumOff val="5000"/>
                  </a:schemeClr>
                </a:solidFill>
              </a:rPr>
              <a:t>(LAN TRUYỀN LƯỜI BIẾNG)</a:t>
            </a:r>
            <a:endParaRPr sz="30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041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SEGMENT TREE </a:t>
            </a:r>
            <a:r>
              <a:rPr lang="en-US" sz="5000" b="1" dirty="0" err="1">
                <a:solidFill>
                  <a:schemeClr val="bg1">
                    <a:lumMod val="95000"/>
                    <a:lumOff val="5000"/>
                  </a:schemeClr>
                </a:solidFill>
              </a:rPr>
              <a:t>là</a:t>
            </a:r>
            <a:r>
              <a:rPr lang="en-US" sz="5000" b="1" dirty="0">
                <a:solidFill>
                  <a:schemeClr val="bg1">
                    <a:lumMod val="95000"/>
                    <a:lumOff val="5000"/>
                  </a:schemeClr>
                </a:solidFill>
              </a:rPr>
              <a:t> </a:t>
            </a:r>
            <a:r>
              <a:rPr lang="en-US" sz="5000" b="1" dirty="0" err="1">
                <a:solidFill>
                  <a:schemeClr val="bg1">
                    <a:lumMod val="95000"/>
                    <a:lumOff val="5000"/>
                  </a:schemeClr>
                </a:solidFill>
              </a:rPr>
              <a:t>gì</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80732" y="3680497"/>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1969" y="371168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83121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702954"/>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90672" y="374446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9783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61569" y="3711618"/>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4374" y="371524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8491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699323"/>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8242" y="3699323"/>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9572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214276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173880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4573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078552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20017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956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indent="0">
              <a:buNone/>
            </a:pPr>
            <a:r>
              <a:rPr lang="en-US" sz="3000" i="0" dirty="0" err="1">
                <a:latin typeface="+mj-lt"/>
              </a:rPr>
              <a:t>Bài</a:t>
            </a:r>
            <a:r>
              <a:rPr lang="en-US" sz="3000" i="0" dirty="0">
                <a:latin typeface="+mj-lt"/>
              </a:rPr>
              <a:t> </a:t>
            </a:r>
            <a:r>
              <a:rPr lang="en-US" sz="3000" i="0" dirty="0" err="1">
                <a:latin typeface="+mj-lt"/>
              </a:rPr>
              <a:t>toán</a:t>
            </a:r>
            <a:r>
              <a:rPr lang="en-US" sz="3000" i="0" dirty="0">
                <a:latin typeface="+mj-lt"/>
              </a:rPr>
              <a:t>: </a:t>
            </a:r>
            <a:r>
              <a:rPr lang="vi-VN" sz="3000" i="0" dirty="0">
                <a:latin typeface="+mj-lt"/>
              </a:rPr>
              <a:t>Giả sử, bạn là người quản lí về dân cư của quốc gia. Bây giờ bạn cần lấy thông tin về tổng số dân của quốc gia. Vậy thì bạn sẽ làm gì?</a:t>
            </a:r>
            <a:endParaRPr lang="en-US" sz="3000" i="0" dirty="0">
              <a:latin typeface="+mj-lt"/>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3180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588760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38405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3553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63169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582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9254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86547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48362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92629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sz="5000" dirty="0"/>
          </a:p>
        </p:txBody>
      </p:sp>
      <p:sp>
        <p:nvSpPr>
          <p:cNvPr id="237" name="Google Shape;237;p16"/>
          <p:cNvSpPr txBox="1">
            <a:spLocks noGrp="1"/>
          </p:cNvSpPr>
          <p:nvPr>
            <p:ph type="body" idx="1"/>
          </p:nvPr>
        </p:nvSpPr>
        <p:spPr>
          <a:xfrm>
            <a:off x="814275" y="1605425"/>
            <a:ext cx="6132600" cy="3145500"/>
          </a:xfrm>
          <a:prstGeom prst="rect">
            <a:avLst/>
          </a:prstGeom>
        </p:spPr>
        <p:txBody>
          <a:bodyPr spcFirstLastPara="1" wrap="square" lIns="91425" tIns="91425" rIns="91425" bIns="91425" anchor="ctr" anchorCtr="0">
            <a:noAutofit/>
          </a:bodyPr>
          <a:lstStyle/>
          <a:p>
            <a:r>
              <a:rPr lang="en-US" sz="2400" dirty="0" err="1"/>
              <a:t>Cách</a:t>
            </a:r>
            <a:r>
              <a:rPr lang="en-US" sz="2400" dirty="0"/>
              <a:t> </a:t>
            </a:r>
            <a:r>
              <a:rPr lang="en-US" sz="2400" dirty="0" err="1"/>
              <a:t>giải</a:t>
            </a:r>
            <a:r>
              <a:rPr lang="en-US" sz="2400" dirty="0"/>
              <a:t> </a:t>
            </a:r>
            <a:r>
              <a:rPr lang="en-US" sz="2400" dirty="0" err="1"/>
              <a:t>quyết</a:t>
            </a:r>
            <a:r>
              <a:rPr lang="en-US" sz="2400" dirty="0"/>
              <a:t> </a:t>
            </a:r>
            <a:r>
              <a:rPr lang="en-US" sz="2400" dirty="0" err="1"/>
              <a:t>vấn</a:t>
            </a:r>
            <a:r>
              <a:rPr lang="en-US" sz="2400" dirty="0"/>
              <a:t> </a:t>
            </a:r>
            <a:r>
              <a:rPr lang="en-US" sz="2400" dirty="0" err="1"/>
              <a:t>đề</a:t>
            </a:r>
            <a:r>
              <a:rPr lang="en-US" sz="2400" dirty="0"/>
              <a:t> </a:t>
            </a:r>
            <a:r>
              <a:rPr lang="en-US" sz="2400" dirty="0" err="1"/>
              <a:t>trên</a:t>
            </a:r>
            <a:r>
              <a:rPr lang="en-US" sz="2400" dirty="0"/>
              <a:t> </a:t>
            </a:r>
            <a:r>
              <a:rPr lang="en-US" sz="2400" dirty="0" err="1"/>
              <a:t>hiệu</a:t>
            </a:r>
            <a:r>
              <a:rPr lang="en-US" sz="2400" dirty="0"/>
              <a:t> </a:t>
            </a:r>
            <a:r>
              <a:rPr lang="en-US" sz="2400" dirty="0" err="1"/>
              <a:t>quả</a:t>
            </a:r>
            <a:r>
              <a:rPr lang="en-US" sz="2400" dirty="0"/>
              <a:t> </a:t>
            </a:r>
            <a:r>
              <a:rPr lang="en-US" sz="2400" dirty="0" err="1"/>
              <a:t>nhất</a:t>
            </a:r>
            <a:r>
              <a:rPr lang="en-US" sz="2400" dirty="0"/>
              <a:t>: Ta </a:t>
            </a:r>
            <a:r>
              <a:rPr lang="en-US" sz="2400" dirty="0" err="1"/>
              <a:t>gửi</a:t>
            </a:r>
            <a:r>
              <a:rPr lang="en-US" sz="2400" dirty="0"/>
              <a:t> </a:t>
            </a:r>
            <a:r>
              <a:rPr lang="en-US" sz="2400" dirty="0" err="1"/>
              <a:t>thông</a:t>
            </a:r>
            <a:r>
              <a:rPr lang="en-US" sz="2400" dirty="0"/>
              <a:t> tin </a:t>
            </a:r>
            <a:r>
              <a:rPr lang="en-US" sz="2400" dirty="0" err="1"/>
              <a:t>yêu</a:t>
            </a:r>
            <a:r>
              <a:rPr lang="en-US" sz="2400" dirty="0"/>
              <a:t> </a:t>
            </a:r>
            <a:r>
              <a:rPr lang="en-US" sz="2400" dirty="0" err="1"/>
              <a:t>cầu</a:t>
            </a:r>
            <a:r>
              <a:rPr lang="en-US" sz="2400" dirty="0"/>
              <a:t> </a:t>
            </a:r>
            <a:r>
              <a:rPr lang="en-US" sz="2400" dirty="0" err="1"/>
              <a:t>dân</a:t>
            </a:r>
            <a:r>
              <a:rPr lang="en-US" sz="2400" dirty="0"/>
              <a:t> </a:t>
            </a:r>
            <a:r>
              <a:rPr lang="en-US" sz="2400" dirty="0" err="1"/>
              <a:t>số</a:t>
            </a:r>
            <a:r>
              <a:rPr lang="en-US" sz="2400" dirty="0"/>
              <a:t> </a:t>
            </a:r>
            <a:r>
              <a:rPr lang="en-US" sz="2400" dirty="0" err="1"/>
              <a:t>đến</a:t>
            </a:r>
            <a:r>
              <a:rPr lang="en-US" sz="2400" dirty="0"/>
              <a:t> </a:t>
            </a:r>
            <a:r>
              <a:rPr lang="en-US" sz="2400" dirty="0" err="1"/>
              <a:t>từng</a:t>
            </a:r>
            <a:r>
              <a:rPr lang="en-US" sz="2400" dirty="0"/>
              <a:t> </a:t>
            </a:r>
            <a:r>
              <a:rPr lang="en-US" sz="2400" dirty="0" err="1"/>
              <a:t>tỉnh</a:t>
            </a:r>
            <a:r>
              <a:rPr lang="en-US" sz="2400" dirty="0"/>
              <a:t>, </a:t>
            </a:r>
            <a:r>
              <a:rPr lang="en-US" sz="2400" dirty="0" err="1"/>
              <a:t>tỉnh</a:t>
            </a:r>
            <a:r>
              <a:rPr lang="en-US" sz="2400" dirty="0"/>
              <a:t> </a:t>
            </a:r>
            <a:r>
              <a:rPr lang="en-US" sz="2400" dirty="0" err="1"/>
              <a:t>lại</a:t>
            </a:r>
            <a:r>
              <a:rPr lang="en-US" sz="2400" dirty="0"/>
              <a:t> </a:t>
            </a:r>
            <a:r>
              <a:rPr lang="en-US" sz="2400" dirty="0" err="1"/>
              <a:t>gửi</a:t>
            </a:r>
            <a:r>
              <a:rPr lang="en-US" sz="2400" dirty="0"/>
              <a:t> </a:t>
            </a:r>
            <a:r>
              <a:rPr lang="en-US" sz="2400" dirty="0" err="1"/>
              <a:t>yêu</a:t>
            </a:r>
            <a:r>
              <a:rPr lang="en-US" sz="2400" dirty="0"/>
              <a:t> </a:t>
            </a:r>
            <a:r>
              <a:rPr lang="en-US" sz="2400" dirty="0" err="1"/>
              <a:t>cầu</a:t>
            </a:r>
            <a:r>
              <a:rPr lang="en-US" sz="2400" dirty="0"/>
              <a:t> </a:t>
            </a:r>
            <a:r>
              <a:rPr lang="en-US" sz="2400" dirty="0" err="1"/>
              <a:t>đến</a:t>
            </a:r>
            <a:r>
              <a:rPr lang="en-US" sz="2400" dirty="0"/>
              <a:t> </a:t>
            </a:r>
            <a:r>
              <a:rPr lang="en-US" sz="2400" dirty="0" err="1"/>
              <a:t>từng</a:t>
            </a:r>
            <a:r>
              <a:rPr lang="en-US" sz="2400" dirty="0"/>
              <a:t> </a:t>
            </a:r>
            <a:r>
              <a:rPr lang="en-US" sz="2400" dirty="0" err="1"/>
              <a:t>huyện</a:t>
            </a:r>
            <a:r>
              <a:rPr lang="en-US" sz="2400" dirty="0"/>
              <a:t>,… </a:t>
            </a:r>
            <a:r>
              <a:rPr lang="en-US" sz="2400" dirty="0" err="1"/>
              <a:t>cứ</a:t>
            </a:r>
            <a:r>
              <a:rPr lang="en-US" sz="2400" dirty="0"/>
              <a:t> </a:t>
            </a:r>
            <a:r>
              <a:rPr lang="en-US" sz="2400" dirty="0" err="1"/>
              <a:t>như</a:t>
            </a:r>
            <a:r>
              <a:rPr lang="en-US" sz="2400" dirty="0"/>
              <a:t> </a:t>
            </a:r>
            <a:r>
              <a:rPr lang="en-US" sz="2400" dirty="0" err="1"/>
              <a:t>vậy</a:t>
            </a:r>
            <a:r>
              <a:rPr lang="en-US" sz="2400" dirty="0"/>
              <a:t> </a:t>
            </a:r>
            <a:r>
              <a:rPr lang="en-US" sz="2400" dirty="0" err="1"/>
              <a:t>cho</a:t>
            </a:r>
            <a:r>
              <a:rPr lang="en-US" sz="2400" dirty="0"/>
              <a:t> </a:t>
            </a:r>
            <a:r>
              <a:rPr lang="en-US" sz="2400" dirty="0" err="1"/>
              <a:t>đến</a:t>
            </a:r>
            <a:r>
              <a:rPr lang="en-US" sz="2400" dirty="0"/>
              <a:t> </a:t>
            </a:r>
            <a:r>
              <a:rPr lang="en-US" sz="2400" dirty="0" err="1"/>
              <a:t>đơn</a:t>
            </a:r>
            <a:r>
              <a:rPr lang="en-US" sz="2400" dirty="0"/>
              <a:t> </a:t>
            </a:r>
            <a:r>
              <a:rPr lang="en-US" sz="2400" dirty="0" err="1"/>
              <a:t>vị</a:t>
            </a:r>
            <a:r>
              <a:rPr lang="en-US" sz="2400" dirty="0"/>
              <a:t> </a:t>
            </a:r>
            <a:r>
              <a:rPr lang="en-US" sz="2400" dirty="0" err="1"/>
              <a:t>nhỏ</a:t>
            </a:r>
            <a:r>
              <a:rPr lang="en-US" sz="2400" dirty="0"/>
              <a:t> </a:t>
            </a:r>
            <a:r>
              <a:rPr lang="en-US" sz="2400" dirty="0" err="1"/>
              <a:t>nhất</a:t>
            </a:r>
            <a:r>
              <a:rPr lang="en-US" sz="2400" dirty="0"/>
              <a:t>. </a:t>
            </a:r>
            <a:r>
              <a:rPr lang="en-US" sz="2400" dirty="0" err="1"/>
              <a:t>Từng</a:t>
            </a:r>
            <a:r>
              <a:rPr lang="en-US" sz="2400" dirty="0"/>
              <a:t> </a:t>
            </a:r>
            <a:r>
              <a:rPr lang="en-US" sz="2400" dirty="0" err="1"/>
              <a:t>đơn</a:t>
            </a:r>
            <a:r>
              <a:rPr lang="en-US" sz="2400" dirty="0"/>
              <a:t> </a:t>
            </a:r>
            <a:r>
              <a:rPr lang="en-US" sz="2400" dirty="0" err="1"/>
              <a:t>vị</a:t>
            </a:r>
            <a:r>
              <a:rPr lang="en-US" sz="2400" dirty="0"/>
              <a:t> </a:t>
            </a:r>
            <a:r>
              <a:rPr lang="en-US" sz="2400" dirty="0" err="1"/>
              <a:t>lại</a:t>
            </a:r>
            <a:r>
              <a:rPr lang="en-US" sz="2400" dirty="0"/>
              <a:t> </a:t>
            </a:r>
            <a:r>
              <a:rPr lang="en-US" sz="2400" dirty="0" err="1"/>
              <a:t>báo</a:t>
            </a:r>
            <a:r>
              <a:rPr lang="en-US" sz="2400" dirty="0"/>
              <a:t> </a:t>
            </a:r>
            <a:r>
              <a:rPr lang="en-US" sz="2400" dirty="0" err="1"/>
              <a:t>cáo</a:t>
            </a:r>
            <a:r>
              <a:rPr lang="en-US" sz="2400" dirty="0"/>
              <a:t> </a:t>
            </a:r>
            <a:r>
              <a:rPr lang="en-US" sz="2400" dirty="0" err="1"/>
              <a:t>lên</a:t>
            </a:r>
            <a:r>
              <a:rPr lang="en-US" sz="2400" dirty="0"/>
              <a:t> </a:t>
            </a:r>
            <a:r>
              <a:rPr lang="en-US" sz="2400" dirty="0" err="1"/>
              <a:t>cấp</a:t>
            </a:r>
            <a:r>
              <a:rPr lang="en-US" sz="2400" dirty="0"/>
              <a:t> </a:t>
            </a:r>
            <a:r>
              <a:rPr lang="en-US" sz="2400" dirty="0" err="1"/>
              <a:t>trên</a:t>
            </a:r>
            <a:r>
              <a:rPr lang="en-US" sz="2400" dirty="0"/>
              <a:t> </a:t>
            </a:r>
            <a:r>
              <a:rPr lang="en-US" sz="2400" dirty="0" err="1"/>
              <a:t>của</a:t>
            </a:r>
            <a:r>
              <a:rPr lang="en-US" sz="2400" dirty="0"/>
              <a:t> </a:t>
            </a:r>
            <a:r>
              <a:rPr lang="en-US" sz="2400" dirty="0" err="1"/>
              <a:t>mình</a:t>
            </a:r>
            <a:endParaRPr lang="en-US" sz="2400" dirty="0"/>
          </a:p>
          <a:p>
            <a:r>
              <a:rPr lang="en-US" sz="2400" dirty="0" err="1"/>
              <a:t>Đó</a:t>
            </a:r>
            <a:r>
              <a:rPr lang="en-US" sz="2400" dirty="0"/>
              <a:t> </a:t>
            </a:r>
            <a:r>
              <a:rPr lang="en-US" sz="2400" dirty="0" err="1"/>
              <a:t>đích</a:t>
            </a:r>
            <a:r>
              <a:rPr lang="en-US" sz="2400" dirty="0"/>
              <a:t> </a:t>
            </a:r>
            <a:r>
              <a:rPr lang="en-US" sz="2400" dirty="0" err="1"/>
              <a:t>thị</a:t>
            </a:r>
            <a:r>
              <a:rPr lang="en-US" sz="2400" dirty="0"/>
              <a:t> </a:t>
            </a:r>
            <a:r>
              <a:rPr lang="en-US" sz="2400" dirty="0" err="1"/>
              <a:t>là</a:t>
            </a:r>
            <a:r>
              <a:rPr lang="en-US" sz="2400" dirty="0"/>
              <a:t> </a:t>
            </a:r>
            <a:r>
              <a:rPr lang="en-US" sz="2400" dirty="0" err="1"/>
              <a:t>phương</a:t>
            </a:r>
            <a:r>
              <a:rPr lang="en-US" sz="2400" dirty="0"/>
              <a:t> </a:t>
            </a:r>
            <a:r>
              <a:rPr lang="en-US" sz="2400" dirty="0" err="1"/>
              <a:t>pháp</a:t>
            </a:r>
            <a:r>
              <a:rPr lang="en-US" sz="2400" dirty="0"/>
              <a:t> chia </a:t>
            </a:r>
            <a:r>
              <a:rPr lang="en-US" sz="2400" dirty="0" err="1"/>
              <a:t>để</a:t>
            </a:r>
            <a:r>
              <a:rPr lang="en-US" sz="2400" dirty="0"/>
              <a:t> </a:t>
            </a:r>
            <a:r>
              <a:rPr lang="en-US" sz="2400" dirty="0" err="1"/>
              <a:t>trị</a:t>
            </a:r>
            <a:r>
              <a:rPr lang="en-US" sz="2400" dirty="0"/>
              <a:t> (divide and conquer)</a:t>
            </a:r>
          </a:p>
          <a:p>
            <a:r>
              <a:rPr lang="en-US" sz="2400" dirty="0"/>
              <a:t>Ý </a:t>
            </a:r>
            <a:r>
              <a:rPr lang="en-US" sz="2400" dirty="0" err="1"/>
              <a:t>tưởng</a:t>
            </a:r>
            <a:r>
              <a:rPr lang="en-US" sz="2400" dirty="0"/>
              <a:t> </a:t>
            </a:r>
            <a:r>
              <a:rPr lang="en-US" sz="2400" dirty="0" err="1"/>
              <a:t>đó</a:t>
            </a:r>
            <a:r>
              <a:rPr lang="en-US" sz="2400" dirty="0"/>
              <a:t> </a:t>
            </a:r>
            <a:r>
              <a:rPr lang="en-US" sz="2400" dirty="0" err="1"/>
              <a:t>là</a:t>
            </a:r>
            <a:r>
              <a:rPr lang="en-US" sz="2400" dirty="0"/>
              <a:t> ý </a:t>
            </a:r>
            <a:r>
              <a:rPr lang="en-US" sz="2400" dirty="0" err="1"/>
              <a:t>tưởng</a:t>
            </a:r>
            <a:r>
              <a:rPr lang="en-US" sz="2400" dirty="0"/>
              <a:t> </a:t>
            </a:r>
            <a:r>
              <a:rPr lang="en-US" sz="2400" dirty="0" err="1"/>
              <a:t>chủ</a:t>
            </a:r>
            <a:r>
              <a:rPr lang="en-US" sz="2400" dirty="0"/>
              <a:t> </a:t>
            </a:r>
            <a:r>
              <a:rPr lang="en-US" sz="2400" dirty="0" err="1"/>
              <a:t>đạo</a:t>
            </a:r>
            <a:r>
              <a:rPr lang="en-US" sz="2400" dirty="0"/>
              <a:t> </a:t>
            </a:r>
            <a:r>
              <a:rPr lang="en-US" sz="2400" dirty="0" err="1"/>
              <a:t>trong</a:t>
            </a:r>
            <a:r>
              <a:rPr lang="en-US" sz="2400" dirty="0"/>
              <a:t> segment tree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491132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31675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64806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49363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698239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701335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91210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61456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146948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405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p:txBody>
          <a:bodyPr/>
          <a:lstStyle/>
          <a:p>
            <a:r>
              <a:rPr lang="en-US" sz="2400" dirty="0"/>
              <a:t>Segment tree </a:t>
            </a:r>
            <a:r>
              <a:rPr lang="en-US" sz="2400" dirty="0" err="1"/>
              <a:t>về</a:t>
            </a:r>
            <a:r>
              <a:rPr lang="en-US" sz="2400" dirty="0"/>
              <a:t> </a:t>
            </a:r>
            <a:r>
              <a:rPr lang="en-US" sz="2400" dirty="0" err="1"/>
              <a:t>cơ</a:t>
            </a:r>
            <a:r>
              <a:rPr lang="en-US" sz="2400" dirty="0"/>
              <a:t> </a:t>
            </a:r>
            <a:r>
              <a:rPr lang="en-US" sz="2400" dirty="0" err="1"/>
              <a:t>bản</a:t>
            </a:r>
            <a:r>
              <a:rPr lang="en-US" sz="2400" dirty="0"/>
              <a:t> </a:t>
            </a:r>
            <a:r>
              <a:rPr lang="en-US" sz="2400" dirty="0" err="1"/>
              <a:t>là</a:t>
            </a:r>
            <a:r>
              <a:rPr lang="en-US" sz="2400" dirty="0"/>
              <a:t> binary search tree</a:t>
            </a:r>
          </a:p>
          <a:p>
            <a:r>
              <a:rPr lang="en-US" sz="2400" dirty="0" err="1"/>
              <a:t>Nỗi</a:t>
            </a:r>
            <a:r>
              <a:rPr lang="en-US" sz="2400" dirty="0"/>
              <a:t> node </a:t>
            </a:r>
            <a:r>
              <a:rPr lang="en-US" sz="2400" dirty="0" err="1"/>
              <a:t>của</a:t>
            </a:r>
            <a:r>
              <a:rPr lang="en-US" sz="2400" dirty="0"/>
              <a:t> segment tree </a:t>
            </a:r>
            <a:r>
              <a:rPr lang="en-US" sz="2400" dirty="0" err="1"/>
              <a:t>quản</a:t>
            </a:r>
            <a:r>
              <a:rPr lang="en-US" sz="2400" dirty="0"/>
              <a:t> </a:t>
            </a:r>
            <a:r>
              <a:rPr lang="en-US" sz="2400" dirty="0" err="1"/>
              <a:t>lí</a:t>
            </a:r>
            <a:r>
              <a:rPr lang="en-US" sz="2400" dirty="0"/>
              <a:t> </a:t>
            </a:r>
            <a:r>
              <a:rPr lang="en-US" sz="2400" dirty="0" err="1"/>
              <a:t>một</a:t>
            </a:r>
            <a:r>
              <a:rPr lang="en-US" sz="2400" dirty="0"/>
              <a:t> </a:t>
            </a:r>
            <a:r>
              <a:rPr lang="en-US" sz="2400" dirty="0" err="1"/>
              <a:t>đoạn</a:t>
            </a:r>
            <a:r>
              <a:rPr lang="en-US" sz="2400" dirty="0"/>
              <a:t> </a:t>
            </a:r>
            <a:r>
              <a:rPr lang="en-US" sz="2400" dirty="0" err="1"/>
              <a:t>thuộc</a:t>
            </a:r>
            <a:r>
              <a:rPr lang="en-US" sz="2400" dirty="0"/>
              <a:t> </a:t>
            </a:r>
            <a:r>
              <a:rPr lang="en-US" sz="2400" dirty="0" err="1"/>
              <a:t>dãy</a:t>
            </a:r>
            <a:r>
              <a:rPr lang="en-US" sz="2400" dirty="0"/>
              <a:t> </a:t>
            </a:r>
            <a:r>
              <a:rPr lang="en-US" sz="2400" dirty="0" err="1"/>
              <a:t>số</a:t>
            </a:r>
            <a:endParaRPr lang="en-US" sz="2400" dirty="0"/>
          </a:p>
          <a:p>
            <a:r>
              <a:rPr lang="en-US" sz="2400" dirty="0" err="1"/>
              <a:t>Nút</a:t>
            </a:r>
            <a:r>
              <a:rPr lang="en-US" sz="2400" dirty="0"/>
              <a:t> </a:t>
            </a:r>
            <a:r>
              <a:rPr lang="en-US" sz="2400" dirty="0" err="1"/>
              <a:t>gốc</a:t>
            </a:r>
            <a:r>
              <a:rPr lang="en-US" sz="2400" dirty="0"/>
              <a:t> </a:t>
            </a:r>
            <a:r>
              <a:rPr lang="en-US" sz="2400" dirty="0" err="1"/>
              <a:t>quản</a:t>
            </a:r>
            <a:r>
              <a:rPr lang="en-US" sz="2400" dirty="0"/>
              <a:t> </a:t>
            </a:r>
            <a:r>
              <a:rPr lang="en-US" sz="2400" dirty="0" err="1"/>
              <a:t>lý</a:t>
            </a:r>
            <a:r>
              <a:rPr lang="en-US" sz="2400" dirty="0"/>
              <a:t> </a:t>
            </a:r>
            <a:r>
              <a:rPr lang="en-US" sz="2400" dirty="0" err="1"/>
              <a:t>từ</a:t>
            </a:r>
            <a:r>
              <a:rPr lang="en-US" sz="2400" dirty="0"/>
              <a:t> [1;n], </a:t>
            </a:r>
            <a:r>
              <a:rPr lang="en-US" sz="2400" dirty="0" err="1"/>
              <a:t>nút</a:t>
            </a:r>
            <a:r>
              <a:rPr lang="en-US" sz="2400" dirty="0"/>
              <a:t> cha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 </a:t>
            </a:r>
            <a:r>
              <a:rPr lang="en-US" sz="2400" dirty="0" err="1"/>
              <a:t>nút</a:t>
            </a:r>
            <a:r>
              <a:rPr lang="en-US" sz="2400" dirty="0"/>
              <a:t> con </a:t>
            </a:r>
            <a:r>
              <a:rPr lang="en-US" sz="2400" dirty="0" err="1"/>
              <a:t>trái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a:t>
            </a:r>
            <a:r>
              <a:rPr lang="en-US" sz="2400" dirty="0"/>
              <a:t>, (</a:t>
            </a:r>
            <a:r>
              <a:rPr lang="en-US" sz="2400" dirty="0" err="1"/>
              <a:t>i+j</a:t>
            </a:r>
            <a:r>
              <a:rPr lang="en-US" sz="2400" dirty="0"/>
              <a:t>)/2] , </a:t>
            </a:r>
            <a:r>
              <a:rPr lang="en-US" sz="2400" dirty="0" err="1"/>
              <a:t>nút</a:t>
            </a:r>
            <a:r>
              <a:rPr lang="en-US" sz="2400" dirty="0"/>
              <a:t> con </a:t>
            </a:r>
            <a:r>
              <a:rPr lang="en-US" sz="2400" dirty="0" err="1"/>
              <a:t>phải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)/2 +1,j]</a:t>
            </a:r>
          </a:p>
          <a:p>
            <a:endParaRPr lang="en-US"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38386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84685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t>Any questions?</a:t>
            </a:r>
            <a:endParaRPr sz="3000" b="1"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6697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122900" y="1427459"/>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marL="457200" lvl="0" indent="-381000" algn="l" rtl="0">
              <a:lnSpc>
                <a:spcPct val="115000"/>
              </a:lnSpc>
              <a:spcBef>
                <a:spcPts val="1000"/>
              </a:spcBef>
              <a:spcAft>
                <a:spcPts val="0"/>
              </a:spcAft>
              <a:buSzPts val="2400"/>
              <a:buChar char="▰"/>
            </a:pPr>
            <a:r>
              <a:rPr lang="en-US" sz="2000" dirty="0"/>
              <a:t>Presentation template by </a:t>
            </a:r>
            <a:r>
              <a:rPr lang="en-US" sz="2000" u="sng" dirty="0" err="1">
                <a:solidFill>
                  <a:srgbClr val="3F5378"/>
                </a:solidFill>
                <a:hlinkClick r:id="rId3">
                  <a:extLst>
                    <a:ext uri="{A12FA001-AC4F-418D-AE19-62706E023703}">
                      <ahyp:hlinkClr xmlns:ahyp="http://schemas.microsoft.com/office/drawing/2018/hyperlinkcolor" val="tx"/>
                    </a:ext>
                  </a:extLst>
                </a:hlinkClick>
              </a:rPr>
              <a:t>SlidesCarnival</a:t>
            </a:r>
            <a:endParaRPr lang="en-US" sz="2000" u="sng" dirty="0">
              <a:solidFill>
                <a:srgbClr val="3F5378"/>
              </a:solidFill>
            </a:endParaRPr>
          </a:p>
          <a:p>
            <a:pPr>
              <a:lnSpc>
                <a:spcPct val="115000"/>
              </a:lnSpc>
              <a:spcBef>
                <a:spcPts val="1000"/>
              </a:spcBef>
            </a:pPr>
            <a:r>
              <a:rPr lang="en-US" sz="2000" dirty="0"/>
              <a:t>https://www.geeksforgeeks.org/applications-advantages-and-disadvantages-of-segment-tree/</a:t>
            </a:r>
            <a:endParaRPr lang="en-US" sz="2000" u="sng"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309226" y="2160074"/>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a:buFont typeface="Wingdings" panose="05000000000000000000" pitchFamily="2" charset="2"/>
              <a:buChar char="§"/>
            </a:pPr>
            <a:r>
              <a:rPr lang="en-US" sz="2000" dirty="0" err="1"/>
              <a:t>HowKTeam</a:t>
            </a:r>
            <a:r>
              <a:rPr lang="en-US" sz="2000" dirty="0"/>
              <a:t>: </a:t>
            </a:r>
            <a:r>
              <a:rPr lang="en-US" sz="2000" dirty="0">
                <a:hlinkClick r:id="rId3"/>
              </a:rPr>
              <a:t>https://howkteam.vn/course/cau-truc-du-lieu-va-giai-thuat/segment-tree-4321</a:t>
            </a:r>
            <a:endParaRPr lang="en-US" sz="2000" dirty="0"/>
          </a:p>
          <a:p>
            <a:pPr marL="457200" lvl="0" indent="-381000" algn="l" rtl="0">
              <a:lnSpc>
                <a:spcPct val="115000"/>
              </a:lnSpc>
              <a:spcBef>
                <a:spcPts val="1000"/>
              </a:spcBef>
              <a:spcAft>
                <a:spcPts val="0"/>
              </a:spcAft>
              <a:buSzPts val="2400"/>
              <a:buChar char="▰"/>
            </a:pPr>
            <a:r>
              <a:rPr lang="en-US" sz="2000" u="sng" dirty="0">
                <a:solidFill>
                  <a:srgbClr val="3F5378"/>
                </a:solidFill>
              </a:rPr>
              <a:t>Tushar Roy:</a:t>
            </a:r>
          </a:p>
          <a:p>
            <a:pPr>
              <a:buFont typeface="Wingdings" panose="05000000000000000000" pitchFamily="2" charset="2"/>
              <a:buChar char="§"/>
            </a:pPr>
            <a:r>
              <a:rPr lang="en-US" sz="2000" dirty="0">
                <a:hlinkClick r:id="rId4"/>
              </a:rPr>
              <a:t>https://www.youtube.com/watch?v=ZBHKZF5w4YU&amp;t=737s&amp;ab_channel=TusharRoy-CodingMadeSimple</a:t>
            </a:r>
            <a:endParaRPr lang="en-US" sz="2000" dirty="0"/>
          </a:p>
          <a:p>
            <a:pPr>
              <a:buFont typeface="Wingdings" panose="05000000000000000000" pitchFamily="2" charset="2"/>
              <a:buChar char="§"/>
            </a:pPr>
            <a:r>
              <a:rPr lang="en-US" sz="2000" dirty="0">
                <a:hlinkClick r:id="rId5"/>
              </a:rPr>
              <a:t>https://www.youtube.com/watch?v=xuoQdt5pHj0&amp;t=341s&amp;ab_channel=TusharRoy-CodingMadeSimple</a:t>
            </a:r>
            <a:endParaRPr lang="en-US" sz="2000" dirty="0"/>
          </a:p>
          <a:p>
            <a:pPr marL="76200" indent="0">
              <a:buNone/>
            </a:pPr>
            <a:endParaRPr lang="en-US" sz="2000" dirty="0"/>
          </a:p>
          <a:p>
            <a:pPr marL="76200" indent="0">
              <a:buNone/>
            </a:pPr>
            <a:r>
              <a:rPr lang="en-US" sz="2000" dirty="0"/>
              <a:t> </a:t>
            </a:r>
          </a:p>
          <a:p>
            <a:pPr marL="76200" lvl="0" indent="0" algn="l" rtl="0">
              <a:lnSpc>
                <a:spcPct val="115000"/>
              </a:lnSpc>
              <a:spcBef>
                <a:spcPts val="1000"/>
              </a:spcBef>
              <a:spcAft>
                <a:spcPts val="0"/>
              </a:spcAft>
              <a:buSzPts val="2400"/>
              <a:buNone/>
            </a:pPr>
            <a:endParaRPr lang="en-US" sz="2000"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9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17"/>
          <p:cNvSpPr txBox="1">
            <a:spLocks noGrp="1"/>
          </p:cNvSpPr>
          <p:nvPr>
            <p:ph type="subTitle" idx="4294967295"/>
          </p:nvPr>
        </p:nvSpPr>
        <p:spPr>
          <a:xfrm>
            <a:off x="-1" y="618050"/>
            <a:ext cx="452969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sz="4000" dirty="0"/>
              <a:t>Ví dụ về segment tree</a:t>
            </a:r>
            <a:endParaRPr sz="4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95" name="Rectangle 194">
            <a:extLst>
              <a:ext uri="{FF2B5EF4-FFF2-40B4-BE49-F238E27FC236}">
                <a16:creationId xmlns:a16="http://schemas.microsoft.com/office/drawing/2014/main" id="{4E064F5E-B459-61F5-B68A-A8E9C0461B46}"/>
              </a:ext>
            </a:extLst>
          </p:cNvPr>
          <p:cNvSpPr/>
          <p:nvPr/>
        </p:nvSpPr>
        <p:spPr>
          <a:xfrm>
            <a:off x="4224856"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96" name="Rectangle 195">
            <a:extLst>
              <a:ext uri="{FF2B5EF4-FFF2-40B4-BE49-F238E27FC236}">
                <a16:creationId xmlns:a16="http://schemas.microsoft.com/office/drawing/2014/main" id="{F7A4B39A-6E9C-6F8F-23DD-3D9B0260D410}"/>
              </a:ext>
            </a:extLst>
          </p:cNvPr>
          <p:cNvSpPr/>
          <p:nvPr/>
        </p:nvSpPr>
        <p:spPr>
          <a:xfrm>
            <a:off x="3056975"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97" name="Rectangle 196">
            <a:extLst>
              <a:ext uri="{FF2B5EF4-FFF2-40B4-BE49-F238E27FC236}">
                <a16:creationId xmlns:a16="http://schemas.microsoft.com/office/drawing/2014/main" id="{459F42B1-087E-B929-CDD4-3C3557E9DFF2}"/>
              </a:ext>
            </a:extLst>
          </p:cNvPr>
          <p:cNvSpPr/>
          <p:nvPr/>
        </p:nvSpPr>
        <p:spPr>
          <a:xfrm>
            <a:off x="5031210"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98" name="Rectangle 197">
            <a:extLst>
              <a:ext uri="{FF2B5EF4-FFF2-40B4-BE49-F238E27FC236}">
                <a16:creationId xmlns:a16="http://schemas.microsoft.com/office/drawing/2014/main" id="{00FCA852-38E0-B0D9-624D-A4C310115497}"/>
              </a:ext>
            </a:extLst>
          </p:cNvPr>
          <p:cNvSpPr/>
          <p:nvPr/>
        </p:nvSpPr>
        <p:spPr>
          <a:xfrm>
            <a:off x="6276037" y="4071102"/>
            <a:ext cx="653143" cy="6624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99" name="Rectangle 198">
            <a:extLst>
              <a:ext uri="{FF2B5EF4-FFF2-40B4-BE49-F238E27FC236}">
                <a16:creationId xmlns:a16="http://schemas.microsoft.com/office/drawing/2014/main" id="{8229B2AE-59CA-18AA-69D2-6E2608655D39}"/>
              </a:ext>
            </a:extLst>
          </p:cNvPr>
          <p:cNvSpPr/>
          <p:nvPr/>
        </p:nvSpPr>
        <p:spPr>
          <a:xfrm>
            <a:off x="7392599"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00" name="Rectangle 199">
            <a:extLst>
              <a:ext uri="{FF2B5EF4-FFF2-40B4-BE49-F238E27FC236}">
                <a16:creationId xmlns:a16="http://schemas.microsoft.com/office/drawing/2014/main" id="{BD338251-0C35-4F25-19F6-DD36AE759C4C}"/>
              </a:ext>
            </a:extLst>
          </p:cNvPr>
          <p:cNvSpPr/>
          <p:nvPr/>
        </p:nvSpPr>
        <p:spPr>
          <a:xfrm>
            <a:off x="8345876"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1" name="Straight Connector 200">
            <a:extLst>
              <a:ext uri="{FF2B5EF4-FFF2-40B4-BE49-F238E27FC236}">
                <a16:creationId xmlns:a16="http://schemas.microsoft.com/office/drawing/2014/main" id="{57A87B48-E6DB-D16C-012C-8B8452B876B9}"/>
              </a:ext>
            </a:extLst>
          </p:cNvPr>
          <p:cNvCxnSpPr>
            <a:cxnSpLocks/>
            <a:stCxn id="196" idx="0"/>
          </p:cNvCxnSpPr>
          <p:nvPr/>
        </p:nvCxnSpPr>
        <p:spPr>
          <a:xfrm flipV="1">
            <a:off x="3383547" y="3436216"/>
            <a:ext cx="553649"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517FBD2-C3DF-4184-CBF3-7D3DEB618921}"/>
              </a:ext>
            </a:extLst>
          </p:cNvPr>
          <p:cNvCxnSpPr>
            <a:cxnSpLocks/>
            <a:stCxn id="195" idx="0"/>
          </p:cNvCxnSpPr>
          <p:nvPr/>
        </p:nvCxnSpPr>
        <p:spPr>
          <a:xfrm flipH="1" flipV="1">
            <a:off x="4035118" y="3436216"/>
            <a:ext cx="516310"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631E612A-A29C-D4CE-56A9-0EF8EC0A0F43}"/>
              </a:ext>
            </a:extLst>
          </p:cNvPr>
          <p:cNvSpPr/>
          <p:nvPr/>
        </p:nvSpPr>
        <p:spPr>
          <a:xfrm>
            <a:off x="3659586" y="277374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4" name="Straight Connector 203">
            <a:extLst>
              <a:ext uri="{FF2B5EF4-FFF2-40B4-BE49-F238E27FC236}">
                <a16:creationId xmlns:a16="http://schemas.microsoft.com/office/drawing/2014/main" id="{82735392-C6FA-55AC-6745-50F8CB9837AF}"/>
              </a:ext>
            </a:extLst>
          </p:cNvPr>
          <p:cNvCxnSpPr>
            <a:cxnSpLocks/>
            <a:stCxn id="203" idx="0"/>
          </p:cNvCxnSpPr>
          <p:nvPr/>
        </p:nvCxnSpPr>
        <p:spPr>
          <a:xfrm flipV="1">
            <a:off x="3986158" y="2387672"/>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DDC434F-FE61-8EC7-7E42-01A0B16FB2DF}"/>
              </a:ext>
            </a:extLst>
          </p:cNvPr>
          <p:cNvCxnSpPr>
            <a:cxnSpLocks/>
            <a:stCxn id="197" idx="0"/>
          </p:cNvCxnSpPr>
          <p:nvPr/>
        </p:nvCxnSpPr>
        <p:spPr>
          <a:xfrm flipH="1" flipV="1">
            <a:off x="4848462" y="2387672"/>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8D3D8EF8-A8B5-F2C0-BCBA-E2F5388B6AEB}"/>
              </a:ext>
            </a:extLst>
          </p:cNvPr>
          <p:cNvSpPr/>
          <p:nvPr/>
        </p:nvSpPr>
        <p:spPr>
          <a:xfrm>
            <a:off x="4484585" y="183216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7" name="Straight Connector 206">
            <a:extLst>
              <a:ext uri="{FF2B5EF4-FFF2-40B4-BE49-F238E27FC236}">
                <a16:creationId xmlns:a16="http://schemas.microsoft.com/office/drawing/2014/main" id="{0328DDA4-8084-B857-4A41-A6106EBBE058}"/>
              </a:ext>
            </a:extLst>
          </p:cNvPr>
          <p:cNvCxnSpPr/>
          <p:nvPr/>
        </p:nvCxnSpPr>
        <p:spPr>
          <a:xfrm flipV="1">
            <a:off x="6540437" y="3302072"/>
            <a:ext cx="727787" cy="7783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B9F8517-95B3-C0EC-3F5F-147923BDD032}"/>
              </a:ext>
            </a:extLst>
          </p:cNvPr>
          <p:cNvCxnSpPr>
            <a:cxnSpLocks/>
          </p:cNvCxnSpPr>
          <p:nvPr/>
        </p:nvCxnSpPr>
        <p:spPr>
          <a:xfrm flipH="1" flipV="1">
            <a:off x="7258894" y="3348726"/>
            <a:ext cx="460277" cy="750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42D90BD5-C132-278F-8B49-5ECB53209182}"/>
              </a:ext>
            </a:extLst>
          </p:cNvPr>
          <p:cNvSpPr/>
          <p:nvPr/>
        </p:nvSpPr>
        <p:spPr>
          <a:xfrm>
            <a:off x="6964177"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210" name="Straight Connector 209">
            <a:extLst>
              <a:ext uri="{FF2B5EF4-FFF2-40B4-BE49-F238E27FC236}">
                <a16:creationId xmlns:a16="http://schemas.microsoft.com/office/drawing/2014/main" id="{F92681C5-3389-94D8-29A8-4B838A44C806}"/>
              </a:ext>
            </a:extLst>
          </p:cNvPr>
          <p:cNvCxnSpPr>
            <a:cxnSpLocks/>
            <a:stCxn id="209" idx="0"/>
          </p:cNvCxnSpPr>
          <p:nvPr/>
        </p:nvCxnSpPr>
        <p:spPr>
          <a:xfrm flipV="1">
            <a:off x="7290749" y="2163399"/>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642A902-20D0-C682-1FE6-48F867CF2244}"/>
              </a:ext>
            </a:extLst>
          </p:cNvPr>
          <p:cNvCxnSpPr>
            <a:cxnSpLocks/>
            <a:stCxn id="200" idx="0"/>
          </p:cNvCxnSpPr>
          <p:nvPr/>
        </p:nvCxnSpPr>
        <p:spPr>
          <a:xfrm flipH="1" flipV="1">
            <a:off x="7943892" y="2163399"/>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9713B77E-38F9-F076-0D27-89948CE8F0D5}"/>
              </a:ext>
            </a:extLst>
          </p:cNvPr>
          <p:cNvSpPr/>
          <p:nvPr/>
        </p:nvSpPr>
        <p:spPr>
          <a:xfrm>
            <a:off x="7620780" y="185352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13" name="Straight Connector 212">
            <a:extLst>
              <a:ext uri="{FF2B5EF4-FFF2-40B4-BE49-F238E27FC236}">
                <a16:creationId xmlns:a16="http://schemas.microsoft.com/office/drawing/2014/main" id="{E1ADC1C8-3169-A812-3F6C-9BB9761FD7DA}"/>
              </a:ext>
            </a:extLst>
          </p:cNvPr>
          <p:cNvCxnSpPr>
            <a:cxnSpLocks/>
          </p:cNvCxnSpPr>
          <p:nvPr/>
        </p:nvCxnSpPr>
        <p:spPr>
          <a:xfrm flipV="1">
            <a:off x="4820488" y="1084497"/>
            <a:ext cx="1587750" cy="747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47EDD98-790F-3925-24AF-9FB279534581}"/>
              </a:ext>
            </a:extLst>
          </p:cNvPr>
          <p:cNvCxnSpPr>
            <a:cxnSpLocks/>
            <a:stCxn id="212" idx="0"/>
          </p:cNvCxnSpPr>
          <p:nvPr/>
        </p:nvCxnSpPr>
        <p:spPr>
          <a:xfrm flipH="1" flipV="1">
            <a:off x="6444010" y="1084497"/>
            <a:ext cx="1503342" cy="7690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791DC712-971E-FC1D-9BFC-62543CABAAE8}"/>
              </a:ext>
            </a:extLst>
          </p:cNvPr>
          <p:cNvSpPr/>
          <p:nvPr/>
        </p:nvSpPr>
        <p:spPr>
          <a:xfrm>
            <a:off x="6109630" y="67418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6" name="TextBox 215">
            <a:extLst>
              <a:ext uri="{FF2B5EF4-FFF2-40B4-BE49-F238E27FC236}">
                <a16:creationId xmlns:a16="http://schemas.microsoft.com/office/drawing/2014/main" id="{422BEE56-8D91-7615-4306-5B5C68300CB2}"/>
              </a:ext>
            </a:extLst>
          </p:cNvPr>
          <p:cNvSpPr txBox="1"/>
          <p:nvPr/>
        </p:nvSpPr>
        <p:spPr>
          <a:xfrm>
            <a:off x="2678819" y="4217673"/>
            <a:ext cx="311304" cy="307777"/>
          </a:xfrm>
          <a:prstGeom prst="rect">
            <a:avLst/>
          </a:prstGeom>
          <a:noFill/>
        </p:spPr>
        <p:txBody>
          <a:bodyPr wrap="square" rtlCol="0">
            <a:spAutoFit/>
          </a:bodyPr>
          <a:lstStyle/>
          <a:p>
            <a:r>
              <a:rPr lang="en-US" dirty="0">
                <a:solidFill>
                  <a:sysClr val="windowText" lastClr="000000"/>
                </a:solidFill>
              </a:rPr>
              <a:t>1</a:t>
            </a:r>
          </a:p>
        </p:txBody>
      </p:sp>
      <p:sp>
        <p:nvSpPr>
          <p:cNvPr id="217" name="TextBox 216">
            <a:extLst>
              <a:ext uri="{FF2B5EF4-FFF2-40B4-BE49-F238E27FC236}">
                <a16:creationId xmlns:a16="http://schemas.microsoft.com/office/drawing/2014/main" id="{A88118B1-1B1C-EC7B-F7AB-27350DB26BCF}"/>
              </a:ext>
            </a:extLst>
          </p:cNvPr>
          <p:cNvSpPr txBox="1"/>
          <p:nvPr/>
        </p:nvSpPr>
        <p:spPr>
          <a:xfrm>
            <a:off x="3931561" y="4231471"/>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18" name="TextBox 217">
            <a:extLst>
              <a:ext uri="{FF2B5EF4-FFF2-40B4-BE49-F238E27FC236}">
                <a16:creationId xmlns:a16="http://schemas.microsoft.com/office/drawing/2014/main" id="{F65F2E91-5B2F-A796-E504-8BE4BE17FE67}"/>
              </a:ext>
            </a:extLst>
          </p:cNvPr>
          <p:cNvSpPr txBox="1"/>
          <p:nvPr/>
        </p:nvSpPr>
        <p:spPr>
          <a:xfrm>
            <a:off x="3005391" y="2906515"/>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19" name="TextBox 218">
            <a:extLst>
              <a:ext uri="{FF2B5EF4-FFF2-40B4-BE49-F238E27FC236}">
                <a16:creationId xmlns:a16="http://schemas.microsoft.com/office/drawing/2014/main" id="{92DF1742-3544-C973-4399-C6F5E1075B94}"/>
              </a:ext>
            </a:extLst>
          </p:cNvPr>
          <p:cNvSpPr txBox="1"/>
          <p:nvPr/>
        </p:nvSpPr>
        <p:spPr>
          <a:xfrm>
            <a:off x="4716637" y="2942461"/>
            <a:ext cx="311304" cy="307777"/>
          </a:xfrm>
          <a:prstGeom prst="rect">
            <a:avLst/>
          </a:prstGeom>
          <a:noFill/>
        </p:spPr>
        <p:txBody>
          <a:bodyPr wrap="square" rtlCol="0">
            <a:spAutoFit/>
          </a:bodyPr>
          <a:lstStyle/>
          <a:p>
            <a:r>
              <a:rPr lang="en-US" dirty="0">
                <a:solidFill>
                  <a:sysClr val="windowText" lastClr="000000"/>
                </a:solidFill>
              </a:rPr>
              <a:t>3</a:t>
            </a:r>
          </a:p>
        </p:txBody>
      </p:sp>
      <p:sp>
        <p:nvSpPr>
          <p:cNvPr id="220" name="TextBox 219">
            <a:extLst>
              <a:ext uri="{FF2B5EF4-FFF2-40B4-BE49-F238E27FC236}">
                <a16:creationId xmlns:a16="http://schemas.microsoft.com/office/drawing/2014/main" id="{07FC30DF-5F92-FE3E-7228-E94BA662F8A0}"/>
              </a:ext>
            </a:extLst>
          </p:cNvPr>
          <p:cNvSpPr txBox="1"/>
          <p:nvPr/>
        </p:nvSpPr>
        <p:spPr>
          <a:xfrm>
            <a:off x="3831440" y="1962843"/>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21" name="TextBox 220">
            <a:extLst>
              <a:ext uri="{FF2B5EF4-FFF2-40B4-BE49-F238E27FC236}">
                <a16:creationId xmlns:a16="http://schemas.microsoft.com/office/drawing/2014/main" id="{60F37C76-F2B5-DC1E-9A24-67A0F820D4C6}"/>
              </a:ext>
            </a:extLst>
          </p:cNvPr>
          <p:cNvSpPr txBox="1"/>
          <p:nvPr/>
        </p:nvSpPr>
        <p:spPr>
          <a:xfrm>
            <a:off x="5473629" y="81298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22" name="TextBox 221">
            <a:extLst>
              <a:ext uri="{FF2B5EF4-FFF2-40B4-BE49-F238E27FC236}">
                <a16:creationId xmlns:a16="http://schemas.microsoft.com/office/drawing/2014/main" id="{2AC5CBB6-E407-C0C7-3AC5-3565140D28E0}"/>
              </a:ext>
            </a:extLst>
          </p:cNvPr>
          <p:cNvSpPr txBox="1"/>
          <p:nvPr/>
        </p:nvSpPr>
        <p:spPr>
          <a:xfrm>
            <a:off x="6902910" y="1962843"/>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223" name="TextBox 222">
            <a:extLst>
              <a:ext uri="{FF2B5EF4-FFF2-40B4-BE49-F238E27FC236}">
                <a16:creationId xmlns:a16="http://schemas.microsoft.com/office/drawing/2014/main" id="{29F1A74A-8EC7-D3D0-D9E5-E5FC2ECB2188}"/>
              </a:ext>
            </a:extLst>
          </p:cNvPr>
          <p:cNvSpPr txBox="1"/>
          <p:nvPr/>
        </p:nvSpPr>
        <p:spPr>
          <a:xfrm>
            <a:off x="6249767" y="289582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224" name="TextBox 223">
            <a:extLst>
              <a:ext uri="{FF2B5EF4-FFF2-40B4-BE49-F238E27FC236}">
                <a16:creationId xmlns:a16="http://schemas.microsoft.com/office/drawing/2014/main" id="{51315CA6-3813-E28C-ABD1-DF60D1A2AD23}"/>
              </a:ext>
            </a:extLst>
          </p:cNvPr>
          <p:cNvSpPr txBox="1"/>
          <p:nvPr/>
        </p:nvSpPr>
        <p:spPr>
          <a:xfrm>
            <a:off x="8019304" y="2914877"/>
            <a:ext cx="311304" cy="307777"/>
          </a:xfrm>
          <a:prstGeom prst="rect">
            <a:avLst/>
          </a:prstGeom>
          <a:noFill/>
        </p:spPr>
        <p:txBody>
          <a:bodyPr wrap="square" rtlCol="0">
            <a:spAutoFit/>
          </a:bodyPr>
          <a:lstStyle/>
          <a:p>
            <a:r>
              <a:rPr lang="en-US" dirty="0">
                <a:solidFill>
                  <a:sysClr val="windowText" lastClr="000000"/>
                </a:solidFill>
              </a:rPr>
              <a:t>6</a:t>
            </a:r>
          </a:p>
        </p:txBody>
      </p:sp>
      <p:sp>
        <p:nvSpPr>
          <p:cNvPr id="225" name="TextBox 224">
            <a:extLst>
              <a:ext uri="{FF2B5EF4-FFF2-40B4-BE49-F238E27FC236}">
                <a16:creationId xmlns:a16="http://schemas.microsoft.com/office/drawing/2014/main" id="{FDEF6849-97D9-6C3E-A585-5547C78B7CD2}"/>
              </a:ext>
            </a:extLst>
          </p:cNvPr>
          <p:cNvSpPr txBox="1"/>
          <p:nvPr/>
        </p:nvSpPr>
        <p:spPr>
          <a:xfrm>
            <a:off x="5964733" y="4233783"/>
            <a:ext cx="311304" cy="307777"/>
          </a:xfrm>
          <a:prstGeom prst="rect">
            <a:avLst/>
          </a:prstGeom>
          <a:noFill/>
        </p:spPr>
        <p:txBody>
          <a:bodyPr wrap="square" rtlCol="0">
            <a:spAutoFit/>
          </a:bodyPr>
          <a:lstStyle/>
          <a:p>
            <a:r>
              <a:rPr lang="en-US" dirty="0">
                <a:solidFill>
                  <a:sysClr val="windowText" lastClr="000000"/>
                </a:solidFill>
              </a:rPr>
              <a:t>4</a:t>
            </a:r>
          </a:p>
        </p:txBody>
      </p:sp>
      <p:sp>
        <p:nvSpPr>
          <p:cNvPr id="226" name="TextBox 225">
            <a:extLst>
              <a:ext uri="{FF2B5EF4-FFF2-40B4-BE49-F238E27FC236}">
                <a16:creationId xmlns:a16="http://schemas.microsoft.com/office/drawing/2014/main" id="{B9796170-78AA-0506-7B7B-A8C758AEB710}"/>
              </a:ext>
            </a:extLst>
          </p:cNvPr>
          <p:cNvSpPr txBox="1"/>
          <p:nvPr/>
        </p:nvSpPr>
        <p:spPr>
          <a:xfrm>
            <a:off x="7171643" y="4211844"/>
            <a:ext cx="311304" cy="307777"/>
          </a:xfrm>
          <a:prstGeom prst="rect">
            <a:avLst/>
          </a:prstGeom>
          <a:noFill/>
        </p:spPr>
        <p:txBody>
          <a:bodyPr wrap="square" rtlCol="0">
            <a:spAutoFit/>
          </a:bodyPr>
          <a:lstStyle/>
          <a:p>
            <a:r>
              <a:rPr lang="en-US" dirty="0">
                <a:solidFill>
                  <a:sysClr val="windowText" lastClr="000000"/>
                </a:solidFill>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58158" y="775675"/>
            <a:ext cx="6132600" cy="3145500"/>
          </a:xfrm>
        </p:spPr>
        <p:txBody>
          <a:bodyPr/>
          <a:lstStyle/>
          <a:p>
            <a:r>
              <a:rPr lang="en-US" sz="2400" dirty="0" err="1"/>
              <a:t>Đánh</a:t>
            </a:r>
            <a:r>
              <a:rPr lang="en-US" sz="2400" dirty="0"/>
              <a:t> </a:t>
            </a:r>
            <a:r>
              <a:rPr lang="en-US" sz="2400" dirty="0" err="1"/>
              <a:t>giá</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a:t>
            </a:r>
          </a:p>
          <a:p>
            <a:pPr marL="0" indent="0">
              <a:buNone/>
            </a:pPr>
            <a:r>
              <a:rPr lang="en-US" sz="2400" dirty="0"/>
              <a:t>-</a:t>
            </a:r>
            <a:r>
              <a:rPr lang="en-US" sz="2400" dirty="0" err="1"/>
              <a:t>Tạo</a:t>
            </a:r>
            <a:r>
              <a:rPr lang="en-US" sz="2400" dirty="0"/>
              <a:t> </a:t>
            </a:r>
            <a:r>
              <a:rPr lang="en-US" sz="2400" dirty="0" err="1"/>
              <a:t>và</a:t>
            </a:r>
            <a:r>
              <a:rPr lang="en-US" sz="2400" dirty="0"/>
              <a:t> </a:t>
            </a:r>
            <a:r>
              <a:rPr lang="en-US" sz="2400" dirty="0" err="1"/>
              <a:t>duy</a:t>
            </a:r>
            <a:r>
              <a:rPr lang="en-US" sz="2400" dirty="0"/>
              <a:t> </a:t>
            </a:r>
            <a:r>
              <a:rPr lang="en-US" sz="2400" dirty="0" err="1"/>
              <a:t>trì</a:t>
            </a:r>
            <a:r>
              <a:rPr lang="en-US" sz="2400" dirty="0"/>
              <a:t> segment tree: O(n)</a:t>
            </a:r>
          </a:p>
          <a:p>
            <a:pPr marL="0" indent="0">
              <a:buNone/>
            </a:pPr>
            <a:r>
              <a:rPr lang="en-US" sz="2400" dirty="0"/>
              <a:t>-</a:t>
            </a:r>
            <a:r>
              <a:rPr lang="en-US" sz="2400" dirty="0" err="1"/>
              <a:t>Truy</a:t>
            </a:r>
            <a:r>
              <a:rPr lang="en-US" sz="2400" dirty="0"/>
              <a:t> </a:t>
            </a:r>
            <a:r>
              <a:rPr lang="en-US" sz="2400" dirty="0" err="1"/>
              <a:t>vấn</a:t>
            </a:r>
            <a:r>
              <a:rPr lang="en-US" sz="2400" dirty="0"/>
              <a:t>: O(log n)</a:t>
            </a:r>
          </a:p>
          <a:p>
            <a:pPr marL="0" indent="0">
              <a:buNone/>
            </a:pPr>
            <a:r>
              <a:rPr lang="en-US" sz="2400" dirty="0"/>
              <a:t>=&gt;</a:t>
            </a:r>
            <a:r>
              <a:rPr lang="en-US" sz="2400" dirty="0" err="1"/>
              <a:t>Tốt</a:t>
            </a:r>
            <a:r>
              <a:rPr lang="en-US" sz="2400" dirty="0"/>
              <a:t> </a:t>
            </a:r>
            <a:r>
              <a:rPr lang="en-US" sz="2400" dirty="0" err="1"/>
              <a:t>hơn</a:t>
            </a:r>
            <a:r>
              <a:rPr lang="en-US" sz="2400" dirty="0"/>
              <a:t> </a:t>
            </a:r>
            <a:r>
              <a:rPr lang="en-US" sz="2400" dirty="0" err="1"/>
              <a:t>nếu</a:t>
            </a:r>
            <a:r>
              <a:rPr lang="en-US" sz="2400" dirty="0"/>
              <a:t> so </a:t>
            </a:r>
            <a:r>
              <a:rPr lang="en-US" sz="2400" dirty="0" err="1"/>
              <a:t>sánh</a:t>
            </a:r>
            <a:r>
              <a:rPr lang="en-US" sz="2400" dirty="0"/>
              <a:t> </a:t>
            </a:r>
            <a:r>
              <a:rPr lang="en-US" sz="2400" dirty="0" err="1"/>
              <a:t>với</a:t>
            </a:r>
            <a:r>
              <a:rPr lang="en-US" sz="2400" dirty="0"/>
              <a:t> </a:t>
            </a:r>
            <a:r>
              <a:rPr lang="en-US" dirty="0"/>
              <a:t>brute force</a:t>
            </a:r>
            <a:r>
              <a:rPr lang="en-US" sz="2400" dirty="0"/>
              <a:t>, ma </a:t>
            </a:r>
            <a:r>
              <a:rPr lang="en-US" sz="2400" dirty="0" err="1"/>
              <a:t>trận</a:t>
            </a:r>
            <a:r>
              <a:rPr lang="en-US" sz="2400" dirty="0"/>
              <a:t>, …</a:t>
            </a:r>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0688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br>
              <a:rPr lang="en-US" sz="5000" b="1" dirty="0">
                <a:solidFill>
                  <a:schemeClr val="bg1">
                    <a:lumMod val="95000"/>
                    <a:lumOff val="5000"/>
                  </a:schemeClr>
                </a:solidFill>
              </a:rPr>
            </a:b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35591187"/>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3766</Words>
  <Application>Microsoft Office PowerPoint</Application>
  <PresentationFormat>On-screen Show (16:9)</PresentationFormat>
  <Paragraphs>1849</Paragraphs>
  <Slides>63</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Times New Roman</vt:lpstr>
      <vt:lpstr>Roboto Condensed</vt:lpstr>
      <vt:lpstr>Arvo</vt:lpstr>
      <vt:lpstr>Roboto Condensed Light</vt:lpstr>
      <vt:lpstr>Wingdings</vt:lpstr>
      <vt:lpstr>Salerio template</vt:lpstr>
      <vt:lpstr>SEGMENT TREE </vt:lpstr>
      <vt:lpstr>Tổng quan</vt:lpstr>
      <vt:lpstr>SEGMENT TREE là gì?</vt:lpstr>
      <vt:lpstr>PowerPoint Presentation</vt:lpstr>
      <vt:lpstr>Segment tree là gì?</vt:lpstr>
      <vt:lpstr>Segment tree là gì?</vt:lpstr>
      <vt:lpstr>PowerPoint Presentation</vt:lpstr>
      <vt:lpstr>Segment tree là gì?</vt:lpstr>
      <vt:lpstr>Ưu và  nhược điểm?</vt:lpstr>
      <vt:lpstr>Ưu và nhược điểm?</vt:lpstr>
      <vt:lpstr>ỨNG DỤNG CỦA  SEGMENT TREE</vt:lpstr>
      <vt:lpstr>Ứng dụng của segment tree</vt:lpstr>
      <vt:lpstr>CÁC THAO TÁC CƠ BẢN SEGMENT TREE</vt:lpstr>
      <vt:lpstr>CÁC THAO TÁC CƠ BẢN SEGMENT TREE</vt:lpstr>
      <vt:lpstr>PowerPoint Presentation</vt:lpstr>
      <vt:lpstr>CÁC THAO TÁC CƠ BẢN SEGMENT TREE</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LAZY PROPAGATION (LAN TRUYỀN LƯỜI BIẾNG)</vt:lpstr>
      <vt:lpstr>LAZY PROPAGATION (LAN TRUYỀN LƯỜI BIẾNG)</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[2,4] lên 2</vt:lpstr>
      <vt:lpstr>THANKS!</vt:lpstr>
      <vt:lpstr>CREDITS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TREE</dc:title>
  <dc:creator>Boiz</dc:creator>
  <cp:lastModifiedBy>Trương Lê Minh Hiếu</cp:lastModifiedBy>
  <cp:revision>21</cp:revision>
  <dcterms:modified xsi:type="dcterms:W3CDTF">2022-10-05T06:09:33Z</dcterms:modified>
</cp:coreProperties>
</file>