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72"/>
  </p:notesMasterIdLst>
  <p:sldIdLst>
    <p:sldId id="256" r:id="rId2"/>
    <p:sldId id="257" r:id="rId3"/>
    <p:sldId id="259" r:id="rId4"/>
    <p:sldId id="260" r:id="rId5"/>
    <p:sldId id="261" r:id="rId6"/>
    <p:sldId id="295" r:id="rId7"/>
    <p:sldId id="353" r:id="rId8"/>
    <p:sldId id="262" r:id="rId9"/>
    <p:sldId id="296" r:id="rId10"/>
    <p:sldId id="297" r:id="rId11"/>
    <p:sldId id="263" r:id="rId12"/>
    <p:sldId id="298" r:id="rId13"/>
    <p:sldId id="299" r:id="rId14"/>
    <p:sldId id="300" r:id="rId15"/>
    <p:sldId id="267" r:id="rId16"/>
    <p:sldId id="301" r:id="rId17"/>
    <p:sldId id="302" r:id="rId18"/>
    <p:sldId id="269"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9" r:id="rId63"/>
    <p:sldId id="351" r:id="rId64"/>
    <p:sldId id="354" r:id="rId65"/>
    <p:sldId id="355" r:id="rId66"/>
    <p:sldId id="356" r:id="rId67"/>
    <p:sldId id="357" r:id="rId68"/>
    <p:sldId id="347" r:id="rId69"/>
    <p:sldId id="279" r:id="rId70"/>
    <p:sldId id="348" r:id="rId71"/>
  </p:sldIdLst>
  <p:sldSz cx="9144000" cy="5143500" type="screen16x9"/>
  <p:notesSz cx="6858000" cy="9144000"/>
  <p:embeddedFontLst>
    <p:embeddedFont>
      <p:font typeface="Arvo" panose="020B0604020202020204" charset="0"/>
      <p:regular r:id="rId73"/>
      <p:bold r:id="rId74"/>
      <p:italic r:id="rId75"/>
      <p:boldItalic r:id="rId76"/>
    </p:embeddedFont>
    <p:embeddedFont>
      <p:font typeface="Roboto Condensed" panose="02000000000000000000" pitchFamily="2" charset="0"/>
      <p:regular r:id="rId77"/>
      <p:bold r:id="rId78"/>
      <p:italic r:id="rId79"/>
      <p:boldItalic r:id="rId80"/>
    </p:embeddedFont>
    <p:embeddedFont>
      <p:font typeface="Roboto Condensed Light" panose="02000000000000000000" pitchFamily="2" charset="0"/>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3" d="100"/>
          <a:sy n="103" d="100"/>
        </p:scale>
        <p:origin x="113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2.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2.fntdata"/><Relationship Id="rId79" Type="http://schemas.openxmlformats.org/officeDocument/2006/relationships/font" Target="fonts/font7.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1557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530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533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068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11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73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35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49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684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357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833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528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121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0123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232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11231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184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812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8953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840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6182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3230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92128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8338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24848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65123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4439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511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0494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77030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45171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65718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46950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9616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04806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0712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5993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102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73933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55659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22981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1478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1638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75838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6073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42523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7896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742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29331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err="1"/>
              <a:t>Mình</a:t>
            </a:r>
            <a:r>
              <a:rPr lang="en-US" dirty="0"/>
              <a:t> </a:t>
            </a:r>
            <a:r>
              <a:rPr lang="en-US" dirty="0" err="1"/>
              <a:t>có</a:t>
            </a:r>
            <a:r>
              <a:rPr lang="en-US" dirty="0"/>
              <a:t> </a:t>
            </a:r>
            <a:r>
              <a:rPr lang="en-US" dirty="0" err="1"/>
              <a:t>trình</a:t>
            </a:r>
            <a:r>
              <a:rPr lang="en-US" dirty="0"/>
              <a:t> </a:t>
            </a:r>
            <a:r>
              <a:rPr lang="en-US" dirty="0" err="1"/>
              <a:t>bày</a:t>
            </a:r>
            <a:r>
              <a:rPr lang="en-US" dirty="0"/>
              <a:t> chi </a:t>
            </a:r>
            <a:r>
              <a:rPr lang="en-US" dirty="0" err="1"/>
              <a:t>tiết</a:t>
            </a:r>
            <a:r>
              <a:rPr lang="en-US" dirty="0"/>
              <a:t> </a:t>
            </a:r>
            <a:r>
              <a:rPr lang="en-US" dirty="0" err="1"/>
              <a:t>trong</a:t>
            </a:r>
            <a:r>
              <a:rPr lang="en-US" dirty="0"/>
              <a:t> </a:t>
            </a:r>
            <a:r>
              <a:rPr lang="en-US" dirty="0" err="1"/>
              <a:t>phần</a:t>
            </a:r>
            <a:r>
              <a:rPr lang="en-US" dirty="0"/>
              <a:t> Lazy propagation, </a:t>
            </a:r>
            <a:r>
              <a:rPr lang="en-US" dirty="0" err="1"/>
              <a:t>nếu</a:t>
            </a:r>
            <a:r>
              <a:rPr lang="en-US" dirty="0"/>
              <a:t> </a:t>
            </a:r>
            <a:r>
              <a:rPr lang="en-US" dirty="0" err="1"/>
              <a:t>các</a:t>
            </a:r>
            <a:r>
              <a:rPr lang="en-US" dirty="0"/>
              <a:t> </a:t>
            </a:r>
            <a:r>
              <a:rPr lang="en-US" dirty="0" err="1"/>
              <a:t>bạn</a:t>
            </a:r>
            <a:r>
              <a:rPr lang="en-US" dirty="0"/>
              <a:t> </a:t>
            </a:r>
            <a:r>
              <a:rPr lang="en-US" dirty="0" err="1"/>
              <a:t>cảm</a:t>
            </a:r>
            <a:r>
              <a:rPr lang="en-US" dirty="0"/>
              <a:t> </a:t>
            </a:r>
            <a:r>
              <a:rPr lang="en-US" dirty="0" err="1"/>
              <a:t>thấy</a:t>
            </a:r>
            <a:r>
              <a:rPr lang="en-US" dirty="0"/>
              <a:t> </a:t>
            </a:r>
            <a:r>
              <a:rPr lang="en-US" dirty="0" err="1"/>
              <a:t>muốn</a:t>
            </a:r>
            <a:r>
              <a:rPr lang="en-US" dirty="0"/>
              <a:t> </a:t>
            </a:r>
            <a:r>
              <a:rPr lang="en-US" dirty="0" err="1"/>
              <a:t>tìm</a:t>
            </a:r>
            <a:r>
              <a:rPr lang="en-US" dirty="0"/>
              <a:t> </a:t>
            </a:r>
            <a:r>
              <a:rPr lang="en-US" dirty="0" err="1"/>
              <a:t>hiểu</a:t>
            </a:r>
            <a:r>
              <a:rPr lang="en-US" dirty="0"/>
              <a:t> </a:t>
            </a:r>
            <a:r>
              <a:rPr lang="en-US" dirty="0" err="1"/>
              <a:t>trước</a:t>
            </a:r>
            <a:r>
              <a:rPr lang="en-US" dirty="0"/>
              <a:t> </a:t>
            </a:r>
            <a:r>
              <a:rPr lang="en-US" dirty="0" err="1"/>
              <a:t>thì</a:t>
            </a:r>
            <a:r>
              <a:rPr lang="en-US" dirty="0"/>
              <a:t> </a:t>
            </a:r>
            <a:r>
              <a:rPr lang="en-US" dirty="0" err="1"/>
              <a:t>có</a:t>
            </a:r>
            <a:r>
              <a:rPr lang="en-US" dirty="0"/>
              <a:t> </a:t>
            </a:r>
            <a:r>
              <a:rPr lang="en-US" dirty="0" err="1"/>
              <a:t>thể</a:t>
            </a:r>
            <a:r>
              <a:rPr lang="en-US" dirty="0"/>
              <a:t> </a:t>
            </a:r>
            <a:r>
              <a:rPr lang="en-US" dirty="0" err="1"/>
              <a:t>tham</a:t>
            </a:r>
            <a:r>
              <a:rPr lang="en-US" dirty="0"/>
              <a:t> </a:t>
            </a:r>
            <a:r>
              <a:rPr lang="en-US" dirty="0" err="1"/>
              <a:t>khảo</a:t>
            </a:r>
            <a:endParaRPr dirty="0"/>
          </a:p>
        </p:txBody>
      </p:sp>
    </p:spTree>
    <p:extLst>
      <p:ext uri="{BB962C8B-B14F-4D97-AF65-F5344CB8AC3E}">
        <p14:creationId xmlns:p14="http://schemas.microsoft.com/office/powerpoint/2010/main" val="9368572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err="1"/>
              <a:t>Mình</a:t>
            </a:r>
            <a:r>
              <a:rPr lang="en-US" dirty="0"/>
              <a:t> </a:t>
            </a:r>
            <a:r>
              <a:rPr lang="en-US" dirty="0" err="1"/>
              <a:t>có</a:t>
            </a:r>
            <a:r>
              <a:rPr lang="en-US" dirty="0"/>
              <a:t> </a:t>
            </a:r>
            <a:r>
              <a:rPr lang="en-US" dirty="0" err="1"/>
              <a:t>trình</a:t>
            </a:r>
            <a:r>
              <a:rPr lang="en-US" dirty="0"/>
              <a:t> </a:t>
            </a:r>
            <a:r>
              <a:rPr lang="en-US" dirty="0" err="1"/>
              <a:t>bày</a:t>
            </a:r>
            <a:r>
              <a:rPr lang="en-US" dirty="0"/>
              <a:t> chi </a:t>
            </a:r>
            <a:r>
              <a:rPr lang="en-US" dirty="0" err="1"/>
              <a:t>tiết</a:t>
            </a:r>
            <a:r>
              <a:rPr lang="en-US" dirty="0"/>
              <a:t> </a:t>
            </a:r>
            <a:r>
              <a:rPr lang="en-US" dirty="0" err="1"/>
              <a:t>trong</a:t>
            </a:r>
            <a:r>
              <a:rPr lang="en-US" dirty="0"/>
              <a:t> </a:t>
            </a:r>
            <a:r>
              <a:rPr lang="en-US" dirty="0" err="1"/>
              <a:t>phần</a:t>
            </a:r>
            <a:r>
              <a:rPr lang="en-US" dirty="0"/>
              <a:t> Lazy propagation, </a:t>
            </a:r>
            <a:r>
              <a:rPr lang="en-US" dirty="0" err="1"/>
              <a:t>nếu</a:t>
            </a:r>
            <a:r>
              <a:rPr lang="en-US" dirty="0"/>
              <a:t> </a:t>
            </a:r>
            <a:r>
              <a:rPr lang="en-US" dirty="0" err="1"/>
              <a:t>các</a:t>
            </a:r>
            <a:r>
              <a:rPr lang="en-US" dirty="0"/>
              <a:t> </a:t>
            </a:r>
            <a:r>
              <a:rPr lang="en-US" dirty="0" err="1"/>
              <a:t>bạn</a:t>
            </a:r>
            <a:r>
              <a:rPr lang="en-US" dirty="0"/>
              <a:t> </a:t>
            </a:r>
            <a:r>
              <a:rPr lang="en-US" dirty="0" err="1"/>
              <a:t>cảm</a:t>
            </a:r>
            <a:r>
              <a:rPr lang="en-US" dirty="0"/>
              <a:t> </a:t>
            </a:r>
            <a:r>
              <a:rPr lang="en-US" dirty="0" err="1"/>
              <a:t>thấy</a:t>
            </a:r>
            <a:r>
              <a:rPr lang="en-US" dirty="0"/>
              <a:t> </a:t>
            </a:r>
            <a:r>
              <a:rPr lang="en-US" dirty="0" err="1"/>
              <a:t>muốn</a:t>
            </a:r>
            <a:r>
              <a:rPr lang="en-US" dirty="0"/>
              <a:t> </a:t>
            </a:r>
            <a:r>
              <a:rPr lang="en-US" dirty="0" err="1"/>
              <a:t>tìm</a:t>
            </a:r>
            <a:r>
              <a:rPr lang="en-US" dirty="0"/>
              <a:t> </a:t>
            </a:r>
            <a:r>
              <a:rPr lang="en-US" dirty="0" err="1"/>
              <a:t>hiểu</a:t>
            </a:r>
            <a:r>
              <a:rPr lang="en-US" dirty="0"/>
              <a:t> </a:t>
            </a:r>
            <a:r>
              <a:rPr lang="en-US" dirty="0" err="1"/>
              <a:t>trước</a:t>
            </a:r>
            <a:r>
              <a:rPr lang="en-US" dirty="0"/>
              <a:t> </a:t>
            </a:r>
            <a:r>
              <a:rPr lang="en-US" dirty="0" err="1"/>
              <a:t>thì</a:t>
            </a:r>
            <a:r>
              <a:rPr lang="en-US" dirty="0"/>
              <a:t> </a:t>
            </a:r>
            <a:r>
              <a:rPr lang="en-US" dirty="0" err="1"/>
              <a:t>có</a:t>
            </a:r>
            <a:r>
              <a:rPr lang="en-US" dirty="0"/>
              <a:t> </a:t>
            </a:r>
            <a:r>
              <a:rPr lang="en-US" dirty="0" err="1"/>
              <a:t>thể</a:t>
            </a:r>
            <a:r>
              <a:rPr lang="en-US" dirty="0"/>
              <a:t> </a:t>
            </a:r>
            <a:r>
              <a:rPr lang="en-US" dirty="0" err="1"/>
              <a:t>tham</a:t>
            </a:r>
            <a:r>
              <a:rPr lang="en-US" dirty="0"/>
              <a:t> </a:t>
            </a:r>
            <a:r>
              <a:rPr lang="en-US" dirty="0" err="1"/>
              <a:t>khảo</a:t>
            </a:r>
            <a:endParaRPr dirty="0"/>
          </a:p>
        </p:txBody>
      </p:sp>
    </p:spTree>
    <p:extLst>
      <p:ext uri="{BB962C8B-B14F-4D97-AF65-F5344CB8AC3E}">
        <p14:creationId xmlns:p14="http://schemas.microsoft.com/office/powerpoint/2010/main" val="7057228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2323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8041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828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64.xml"/><Relationship Id="rId1" Type="http://schemas.openxmlformats.org/officeDocument/2006/relationships/slideLayout" Target="../slideLayouts/slideLayout4.xml"/><Relationship Id="rId5" Type="http://schemas.openxmlformats.org/officeDocument/2006/relationships/hyperlink" Target="https://www.youtube.com/watch?v=rwXVCELcrqU&amp;t=295s&amp;ab_channel=takeUforward" TargetMode="External"/><Relationship Id="rId4" Type="http://schemas.openxmlformats.org/officeDocument/2006/relationships/hyperlink" Target="https://www.geeksforgeeks.org/applications-advantages-and-disadvantages-of-segment-tre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hyperlink" Target="https://howkteam.vn/course/cau-truc-du-lieu-va-giai-thuat/segment-tree-4321" TargetMode="External"/><Relationship Id="rId2" Type="http://schemas.openxmlformats.org/officeDocument/2006/relationships/notesSlide" Target="../notesSlides/notesSlide65.xml"/><Relationship Id="rId1" Type="http://schemas.openxmlformats.org/officeDocument/2006/relationships/slideLayout" Target="../slideLayouts/slideLayout4.xml"/><Relationship Id="rId5" Type="http://schemas.openxmlformats.org/officeDocument/2006/relationships/hyperlink" Target="https://www.youtube.com/watch?v=xuoQdt5pHj0&amp;t=341s&amp;ab_channel=TusharRoy-CodingMadeSimple" TargetMode="External"/><Relationship Id="rId4" Type="http://schemas.openxmlformats.org/officeDocument/2006/relationships/hyperlink" Target="https://www.youtube.com/watch?v=ZBHKZF5w4YU&amp;t=737s&amp;ab_channel=TusharRoy-CodingMadeSimpl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522249" y="689306"/>
            <a:ext cx="5367900" cy="2961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4800" dirty="0">
                <a:solidFill>
                  <a:schemeClr val="bg1"/>
                </a:solidFill>
              </a:rPr>
              <a:t>SEGMENT TREE</a:t>
            </a:r>
            <a:br>
              <a:rPr lang="en-US" sz="4800" dirty="0">
                <a:solidFill>
                  <a:schemeClr val="bg1"/>
                </a:solidFill>
              </a:rPr>
            </a:br>
            <a:endParaRPr dirty="0"/>
          </a:p>
        </p:txBody>
      </p:sp>
      <p:sp>
        <p:nvSpPr>
          <p:cNvPr id="2" name="Google Shape;184;p11">
            <a:extLst>
              <a:ext uri="{FF2B5EF4-FFF2-40B4-BE49-F238E27FC236}">
                <a16:creationId xmlns:a16="http://schemas.microsoft.com/office/drawing/2014/main" id="{A75F4BD6-C7C8-0C38-C17A-2BAD336C1B62}"/>
              </a:ext>
            </a:extLst>
          </p:cNvPr>
          <p:cNvSpPr txBox="1">
            <a:spLocks/>
          </p:cNvSpPr>
          <p:nvPr/>
        </p:nvSpPr>
        <p:spPr>
          <a:xfrm>
            <a:off x="830766" y="1492294"/>
            <a:ext cx="5367900" cy="296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9pPr>
          </a:lstStyle>
          <a:p>
            <a:pPr algn="r"/>
            <a:r>
              <a:rPr lang="en-US" sz="3000" dirty="0">
                <a:solidFill>
                  <a:schemeClr val="bg1"/>
                </a:solidFill>
              </a:rPr>
              <a:t>By </a:t>
            </a:r>
            <a:r>
              <a:rPr lang="en-US" sz="3000" dirty="0" err="1">
                <a:solidFill>
                  <a:schemeClr val="bg1"/>
                </a:solidFill>
              </a:rPr>
              <a:t>Nhóm</a:t>
            </a:r>
            <a:r>
              <a:rPr lang="en-US" sz="3000" dirty="0">
                <a:solidFill>
                  <a:schemeClr val="bg1"/>
                </a:solidFill>
              </a:rPr>
              <a:t> 15:</a:t>
            </a:r>
          </a:p>
          <a:p>
            <a:pPr algn="r"/>
            <a:r>
              <a:rPr lang="en-US" sz="3000" dirty="0" err="1">
                <a:solidFill>
                  <a:schemeClr val="bg1"/>
                </a:solidFill>
              </a:rPr>
              <a:t>Hồ</a:t>
            </a:r>
            <a:r>
              <a:rPr lang="en-US" sz="3000" dirty="0">
                <a:solidFill>
                  <a:schemeClr val="bg1"/>
                </a:solidFill>
              </a:rPr>
              <a:t> </a:t>
            </a:r>
            <a:r>
              <a:rPr lang="en-US" sz="3000" dirty="0" err="1">
                <a:solidFill>
                  <a:schemeClr val="bg1"/>
                </a:solidFill>
              </a:rPr>
              <a:t>Thịnh</a:t>
            </a:r>
            <a:endParaRPr lang="en-US" sz="3000" dirty="0">
              <a:solidFill>
                <a:schemeClr val="bg1"/>
              </a:solidFill>
            </a:endParaRPr>
          </a:p>
          <a:p>
            <a:pPr algn="r"/>
            <a:r>
              <a:rPr lang="en-US" sz="3000" dirty="0">
                <a:solidFill>
                  <a:schemeClr val="bg1"/>
                </a:solidFill>
              </a:rPr>
              <a:t>Trương Lê Minh Hiếu</a:t>
            </a:r>
            <a:endParaRPr lang="en-US"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3532787"/>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000" b="1" dirty="0" err="1">
                <a:solidFill>
                  <a:schemeClr val="bg1">
                    <a:lumMod val="95000"/>
                    <a:lumOff val="5000"/>
                  </a:schemeClr>
                </a:solidFill>
              </a:rPr>
              <a:t>Ưu</a:t>
            </a:r>
            <a:r>
              <a:rPr lang="en-US" sz="5000" b="1" dirty="0">
                <a:solidFill>
                  <a:schemeClr val="bg1">
                    <a:lumMod val="95000"/>
                    <a:lumOff val="5000"/>
                  </a:schemeClr>
                </a:solidFill>
              </a:rPr>
              <a:t> </a:t>
            </a:r>
            <a:r>
              <a:rPr lang="en-US" sz="5000" b="1" dirty="0" err="1">
                <a:solidFill>
                  <a:schemeClr val="bg1">
                    <a:lumMod val="95000"/>
                    <a:lumOff val="5000"/>
                  </a:schemeClr>
                </a:solidFill>
              </a:rPr>
              <a:t>và</a:t>
            </a:r>
            <a:r>
              <a:rPr lang="en-US" sz="5000" b="1" dirty="0">
                <a:solidFill>
                  <a:schemeClr val="bg1">
                    <a:lumMod val="95000"/>
                    <a:lumOff val="5000"/>
                  </a:schemeClr>
                </a:solidFill>
              </a:rPr>
              <a:t> </a:t>
            </a:r>
            <a:br>
              <a:rPr lang="en-US" sz="5000" b="1" dirty="0">
                <a:solidFill>
                  <a:schemeClr val="bg1">
                    <a:lumMod val="95000"/>
                    <a:lumOff val="5000"/>
                  </a:schemeClr>
                </a:solidFill>
              </a:rPr>
            </a:br>
            <a:r>
              <a:rPr lang="en-US" sz="5000" b="1" dirty="0" err="1">
                <a:solidFill>
                  <a:schemeClr val="bg1">
                    <a:lumMod val="95000"/>
                    <a:lumOff val="5000"/>
                  </a:schemeClr>
                </a:solidFill>
              </a:rPr>
              <a:t>nhược</a:t>
            </a:r>
            <a:r>
              <a:rPr lang="en-US" sz="5000" b="1" dirty="0">
                <a:solidFill>
                  <a:schemeClr val="bg1">
                    <a:lumMod val="95000"/>
                    <a:lumOff val="5000"/>
                  </a:schemeClr>
                </a:solidFill>
              </a:rPr>
              <a:t> </a:t>
            </a:r>
            <a:r>
              <a:rPr lang="en-US" sz="5000" b="1" dirty="0" err="1">
                <a:solidFill>
                  <a:schemeClr val="bg1">
                    <a:lumMod val="95000"/>
                    <a:lumOff val="5000"/>
                  </a:schemeClr>
                </a:solidFill>
              </a:rPr>
              <a:t>điểm</a:t>
            </a:r>
            <a:r>
              <a:rPr lang="en-US" sz="5000" b="1" dirty="0">
                <a:solidFill>
                  <a:schemeClr val="bg1">
                    <a:lumMod val="95000"/>
                    <a:lumOff val="5000"/>
                  </a:schemeClr>
                </a:solidFill>
              </a:rPr>
              <a:t>?</a:t>
            </a:r>
            <a:endParaRPr sz="50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835591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p>
            <a:pPr marL="101600" indent="0">
              <a:buNone/>
            </a:pPr>
            <a:r>
              <a:rPr lang="en-US" sz="2000" dirty="0" err="1"/>
              <a:t>Ưu</a:t>
            </a:r>
            <a:r>
              <a:rPr lang="en-US" sz="2000" dirty="0"/>
              <a:t> </a:t>
            </a:r>
            <a:r>
              <a:rPr lang="en-US" sz="2000" dirty="0" err="1"/>
              <a:t>điểm</a:t>
            </a:r>
            <a:r>
              <a:rPr lang="en-US" sz="2000" dirty="0"/>
              <a:t>:</a:t>
            </a:r>
          </a:p>
          <a:p>
            <a:pPr marL="101600" indent="0">
              <a:buNone/>
            </a:pPr>
            <a:r>
              <a:rPr lang="en-US" sz="2000" dirty="0"/>
              <a:t>- </a:t>
            </a:r>
            <a:r>
              <a:rPr lang="en-US" sz="2000" dirty="0" err="1"/>
              <a:t>Không</a:t>
            </a:r>
            <a:r>
              <a:rPr lang="en-US" sz="2000" dirty="0"/>
              <a:t> </a:t>
            </a:r>
            <a:r>
              <a:rPr lang="en-US" sz="2000" dirty="0" err="1"/>
              <a:t>cần</a:t>
            </a:r>
            <a:r>
              <a:rPr lang="en-US" sz="2000" dirty="0"/>
              <a:t> </a:t>
            </a:r>
            <a:r>
              <a:rPr lang="en-US" sz="2000" dirty="0" err="1"/>
              <a:t>dùng</a:t>
            </a:r>
            <a:r>
              <a:rPr lang="en-US" sz="2000" dirty="0"/>
              <a:t> </a:t>
            </a:r>
            <a:r>
              <a:rPr lang="en-US" sz="2000" dirty="0" err="1"/>
              <a:t>đến</a:t>
            </a:r>
            <a:r>
              <a:rPr lang="en-US" sz="2000" dirty="0"/>
              <a:t> tree rotation </a:t>
            </a:r>
            <a:r>
              <a:rPr lang="en-US" sz="2000" dirty="0" err="1"/>
              <a:t>để</a:t>
            </a:r>
            <a:r>
              <a:rPr lang="en-US" sz="2000" dirty="0"/>
              <a:t> </a:t>
            </a:r>
            <a:r>
              <a:rPr lang="en-US" sz="2000" dirty="0" err="1"/>
              <a:t>làm</a:t>
            </a:r>
            <a:r>
              <a:rPr lang="en-US" sz="2000" dirty="0"/>
              <a:t> </a:t>
            </a:r>
            <a:r>
              <a:rPr lang="en-US" sz="2000" dirty="0" err="1"/>
              <a:t>cây</a:t>
            </a:r>
            <a:r>
              <a:rPr lang="en-US" sz="2000" dirty="0"/>
              <a:t> </a:t>
            </a:r>
            <a:r>
              <a:rPr lang="en-US" sz="2000" dirty="0" err="1"/>
              <a:t>cân</a:t>
            </a:r>
            <a:r>
              <a:rPr lang="en-US" sz="2000" dirty="0"/>
              <a:t> </a:t>
            </a:r>
            <a:r>
              <a:rPr lang="en-US" sz="2000" dirty="0" err="1"/>
              <a:t>bằng</a:t>
            </a:r>
            <a:endParaRPr lang="en-US" sz="2000" dirty="0"/>
          </a:p>
          <a:p>
            <a:pPr marL="0" indent="0">
              <a:buNone/>
            </a:pPr>
            <a:r>
              <a:rPr lang="en-US" dirty="0"/>
              <a:t>  </a:t>
            </a:r>
            <a:r>
              <a:rPr lang="en-US" sz="2000" dirty="0"/>
              <a:t>- </a:t>
            </a:r>
            <a:r>
              <a:rPr lang="en-US" sz="2000" dirty="0" err="1"/>
              <a:t>Truy</a:t>
            </a:r>
            <a:r>
              <a:rPr lang="en-US" sz="2000" dirty="0"/>
              <a:t> </a:t>
            </a:r>
            <a:r>
              <a:rPr lang="en-US" sz="2000" dirty="0" err="1"/>
              <a:t>vấn</a:t>
            </a:r>
            <a:r>
              <a:rPr lang="en-US" sz="2000" dirty="0"/>
              <a:t> ở </a:t>
            </a:r>
            <a:r>
              <a:rPr lang="en-US" sz="2000" dirty="0" err="1"/>
              <a:t>những</a:t>
            </a:r>
            <a:r>
              <a:rPr lang="en-US" sz="2000" dirty="0"/>
              <a:t> test case      </a:t>
            </a:r>
            <a:r>
              <a:rPr lang="en-US" sz="2000" dirty="0" err="1"/>
              <a:t>thông</a:t>
            </a:r>
            <a:r>
              <a:rPr lang="en-US" sz="2000" dirty="0"/>
              <a:t> </a:t>
            </a:r>
            <a:r>
              <a:rPr lang="en-US" sz="2000" dirty="0" err="1"/>
              <a:t>thường</a:t>
            </a:r>
            <a:r>
              <a:rPr lang="en-US" sz="2000" dirty="0"/>
              <a:t> </a:t>
            </a:r>
            <a:r>
              <a:rPr lang="en-US" sz="2000" dirty="0" err="1"/>
              <a:t>nhanh</a:t>
            </a:r>
            <a:endParaRPr lang="en-US" sz="20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000" b="1" dirty="0" err="1">
                <a:solidFill>
                  <a:schemeClr val="bg1">
                    <a:lumMod val="95000"/>
                    <a:lumOff val="5000"/>
                  </a:schemeClr>
                </a:solidFill>
              </a:rPr>
              <a:t>Ưu</a:t>
            </a:r>
            <a:r>
              <a:rPr lang="en-US" sz="5000" b="1" dirty="0">
                <a:solidFill>
                  <a:schemeClr val="bg1">
                    <a:lumMod val="95000"/>
                    <a:lumOff val="5000"/>
                  </a:schemeClr>
                </a:solidFill>
              </a:rPr>
              <a:t> </a:t>
            </a:r>
            <a:r>
              <a:rPr lang="en-US" sz="5000" b="1" dirty="0" err="1">
                <a:solidFill>
                  <a:schemeClr val="bg1">
                    <a:lumMod val="95000"/>
                    <a:lumOff val="5000"/>
                  </a:schemeClr>
                </a:solidFill>
              </a:rPr>
              <a:t>và</a:t>
            </a:r>
            <a:r>
              <a:rPr lang="en-US" sz="5000" b="1" dirty="0">
                <a:solidFill>
                  <a:schemeClr val="bg1">
                    <a:lumMod val="95000"/>
                    <a:lumOff val="5000"/>
                  </a:schemeClr>
                </a:solidFill>
              </a:rPr>
              <a:t> </a:t>
            </a:r>
            <a:r>
              <a:rPr lang="en-US" sz="5000" b="1" dirty="0" err="1">
                <a:solidFill>
                  <a:schemeClr val="bg1">
                    <a:lumMod val="95000"/>
                    <a:lumOff val="5000"/>
                  </a:schemeClr>
                </a:solidFill>
              </a:rPr>
              <a:t>nhược</a:t>
            </a:r>
            <a:r>
              <a:rPr lang="en-US" sz="5000" b="1" dirty="0">
                <a:solidFill>
                  <a:schemeClr val="bg1">
                    <a:lumMod val="95000"/>
                    <a:lumOff val="5000"/>
                  </a:schemeClr>
                </a:solidFill>
              </a:rPr>
              <a:t> </a:t>
            </a:r>
            <a:r>
              <a:rPr lang="en-US" sz="5000" b="1" dirty="0" err="1">
                <a:solidFill>
                  <a:schemeClr val="bg1">
                    <a:lumMod val="95000"/>
                    <a:lumOff val="5000"/>
                  </a:schemeClr>
                </a:solidFill>
              </a:rPr>
              <a:t>điểm</a:t>
            </a:r>
            <a:r>
              <a:rPr lang="en-US" sz="5000" b="1" dirty="0">
                <a:solidFill>
                  <a:schemeClr val="bg1">
                    <a:lumMod val="95000"/>
                    <a:lumOff val="5000"/>
                  </a:schemeClr>
                </a:solidFill>
              </a:rPr>
              <a:t>?</a:t>
            </a:r>
            <a:endParaRPr sz="5000" dirty="0"/>
          </a:p>
        </p:txBody>
      </p:sp>
      <p:sp>
        <p:nvSpPr>
          <p:cNvPr id="269" name="Google Shape;269;p18"/>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p>
            <a:pPr marL="0" indent="0">
              <a:buNone/>
            </a:pPr>
            <a:r>
              <a:rPr lang="en-US" sz="2000" dirty="0" err="1"/>
              <a:t>Nhược</a:t>
            </a:r>
            <a:r>
              <a:rPr lang="en-US" sz="2000" dirty="0"/>
              <a:t> </a:t>
            </a:r>
            <a:r>
              <a:rPr lang="en-US" sz="2000" dirty="0" err="1"/>
              <a:t>điểm</a:t>
            </a:r>
            <a:r>
              <a:rPr lang="en-US" sz="2000" dirty="0"/>
              <a:t>:</a:t>
            </a:r>
            <a:endParaRPr b="1" dirty="0"/>
          </a:p>
          <a:p>
            <a:pPr marL="0" indent="0">
              <a:buNone/>
            </a:pPr>
            <a:r>
              <a:rPr lang="en-US" sz="2000" dirty="0"/>
              <a:t> - </a:t>
            </a:r>
            <a:r>
              <a:rPr lang="en-US" sz="2000" dirty="0" err="1"/>
              <a:t>Độ</a:t>
            </a:r>
            <a:r>
              <a:rPr lang="en-US" sz="2000" dirty="0"/>
              <a:t> </a:t>
            </a:r>
            <a:r>
              <a:rPr lang="en-US" sz="2000" dirty="0" err="1"/>
              <a:t>phức</a:t>
            </a:r>
            <a:r>
              <a:rPr lang="en-US" sz="2000" dirty="0"/>
              <a:t> </a:t>
            </a:r>
            <a:r>
              <a:rPr lang="en-US" sz="2000" dirty="0" err="1"/>
              <a:t>tạp</a:t>
            </a:r>
            <a:r>
              <a:rPr lang="en-US" sz="2000" dirty="0"/>
              <a:t> </a:t>
            </a:r>
            <a:r>
              <a:rPr lang="en-US" sz="2000" dirty="0" err="1"/>
              <a:t>trong</a:t>
            </a:r>
            <a:r>
              <a:rPr lang="en-US" sz="2000" dirty="0"/>
              <a:t> </a:t>
            </a:r>
            <a:r>
              <a:rPr lang="en-US" sz="2000" dirty="0" err="1"/>
              <a:t>truy</a:t>
            </a:r>
            <a:r>
              <a:rPr lang="en-US" sz="2000" dirty="0"/>
              <a:t> </a:t>
            </a:r>
            <a:r>
              <a:rPr lang="en-US" sz="2000" dirty="0" err="1"/>
              <a:t>vấn</a:t>
            </a:r>
            <a:r>
              <a:rPr lang="en-US" sz="2000" dirty="0"/>
              <a:t> </a:t>
            </a:r>
            <a:r>
              <a:rPr lang="en-US" sz="2000" dirty="0" err="1"/>
              <a:t>tuy</a:t>
            </a:r>
            <a:r>
              <a:rPr lang="en-US" sz="2000" dirty="0"/>
              <a:t> </a:t>
            </a:r>
            <a:r>
              <a:rPr lang="en-US" sz="2000" dirty="0" err="1"/>
              <a:t>nhanh</a:t>
            </a:r>
            <a:r>
              <a:rPr lang="en-US" sz="2000" dirty="0"/>
              <a:t> </a:t>
            </a:r>
            <a:r>
              <a:rPr lang="en-US" sz="2000" dirty="0" err="1"/>
              <a:t>nhưng</a:t>
            </a:r>
            <a:r>
              <a:rPr lang="en-US" sz="2000" dirty="0"/>
              <a:t> </a:t>
            </a:r>
            <a:r>
              <a:rPr lang="en-US" sz="2000" dirty="0" err="1"/>
              <a:t>đều</a:t>
            </a:r>
            <a:r>
              <a:rPr lang="en-US" sz="2000" dirty="0"/>
              <a:t> </a:t>
            </a:r>
            <a:r>
              <a:rPr lang="en-US" sz="2000" dirty="0" err="1"/>
              <a:t>là</a:t>
            </a:r>
            <a:r>
              <a:rPr lang="en-US" sz="2000" dirty="0"/>
              <a:t> O(log n)</a:t>
            </a:r>
          </a:p>
          <a:p>
            <a:pPr marL="0" indent="0">
              <a:buNone/>
            </a:pPr>
            <a:r>
              <a:rPr lang="en-US" sz="2000" dirty="0"/>
              <a:t> - Source code </a:t>
            </a:r>
            <a:r>
              <a:rPr lang="en-US" sz="2000" dirty="0" err="1"/>
              <a:t>phức</a:t>
            </a:r>
            <a:r>
              <a:rPr lang="en-US" sz="2000" dirty="0"/>
              <a:t> </a:t>
            </a:r>
            <a:r>
              <a:rPr lang="en-US" sz="2000" dirty="0" err="1"/>
              <a:t>tạp</a:t>
            </a:r>
            <a:r>
              <a:rPr lang="en-US" sz="2000" dirty="0"/>
              <a:t> </a:t>
            </a:r>
            <a:r>
              <a:rPr lang="en-US" sz="2000" dirty="0" err="1"/>
              <a:t>hơn</a:t>
            </a:r>
            <a:r>
              <a:rPr lang="en-US" sz="2000" dirty="0"/>
              <a:t> so </a:t>
            </a:r>
            <a:r>
              <a:rPr lang="en-US" sz="2000" dirty="0" err="1"/>
              <a:t>với</a:t>
            </a:r>
            <a:r>
              <a:rPr lang="en-US" sz="2000" dirty="0"/>
              <a:t> binary search tree </a:t>
            </a:r>
            <a:r>
              <a:rPr lang="en-US" sz="2000" dirty="0" err="1"/>
              <a:t>thông</a:t>
            </a:r>
            <a:r>
              <a:rPr lang="en-US" sz="2000" dirty="0"/>
              <a:t> </a:t>
            </a:r>
            <a:r>
              <a:rPr lang="en-US" sz="2000" dirty="0" err="1"/>
              <a:t>thường</a:t>
            </a:r>
            <a:endParaRPr lang="en-US" sz="2000" dirty="0"/>
          </a:p>
          <a:p>
            <a:pPr marL="0" indent="0">
              <a:buNone/>
            </a:pPr>
            <a:r>
              <a:rPr lang="en-US" dirty="0"/>
              <a:t>- </a:t>
            </a:r>
            <a:r>
              <a:rPr lang="en-US" dirty="0" err="1"/>
              <a:t>Không</a:t>
            </a:r>
            <a:r>
              <a:rPr lang="en-US" dirty="0"/>
              <a:t> </a:t>
            </a:r>
            <a:r>
              <a:rPr lang="en-US" dirty="0" err="1"/>
              <a:t>thể</a:t>
            </a:r>
            <a:r>
              <a:rPr lang="en-US" dirty="0"/>
              <a:t> </a:t>
            </a:r>
            <a:r>
              <a:rPr lang="en-US" dirty="0" err="1"/>
              <a:t>thêm</a:t>
            </a:r>
            <a:r>
              <a:rPr lang="en-US" dirty="0"/>
              <a:t>, </a:t>
            </a:r>
            <a:r>
              <a:rPr lang="en-US" dirty="0" err="1"/>
              <a:t>xóa</a:t>
            </a:r>
            <a:r>
              <a:rPr lang="en-US" dirty="0"/>
              <a:t> </a:t>
            </a:r>
            <a:r>
              <a:rPr lang="en-US" dirty="0" err="1"/>
              <a:t>phần</a:t>
            </a:r>
            <a:r>
              <a:rPr lang="en-US" dirty="0"/>
              <a:t> </a:t>
            </a:r>
            <a:r>
              <a:rPr lang="en-US" dirty="0" err="1"/>
              <a:t>tử</a:t>
            </a:r>
            <a:r>
              <a:rPr lang="en-US" dirty="0"/>
              <a:t> </a:t>
            </a:r>
            <a:r>
              <a:rPr lang="en-US" dirty="0" err="1"/>
              <a:t>khi</a:t>
            </a:r>
            <a:r>
              <a:rPr lang="en-US" dirty="0"/>
              <a:t> </a:t>
            </a:r>
            <a:r>
              <a:rPr lang="en-US" dirty="0" err="1"/>
              <a:t>đã</a:t>
            </a:r>
            <a:r>
              <a:rPr lang="en-US" dirty="0"/>
              <a:t> </a:t>
            </a:r>
            <a:r>
              <a:rPr lang="en-US" dirty="0" err="1"/>
              <a:t>tạo</a:t>
            </a:r>
            <a:r>
              <a:rPr lang="en-US" dirty="0"/>
              <a:t> </a:t>
            </a:r>
            <a:r>
              <a:rPr lang="en-US" dirty="0" err="1"/>
              <a:t>ra</a:t>
            </a:r>
            <a:r>
              <a:rPr lang="en-US" dirty="0"/>
              <a:t> </a:t>
            </a:r>
            <a:r>
              <a:rPr lang="en-US" dirty="0" err="1"/>
              <a:t>cây</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3532787"/>
            <a:ext cx="517155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000" b="1" dirty="0">
                <a:solidFill>
                  <a:schemeClr val="bg1">
                    <a:lumMod val="95000"/>
                    <a:lumOff val="5000"/>
                  </a:schemeClr>
                </a:solidFill>
              </a:rPr>
              <a:t>ỨNG DỤNG CỦA </a:t>
            </a:r>
            <a:br>
              <a:rPr lang="en-US" sz="5000" b="1" dirty="0">
                <a:solidFill>
                  <a:schemeClr val="bg1">
                    <a:lumMod val="95000"/>
                    <a:lumOff val="5000"/>
                  </a:schemeClr>
                </a:solidFill>
              </a:rPr>
            </a:br>
            <a:r>
              <a:rPr lang="en-US" sz="5000" b="1" dirty="0">
                <a:solidFill>
                  <a:schemeClr val="bg1">
                    <a:lumMod val="95000"/>
                    <a:lumOff val="5000"/>
                  </a:schemeClr>
                </a:solidFill>
              </a:rPr>
              <a:t>SEGMENT TREE</a:t>
            </a:r>
            <a:endParaRPr sz="50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358311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247E-B3B6-F874-B57E-CB1B5C63E2D2}"/>
              </a:ext>
            </a:extLst>
          </p:cNvPr>
          <p:cNvSpPr>
            <a:spLocks noGrp="1"/>
          </p:cNvSpPr>
          <p:nvPr>
            <p:ph type="title"/>
          </p:nvPr>
        </p:nvSpPr>
        <p:spPr>
          <a:xfrm>
            <a:off x="360790" y="349200"/>
            <a:ext cx="6352244" cy="766200"/>
          </a:xfrm>
        </p:spPr>
        <p:txBody>
          <a:bodyPr/>
          <a:lstStyle/>
          <a:p>
            <a:r>
              <a:rPr lang="en-US" sz="4000" b="1" dirty="0" err="1">
                <a:solidFill>
                  <a:schemeClr val="bg1">
                    <a:lumMod val="95000"/>
                    <a:lumOff val="5000"/>
                  </a:schemeClr>
                </a:solidFill>
              </a:rPr>
              <a:t>Ứng</a:t>
            </a:r>
            <a:r>
              <a:rPr lang="en-US" sz="4000" b="1" dirty="0">
                <a:solidFill>
                  <a:schemeClr val="bg1">
                    <a:lumMod val="95000"/>
                    <a:lumOff val="5000"/>
                  </a:schemeClr>
                </a:solidFill>
              </a:rPr>
              <a:t> </a:t>
            </a:r>
            <a:r>
              <a:rPr lang="en-US" sz="4000" b="1" dirty="0" err="1">
                <a:solidFill>
                  <a:schemeClr val="bg1">
                    <a:lumMod val="95000"/>
                    <a:lumOff val="5000"/>
                  </a:schemeClr>
                </a:solidFill>
              </a:rPr>
              <a:t>dụng</a:t>
            </a:r>
            <a:r>
              <a:rPr lang="en-US" sz="4000" b="1" dirty="0">
                <a:solidFill>
                  <a:schemeClr val="bg1">
                    <a:lumMod val="95000"/>
                    <a:lumOff val="5000"/>
                  </a:schemeClr>
                </a:solidFill>
              </a:rPr>
              <a:t> </a:t>
            </a:r>
            <a:r>
              <a:rPr lang="en-US" sz="4000" b="1" dirty="0" err="1">
                <a:solidFill>
                  <a:schemeClr val="bg1">
                    <a:lumMod val="95000"/>
                    <a:lumOff val="5000"/>
                  </a:schemeClr>
                </a:solidFill>
              </a:rPr>
              <a:t>của</a:t>
            </a:r>
            <a:r>
              <a:rPr lang="en-US" sz="4000" b="1" dirty="0">
                <a:solidFill>
                  <a:schemeClr val="bg1">
                    <a:lumMod val="95000"/>
                    <a:lumOff val="5000"/>
                  </a:schemeClr>
                </a:solidFill>
              </a:rPr>
              <a:t> segment tree</a:t>
            </a:r>
            <a:endParaRPr lang="en-US" sz="4000" dirty="0"/>
          </a:p>
        </p:txBody>
      </p:sp>
      <p:sp>
        <p:nvSpPr>
          <p:cNvPr id="3" name="Text Placeholder 2">
            <a:extLst>
              <a:ext uri="{FF2B5EF4-FFF2-40B4-BE49-F238E27FC236}">
                <a16:creationId xmlns:a16="http://schemas.microsoft.com/office/drawing/2014/main" id="{4A7923DE-924D-D757-75A0-BCCFC89603A9}"/>
              </a:ext>
            </a:extLst>
          </p:cNvPr>
          <p:cNvSpPr>
            <a:spLocks noGrp="1"/>
          </p:cNvSpPr>
          <p:nvPr>
            <p:ph type="body" idx="1"/>
          </p:nvPr>
        </p:nvSpPr>
        <p:spPr>
          <a:xfrm>
            <a:off x="814275" y="1648800"/>
            <a:ext cx="6132600" cy="3145500"/>
          </a:xfrm>
        </p:spPr>
        <p:txBody>
          <a:bodyPr/>
          <a:lstStyle/>
          <a:p>
            <a:r>
              <a:rPr lang="en-US" sz="2400" dirty="0" err="1"/>
              <a:t>Truy</a:t>
            </a:r>
            <a:r>
              <a:rPr lang="en-US" sz="2400" dirty="0"/>
              <a:t> </a:t>
            </a:r>
            <a:r>
              <a:rPr lang="en-US" sz="2400" dirty="0" err="1"/>
              <a:t>vấn</a:t>
            </a:r>
            <a:r>
              <a:rPr lang="en-US" sz="2400" dirty="0"/>
              <a:t> </a:t>
            </a:r>
            <a:r>
              <a:rPr lang="en-US" sz="2400" dirty="0" err="1"/>
              <a:t>phạm</a:t>
            </a:r>
            <a:r>
              <a:rPr lang="en-US" sz="2400" dirty="0"/>
              <a:t> vi </a:t>
            </a:r>
            <a:r>
              <a:rPr lang="en-US" sz="2400" dirty="0" err="1"/>
              <a:t>tối</a:t>
            </a:r>
            <a:r>
              <a:rPr lang="en-US" sz="2400" dirty="0"/>
              <a:t> </a:t>
            </a:r>
            <a:r>
              <a:rPr lang="en-US" sz="2400" dirty="0" err="1"/>
              <a:t>đại</a:t>
            </a:r>
            <a:r>
              <a:rPr lang="en-US" sz="2400" dirty="0"/>
              <a:t>, </a:t>
            </a:r>
            <a:r>
              <a:rPr lang="en-US" sz="2400" dirty="0" err="1"/>
              <a:t>tối</a:t>
            </a:r>
            <a:r>
              <a:rPr lang="en-US" sz="2400" dirty="0"/>
              <a:t> </a:t>
            </a:r>
            <a:r>
              <a:rPr lang="en-US" sz="2400" dirty="0" err="1"/>
              <a:t>tiểu</a:t>
            </a:r>
            <a:r>
              <a:rPr lang="en-US" sz="2400" dirty="0"/>
              <a:t>, </a:t>
            </a:r>
            <a:r>
              <a:rPr lang="en-US" sz="2400" dirty="0" err="1"/>
              <a:t>tổng</a:t>
            </a:r>
            <a:r>
              <a:rPr lang="en-US" sz="2400" dirty="0"/>
              <a:t> (Range min, max, sum queries)</a:t>
            </a:r>
          </a:p>
          <a:p>
            <a:r>
              <a:rPr lang="en-US" sz="2400" dirty="0" err="1"/>
              <a:t>Lưu</a:t>
            </a:r>
            <a:r>
              <a:rPr lang="en-US" sz="2400" dirty="0"/>
              <a:t> </a:t>
            </a:r>
            <a:r>
              <a:rPr lang="en-US" sz="2400" dirty="0" err="1"/>
              <a:t>trữ</a:t>
            </a:r>
            <a:r>
              <a:rPr lang="en-US" sz="2400" dirty="0"/>
              <a:t> </a:t>
            </a:r>
            <a:r>
              <a:rPr lang="en-US" sz="2400" dirty="0" err="1"/>
              <a:t>dữ</a:t>
            </a:r>
            <a:r>
              <a:rPr lang="en-US" sz="2400" dirty="0"/>
              <a:t> </a:t>
            </a:r>
            <a:r>
              <a:rPr lang="en-US" sz="2400" dirty="0" err="1"/>
              <a:t>liệu</a:t>
            </a:r>
            <a:r>
              <a:rPr lang="en-US" sz="2400" dirty="0"/>
              <a:t> </a:t>
            </a:r>
            <a:r>
              <a:rPr lang="en-US" sz="2400" dirty="0" err="1"/>
              <a:t>theo</a:t>
            </a:r>
            <a:r>
              <a:rPr lang="en-US" sz="2400" dirty="0"/>
              <a:t> </a:t>
            </a:r>
            <a:r>
              <a:rPr lang="en-US" sz="2400" dirty="0" err="1"/>
              <a:t>phạm</a:t>
            </a:r>
            <a:r>
              <a:rPr lang="en-US" sz="2400" dirty="0"/>
              <a:t> vi </a:t>
            </a:r>
            <a:r>
              <a:rPr lang="en-US" sz="2400" dirty="0" err="1"/>
              <a:t>tùy</a:t>
            </a:r>
            <a:r>
              <a:rPr lang="en-US" sz="2400" dirty="0"/>
              <a:t> ý</a:t>
            </a:r>
          </a:p>
          <a:p>
            <a:r>
              <a:rPr lang="en-US" sz="2400" dirty="0" err="1"/>
              <a:t>Hình</a:t>
            </a:r>
            <a:r>
              <a:rPr lang="en-US" sz="2400" dirty="0"/>
              <a:t> </a:t>
            </a:r>
            <a:r>
              <a:rPr lang="en-US" sz="2400" dirty="0" err="1"/>
              <a:t>học</a:t>
            </a:r>
            <a:r>
              <a:rPr lang="en-US" sz="2400" dirty="0"/>
              <a:t> </a:t>
            </a:r>
            <a:r>
              <a:rPr lang="en-US" sz="2400" dirty="0" err="1"/>
              <a:t>tính</a:t>
            </a:r>
            <a:r>
              <a:rPr lang="en-US" sz="2400" dirty="0"/>
              <a:t> </a:t>
            </a:r>
            <a:r>
              <a:rPr lang="en-US" sz="2400" dirty="0" err="1"/>
              <a:t>toán</a:t>
            </a:r>
            <a:r>
              <a:rPr lang="en-US" sz="2400" dirty="0"/>
              <a:t> (Computational Geometry)</a:t>
            </a:r>
          </a:p>
          <a:p>
            <a:r>
              <a:rPr lang="en-US" sz="2400" dirty="0" err="1"/>
              <a:t>Hệ</a:t>
            </a:r>
            <a:r>
              <a:rPr lang="en-US" sz="2400" dirty="0"/>
              <a:t> </a:t>
            </a:r>
            <a:r>
              <a:rPr lang="en-US" sz="2400" dirty="0" err="1"/>
              <a:t>thống</a:t>
            </a:r>
            <a:r>
              <a:rPr lang="en-US" sz="2400" dirty="0"/>
              <a:t> </a:t>
            </a:r>
            <a:r>
              <a:rPr lang="en-US" sz="2400" dirty="0" err="1"/>
              <a:t>thông</a:t>
            </a:r>
            <a:r>
              <a:rPr lang="en-US" sz="2400" dirty="0"/>
              <a:t> tin </a:t>
            </a:r>
            <a:r>
              <a:rPr lang="en-US" sz="2400" dirty="0" err="1"/>
              <a:t>địa</a:t>
            </a:r>
            <a:r>
              <a:rPr lang="en-US" sz="2400" dirty="0"/>
              <a:t> </a:t>
            </a:r>
            <a:r>
              <a:rPr lang="en-US" sz="2400" dirty="0" err="1"/>
              <a:t>lý</a:t>
            </a:r>
            <a:r>
              <a:rPr lang="en-US" sz="2400" dirty="0"/>
              <a:t> (Geographic information system)</a:t>
            </a:r>
          </a:p>
          <a:p>
            <a:r>
              <a:rPr lang="en-US" sz="2400" dirty="0"/>
              <a:t>....</a:t>
            </a:r>
          </a:p>
          <a:p>
            <a:endParaRPr lang="en-US" sz="2400" dirty="0"/>
          </a:p>
          <a:p>
            <a:endParaRPr lang="en-US" dirty="0"/>
          </a:p>
        </p:txBody>
      </p:sp>
      <p:sp>
        <p:nvSpPr>
          <p:cNvPr id="4" name="Slide Number Placeholder 3">
            <a:extLst>
              <a:ext uri="{FF2B5EF4-FFF2-40B4-BE49-F238E27FC236}">
                <a16:creationId xmlns:a16="http://schemas.microsoft.com/office/drawing/2014/main" id="{86584451-A01F-00AD-54E2-D069A640A3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609342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38600" y="3476700"/>
            <a:ext cx="633871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500" b="1" dirty="0">
                <a:solidFill>
                  <a:schemeClr val="bg1">
                    <a:lumMod val="95000"/>
                    <a:lumOff val="5000"/>
                  </a:schemeClr>
                </a:solidFill>
              </a:rPr>
              <a:t>CÁC THAO TÁC CƠ BẢN</a:t>
            </a:r>
            <a:br>
              <a:rPr lang="en-US" sz="4500" b="1" dirty="0">
                <a:solidFill>
                  <a:schemeClr val="bg1">
                    <a:lumMod val="95000"/>
                    <a:lumOff val="5000"/>
                  </a:schemeClr>
                </a:solidFill>
              </a:rPr>
            </a:br>
            <a:r>
              <a:rPr lang="en-US" sz="4500" b="1" dirty="0">
                <a:solidFill>
                  <a:schemeClr val="bg1">
                    <a:lumMod val="95000"/>
                    <a:lumOff val="5000"/>
                  </a:schemeClr>
                </a:solidFill>
              </a:rPr>
              <a:t>SEGMENT TREE</a:t>
            </a:r>
            <a:endParaRPr sz="45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252614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814275" y="392575"/>
            <a:ext cx="4828242"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bg1">
                    <a:lumMod val="95000"/>
                    <a:lumOff val="5000"/>
                  </a:schemeClr>
                </a:solidFill>
              </a:rPr>
              <a:t>CÁC THAO TÁC CƠ BẢN SEGMENT TREE</a:t>
            </a:r>
            <a:endParaRPr dirty="0"/>
          </a:p>
        </p:txBody>
      </p:sp>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C3E4AC84-D066-B153-9B34-22A88866DC06}"/>
              </a:ext>
            </a:extLst>
          </p:cNvPr>
          <p:cNvSpPr/>
          <p:nvPr/>
        </p:nvSpPr>
        <p:spPr>
          <a:xfrm>
            <a:off x="3997516" y="4350935"/>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 name="Rectangle 2">
            <a:extLst>
              <a:ext uri="{FF2B5EF4-FFF2-40B4-BE49-F238E27FC236}">
                <a16:creationId xmlns:a16="http://schemas.microsoft.com/office/drawing/2014/main" id="{AF29BC39-2B68-1888-B1D4-2905CEA333AA}"/>
              </a:ext>
            </a:extLst>
          </p:cNvPr>
          <p:cNvSpPr/>
          <p:nvPr/>
        </p:nvSpPr>
        <p:spPr>
          <a:xfrm>
            <a:off x="2812889" y="4330214"/>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 name="Rectangle 3">
            <a:extLst>
              <a:ext uri="{FF2B5EF4-FFF2-40B4-BE49-F238E27FC236}">
                <a16:creationId xmlns:a16="http://schemas.microsoft.com/office/drawing/2014/main" id="{1DE86AD7-629C-15A2-6E57-51199A2CA9C0}"/>
              </a:ext>
            </a:extLst>
          </p:cNvPr>
          <p:cNvSpPr/>
          <p:nvPr/>
        </p:nvSpPr>
        <p:spPr>
          <a:xfrm>
            <a:off x="4751012" y="325251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5" name="Rectangle 4">
            <a:extLst>
              <a:ext uri="{FF2B5EF4-FFF2-40B4-BE49-F238E27FC236}">
                <a16:creationId xmlns:a16="http://schemas.microsoft.com/office/drawing/2014/main" id="{4C2D51D2-50F8-EF40-E484-714CB283805C}"/>
              </a:ext>
            </a:extLst>
          </p:cNvPr>
          <p:cNvSpPr/>
          <p:nvPr/>
        </p:nvSpPr>
        <p:spPr>
          <a:xfrm>
            <a:off x="5905265" y="4414560"/>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 name="Rectangle 5">
            <a:extLst>
              <a:ext uri="{FF2B5EF4-FFF2-40B4-BE49-F238E27FC236}">
                <a16:creationId xmlns:a16="http://schemas.microsoft.com/office/drawing/2014/main" id="{89C50997-F739-34EC-185B-C67F575E9112}"/>
              </a:ext>
            </a:extLst>
          </p:cNvPr>
          <p:cNvSpPr/>
          <p:nvPr/>
        </p:nvSpPr>
        <p:spPr>
          <a:xfrm>
            <a:off x="7120978" y="439110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7" name="Rectangle 6">
            <a:extLst>
              <a:ext uri="{FF2B5EF4-FFF2-40B4-BE49-F238E27FC236}">
                <a16:creationId xmlns:a16="http://schemas.microsoft.com/office/drawing/2014/main" id="{E8E54720-9544-4816-3897-B50D376AA5B3}"/>
              </a:ext>
            </a:extLst>
          </p:cNvPr>
          <p:cNvSpPr/>
          <p:nvPr/>
        </p:nvSpPr>
        <p:spPr>
          <a:xfrm>
            <a:off x="8065678" y="325251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8" name="Straight Connector 7">
            <a:extLst>
              <a:ext uri="{FF2B5EF4-FFF2-40B4-BE49-F238E27FC236}">
                <a16:creationId xmlns:a16="http://schemas.microsoft.com/office/drawing/2014/main" id="{EA21CAB1-5249-DCF6-9CFA-3AD6D5BFECA0}"/>
              </a:ext>
            </a:extLst>
          </p:cNvPr>
          <p:cNvCxnSpPr>
            <a:cxnSpLocks/>
            <a:stCxn id="3" idx="0"/>
            <a:endCxn id="10" idx="2"/>
          </p:cNvCxnSpPr>
          <p:nvPr/>
        </p:nvCxnSpPr>
        <p:spPr>
          <a:xfrm flipV="1">
            <a:off x="3139461" y="3920805"/>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580E8C-FD5A-CD5D-CF75-390A4BEF4A6D}"/>
              </a:ext>
            </a:extLst>
          </p:cNvPr>
          <p:cNvCxnSpPr>
            <a:cxnSpLocks/>
            <a:endCxn id="10" idx="2"/>
          </p:cNvCxnSpPr>
          <p:nvPr/>
        </p:nvCxnSpPr>
        <p:spPr>
          <a:xfrm flipH="1" flipV="1">
            <a:off x="3705960" y="3920805"/>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F9FD74A-F2A0-3EDE-F417-96B4755ECD17}"/>
              </a:ext>
            </a:extLst>
          </p:cNvPr>
          <p:cNvSpPr/>
          <p:nvPr/>
        </p:nvSpPr>
        <p:spPr>
          <a:xfrm>
            <a:off x="3379388" y="325833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C6281FF0-8062-6C3A-4A4E-DFC81E769ED6}"/>
              </a:ext>
            </a:extLst>
          </p:cNvPr>
          <p:cNvCxnSpPr>
            <a:cxnSpLocks/>
            <a:stCxn id="10" idx="0"/>
          </p:cNvCxnSpPr>
          <p:nvPr/>
        </p:nvCxnSpPr>
        <p:spPr>
          <a:xfrm flipV="1">
            <a:off x="3705960" y="2872261"/>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114CD8B-DB4B-7859-D222-977EF1634CD0}"/>
              </a:ext>
            </a:extLst>
          </p:cNvPr>
          <p:cNvCxnSpPr>
            <a:stCxn id="4" idx="0"/>
          </p:cNvCxnSpPr>
          <p:nvPr/>
        </p:nvCxnSpPr>
        <p:spPr>
          <a:xfrm flipH="1" flipV="1">
            <a:off x="4568264" y="2872261"/>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5D8C4BA-A791-8DB5-68BB-1CC5A0DA1C25}"/>
              </a:ext>
            </a:extLst>
          </p:cNvPr>
          <p:cNvSpPr/>
          <p:nvPr/>
        </p:nvSpPr>
        <p:spPr>
          <a:xfrm>
            <a:off x="4204387" y="231675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14" name="Straight Connector 13">
            <a:extLst>
              <a:ext uri="{FF2B5EF4-FFF2-40B4-BE49-F238E27FC236}">
                <a16:creationId xmlns:a16="http://schemas.microsoft.com/office/drawing/2014/main" id="{E3D85AAB-852E-DB33-24F0-54A7E03E3771}"/>
              </a:ext>
            </a:extLst>
          </p:cNvPr>
          <p:cNvCxnSpPr>
            <a:cxnSpLocks/>
            <a:stCxn id="5" idx="0"/>
          </p:cNvCxnSpPr>
          <p:nvPr/>
        </p:nvCxnSpPr>
        <p:spPr>
          <a:xfrm flipV="1">
            <a:off x="6231837" y="3786661"/>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AF3752F-8E35-01C4-EFE1-EF99F828E87A}"/>
              </a:ext>
            </a:extLst>
          </p:cNvPr>
          <p:cNvCxnSpPr>
            <a:cxnSpLocks/>
            <a:stCxn id="6" idx="0"/>
          </p:cNvCxnSpPr>
          <p:nvPr/>
        </p:nvCxnSpPr>
        <p:spPr>
          <a:xfrm flipH="1" flipV="1">
            <a:off x="6978696" y="3833315"/>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C9355BC-71B7-448A-E029-684EEE1D7383}"/>
              </a:ext>
            </a:extLst>
          </p:cNvPr>
          <p:cNvSpPr/>
          <p:nvPr/>
        </p:nvSpPr>
        <p:spPr>
          <a:xfrm>
            <a:off x="6683979" y="325251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17" name="Straight Connector 16">
            <a:extLst>
              <a:ext uri="{FF2B5EF4-FFF2-40B4-BE49-F238E27FC236}">
                <a16:creationId xmlns:a16="http://schemas.microsoft.com/office/drawing/2014/main" id="{E38A3A89-61FB-F342-6AF0-D619B903F628}"/>
              </a:ext>
            </a:extLst>
          </p:cNvPr>
          <p:cNvCxnSpPr>
            <a:stCxn id="16" idx="0"/>
          </p:cNvCxnSpPr>
          <p:nvPr/>
        </p:nvCxnSpPr>
        <p:spPr>
          <a:xfrm flipV="1">
            <a:off x="7010551" y="2647988"/>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F1F9F0-8BCE-1A07-2903-AC163E700DED}"/>
              </a:ext>
            </a:extLst>
          </p:cNvPr>
          <p:cNvCxnSpPr>
            <a:stCxn id="7" idx="0"/>
          </p:cNvCxnSpPr>
          <p:nvPr/>
        </p:nvCxnSpPr>
        <p:spPr>
          <a:xfrm flipH="1" flipV="1">
            <a:off x="7663694" y="2647988"/>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C5030DC-3175-707A-B2D5-9727F771BA1E}"/>
              </a:ext>
            </a:extLst>
          </p:cNvPr>
          <p:cNvSpPr/>
          <p:nvPr/>
        </p:nvSpPr>
        <p:spPr>
          <a:xfrm>
            <a:off x="7340582" y="2338114"/>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20" name="Straight Connector 19">
            <a:extLst>
              <a:ext uri="{FF2B5EF4-FFF2-40B4-BE49-F238E27FC236}">
                <a16:creationId xmlns:a16="http://schemas.microsoft.com/office/drawing/2014/main" id="{80F36E8D-D36F-13F7-199C-BD7F09A05608}"/>
              </a:ext>
            </a:extLst>
          </p:cNvPr>
          <p:cNvCxnSpPr>
            <a:cxnSpLocks/>
            <a:endCxn id="22" idx="2"/>
          </p:cNvCxnSpPr>
          <p:nvPr/>
        </p:nvCxnSpPr>
        <p:spPr>
          <a:xfrm flipV="1">
            <a:off x="4540290" y="2061158"/>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5C5AB32-3DC8-BE59-CCE0-63A92E11DB22}"/>
              </a:ext>
            </a:extLst>
          </p:cNvPr>
          <p:cNvCxnSpPr>
            <a:cxnSpLocks/>
            <a:stCxn id="19" idx="0"/>
            <a:endCxn id="22" idx="2"/>
          </p:cNvCxnSpPr>
          <p:nvPr/>
        </p:nvCxnSpPr>
        <p:spPr>
          <a:xfrm flipH="1" flipV="1">
            <a:off x="6137372" y="2061158"/>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8CF7031-B247-4A08-56F2-768899822DA9}"/>
              </a:ext>
            </a:extLst>
          </p:cNvPr>
          <p:cNvSpPr/>
          <p:nvPr/>
        </p:nvSpPr>
        <p:spPr>
          <a:xfrm>
            <a:off x="5810800" y="1398684"/>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TextBox 22">
            <a:extLst>
              <a:ext uri="{FF2B5EF4-FFF2-40B4-BE49-F238E27FC236}">
                <a16:creationId xmlns:a16="http://schemas.microsoft.com/office/drawing/2014/main" id="{0A483AB1-7A57-D235-FDAA-FCA48D806146}"/>
              </a:ext>
            </a:extLst>
          </p:cNvPr>
          <p:cNvSpPr txBox="1"/>
          <p:nvPr/>
        </p:nvSpPr>
        <p:spPr>
          <a:xfrm>
            <a:off x="2494985" y="4528283"/>
            <a:ext cx="326572" cy="307777"/>
          </a:xfrm>
          <a:prstGeom prst="rect">
            <a:avLst/>
          </a:prstGeom>
          <a:noFill/>
        </p:spPr>
        <p:txBody>
          <a:bodyPr wrap="square" rtlCol="0">
            <a:spAutoFit/>
          </a:bodyPr>
          <a:lstStyle/>
          <a:p>
            <a:r>
              <a:rPr lang="en-US" dirty="0">
                <a:solidFill>
                  <a:sysClr val="windowText" lastClr="000000"/>
                </a:solidFill>
              </a:rPr>
              <a:t>1</a:t>
            </a:r>
          </a:p>
        </p:txBody>
      </p:sp>
      <p:sp>
        <p:nvSpPr>
          <p:cNvPr id="24" name="TextBox 23">
            <a:extLst>
              <a:ext uri="{FF2B5EF4-FFF2-40B4-BE49-F238E27FC236}">
                <a16:creationId xmlns:a16="http://schemas.microsoft.com/office/drawing/2014/main" id="{F06A1DBE-2838-E564-09A8-CC84A211FA38}"/>
              </a:ext>
            </a:extLst>
          </p:cNvPr>
          <p:cNvSpPr txBox="1"/>
          <p:nvPr/>
        </p:nvSpPr>
        <p:spPr>
          <a:xfrm>
            <a:off x="3695565" y="4528283"/>
            <a:ext cx="311304" cy="307777"/>
          </a:xfrm>
          <a:prstGeom prst="rect">
            <a:avLst/>
          </a:prstGeom>
          <a:noFill/>
        </p:spPr>
        <p:txBody>
          <a:bodyPr wrap="square" rtlCol="0">
            <a:spAutoFit/>
          </a:bodyPr>
          <a:lstStyle/>
          <a:p>
            <a:r>
              <a:rPr lang="en-US" dirty="0">
                <a:solidFill>
                  <a:sysClr val="windowText" lastClr="000000"/>
                </a:solidFill>
              </a:rPr>
              <a:t>2</a:t>
            </a:r>
          </a:p>
        </p:txBody>
      </p:sp>
      <p:sp>
        <p:nvSpPr>
          <p:cNvPr id="25" name="TextBox 24">
            <a:extLst>
              <a:ext uri="{FF2B5EF4-FFF2-40B4-BE49-F238E27FC236}">
                <a16:creationId xmlns:a16="http://schemas.microsoft.com/office/drawing/2014/main" id="{E539D6FB-A022-56B4-FD98-A477B3D5C1A3}"/>
              </a:ext>
            </a:extLst>
          </p:cNvPr>
          <p:cNvSpPr txBox="1"/>
          <p:nvPr/>
        </p:nvSpPr>
        <p:spPr>
          <a:xfrm>
            <a:off x="2775892" y="3435680"/>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26" name="TextBox 25">
            <a:extLst>
              <a:ext uri="{FF2B5EF4-FFF2-40B4-BE49-F238E27FC236}">
                <a16:creationId xmlns:a16="http://schemas.microsoft.com/office/drawing/2014/main" id="{70582057-B4BF-918D-5404-67923B599C53}"/>
              </a:ext>
            </a:extLst>
          </p:cNvPr>
          <p:cNvSpPr txBox="1"/>
          <p:nvPr/>
        </p:nvSpPr>
        <p:spPr>
          <a:xfrm>
            <a:off x="4436439" y="3427050"/>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27" name="TextBox 26">
            <a:extLst>
              <a:ext uri="{FF2B5EF4-FFF2-40B4-BE49-F238E27FC236}">
                <a16:creationId xmlns:a16="http://schemas.microsoft.com/office/drawing/2014/main" id="{ECC89A6A-15B1-DD0C-CC6F-65A4FF248E80}"/>
              </a:ext>
            </a:extLst>
          </p:cNvPr>
          <p:cNvSpPr txBox="1"/>
          <p:nvPr/>
        </p:nvSpPr>
        <p:spPr>
          <a:xfrm>
            <a:off x="3674760" y="2520424"/>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28" name="TextBox 27">
            <a:extLst>
              <a:ext uri="{FF2B5EF4-FFF2-40B4-BE49-F238E27FC236}">
                <a16:creationId xmlns:a16="http://schemas.microsoft.com/office/drawing/2014/main" id="{0E391F11-072C-3BC4-7584-B3ABF7F0E8F1}"/>
              </a:ext>
            </a:extLst>
          </p:cNvPr>
          <p:cNvSpPr txBox="1"/>
          <p:nvPr/>
        </p:nvSpPr>
        <p:spPr>
          <a:xfrm>
            <a:off x="5191530" y="1583874"/>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29" name="TextBox 28">
            <a:extLst>
              <a:ext uri="{FF2B5EF4-FFF2-40B4-BE49-F238E27FC236}">
                <a16:creationId xmlns:a16="http://schemas.microsoft.com/office/drawing/2014/main" id="{A1B463A2-D9B7-9286-60F4-069796006AD1}"/>
              </a:ext>
            </a:extLst>
          </p:cNvPr>
          <p:cNvSpPr txBox="1"/>
          <p:nvPr/>
        </p:nvSpPr>
        <p:spPr>
          <a:xfrm>
            <a:off x="6733913" y="2541856"/>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0" name="TextBox 29">
            <a:extLst>
              <a:ext uri="{FF2B5EF4-FFF2-40B4-BE49-F238E27FC236}">
                <a16:creationId xmlns:a16="http://schemas.microsoft.com/office/drawing/2014/main" id="{2A76BCCC-C538-C7F9-A3C0-092531368964}"/>
              </a:ext>
            </a:extLst>
          </p:cNvPr>
          <p:cNvSpPr txBox="1"/>
          <p:nvPr/>
        </p:nvSpPr>
        <p:spPr>
          <a:xfrm>
            <a:off x="6122636" y="3393273"/>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1" name="TextBox 30">
            <a:extLst>
              <a:ext uri="{FF2B5EF4-FFF2-40B4-BE49-F238E27FC236}">
                <a16:creationId xmlns:a16="http://schemas.microsoft.com/office/drawing/2014/main" id="{6D29CF83-3ACF-B489-A68C-5B993EE7F70E}"/>
              </a:ext>
            </a:extLst>
          </p:cNvPr>
          <p:cNvSpPr txBox="1"/>
          <p:nvPr/>
        </p:nvSpPr>
        <p:spPr>
          <a:xfrm>
            <a:off x="7739106" y="3399466"/>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2" name="TextBox 31">
            <a:extLst>
              <a:ext uri="{FF2B5EF4-FFF2-40B4-BE49-F238E27FC236}">
                <a16:creationId xmlns:a16="http://schemas.microsoft.com/office/drawing/2014/main" id="{2B2A9953-AFC8-D114-5775-66FD60E4CC98}"/>
              </a:ext>
            </a:extLst>
          </p:cNvPr>
          <p:cNvSpPr txBox="1"/>
          <p:nvPr/>
        </p:nvSpPr>
        <p:spPr>
          <a:xfrm>
            <a:off x="5642517" y="4591908"/>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3" name="TextBox 32">
            <a:extLst>
              <a:ext uri="{FF2B5EF4-FFF2-40B4-BE49-F238E27FC236}">
                <a16:creationId xmlns:a16="http://schemas.microsoft.com/office/drawing/2014/main" id="{0180FB87-252C-675A-7021-79722CD7D4E1}"/>
              </a:ext>
            </a:extLst>
          </p:cNvPr>
          <p:cNvSpPr txBox="1"/>
          <p:nvPr/>
        </p:nvSpPr>
        <p:spPr>
          <a:xfrm>
            <a:off x="6854898" y="4591981"/>
            <a:ext cx="311304" cy="307777"/>
          </a:xfrm>
          <a:prstGeom prst="rect">
            <a:avLst/>
          </a:prstGeom>
          <a:noFill/>
        </p:spPr>
        <p:txBody>
          <a:bodyPr wrap="square" rtlCol="0">
            <a:spAutoFit/>
          </a:bodyPr>
          <a:lstStyle/>
          <a:p>
            <a:r>
              <a:rPr lang="en-US" dirty="0">
                <a:solidFill>
                  <a:schemeClr val="tx1">
                    <a:lumMod val="50000"/>
                  </a:schemeClr>
                </a:solidFill>
              </a:rPr>
              <a:t>5</a:t>
            </a:r>
          </a:p>
        </p:txBody>
      </p:sp>
      <p:sp>
        <p:nvSpPr>
          <p:cNvPr id="34" name="Rectangle 33">
            <a:extLst>
              <a:ext uri="{FF2B5EF4-FFF2-40B4-BE49-F238E27FC236}">
                <a16:creationId xmlns:a16="http://schemas.microsoft.com/office/drawing/2014/main" id="{9C527004-EDC1-B905-22E7-6B1407CB0E24}"/>
              </a:ext>
            </a:extLst>
          </p:cNvPr>
          <p:cNvSpPr/>
          <p:nvPr/>
        </p:nvSpPr>
        <p:spPr>
          <a:xfrm>
            <a:off x="104360" y="1401331"/>
            <a:ext cx="653143" cy="662474"/>
          </a:xfrm>
          <a:prstGeom prst="rect">
            <a:avLst/>
          </a:prstGeom>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5" name="Rectangle 34">
            <a:extLst>
              <a:ext uri="{FF2B5EF4-FFF2-40B4-BE49-F238E27FC236}">
                <a16:creationId xmlns:a16="http://schemas.microsoft.com/office/drawing/2014/main" id="{C649D0FB-AAD0-5B1C-07D8-B61A779A0F5A}"/>
              </a:ext>
            </a:extLst>
          </p:cNvPr>
          <p:cNvSpPr/>
          <p:nvPr/>
        </p:nvSpPr>
        <p:spPr>
          <a:xfrm>
            <a:off x="1410646" y="140133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6" name="Rectangle 35">
            <a:extLst>
              <a:ext uri="{FF2B5EF4-FFF2-40B4-BE49-F238E27FC236}">
                <a16:creationId xmlns:a16="http://schemas.microsoft.com/office/drawing/2014/main" id="{75B5BEF4-E811-3EA1-44AF-66F3C6720981}"/>
              </a:ext>
            </a:extLst>
          </p:cNvPr>
          <p:cNvSpPr/>
          <p:nvPr/>
        </p:nvSpPr>
        <p:spPr>
          <a:xfrm>
            <a:off x="2063789" y="140133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7" name="Rectangle 36">
            <a:extLst>
              <a:ext uri="{FF2B5EF4-FFF2-40B4-BE49-F238E27FC236}">
                <a16:creationId xmlns:a16="http://schemas.microsoft.com/office/drawing/2014/main" id="{BBFCC715-9AB6-962D-40C9-ADDC3957A4ED}"/>
              </a:ext>
            </a:extLst>
          </p:cNvPr>
          <p:cNvSpPr/>
          <p:nvPr/>
        </p:nvSpPr>
        <p:spPr>
          <a:xfrm>
            <a:off x="2716930" y="140133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8" name="Rectangle 37">
            <a:extLst>
              <a:ext uri="{FF2B5EF4-FFF2-40B4-BE49-F238E27FC236}">
                <a16:creationId xmlns:a16="http://schemas.microsoft.com/office/drawing/2014/main" id="{363D3479-677C-5C89-E6D4-6B8784FCF896}"/>
              </a:ext>
            </a:extLst>
          </p:cNvPr>
          <p:cNvSpPr/>
          <p:nvPr/>
        </p:nvSpPr>
        <p:spPr>
          <a:xfrm>
            <a:off x="3370071" y="140133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Rectangle 38">
            <a:extLst>
              <a:ext uri="{FF2B5EF4-FFF2-40B4-BE49-F238E27FC236}">
                <a16:creationId xmlns:a16="http://schemas.microsoft.com/office/drawing/2014/main" id="{41F71949-6BAC-46F2-9DF5-4685804ADB9E}"/>
              </a:ext>
            </a:extLst>
          </p:cNvPr>
          <p:cNvSpPr/>
          <p:nvPr/>
        </p:nvSpPr>
        <p:spPr>
          <a:xfrm>
            <a:off x="757501" y="140133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46" name="TextBox 45">
            <a:extLst>
              <a:ext uri="{FF2B5EF4-FFF2-40B4-BE49-F238E27FC236}">
                <a16:creationId xmlns:a16="http://schemas.microsoft.com/office/drawing/2014/main" id="{03C2D38F-772B-AFB4-F507-0E3EE28D78D2}"/>
              </a:ext>
            </a:extLst>
          </p:cNvPr>
          <p:cNvSpPr txBox="1"/>
          <p:nvPr/>
        </p:nvSpPr>
        <p:spPr>
          <a:xfrm>
            <a:off x="-66527" y="3944002"/>
            <a:ext cx="2507486" cy="1384995"/>
          </a:xfrm>
          <a:prstGeom prst="rect">
            <a:avLst/>
          </a:prstGeom>
          <a:noFill/>
        </p:spPr>
        <p:txBody>
          <a:bodyPr wrap="square" rtlCol="0">
            <a:spAutoFit/>
          </a:bodyPr>
          <a:lstStyle/>
          <a:p>
            <a:r>
              <a:rPr lang="vi-VN" sz="1400" dirty="0"/>
              <a:t>Ý tưởng: Chia mảng thành 2 mảng con, mỗi mảng con chia đôi cho đến khi còn một phần tử, rồi tạo theo mục đích(min, max, tổng…)</a:t>
            </a:r>
            <a:endParaRPr lang="en-US" sz="1400"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0" grpId="0" animBg="1"/>
      <p:bldP spid="13" grpId="0" animBg="1"/>
      <p:bldP spid="16" grpId="0" animBg="1"/>
      <p:bldP spid="19" grpId="0" animBg="1"/>
      <p:bldP spid="22" grpId="0" animBg="1"/>
      <p:bldP spid="23" grpId="0"/>
      <p:bldP spid="24" grpId="0"/>
      <p:bldP spid="25" grpId="0"/>
      <p:bldP spid="26" grpId="0" animBg="1"/>
      <p:bldP spid="27" grpId="0"/>
      <p:bldP spid="28" grpId="0"/>
      <p:bldP spid="29" grpId="0"/>
      <p:bldP spid="30" grpId="0"/>
      <p:bldP spid="31" grpId="0"/>
      <p:bldP spid="32"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294514" y="1016146"/>
            <a:ext cx="7323485" cy="2745000"/>
          </a:xfrm>
          <a:prstGeom prst="rect">
            <a:avLst/>
          </a:prstGeom>
        </p:spPr>
        <p:txBody>
          <a:bodyPr spcFirstLastPara="1" wrap="square" lIns="91425" tIns="91425" rIns="91425" bIns="91425" anchor="t" anchorCtr="0">
            <a:noAutofit/>
          </a:bodyPr>
          <a:lstStyle/>
          <a:p>
            <a:pPr marL="0" indent="0">
              <a:buNone/>
            </a:pPr>
            <a:endParaRPr lang="en-US" sz="4000" i="0" dirty="0"/>
          </a:p>
          <a:p>
            <a:pPr marL="0" indent="0">
              <a:buNone/>
            </a:pPr>
            <a:r>
              <a:rPr lang="en-US" sz="4000" i="0" dirty="0" err="1"/>
              <a:t>Bài</a:t>
            </a:r>
            <a:r>
              <a:rPr lang="en-US" sz="4000" i="0" dirty="0"/>
              <a:t> </a:t>
            </a:r>
            <a:r>
              <a:rPr lang="en-US" sz="4000" i="0" dirty="0" err="1"/>
              <a:t>toán</a:t>
            </a:r>
            <a:r>
              <a:rPr lang="en-US" sz="4000" i="0" dirty="0"/>
              <a:t>: </a:t>
            </a:r>
            <a:r>
              <a:rPr lang="en-US" sz="4000" i="0" dirty="0" err="1"/>
              <a:t>Hãy</a:t>
            </a:r>
            <a:r>
              <a:rPr lang="en-US" sz="4000" i="0" dirty="0"/>
              <a:t> </a:t>
            </a:r>
            <a:r>
              <a:rPr lang="en-US" sz="4000" i="0" dirty="0" err="1"/>
              <a:t>tạo</a:t>
            </a:r>
            <a:r>
              <a:rPr lang="en-US" sz="4000" i="0" dirty="0"/>
              <a:t> </a:t>
            </a:r>
            <a:r>
              <a:rPr lang="en-US" sz="4000" i="0" dirty="0" err="1"/>
              <a:t>một</a:t>
            </a:r>
            <a:r>
              <a:rPr lang="en-US" sz="4000" i="0" dirty="0"/>
              <a:t> </a:t>
            </a:r>
            <a:r>
              <a:rPr lang="en-US" sz="4000" i="0" dirty="0" err="1"/>
              <a:t>cây</a:t>
            </a:r>
            <a:r>
              <a:rPr lang="en-US" sz="4000" i="0" dirty="0"/>
              <a:t> </a:t>
            </a:r>
            <a:r>
              <a:rPr lang="en-US" sz="4000" i="0" dirty="0" err="1"/>
              <a:t>phân</a:t>
            </a:r>
            <a:r>
              <a:rPr lang="en-US" sz="4000" i="0" dirty="0"/>
              <a:t> </a:t>
            </a:r>
            <a:r>
              <a:rPr lang="en-US" sz="4000" i="0" dirty="0" err="1"/>
              <a:t>đoạn</a:t>
            </a:r>
            <a:r>
              <a:rPr lang="en-US" sz="4000" i="0" dirty="0"/>
              <a:t> </a:t>
            </a:r>
            <a:r>
              <a:rPr lang="en-US" sz="4000" i="0" dirty="0" err="1"/>
              <a:t>chứa</a:t>
            </a:r>
            <a:r>
              <a:rPr lang="en-US" sz="4000" i="0" dirty="0"/>
              <a:t> </a:t>
            </a:r>
            <a:r>
              <a:rPr lang="en-US" sz="4000" i="0" dirty="0" err="1"/>
              <a:t>lần</a:t>
            </a:r>
            <a:r>
              <a:rPr lang="en-US" sz="4000" i="0" dirty="0"/>
              <a:t> </a:t>
            </a:r>
            <a:r>
              <a:rPr lang="en-US" sz="4000" i="0" dirty="0" err="1"/>
              <a:t>lượt</a:t>
            </a:r>
            <a:r>
              <a:rPr lang="en-US" sz="4000" i="0" dirty="0"/>
              <a:t> 2,4,6,8,10</a:t>
            </a:r>
            <a:br>
              <a:rPr lang="en-US" sz="4000" i="0" dirty="0"/>
            </a:br>
            <a:r>
              <a:rPr lang="en-US" sz="4000" i="0" dirty="0"/>
              <a:t>,12,14</a:t>
            </a: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708666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8F81-22ED-7285-6BC6-3910C188EC79}"/>
              </a:ext>
            </a:extLst>
          </p:cNvPr>
          <p:cNvSpPr>
            <a:spLocks noGrp="1"/>
          </p:cNvSpPr>
          <p:nvPr>
            <p:ph type="title"/>
          </p:nvPr>
        </p:nvSpPr>
        <p:spPr/>
        <p:txBody>
          <a:bodyPr/>
          <a:lstStyle/>
          <a:p>
            <a:r>
              <a:rPr lang="en-US" sz="2500" b="1" dirty="0">
                <a:solidFill>
                  <a:schemeClr val="bg1">
                    <a:lumMod val="95000"/>
                    <a:lumOff val="5000"/>
                  </a:schemeClr>
                </a:solidFill>
              </a:rPr>
              <a:t>CÁC THAO TÁC CƠ BẢN SEGMENT TREE</a:t>
            </a:r>
            <a:endParaRPr lang="en-US" sz="2500" dirty="0"/>
          </a:p>
        </p:txBody>
      </p:sp>
      <p:sp>
        <p:nvSpPr>
          <p:cNvPr id="3" name="Text Placeholder 2">
            <a:extLst>
              <a:ext uri="{FF2B5EF4-FFF2-40B4-BE49-F238E27FC236}">
                <a16:creationId xmlns:a16="http://schemas.microsoft.com/office/drawing/2014/main" id="{F97A3401-DE4A-AC92-9820-7E6D540FC4D0}"/>
              </a:ext>
            </a:extLst>
          </p:cNvPr>
          <p:cNvSpPr>
            <a:spLocks noGrp="1"/>
          </p:cNvSpPr>
          <p:nvPr>
            <p:ph type="body" idx="1"/>
          </p:nvPr>
        </p:nvSpPr>
        <p:spPr>
          <a:xfrm>
            <a:off x="620987" y="1491000"/>
            <a:ext cx="6761120" cy="3145500"/>
          </a:xfrm>
        </p:spPr>
        <p:txBody>
          <a:bodyPr/>
          <a:lstStyle/>
          <a:p>
            <a:r>
              <a:rPr lang="en-US" sz="2500" dirty="0" err="1"/>
              <a:t>Truy</a:t>
            </a:r>
            <a:r>
              <a:rPr lang="en-US" sz="2500" dirty="0"/>
              <a:t> </a:t>
            </a:r>
            <a:r>
              <a:rPr lang="en-US" sz="2500" dirty="0" err="1"/>
              <a:t>vấn</a:t>
            </a:r>
            <a:r>
              <a:rPr lang="en-US" sz="2500" dirty="0"/>
              <a:t> </a:t>
            </a:r>
            <a:r>
              <a:rPr lang="en-US" sz="2500" dirty="0" err="1"/>
              <a:t>trong</a:t>
            </a:r>
            <a:r>
              <a:rPr lang="en-US" sz="2500" dirty="0"/>
              <a:t> segment tree:</a:t>
            </a:r>
            <a:br>
              <a:rPr lang="en-US" sz="2500" dirty="0"/>
            </a:br>
            <a:r>
              <a:rPr lang="en-US" sz="2500" dirty="0"/>
              <a:t>- </a:t>
            </a:r>
            <a:r>
              <a:rPr lang="en-US" sz="2500" dirty="0" err="1"/>
              <a:t>Chúng</a:t>
            </a:r>
            <a:r>
              <a:rPr lang="en-US" sz="2500" dirty="0"/>
              <a:t> ta so </a:t>
            </a:r>
            <a:r>
              <a:rPr lang="en-US" sz="2500" dirty="0" err="1"/>
              <a:t>sánh</a:t>
            </a:r>
            <a:r>
              <a:rPr lang="en-US" sz="2500" dirty="0"/>
              <a:t> </a:t>
            </a:r>
            <a:r>
              <a:rPr lang="en-US" sz="2500" dirty="0" err="1"/>
              <a:t>khoảng</a:t>
            </a:r>
            <a:r>
              <a:rPr lang="en-US" sz="2500" dirty="0"/>
              <a:t> </a:t>
            </a:r>
            <a:r>
              <a:rPr lang="en-US" sz="2500" dirty="0" err="1"/>
              <a:t>của</a:t>
            </a:r>
            <a:r>
              <a:rPr lang="en-US" sz="2500" dirty="0"/>
              <a:t> node </a:t>
            </a:r>
            <a:r>
              <a:rPr lang="en-US" sz="2500" dirty="0" err="1"/>
              <a:t>với</a:t>
            </a:r>
            <a:r>
              <a:rPr lang="en-US" sz="2500" dirty="0"/>
              <a:t> </a:t>
            </a:r>
            <a:r>
              <a:rPr lang="en-US" sz="2500" dirty="0" err="1"/>
              <a:t>khoảng</a:t>
            </a:r>
            <a:r>
              <a:rPr lang="en-US" sz="2500" dirty="0"/>
              <a:t> </a:t>
            </a:r>
            <a:r>
              <a:rPr lang="en-US" sz="2500" dirty="0" err="1"/>
              <a:t>cần</a:t>
            </a:r>
            <a:r>
              <a:rPr lang="en-US" sz="2500" dirty="0"/>
              <a:t> </a:t>
            </a:r>
            <a:r>
              <a:rPr lang="en-US" sz="2500" dirty="0" err="1"/>
              <a:t>truy</a:t>
            </a:r>
            <a:r>
              <a:rPr lang="en-US" sz="2500" dirty="0"/>
              <a:t> </a:t>
            </a:r>
            <a:r>
              <a:rPr lang="en-US" sz="2500" dirty="0" err="1"/>
              <a:t>vấn</a:t>
            </a:r>
            <a:r>
              <a:rPr lang="en-US" sz="2500" dirty="0"/>
              <a:t>:</a:t>
            </a:r>
          </a:p>
          <a:p>
            <a:pPr marL="914400" lvl="1" indent="-457200">
              <a:buAutoNum type="arabicPeriod"/>
            </a:pPr>
            <a:r>
              <a:rPr lang="en-US" sz="2500" dirty="0"/>
              <a:t>Total overlap (</a:t>
            </a:r>
            <a:r>
              <a:rPr lang="en-US" sz="2500" dirty="0" err="1"/>
              <a:t>trùng</a:t>
            </a:r>
            <a:r>
              <a:rPr lang="en-US" sz="2500" dirty="0"/>
              <a:t> </a:t>
            </a:r>
            <a:r>
              <a:rPr lang="en-US" sz="2500" dirty="0" err="1"/>
              <a:t>lập</a:t>
            </a:r>
            <a:r>
              <a:rPr lang="en-US" sz="2500" dirty="0"/>
              <a:t> </a:t>
            </a:r>
            <a:r>
              <a:rPr lang="en-US" sz="2500" dirty="0" err="1"/>
              <a:t>toàn</a:t>
            </a:r>
            <a:r>
              <a:rPr lang="en-US" sz="2500" dirty="0"/>
              <a:t> </a:t>
            </a:r>
            <a:r>
              <a:rPr lang="en-US" sz="2500" dirty="0" err="1"/>
              <a:t>phần</a:t>
            </a:r>
            <a:r>
              <a:rPr lang="en-US" sz="2500" dirty="0"/>
              <a:t>): return </a:t>
            </a:r>
            <a:r>
              <a:rPr lang="en-US" sz="2500" dirty="0" err="1"/>
              <a:t>giá</a:t>
            </a:r>
            <a:r>
              <a:rPr lang="en-US" sz="2500" dirty="0"/>
              <a:t> </a:t>
            </a:r>
            <a:r>
              <a:rPr lang="en-US" sz="2500" dirty="0" err="1"/>
              <a:t>trị</a:t>
            </a:r>
            <a:r>
              <a:rPr lang="en-US" sz="2500" dirty="0"/>
              <a:t> </a:t>
            </a:r>
            <a:r>
              <a:rPr lang="en-US" sz="2500" dirty="0" err="1"/>
              <a:t>của</a:t>
            </a:r>
            <a:r>
              <a:rPr lang="en-US" sz="2500" dirty="0"/>
              <a:t> node</a:t>
            </a:r>
          </a:p>
          <a:p>
            <a:pPr marL="914400" lvl="1" indent="-457200">
              <a:buAutoNum type="arabicPeriod"/>
            </a:pPr>
            <a:r>
              <a:rPr lang="en-US" sz="2500" dirty="0"/>
              <a:t>Partial overlap (</a:t>
            </a:r>
            <a:r>
              <a:rPr lang="en-US" sz="2500" dirty="0" err="1"/>
              <a:t>trùng</a:t>
            </a:r>
            <a:r>
              <a:rPr lang="en-US" sz="2500" dirty="0"/>
              <a:t> </a:t>
            </a:r>
            <a:r>
              <a:rPr lang="en-US" sz="2500" dirty="0" err="1"/>
              <a:t>lập</a:t>
            </a:r>
            <a:r>
              <a:rPr lang="en-US" sz="2500" dirty="0"/>
              <a:t> </a:t>
            </a:r>
            <a:r>
              <a:rPr lang="en-US" sz="2500" dirty="0" err="1"/>
              <a:t>từng</a:t>
            </a:r>
            <a:r>
              <a:rPr lang="en-US" sz="2500" dirty="0"/>
              <a:t> </a:t>
            </a:r>
            <a:r>
              <a:rPr lang="en-US" sz="2500" dirty="0" err="1"/>
              <a:t>phần</a:t>
            </a:r>
            <a:r>
              <a:rPr lang="en-US" sz="2500" dirty="0"/>
              <a:t>): </a:t>
            </a:r>
            <a:r>
              <a:rPr lang="en-US" sz="2500" dirty="0" err="1"/>
              <a:t>Xét</a:t>
            </a:r>
            <a:r>
              <a:rPr lang="en-US" sz="2500" dirty="0"/>
              <a:t> 2 node con </a:t>
            </a:r>
            <a:r>
              <a:rPr lang="en-US" sz="2500" dirty="0" err="1"/>
              <a:t>của</a:t>
            </a:r>
            <a:r>
              <a:rPr lang="en-US" sz="2500" dirty="0"/>
              <a:t> node </a:t>
            </a:r>
            <a:r>
              <a:rPr lang="en-US" sz="2500" dirty="0" err="1"/>
              <a:t>đang</a:t>
            </a:r>
            <a:r>
              <a:rPr lang="en-US" sz="2500" dirty="0"/>
              <a:t> </a:t>
            </a:r>
            <a:r>
              <a:rPr lang="en-US" sz="2500" dirty="0" err="1"/>
              <a:t>thao</a:t>
            </a:r>
            <a:r>
              <a:rPr lang="en-US" sz="2500" dirty="0"/>
              <a:t> </a:t>
            </a:r>
            <a:r>
              <a:rPr lang="en-US" sz="2500" dirty="0" err="1"/>
              <a:t>tác</a:t>
            </a:r>
            <a:endParaRPr lang="en-US" sz="2500" dirty="0"/>
          </a:p>
          <a:p>
            <a:pPr marL="914400" lvl="1" indent="-457200">
              <a:buAutoNum type="arabicPeriod"/>
            </a:pPr>
            <a:r>
              <a:rPr lang="en-US" sz="2500" dirty="0"/>
              <a:t>No overlap (</a:t>
            </a:r>
            <a:r>
              <a:rPr lang="en-US" sz="2500" dirty="0" err="1"/>
              <a:t>không</a:t>
            </a:r>
            <a:r>
              <a:rPr lang="en-US" sz="2500" dirty="0"/>
              <a:t> </a:t>
            </a:r>
            <a:r>
              <a:rPr lang="en-US" sz="2500" dirty="0" err="1"/>
              <a:t>trùng</a:t>
            </a:r>
            <a:r>
              <a:rPr lang="en-US" sz="2500" dirty="0"/>
              <a:t> </a:t>
            </a:r>
            <a:r>
              <a:rPr lang="en-US" sz="2500" dirty="0" err="1"/>
              <a:t>lập</a:t>
            </a:r>
            <a:r>
              <a:rPr lang="en-US" sz="2500" dirty="0"/>
              <a:t>): </a:t>
            </a:r>
            <a:r>
              <a:rPr lang="en-US" sz="2500" dirty="0" err="1"/>
              <a:t>không</a:t>
            </a:r>
            <a:r>
              <a:rPr lang="en-US" sz="2500" dirty="0"/>
              <a:t> </a:t>
            </a:r>
            <a:r>
              <a:rPr lang="en-US" sz="2500" dirty="0" err="1"/>
              <a:t>xét</a:t>
            </a:r>
            <a:endParaRPr lang="en-US" sz="2500" dirty="0"/>
          </a:p>
        </p:txBody>
      </p:sp>
      <p:sp>
        <p:nvSpPr>
          <p:cNvPr id="4" name="Slide Number Placeholder 3">
            <a:extLst>
              <a:ext uri="{FF2B5EF4-FFF2-40B4-BE49-F238E27FC236}">
                <a16:creationId xmlns:a16="http://schemas.microsoft.com/office/drawing/2014/main" id="{4E511EB3-9D72-EA5B-4732-0CC8276874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pSp>
        <p:nvGrpSpPr>
          <p:cNvPr id="5" name="Google Shape;325;p22">
            <a:extLst>
              <a:ext uri="{FF2B5EF4-FFF2-40B4-BE49-F238E27FC236}">
                <a16:creationId xmlns:a16="http://schemas.microsoft.com/office/drawing/2014/main" id="{721D3EFE-A2E8-F6C8-C801-7418FD15CDAE}"/>
              </a:ext>
            </a:extLst>
          </p:cNvPr>
          <p:cNvGrpSpPr/>
          <p:nvPr/>
        </p:nvGrpSpPr>
        <p:grpSpPr>
          <a:xfrm>
            <a:off x="263101" y="580106"/>
            <a:ext cx="407743" cy="391135"/>
            <a:chOff x="5233525" y="4954450"/>
            <a:chExt cx="538275" cy="516350"/>
          </a:xfrm>
        </p:grpSpPr>
        <p:sp>
          <p:nvSpPr>
            <p:cNvPr id="6" name="Google Shape;326;p22">
              <a:extLst>
                <a:ext uri="{FF2B5EF4-FFF2-40B4-BE49-F238E27FC236}">
                  <a16:creationId xmlns:a16="http://schemas.microsoft.com/office/drawing/2014/main" id="{0EDF3F5A-02CC-D0E6-269A-8F1285D77791}"/>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7;p22">
              <a:extLst>
                <a:ext uri="{FF2B5EF4-FFF2-40B4-BE49-F238E27FC236}">
                  <a16:creationId xmlns:a16="http://schemas.microsoft.com/office/drawing/2014/main" id="{2533C298-13FD-A554-FE80-C922DC0F8955}"/>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8;p22">
              <a:extLst>
                <a:ext uri="{FF2B5EF4-FFF2-40B4-BE49-F238E27FC236}">
                  <a16:creationId xmlns:a16="http://schemas.microsoft.com/office/drawing/2014/main" id="{DCC02D54-D489-5A2D-DBD7-5D0D846B468A}"/>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9;p22">
              <a:extLst>
                <a:ext uri="{FF2B5EF4-FFF2-40B4-BE49-F238E27FC236}">
                  <a16:creationId xmlns:a16="http://schemas.microsoft.com/office/drawing/2014/main" id="{5C0B7907-F405-2A99-942B-02636051E59A}"/>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0;p22">
              <a:extLst>
                <a:ext uri="{FF2B5EF4-FFF2-40B4-BE49-F238E27FC236}">
                  <a16:creationId xmlns:a16="http://schemas.microsoft.com/office/drawing/2014/main" id="{6951FF60-97CA-042A-5DA0-455D795B36B6}"/>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1;p22">
              <a:extLst>
                <a:ext uri="{FF2B5EF4-FFF2-40B4-BE49-F238E27FC236}">
                  <a16:creationId xmlns:a16="http://schemas.microsoft.com/office/drawing/2014/main" id="{465BAB9F-6E2D-BDA5-C8D3-C693875F1927}"/>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2;p22">
              <a:extLst>
                <a:ext uri="{FF2B5EF4-FFF2-40B4-BE49-F238E27FC236}">
                  <a16:creationId xmlns:a16="http://schemas.microsoft.com/office/drawing/2014/main" id="{5BBE08F4-F466-D924-0D22-37FB4BD1FC72}"/>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3;p22">
              <a:extLst>
                <a:ext uri="{FF2B5EF4-FFF2-40B4-BE49-F238E27FC236}">
                  <a16:creationId xmlns:a16="http://schemas.microsoft.com/office/drawing/2014/main" id="{3D46253C-BEC2-6551-675F-638B25C68C0B}"/>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4;p22">
              <a:extLst>
                <a:ext uri="{FF2B5EF4-FFF2-40B4-BE49-F238E27FC236}">
                  <a16:creationId xmlns:a16="http://schemas.microsoft.com/office/drawing/2014/main" id="{63C9D47C-05BF-036D-766C-940805EBEA00}"/>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5;p22">
              <a:extLst>
                <a:ext uri="{FF2B5EF4-FFF2-40B4-BE49-F238E27FC236}">
                  <a16:creationId xmlns:a16="http://schemas.microsoft.com/office/drawing/2014/main" id="{F13FA7D4-03F3-D583-AFB1-059A864B665A}"/>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6;p22">
              <a:extLst>
                <a:ext uri="{FF2B5EF4-FFF2-40B4-BE49-F238E27FC236}">
                  <a16:creationId xmlns:a16="http://schemas.microsoft.com/office/drawing/2014/main" id="{95AA579D-94C4-97D3-B873-86625DF78644}"/>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023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350008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b="1" dirty="0" err="1">
                <a:solidFill>
                  <a:schemeClr val="bg1">
                    <a:lumMod val="95000"/>
                    <a:lumOff val="5000"/>
                  </a:schemeClr>
                </a:solidFill>
              </a:rPr>
              <a:t>Tổng</a:t>
            </a:r>
            <a:r>
              <a:rPr lang="en-US" sz="3000" b="1" dirty="0">
                <a:solidFill>
                  <a:schemeClr val="bg1">
                    <a:lumMod val="95000"/>
                    <a:lumOff val="5000"/>
                  </a:schemeClr>
                </a:solidFill>
              </a:rPr>
              <a:t> </a:t>
            </a:r>
            <a:r>
              <a:rPr lang="en-US" sz="3000" b="1" dirty="0" err="1">
                <a:solidFill>
                  <a:schemeClr val="bg1">
                    <a:lumMod val="95000"/>
                    <a:lumOff val="5000"/>
                  </a:schemeClr>
                </a:solidFill>
              </a:rPr>
              <a:t>quan</a:t>
            </a:r>
            <a:endParaRPr sz="30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93" name="Google Shape;193;p12"/>
          <p:cNvSpPr txBox="1">
            <a:spLocks noGrp="1"/>
          </p:cNvSpPr>
          <p:nvPr>
            <p:ph type="body" idx="1"/>
          </p:nvPr>
        </p:nvSpPr>
        <p:spPr>
          <a:xfrm>
            <a:off x="814275" y="1442224"/>
            <a:ext cx="5014096" cy="20581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2500" dirty="0" err="1">
                <a:solidFill>
                  <a:srgbClr val="FF9800"/>
                </a:solidFill>
              </a:rPr>
              <a:t>Các</a:t>
            </a:r>
            <a:r>
              <a:rPr lang="en-US" sz="2500" dirty="0">
                <a:solidFill>
                  <a:srgbClr val="FF9800"/>
                </a:solidFill>
              </a:rPr>
              <a:t> </a:t>
            </a:r>
            <a:r>
              <a:rPr lang="en-US" sz="2500" dirty="0" err="1">
                <a:solidFill>
                  <a:srgbClr val="FF9800"/>
                </a:solidFill>
              </a:rPr>
              <a:t>nội</a:t>
            </a:r>
            <a:r>
              <a:rPr lang="en-US" sz="2500" dirty="0">
                <a:solidFill>
                  <a:srgbClr val="FF9800"/>
                </a:solidFill>
              </a:rPr>
              <a:t> dung:</a:t>
            </a:r>
            <a:endParaRPr sz="2500" dirty="0">
              <a:solidFill>
                <a:srgbClr val="FF9800"/>
              </a:solidFill>
            </a:endParaRPr>
          </a:p>
          <a:p>
            <a:r>
              <a:rPr lang="en-US" sz="2500" dirty="0"/>
              <a:t>Segment tree </a:t>
            </a:r>
            <a:r>
              <a:rPr lang="en-US" sz="2500" dirty="0" err="1"/>
              <a:t>là</a:t>
            </a:r>
            <a:r>
              <a:rPr lang="en-US" sz="2500" dirty="0"/>
              <a:t> </a:t>
            </a:r>
            <a:r>
              <a:rPr lang="en-US" sz="2500" dirty="0" err="1"/>
              <a:t>gì</a:t>
            </a:r>
            <a:r>
              <a:rPr lang="en-US" sz="2500" dirty="0"/>
              <a:t>? </a:t>
            </a:r>
          </a:p>
          <a:p>
            <a:r>
              <a:rPr lang="en-US" sz="2500" dirty="0" err="1"/>
              <a:t>Ưu</a:t>
            </a:r>
            <a:r>
              <a:rPr lang="en-US" sz="2500" dirty="0"/>
              <a:t> </a:t>
            </a:r>
            <a:r>
              <a:rPr lang="en-US" sz="2500" dirty="0" err="1"/>
              <a:t>và</a:t>
            </a:r>
            <a:r>
              <a:rPr lang="en-US" sz="2500" dirty="0"/>
              <a:t> </a:t>
            </a:r>
            <a:r>
              <a:rPr lang="en-US" sz="2500" dirty="0" err="1"/>
              <a:t>nhược</a:t>
            </a:r>
            <a:r>
              <a:rPr lang="en-US" sz="2500" dirty="0"/>
              <a:t> </a:t>
            </a:r>
            <a:r>
              <a:rPr lang="en-US" sz="2500" dirty="0" err="1"/>
              <a:t>điểm</a:t>
            </a:r>
            <a:r>
              <a:rPr lang="en-US" sz="2500" dirty="0"/>
              <a:t>?</a:t>
            </a:r>
          </a:p>
          <a:p>
            <a:r>
              <a:rPr lang="en-US" sz="2500" dirty="0" err="1"/>
              <a:t>Ứng</a:t>
            </a:r>
            <a:r>
              <a:rPr lang="en-US" sz="2500" dirty="0"/>
              <a:t> </a:t>
            </a:r>
            <a:r>
              <a:rPr lang="en-US" sz="2500" dirty="0" err="1"/>
              <a:t>dụng</a:t>
            </a:r>
            <a:r>
              <a:rPr lang="en-US" sz="2500" dirty="0"/>
              <a:t> </a:t>
            </a:r>
            <a:r>
              <a:rPr lang="en-US" sz="2500" dirty="0" err="1"/>
              <a:t>của</a:t>
            </a:r>
            <a:r>
              <a:rPr lang="en-US" sz="2500" dirty="0"/>
              <a:t> segment tree</a:t>
            </a:r>
          </a:p>
          <a:p>
            <a:r>
              <a:rPr lang="en-US" sz="2500" dirty="0" err="1"/>
              <a:t>Các</a:t>
            </a:r>
            <a:r>
              <a:rPr lang="en-US" sz="2500" dirty="0"/>
              <a:t> </a:t>
            </a:r>
            <a:r>
              <a:rPr lang="en-US" sz="2500" dirty="0" err="1"/>
              <a:t>thao</a:t>
            </a:r>
            <a:r>
              <a:rPr lang="en-US" sz="2500" dirty="0"/>
              <a:t> </a:t>
            </a:r>
            <a:r>
              <a:rPr lang="en-US" sz="2500" dirty="0" err="1"/>
              <a:t>tác</a:t>
            </a:r>
            <a:r>
              <a:rPr lang="en-US" sz="2500" dirty="0"/>
              <a:t> </a:t>
            </a:r>
            <a:r>
              <a:rPr lang="en-US" sz="2500" dirty="0" err="1"/>
              <a:t>cơ</a:t>
            </a:r>
            <a:r>
              <a:rPr lang="en-US" sz="2500" dirty="0"/>
              <a:t> </a:t>
            </a:r>
            <a:r>
              <a:rPr lang="en-US" sz="2500" dirty="0" err="1"/>
              <a:t>bản</a:t>
            </a:r>
            <a:r>
              <a:rPr lang="en-US" sz="2500" dirty="0"/>
              <a:t> </a:t>
            </a:r>
            <a:r>
              <a:rPr lang="en-US" sz="2500" dirty="0" err="1"/>
              <a:t>trên</a:t>
            </a:r>
            <a:r>
              <a:rPr lang="en-US" sz="2500" dirty="0"/>
              <a:t> segment tree</a:t>
            </a:r>
          </a:p>
          <a:p>
            <a:r>
              <a:rPr lang="en-US" sz="2500" dirty="0"/>
              <a:t>Lazy Propagation </a:t>
            </a:r>
            <a:r>
              <a:rPr lang="en-US" sz="2500" dirty="0" err="1"/>
              <a:t>trên</a:t>
            </a:r>
            <a:r>
              <a:rPr lang="en-US" sz="2500" dirty="0"/>
              <a:t> segment tree</a:t>
            </a:r>
          </a:p>
          <a:p>
            <a:r>
              <a:rPr lang="en-US" sz="2500" dirty="0" err="1"/>
              <a:t>Tham</a:t>
            </a:r>
            <a:r>
              <a:rPr lang="en-US" sz="2500" dirty="0"/>
              <a:t> </a:t>
            </a:r>
            <a:r>
              <a:rPr lang="en-US" sz="2500" dirty="0" err="1"/>
              <a:t>khảo</a:t>
            </a:r>
            <a:endParaRPr lang="en-US" sz="2500" dirty="0"/>
          </a:p>
          <a:p>
            <a:pPr marL="0" lvl="0" indent="0" algn="l" rtl="0">
              <a:spcBef>
                <a:spcPts val="600"/>
              </a:spcBef>
              <a:spcAft>
                <a:spcPts val="0"/>
              </a:spcAft>
              <a:buClr>
                <a:schemeClr val="dk1"/>
              </a:buClr>
              <a:buSzPts val="1100"/>
              <a:buFont typeface="Arial"/>
              <a:buNone/>
            </a:pPr>
            <a:endParaRPr sz="2500" dirty="0"/>
          </a:p>
          <a:p>
            <a:pPr marL="0" lvl="0" indent="0" algn="l" rtl="0">
              <a:spcBef>
                <a:spcPts val="600"/>
              </a:spcBef>
              <a:spcAft>
                <a:spcPts val="1000"/>
              </a:spcAft>
              <a:buNone/>
            </a:pPr>
            <a:endParaRPr sz="2500"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279625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221985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720174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566363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
        <p:nvSpPr>
          <p:cNvPr id="5" name="TextBox 4">
            <a:extLst>
              <a:ext uri="{FF2B5EF4-FFF2-40B4-BE49-F238E27FC236}">
                <a16:creationId xmlns:a16="http://schemas.microsoft.com/office/drawing/2014/main" id="{6C357C4A-4304-ECB6-1121-844B3885C60F}"/>
              </a:ext>
            </a:extLst>
          </p:cNvPr>
          <p:cNvSpPr txBox="1"/>
          <p:nvPr/>
        </p:nvSpPr>
        <p:spPr>
          <a:xfrm rot="2131777">
            <a:off x="3089402" y="3531086"/>
            <a:ext cx="1082348" cy="307777"/>
          </a:xfrm>
          <a:prstGeom prst="rect">
            <a:avLst/>
          </a:prstGeom>
          <a:noFill/>
        </p:spPr>
        <p:txBody>
          <a:bodyPr wrap="none" rtlCol="0">
            <a:spAutoFit/>
          </a:bodyPr>
          <a:lstStyle/>
          <a:p>
            <a:r>
              <a:rPr lang="en-US" b="1" dirty="0"/>
              <a:t>RETURN 6</a:t>
            </a:r>
          </a:p>
        </p:txBody>
      </p:sp>
    </p:spTree>
    <p:extLst>
      <p:ext uri="{BB962C8B-B14F-4D97-AF65-F5344CB8AC3E}">
        <p14:creationId xmlns:p14="http://schemas.microsoft.com/office/powerpoint/2010/main" val="1225148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
        <p:nvSpPr>
          <p:cNvPr id="5" name="TextBox 4">
            <a:extLst>
              <a:ext uri="{FF2B5EF4-FFF2-40B4-BE49-F238E27FC236}">
                <a16:creationId xmlns:a16="http://schemas.microsoft.com/office/drawing/2014/main" id="{6C357C4A-4304-ECB6-1121-844B3885C60F}"/>
              </a:ext>
            </a:extLst>
          </p:cNvPr>
          <p:cNvSpPr txBox="1"/>
          <p:nvPr/>
        </p:nvSpPr>
        <p:spPr>
          <a:xfrm rot="2131777">
            <a:off x="3089402" y="3531086"/>
            <a:ext cx="1082348" cy="307777"/>
          </a:xfrm>
          <a:prstGeom prst="rect">
            <a:avLst/>
          </a:prstGeom>
          <a:noFill/>
        </p:spPr>
        <p:txBody>
          <a:bodyPr wrap="none" rtlCol="0">
            <a:spAutoFit/>
          </a:bodyPr>
          <a:lstStyle/>
          <a:p>
            <a:r>
              <a:rPr lang="en-US" b="1" dirty="0"/>
              <a:t>RETURN 6</a:t>
            </a:r>
          </a:p>
        </p:txBody>
      </p:sp>
      <p:sp>
        <p:nvSpPr>
          <p:cNvPr id="2" name="TextBox 1">
            <a:extLst>
              <a:ext uri="{FF2B5EF4-FFF2-40B4-BE49-F238E27FC236}">
                <a16:creationId xmlns:a16="http://schemas.microsoft.com/office/drawing/2014/main" id="{4345EBDF-4934-3CB2-E141-D07B10273839}"/>
              </a:ext>
            </a:extLst>
          </p:cNvPr>
          <p:cNvSpPr txBox="1"/>
          <p:nvPr/>
        </p:nvSpPr>
        <p:spPr>
          <a:xfrm rot="2705244">
            <a:off x="3896671" y="2355829"/>
            <a:ext cx="1082348" cy="307777"/>
          </a:xfrm>
          <a:prstGeom prst="rect">
            <a:avLst/>
          </a:prstGeom>
          <a:noFill/>
        </p:spPr>
        <p:txBody>
          <a:bodyPr wrap="none" rtlCol="0">
            <a:spAutoFit/>
          </a:bodyPr>
          <a:lstStyle/>
          <a:p>
            <a:r>
              <a:rPr lang="en-US" b="1" dirty="0"/>
              <a:t>RETURN 5</a:t>
            </a:r>
          </a:p>
        </p:txBody>
      </p:sp>
    </p:spTree>
    <p:extLst>
      <p:ext uri="{BB962C8B-B14F-4D97-AF65-F5344CB8AC3E}">
        <p14:creationId xmlns:p14="http://schemas.microsoft.com/office/powerpoint/2010/main" val="3501952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
        <p:nvSpPr>
          <p:cNvPr id="5" name="TextBox 4">
            <a:extLst>
              <a:ext uri="{FF2B5EF4-FFF2-40B4-BE49-F238E27FC236}">
                <a16:creationId xmlns:a16="http://schemas.microsoft.com/office/drawing/2014/main" id="{6C357C4A-4304-ECB6-1121-844B3885C60F}"/>
              </a:ext>
            </a:extLst>
          </p:cNvPr>
          <p:cNvSpPr txBox="1"/>
          <p:nvPr/>
        </p:nvSpPr>
        <p:spPr>
          <a:xfrm rot="2131777">
            <a:off x="3089402" y="3531086"/>
            <a:ext cx="1082348" cy="307777"/>
          </a:xfrm>
          <a:prstGeom prst="rect">
            <a:avLst/>
          </a:prstGeom>
          <a:noFill/>
        </p:spPr>
        <p:txBody>
          <a:bodyPr wrap="none" rtlCol="0">
            <a:spAutoFit/>
          </a:bodyPr>
          <a:lstStyle/>
          <a:p>
            <a:r>
              <a:rPr lang="en-US" b="1" dirty="0"/>
              <a:t>RETURN 6</a:t>
            </a:r>
          </a:p>
        </p:txBody>
      </p:sp>
      <p:sp>
        <p:nvSpPr>
          <p:cNvPr id="2" name="TextBox 1">
            <a:extLst>
              <a:ext uri="{FF2B5EF4-FFF2-40B4-BE49-F238E27FC236}">
                <a16:creationId xmlns:a16="http://schemas.microsoft.com/office/drawing/2014/main" id="{4345EBDF-4934-3CB2-E141-D07B10273839}"/>
              </a:ext>
            </a:extLst>
          </p:cNvPr>
          <p:cNvSpPr txBox="1"/>
          <p:nvPr/>
        </p:nvSpPr>
        <p:spPr>
          <a:xfrm rot="2705244">
            <a:off x="3896671" y="2355829"/>
            <a:ext cx="1082348" cy="307777"/>
          </a:xfrm>
          <a:prstGeom prst="rect">
            <a:avLst/>
          </a:prstGeom>
          <a:noFill/>
        </p:spPr>
        <p:txBody>
          <a:bodyPr wrap="none" rtlCol="0">
            <a:spAutoFit/>
          </a:bodyPr>
          <a:lstStyle/>
          <a:p>
            <a:r>
              <a:rPr lang="en-US" b="1" dirty="0"/>
              <a:t>RETURN 5</a:t>
            </a:r>
          </a:p>
        </p:txBody>
      </p:sp>
    </p:spTree>
    <p:extLst>
      <p:ext uri="{BB962C8B-B14F-4D97-AF65-F5344CB8AC3E}">
        <p14:creationId xmlns:p14="http://schemas.microsoft.com/office/powerpoint/2010/main" val="2457831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
        <p:nvSpPr>
          <p:cNvPr id="5" name="TextBox 4">
            <a:extLst>
              <a:ext uri="{FF2B5EF4-FFF2-40B4-BE49-F238E27FC236}">
                <a16:creationId xmlns:a16="http://schemas.microsoft.com/office/drawing/2014/main" id="{6C357C4A-4304-ECB6-1121-844B3885C60F}"/>
              </a:ext>
            </a:extLst>
          </p:cNvPr>
          <p:cNvSpPr txBox="1"/>
          <p:nvPr/>
        </p:nvSpPr>
        <p:spPr>
          <a:xfrm rot="2131777">
            <a:off x="3089402" y="3531086"/>
            <a:ext cx="1082348" cy="307777"/>
          </a:xfrm>
          <a:prstGeom prst="rect">
            <a:avLst/>
          </a:prstGeom>
          <a:noFill/>
        </p:spPr>
        <p:txBody>
          <a:bodyPr wrap="none" rtlCol="0">
            <a:spAutoFit/>
          </a:bodyPr>
          <a:lstStyle/>
          <a:p>
            <a:r>
              <a:rPr lang="en-US" b="1" dirty="0"/>
              <a:t>RETURN 6</a:t>
            </a:r>
          </a:p>
        </p:txBody>
      </p:sp>
      <p:sp>
        <p:nvSpPr>
          <p:cNvPr id="2" name="TextBox 1">
            <a:extLst>
              <a:ext uri="{FF2B5EF4-FFF2-40B4-BE49-F238E27FC236}">
                <a16:creationId xmlns:a16="http://schemas.microsoft.com/office/drawing/2014/main" id="{4345EBDF-4934-3CB2-E141-D07B10273839}"/>
              </a:ext>
            </a:extLst>
          </p:cNvPr>
          <p:cNvSpPr txBox="1"/>
          <p:nvPr/>
        </p:nvSpPr>
        <p:spPr>
          <a:xfrm rot="2705244">
            <a:off x="3896671" y="2355829"/>
            <a:ext cx="1082348" cy="307777"/>
          </a:xfrm>
          <a:prstGeom prst="rect">
            <a:avLst/>
          </a:prstGeom>
          <a:noFill/>
        </p:spPr>
        <p:txBody>
          <a:bodyPr wrap="none" rtlCol="0">
            <a:spAutoFit/>
          </a:bodyPr>
          <a:lstStyle/>
          <a:p>
            <a:r>
              <a:rPr lang="en-US" b="1" dirty="0"/>
              <a:t>RETURN 5</a:t>
            </a:r>
          </a:p>
        </p:txBody>
      </p:sp>
      <p:sp>
        <p:nvSpPr>
          <p:cNvPr id="3" name="TextBox 2">
            <a:extLst>
              <a:ext uri="{FF2B5EF4-FFF2-40B4-BE49-F238E27FC236}">
                <a16:creationId xmlns:a16="http://schemas.microsoft.com/office/drawing/2014/main" id="{ACFDEE6E-649D-5D07-17A6-F1C6AB0B8224}"/>
              </a:ext>
            </a:extLst>
          </p:cNvPr>
          <p:cNvSpPr txBox="1"/>
          <p:nvPr/>
        </p:nvSpPr>
        <p:spPr>
          <a:xfrm rot="18977100">
            <a:off x="5087013" y="2514593"/>
            <a:ext cx="1082348" cy="307777"/>
          </a:xfrm>
          <a:prstGeom prst="rect">
            <a:avLst/>
          </a:prstGeom>
          <a:noFill/>
        </p:spPr>
        <p:txBody>
          <a:bodyPr wrap="none" rtlCol="0">
            <a:spAutoFit/>
          </a:bodyPr>
          <a:lstStyle/>
          <a:p>
            <a:r>
              <a:rPr lang="en-US" b="1" dirty="0"/>
              <a:t>RETURN 7</a:t>
            </a:r>
          </a:p>
        </p:txBody>
      </p:sp>
    </p:spTree>
    <p:extLst>
      <p:ext uri="{BB962C8B-B14F-4D97-AF65-F5344CB8AC3E}">
        <p14:creationId xmlns:p14="http://schemas.microsoft.com/office/powerpoint/2010/main" val="3316577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
        <p:nvSpPr>
          <p:cNvPr id="5" name="TextBox 4">
            <a:extLst>
              <a:ext uri="{FF2B5EF4-FFF2-40B4-BE49-F238E27FC236}">
                <a16:creationId xmlns:a16="http://schemas.microsoft.com/office/drawing/2014/main" id="{6C357C4A-4304-ECB6-1121-844B3885C60F}"/>
              </a:ext>
            </a:extLst>
          </p:cNvPr>
          <p:cNvSpPr txBox="1"/>
          <p:nvPr/>
        </p:nvSpPr>
        <p:spPr>
          <a:xfrm rot="2131777">
            <a:off x="3089402" y="3531086"/>
            <a:ext cx="1082348" cy="307777"/>
          </a:xfrm>
          <a:prstGeom prst="rect">
            <a:avLst/>
          </a:prstGeom>
          <a:noFill/>
        </p:spPr>
        <p:txBody>
          <a:bodyPr wrap="none" rtlCol="0">
            <a:spAutoFit/>
          </a:bodyPr>
          <a:lstStyle/>
          <a:p>
            <a:r>
              <a:rPr lang="en-US" b="1" dirty="0"/>
              <a:t>RETURN 6</a:t>
            </a:r>
          </a:p>
        </p:txBody>
      </p:sp>
      <p:sp>
        <p:nvSpPr>
          <p:cNvPr id="2" name="TextBox 1">
            <a:extLst>
              <a:ext uri="{FF2B5EF4-FFF2-40B4-BE49-F238E27FC236}">
                <a16:creationId xmlns:a16="http://schemas.microsoft.com/office/drawing/2014/main" id="{4345EBDF-4934-3CB2-E141-D07B10273839}"/>
              </a:ext>
            </a:extLst>
          </p:cNvPr>
          <p:cNvSpPr txBox="1"/>
          <p:nvPr/>
        </p:nvSpPr>
        <p:spPr>
          <a:xfrm rot="2705244">
            <a:off x="3896671" y="2355829"/>
            <a:ext cx="1082348" cy="307777"/>
          </a:xfrm>
          <a:prstGeom prst="rect">
            <a:avLst/>
          </a:prstGeom>
          <a:noFill/>
        </p:spPr>
        <p:txBody>
          <a:bodyPr wrap="none" rtlCol="0">
            <a:spAutoFit/>
          </a:bodyPr>
          <a:lstStyle/>
          <a:p>
            <a:r>
              <a:rPr lang="en-US" b="1" dirty="0"/>
              <a:t>RETURN 5</a:t>
            </a:r>
          </a:p>
        </p:txBody>
      </p:sp>
      <p:sp>
        <p:nvSpPr>
          <p:cNvPr id="3" name="TextBox 2">
            <a:extLst>
              <a:ext uri="{FF2B5EF4-FFF2-40B4-BE49-F238E27FC236}">
                <a16:creationId xmlns:a16="http://schemas.microsoft.com/office/drawing/2014/main" id="{ACFDEE6E-649D-5D07-17A6-F1C6AB0B8224}"/>
              </a:ext>
            </a:extLst>
          </p:cNvPr>
          <p:cNvSpPr txBox="1"/>
          <p:nvPr/>
        </p:nvSpPr>
        <p:spPr>
          <a:xfrm rot="18977100">
            <a:off x="5087013" y="2514593"/>
            <a:ext cx="1082348" cy="307777"/>
          </a:xfrm>
          <a:prstGeom prst="rect">
            <a:avLst/>
          </a:prstGeom>
          <a:noFill/>
        </p:spPr>
        <p:txBody>
          <a:bodyPr wrap="none" rtlCol="0">
            <a:spAutoFit/>
          </a:bodyPr>
          <a:lstStyle/>
          <a:p>
            <a:r>
              <a:rPr lang="en-US" b="1" dirty="0"/>
              <a:t>RETURN 7</a:t>
            </a:r>
          </a:p>
        </p:txBody>
      </p:sp>
      <p:sp>
        <p:nvSpPr>
          <p:cNvPr id="4" name="TextBox 3">
            <a:extLst>
              <a:ext uri="{FF2B5EF4-FFF2-40B4-BE49-F238E27FC236}">
                <a16:creationId xmlns:a16="http://schemas.microsoft.com/office/drawing/2014/main" id="{5A17D373-F4E9-EC44-9CE4-80429B903180}"/>
              </a:ext>
            </a:extLst>
          </p:cNvPr>
          <p:cNvSpPr txBox="1"/>
          <p:nvPr/>
        </p:nvSpPr>
        <p:spPr>
          <a:xfrm rot="20853760">
            <a:off x="3801189" y="1440293"/>
            <a:ext cx="1269648" cy="369332"/>
          </a:xfrm>
          <a:prstGeom prst="rect">
            <a:avLst/>
          </a:prstGeom>
          <a:noFill/>
        </p:spPr>
        <p:txBody>
          <a:bodyPr wrap="square" rtlCol="0">
            <a:spAutoFit/>
          </a:bodyPr>
          <a:lstStyle/>
          <a:p>
            <a:r>
              <a:rPr lang="en-US" b="1" dirty="0"/>
              <a:t>RETURN 5</a:t>
            </a:r>
          </a:p>
        </p:txBody>
      </p:sp>
    </p:spTree>
    <p:extLst>
      <p:ext uri="{BB962C8B-B14F-4D97-AF65-F5344CB8AC3E}">
        <p14:creationId xmlns:p14="http://schemas.microsoft.com/office/powerpoint/2010/main" val="125425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38600" y="3476700"/>
            <a:ext cx="725429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b="1" dirty="0">
                <a:solidFill>
                  <a:schemeClr val="bg1">
                    <a:lumMod val="95000"/>
                    <a:lumOff val="5000"/>
                  </a:schemeClr>
                </a:solidFill>
              </a:rPr>
              <a:t>LAZY PROPAGATION</a:t>
            </a:r>
            <a:br>
              <a:rPr lang="en-US" sz="3500" b="1" dirty="0">
                <a:solidFill>
                  <a:schemeClr val="bg1">
                    <a:lumMod val="95000"/>
                    <a:lumOff val="5000"/>
                  </a:schemeClr>
                </a:solidFill>
              </a:rPr>
            </a:br>
            <a:r>
              <a:rPr lang="en-US" sz="3500" b="1" dirty="0">
                <a:solidFill>
                  <a:schemeClr val="bg1">
                    <a:lumMod val="95000"/>
                    <a:lumOff val="5000"/>
                  </a:schemeClr>
                </a:solidFill>
              </a:rPr>
              <a:t>(LAN TRUYỀN LƯỜI BIẾNG)</a:t>
            </a:r>
            <a:endParaRPr sz="35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019382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3532787"/>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000" b="1" dirty="0">
                <a:solidFill>
                  <a:schemeClr val="bg1">
                    <a:lumMod val="95000"/>
                    <a:lumOff val="5000"/>
                  </a:schemeClr>
                </a:solidFill>
              </a:rPr>
              <a:t>SEGMENT TREE </a:t>
            </a:r>
            <a:r>
              <a:rPr lang="en-US" sz="5000" b="1" dirty="0" err="1">
                <a:solidFill>
                  <a:schemeClr val="bg1">
                    <a:lumMod val="95000"/>
                    <a:lumOff val="5000"/>
                  </a:schemeClr>
                </a:solidFill>
              </a:rPr>
              <a:t>là</a:t>
            </a:r>
            <a:r>
              <a:rPr lang="en-US" sz="5000" b="1" dirty="0">
                <a:solidFill>
                  <a:schemeClr val="bg1">
                    <a:lumMod val="95000"/>
                    <a:lumOff val="5000"/>
                  </a:schemeClr>
                </a:solidFill>
              </a:rPr>
              <a:t> </a:t>
            </a:r>
            <a:r>
              <a:rPr lang="en-US" sz="5000" b="1" dirty="0" err="1">
                <a:solidFill>
                  <a:schemeClr val="bg1">
                    <a:lumMod val="95000"/>
                    <a:lumOff val="5000"/>
                  </a:schemeClr>
                </a:solidFill>
              </a:rPr>
              <a:t>gì</a:t>
            </a:r>
            <a:r>
              <a:rPr lang="en-US" sz="5000" b="1" dirty="0">
                <a:solidFill>
                  <a:schemeClr val="bg1">
                    <a:lumMod val="95000"/>
                    <a:lumOff val="5000"/>
                  </a:schemeClr>
                </a:solidFill>
              </a:rPr>
              <a:t>?</a:t>
            </a:r>
            <a:endParaRPr sz="50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1</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814274" y="1537988"/>
            <a:ext cx="7132827" cy="2724300"/>
          </a:xfrm>
          <a:prstGeom prst="rect">
            <a:avLst/>
          </a:prstGeom>
        </p:spPr>
        <p:txBody>
          <a:bodyPr spcFirstLastPara="1" wrap="square" lIns="91425" tIns="91425" rIns="91425" bIns="91425" anchor="t" anchorCtr="0">
            <a:noAutofit/>
          </a:bodyPr>
          <a:lstStyle/>
          <a:p>
            <a:r>
              <a:rPr lang="en-US" sz="2000" dirty="0" err="1"/>
              <a:t>Việc</a:t>
            </a:r>
            <a:r>
              <a:rPr lang="en-US" sz="2000" dirty="0"/>
              <a:t> </a:t>
            </a:r>
            <a:r>
              <a:rPr lang="en-US" sz="2000" dirty="0" err="1"/>
              <a:t>cập</a:t>
            </a:r>
            <a:r>
              <a:rPr lang="en-US" sz="2000" dirty="0"/>
              <a:t> </a:t>
            </a:r>
            <a:r>
              <a:rPr lang="en-US" sz="2000" dirty="0" err="1"/>
              <a:t>nhật</a:t>
            </a:r>
            <a:r>
              <a:rPr lang="en-US" sz="2000" dirty="0"/>
              <a:t> </a:t>
            </a:r>
            <a:r>
              <a:rPr lang="en-US" sz="2000" dirty="0" err="1"/>
              <a:t>một</a:t>
            </a:r>
            <a:r>
              <a:rPr lang="en-US" sz="2000" dirty="0"/>
              <a:t> </a:t>
            </a:r>
            <a:r>
              <a:rPr lang="en-US" sz="2000" dirty="0" err="1"/>
              <a:t>hoặc</a:t>
            </a:r>
            <a:r>
              <a:rPr lang="en-US" sz="2000" dirty="0"/>
              <a:t> </a:t>
            </a:r>
            <a:r>
              <a:rPr lang="en-US" sz="2000" dirty="0" err="1"/>
              <a:t>một</a:t>
            </a:r>
            <a:r>
              <a:rPr lang="en-US" sz="2000" dirty="0"/>
              <a:t> </a:t>
            </a:r>
            <a:r>
              <a:rPr lang="en-US" sz="2000" dirty="0" err="1"/>
              <a:t>nhiều</a:t>
            </a:r>
            <a:r>
              <a:rPr lang="en-US" sz="2000" dirty="0"/>
              <a:t> node </a:t>
            </a:r>
            <a:r>
              <a:rPr lang="en-US" sz="2000" dirty="0" err="1"/>
              <a:t>lá</a:t>
            </a:r>
            <a:r>
              <a:rPr lang="en-US" sz="2000" dirty="0"/>
              <a:t> </a:t>
            </a:r>
            <a:r>
              <a:rPr lang="en-US" sz="2000" dirty="0" err="1"/>
              <a:t>dẫn</a:t>
            </a:r>
            <a:r>
              <a:rPr lang="en-US" sz="2000" dirty="0"/>
              <a:t> </a:t>
            </a:r>
            <a:r>
              <a:rPr lang="en-US" sz="2000" dirty="0" err="1"/>
              <a:t>đến</a:t>
            </a:r>
            <a:r>
              <a:rPr lang="en-US" sz="2000" dirty="0"/>
              <a:t> </a:t>
            </a:r>
            <a:r>
              <a:rPr lang="en-US" sz="2000" dirty="0" err="1"/>
              <a:t>sự</a:t>
            </a:r>
            <a:r>
              <a:rPr lang="en-US" sz="2000" dirty="0"/>
              <a:t> </a:t>
            </a:r>
            <a:r>
              <a:rPr lang="en-US" sz="2000" dirty="0" err="1"/>
              <a:t>thay</a:t>
            </a:r>
            <a:r>
              <a:rPr lang="en-US" sz="2000" dirty="0"/>
              <a:t> </a:t>
            </a:r>
            <a:r>
              <a:rPr lang="en-US" sz="2000" dirty="0" err="1"/>
              <a:t>đổi</a:t>
            </a:r>
            <a:r>
              <a:rPr lang="en-US" sz="2000" dirty="0"/>
              <a:t> </a:t>
            </a:r>
            <a:r>
              <a:rPr lang="en-US" sz="2000" dirty="0" err="1"/>
              <a:t>của</a:t>
            </a:r>
            <a:r>
              <a:rPr lang="en-US" sz="2000" dirty="0"/>
              <a:t> </a:t>
            </a:r>
            <a:r>
              <a:rPr lang="en-US" sz="2000" dirty="0" err="1"/>
              <a:t>những</a:t>
            </a:r>
            <a:r>
              <a:rPr lang="en-US" sz="2000" dirty="0"/>
              <a:t> node cha ở </a:t>
            </a:r>
            <a:r>
              <a:rPr lang="en-US" sz="2000" dirty="0" err="1"/>
              <a:t>trên</a:t>
            </a:r>
            <a:r>
              <a:rPr lang="en-US" sz="2000" dirty="0"/>
              <a:t> =&gt; </a:t>
            </a:r>
            <a:r>
              <a:rPr lang="en-US" sz="2000" dirty="0" err="1"/>
              <a:t>Tốn</a:t>
            </a:r>
            <a:r>
              <a:rPr lang="en-US" sz="2000" dirty="0"/>
              <a:t> </a:t>
            </a:r>
            <a:r>
              <a:rPr lang="en-US" sz="2000" dirty="0" err="1"/>
              <a:t>thời</a:t>
            </a:r>
            <a:r>
              <a:rPr lang="en-US" sz="2000" dirty="0"/>
              <a:t> </a:t>
            </a:r>
            <a:r>
              <a:rPr lang="en-US" sz="2000" dirty="0" err="1"/>
              <a:t>gian</a:t>
            </a:r>
            <a:r>
              <a:rPr lang="en-US" sz="2000" dirty="0"/>
              <a:t> </a:t>
            </a:r>
            <a:r>
              <a:rPr lang="en-US" sz="2000" dirty="0" err="1"/>
              <a:t>và</a:t>
            </a:r>
            <a:r>
              <a:rPr lang="en-US" sz="2000" dirty="0"/>
              <a:t> chi </a:t>
            </a:r>
            <a:r>
              <a:rPr lang="en-US" sz="2000" dirty="0" err="1"/>
              <a:t>phí</a:t>
            </a:r>
            <a:r>
              <a:rPr lang="en-US" sz="2000" dirty="0"/>
              <a:t> </a:t>
            </a:r>
            <a:r>
              <a:rPr lang="en-US" sz="2000" dirty="0" err="1"/>
              <a:t>mỗi</a:t>
            </a:r>
            <a:r>
              <a:rPr lang="en-US" sz="2000" dirty="0"/>
              <a:t> </a:t>
            </a:r>
            <a:r>
              <a:rPr lang="en-US" sz="2000" dirty="0" err="1"/>
              <a:t>lần</a:t>
            </a:r>
            <a:r>
              <a:rPr lang="en-US" sz="2000" dirty="0"/>
              <a:t> </a:t>
            </a:r>
            <a:r>
              <a:rPr lang="en-US" sz="2000" dirty="0" err="1"/>
              <a:t>cập</a:t>
            </a:r>
            <a:r>
              <a:rPr lang="en-US" sz="2000" dirty="0"/>
              <a:t> </a:t>
            </a:r>
            <a:r>
              <a:rPr lang="en-US" sz="2000" dirty="0" err="1"/>
              <a:t>nhật</a:t>
            </a:r>
            <a:r>
              <a:rPr lang="en-US" sz="2000" dirty="0"/>
              <a:t> </a:t>
            </a:r>
            <a:r>
              <a:rPr lang="en-US" sz="2000" dirty="0" err="1"/>
              <a:t>những</a:t>
            </a:r>
            <a:r>
              <a:rPr lang="en-US" sz="2000" dirty="0"/>
              <a:t> node</a:t>
            </a:r>
          </a:p>
          <a:p>
            <a:r>
              <a:rPr lang="en-US" sz="2000" dirty="0"/>
              <a:t>Ý </a:t>
            </a:r>
            <a:r>
              <a:rPr lang="en-US" sz="2000" dirty="0" err="1"/>
              <a:t>tưởng</a:t>
            </a:r>
            <a:r>
              <a:rPr lang="en-US" sz="2000" dirty="0"/>
              <a:t>: </a:t>
            </a:r>
            <a:r>
              <a:rPr lang="en-US" sz="2000" dirty="0" err="1"/>
              <a:t>Thay</a:t>
            </a:r>
            <a:r>
              <a:rPr lang="en-US" sz="2000" dirty="0"/>
              <a:t> </a:t>
            </a:r>
            <a:r>
              <a:rPr lang="en-US" sz="2000" dirty="0" err="1"/>
              <a:t>vì</a:t>
            </a:r>
            <a:r>
              <a:rPr lang="en-US" sz="2000" dirty="0"/>
              <a:t> </a:t>
            </a:r>
            <a:r>
              <a:rPr lang="en-US" sz="2000" dirty="0" err="1"/>
              <a:t>cập</a:t>
            </a:r>
            <a:r>
              <a:rPr lang="en-US" sz="2000" dirty="0"/>
              <a:t> </a:t>
            </a:r>
            <a:r>
              <a:rPr lang="en-US" sz="2000" dirty="0" err="1"/>
              <a:t>nhật</a:t>
            </a:r>
            <a:r>
              <a:rPr lang="en-US" sz="2000" dirty="0"/>
              <a:t> </a:t>
            </a:r>
            <a:r>
              <a:rPr lang="en-US" sz="2000" dirty="0" err="1"/>
              <a:t>đến</a:t>
            </a:r>
            <a:r>
              <a:rPr lang="en-US" sz="2000" dirty="0"/>
              <a:t> node </a:t>
            </a:r>
            <a:r>
              <a:rPr lang="en-US" sz="2000" dirty="0" err="1"/>
              <a:t>lá</a:t>
            </a:r>
            <a:r>
              <a:rPr lang="en-US" sz="2000" dirty="0"/>
              <a:t>, ta </a:t>
            </a:r>
            <a:r>
              <a:rPr lang="en-US" sz="2000" dirty="0" err="1"/>
              <a:t>chỉ</a:t>
            </a:r>
            <a:r>
              <a:rPr lang="en-US" sz="2000" dirty="0"/>
              <a:t> </a:t>
            </a:r>
            <a:r>
              <a:rPr lang="en-US" sz="2000" dirty="0" err="1"/>
              <a:t>cần</a:t>
            </a:r>
            <a:r>
              <a:rPr lang="en-US" sz="2000" dirty="0"/>
              <a:t> </a:t>
            </a:r>
            <a:r>
              <a:rPr lang="en-US" sz="2000" dirty="0" err="1"/>
              <a:t>cập</a:t>
            </a:r>
            <a:r>
              <a:rPr lang="en-US" sz="2000" dirty="0"/>
              <a:t> </a:t>
            </a:r>
            <a:r>
              <a:rPr lang="en-US" sz="2000" dirty="0" err="1"/>
              <a:t>nhật</a:t>
            </a:r>
            <a:r>
              <a:rPr lang="en-US" sz="2000" dirty="0"/>
              <a:t> </a:t>
            </a:r>
            <a:r>
              <a:rPr lang="en-US" sz="2000" dirty="0" err="1"/>
              <a:t>đến</a:t>
            </a:r>
            <a:r>
              <a:rPr lang="en-US" sz="2000" dirty="0"/>
              <a:t> node </a:t>
            </a:r>
            <a:r>
              <a:rPr lang="en-US" sz="2000" dirty="0" err="1"/>
              <a:t>hiện</a:t>
            </a:r>
            <a:r>
              <a:rPr lang="en-US" sz="2000" dirty="0"/>
              <a:t> </a:t>
            </a:r>
            <a:r>
              <a:rPr lang="en-US" sz="2000" dirty="0" err="1"/>
              <a:t>tại</a:t>
            </a:r>
            <a:r>
              <a:rPr lang="en-US" sz="2000" dirty="0"/>
              <a:t> </a:t>
            </a:r>
            <a:r>
              <a:rPr lang="en-US" sz="2000" dirty="0" err="1"/>
              <a:t>cần</a:t>
            </a:r>
            <a:r>
              <a:rPr lang="en-US" sz="2000" dirty="0"/>
              <a:t> </a:t>
            </a:r>
            <a:r>
              <a:rPr lang="en-US" sz="2000" dirty="0" err="1"/>
              <a:t>cập</a:t>
            </a:r>
            <a:r>
              <a:rPr lang="en-US" sz="2000" dirty="0"/>
              <a:t> </a:t>
            </a:r>
            <a:r>
              <a:rPr lang="en-US" sz="2000" dirty="0" err="1"/>
              <a:t>nhật</a:t>
            </a:r>
            <a:r>
              <a:rPr lang="en-US" sz="2000" dirty="0"/>
              <a:t>, </a:t>
            </a:r>
            <a:r>
              <a:rPr lang="en-US" sz="2000" dirty="0" err="1"/>
              <a:t>và</a:t>
            </a:r>
            <a:r>
              <a:rPr lang="en-US" sz="2000" dirty="0"/>
              <a:t> </a:t>
            </a:r>
            <a:r>
              <a:rPr lang="en-US" sz="2000" dirty="0" err="1"/>
              <a:t>ghi</a:t>
            </a:r>
            <a:r>
              <a:rPr lang="en-US" sz="2000" dirty="0"/>
              <a:t> </a:t>
            </a:r>
            <a:r>
              <a:rPr lang="en-US" sz="2000" dirty="0" err="1"/>
              <a:t>lại</a:t>
            </a:r>
            <a:r>
              <a:rPr lang="en-US" sz="2000" dirty="0"/>
              <a:t> </a:t>
            </a:r>
            <a:r>
              <a:rPr lang="en-US" sz="2000" dirty="0" err="1"/>
              <a:t>trạng</a:t>
            </a:r>
            <a:r>
              <a:rPr lang="en-US" sz="2000" dirty="0"/>
              <a:t> </a:t>
            </a:r>
            <a:r>
              <a:rPr lang="en-US" sz="2000" dirty="0" err="1"/>
              <a:t>thái</a:t>
            </a:r>
            <a:r>
              <a:rPr lang="en-US" sz="2000" dirty="0"/>
              <a:t> </a:t>
            </a:r>
            <a:r>
              <a:rPr lang="en-US" sz="2000" dirty="0" err="1"/>
              <a:t>chưa</a:t>
            </a:r>
            <a:r>
              <a:rPr lang="en-US" sz="2000" dirty="0"/>
              <a:t> </a:t>
            </a:r>
            <a:r>
              <a:rPr lang="en-US" sz="2000" dirty="0" err="1"/>
              <a:t>cập</a:t>
            </a:r>
            <a:r>
              <a:rPr lang="en-US" sz="2000" dirty="0"/>
              <a:t> </a:t>
            </a:r>
            <a:r>
              <a:rPr lang="en-US" sz="2000" dirty="0" err="1"/>
              <a:t>nhật</a:t>
            </a:r>
            <a:r>
              <a:rPr lang="en-US" sz="2000" dirty="0"/>
              <a:t> </a:t>
            </a:r>
            <a:r>
              <a:rPr lang="en-US" sz="2000" dirty="0" err="1"/>
              <a:t>cho</a:t>
            </a:r>
            <a:r>
              <a:rPr lang="en-US" sz="2000" dirty="0"/>
              <a:t> 2 node con</a:t>
            </a:r>
          </a:p>
        </p:txBody>
      </p:sp>
      <p:sp>
        <p:nvSpPr>
          <p:cNvPr id="268" name="Google Shape;268;p18"/>
          <p:cNvSpPr txBox="1">
            <a:spLocks noGrp="1"/>
          </p:cNvSpPr>
          <p:nvPr>
            <p:ph type="title"/>
          </p:nvPr>
        </p:nvSpPr>
        <p:spPr>
          <a:xfrm>
            <a:off x="814274" y="392575"/>
            <a:ext cx="6285335"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b="1" dirty="0">
                <a:solidFill>
                  <a:schemeClr val="bg1">
                    <a:lumMod val="95000"/>
                    <a:lumOff val="5000"/>
                  </a:schemeClr>
                </a:solidFill>
              </a:rPr>
              <a:t>LAZY PROPAGATION</a:t>
            </a:r>
            <a:br>
              <a:rPr lang="en-US" sz="3000" b="1" dirty="0">
                <a:solidFill>
                  <a:schemeClr val="bg1">
                    <a:lumMod val="95000"/>
                    <a:lumOff val="5000"/>
                  </a:schemeClr>
                </a:solidFill>
              </a:rPr>
            </a:br>
            <a:r>
              <a:rPr lang="en-US" sz="3000" b="1" dirty="0">
                <a:solidFill>
                  <a:schemeClr val="bg1">
                    <a:lumMod val="95000"/>
                    <a:lumOff val="5000"/>
                  </a:schemeClr>
                </a:solidFill>
              </a:rPr>
              <a:t>(LAN TRUYỀN LƯỜI BIẾNG)</a:t>
            </a:r>
            <a:endParaRPr sz="30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50411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80732" y="3680497"/>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671969" y="3711682"/>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283121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709707" y="3702954"/>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690672" y="3744462"/>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559783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61569" y="3711618"/>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674374" y="371524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878491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709707" y="3699323"/>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8242" y="3699323"/>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895721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4214276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4173880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7457374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407855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72001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indent="0">
              <a:buNone/>
            </a:pPr>
            <a:r>
              <a:rPr lang="en-US" sz="3000" i="0" dirty="0" err="1">
                <a:latin typeface="+mj-lt"/>
              </a:rPr>
              <a:t>Bài</a:t>
            </a:r>
            <a:r>
              <a:rPr lang="en-US" sz="3000" i="0" dirty="0">
                <a:latin typeface="+mj-lt"/>
              </a:rPr>
              <a:t> </a:t>
            </a:r>
            <a:r>
              <a:rPr lang="en-US" sz="3000" i="0" dirty="0" err="1">
                <a:latin typeface="+mj-lt"/>
              </a:rPr>
              <a:t>toán</a:t>
            </a:r>
            <a:r>
              <a:rPr lang="en-US" sz="3000" i="0" dirty="0">
                <a:latin typeface="+mj-lt"/>
              </a:rPr>
              <a:t>: </a:t>
            </a:r>
            <a:r>
              <a:rPr lang="vi-VN" sz="3000" i="0" dirty="0">
                <a:latin typeface="+mj-lt"/>
              </a:rPr>
              <a:t>Giả sử, bạn là người quản lí về dân cư của quốc gia. Bây giờ bạn cần lấy thông tin về tổng số dân của quốc gia. Vậy thì bạn sẽ làm gì?</a:t>
            </a:r>
            <a:endParaRPr lang="en-US" sz="3000" i="0" dirty="0">
              <a:latin typeface="+mj-lt"/>
            </a:endParaRP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729561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5531800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588760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38405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3355305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8631690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875827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925442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286547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48362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000" dirty="0">
                <a:solidFill>
                  <a:schemeClr val="bg1">
                    <a:lumMod val="95000"/>
                    <a:lumOff val="5000"/>
                  </a:schemeClr>
                </a:solidFill>
              </a:rPr>
              <a:t>Segment tree </a:t>
            </a:r>
            <a:r>
              <a:rPr lang="en-US" sz="5000" dirty="0" err="1">
                <a:solidFill>
                  <a:schemeClr val="bg1">
                    <a:lumMod val="95000"/>
                    <a:lumOff val="5000"/>
                  </a:schemeClr>
                </a:solidFill>
              </a:rPr>
              <a:t>là</a:t>
            </a:r>
            <a:r>
              <a:rPr lang="en-US" sz="5000" dirty="0">
                <a:solidFill>
                  <a:schemeClr val="bg1">
                    <a:lumMod val="95000"/>
                    <a:lumOff val="5000"/>
                  </a:schemeClr>
                </a:solidFill>
              </a:rPr>
              <a:t> </a:t>
            </a:r>
            <a:r>
              <a:rPr lang="en-US" sz="5000" dirty="0" err="1">
                <a:solidFill>
                  <a:schemeClr val="bg1">
                    <a:lumMod val="95000"/>
                    <a:lumOff val="5000"/>
                  </a:schemeClr>
                </a:solidFill>
              </a:rPr>
              <a:t>gì</a:t>
            </a:r>
            <a:r>
              <a:rPr lang="en-US" sz="5000" dirty="0">
                <a:solidFill>
                  <a:schemeClr val="bg1">
                    <a:lumMod val="95000"/>
                    <a:lumOff val="5000"/>
                  </a:schemeClr>
                </a:solidFill>
              </a:rPr>
              <a:t>?</a:t>
            </a:r>
            <a:endParaRPr sz="5000" dirty="0"/>
          </a:p>
        </p:txBody>
      </p:sp>
      <p:sp>
        <p:nvSpPr>
          <p:cNvPr id="237" name="Google Shape;237;p16"/>
          <p:cNvSpPr txBox="1">
            <a:spLocks noGrp="1"/>
          </p:cNvSpPr>
          <p:nvPr>
            <p:ph type="body" idx="1"/>
          </p:nvPr>
        </p:nvSpPr>
        <p:spPr>
          <a:xfrm>
            <a:off x="814275" y="1605425"/>
            <a:ext cx="6132600" cy="3145500"/>
          </a:xfrm>
          <a:prstGeom prst="rect">
            <a:avLst/>
          </a:prstGeom>
        </p:spPr>
        <p:txBody>
          <a:bodyPr spcFirstLastPara="1" wrap="square" lIns="91425" tIns="91425" rIns="91425" bIns="91425" anchor="ctr" anchorCtr="0">
            <a:noAutofit/>
          </a:bodyPr>
          <a:lstStyle/>
          <a:p>
            <a:r>
              <a:rPr lang="en-US" sz="2400" dirty="0" err="1"/>
              <a:t>Cách</a:t>
            </a:r>
            <a:r>
              <a:rPr lang="en-US" sz="2400" dirty="0"/>
              <a:t> </a:t>
            </a:r>
            <a:r>
              <a:rPr lang="en-US" sz="2400" dirty="0" err="1"/>
              <a:t>giải</a:t>
            </a:r>
            <a:r>
              <a:rPr lang="en-US" sz="2400" dirty="0"/>
              <a:t> </a:t>
            </a:r>
            <a:r>
              <a:rPr lang="en-US" sz="2400" dirty="0" err="1"/>
              <a:t>quyết</a:t>
            </a:r>
            <a:r>
              <a:rPr lang="en-US" sz="2400" dirty="0"/>
              <a:t> </a:t>
            </a:r>
            <a:r>
              <a:rPr lang="en-US" sz="2400" dirty="0" err="1"/>
              <a:t>vấn</a:t>
            </a:r>
            <a:r>
              <a:rPr lang="en-US" sz="2400" dirty="0"/>
              <a:t> </a:t>
            </a:r>
            <a:r>
              <a:rPr lang="en-US" sz="2400" dirty="0" err="1"/>
              <a:t>đề</a:t>
            </a:r>
            <a:r>
              <a:rPr lang="en-US" sz="2400" dirty="0"/>
              <a:t> </a:t>
            </a:r>
            <a:r>
              <a:rPr lang="en-US" sz="2400" dirty="0" err="1"/>
              <a:t>trên</a:t>
            </a:r>
            <a:r>
              <a:rPr lang="en-US" sz="2400" dirty="0"/>
              <a:t> </a:t>
            </a:r>
            <a:r>
              <a:rPr lang="en-US" sz="2400" dirty="0" err="1"/>
              <a:t>hiệu</a:t>
            </a:r>
            <a:r>
              <a:rPr lang="en-US" sz="2400" dirty="0"/>
              <a:t> </a:t>
            </a:r>
            <a:r>
              <a:rPr lang="en-US" sz="2400" dirty="0" err="1"/>
              <a:t>quả</a:t>
            </a:r>
            <a:r>
              <a:rPr lang="en-US" sz="2400" dirty="0"/>
              <a:t> </a:t>
            </a:r>
            <a:r>
              <a:rPr lang="en-US" sz="2400" dirty="0" err="1"/>
              <a:t>nhất</a:t>
            </a:r>
            <a:r>
              <a:rPr lang="en-US" sz="2400" dirty="0"/>
              <a:t>: Ta </a:t>
            </a:r>
            <a:r>
              <a:rPr lang="en-US" sz="2400" dirty="0" err="1"/>
              <a:t>gửi</a:t>
            </a:r>
            <a:r>
              <a:rPr lang="en-US" sz="2400" dirty="0"/>
              <a:t> </a:t>
            </a:r>
            <a:r>
              <a:rPr lang="en-US" sz="2400" dirty="0" err="1"/>
              <a:t>thông</a:t>
            </a:r>
            <a:r>
              <a:rPr lang="en-US" sz="2400" dirty="0"/>
              <a:t> tin </a:t>
            </a:r>
            <a:r>
              <a:rPr lang="en-US" sz="2400" dirty="0" err="1"/>
              <a:t>yêu</a:t>
            </a:r>
            <a:r>
              <a:rPr lang="en-US" sz="2400" dirty="0"/>
              <a:t> </a:t>
            </a:r>
            <a:r>
              <a:rPr lang="en-US" sz="2400" dirty="0" err="1"/>
              <a:t>cầu</a:t>
            </a:r>
            <a:r>
              <a:rPr lang="en-US" sz="2400" dirty="0"/>
              <a:t> </a:t>
            </a:r>
            <a:r>
              <a:rPr lang="en-US" sz="2400" dirty="0" err="1"/>
              <a:t>dân</a:t>
            </a:r>
            <a:r>
              <a:rPr lang="en-US" sz="2400" dirty="0"/>
              <a:t> </a:t>
            </a:r>
            <a:r>
              <a:rPr lang="en-US" sz="2400" dirty="0" err="1"/>
              <a:t>số</a:t>
            </a:r>
            <a:r>
              <a:rPr lang="en-US" sz="2400" dirty="0"/>
              <a:t> </a:t>
            </a:r>
            <a:r>
              <a:rPr lang="en-US" sz="2400" dirty="0" err="1"/>
              <a:t>đến</a:t>
            </a:r>
            <a:r>
              <a:rPr lang="en-US" sz="2400" dirty="0"/>
              <a:t> </a:t>
            </a:r>
            <a:r>
              <a:rPr lang="en-US" sz="2400" dirty="0" err="1"/>
              <a:t>từng</a:t>
            </a:r>
            <a:r>
              <a:rPr lang="en-US" sz="2400" dirty="0"/>
              <a:t> </a:t>
            </a:r>
            <a:r>
              <a:rPr lang="en-US" sz="2400" dirty="0" err="1"/>
              <a:t>tỉnh</a:t>
            </a:r>
            <a:r>
              <a:rPr lang="en-US" sz="2400" dirty="0"/>
              <a:t>, </a:t>
            </a:r>
            <a:r>
              <a:rPr lang="en-US" sz="2400" dirty="0" err="1"/>
              <a:t>tỉnh</a:t>
            </a:r>
            <a:r>
              <a:rPr lang="en-US" sz="2400" dirty="0"/>
              <a:t> </a:t>
            </a:r>
            <a:r>
              <a:rPr lang="en-US" sz="2400" dirty="0" err="1"/>
              <a:t>lại</a:t>
            </a:r>
            <a:r>
              <a:rPr lang="en-US" sz="2400" dirty="0"/>
              <a:t> </a:t>
            </a:r>
            <a:r>
              <a:rPr lang="en-US" sz="2400" dirty="0" err="1"/>
              <a:t>gửi</a:t>
            </a:r>
            <a:r>
              <a:rPr lang="en-US" sz="2400" dirty="0"/>
              <a:t> </a:t>
            </a:r>
            <a:r>
              <a:rPr lang="en-US" sz="2400" dirty="0" err="1"/>
              <a:t>yêu</a:t>
            </a:r>
            <a:r>
              <a:rPr lang="en-US" sz="2400" dirty="0"/>
              <a:t> </a:t>
            </a:r>
            <a:r>
              <a:rPr lang="en-US" sz="2400" dirty="0" err="1"/>
              <a:t>cầu</a:t>
            </a:r>
            <a:r>
              <a:rPr lang="en-US" sz="2400" dirty="0"/>
              <a:t> </a:t>
            </a:r>
            <a:r>
              <a:rPr lang="en-US" sz="2400" dirty="0" err="1"/>
              <a:t>đến</a:t>
            </a:r>
            <a:r>
              <a:rPr lang="en-US" sz="2400" dirty="0"/>
              <a:t> </a:t>
            </a:r>
            <a:r>
              <a:rPr lang="en-US" sz="2400" dirty="0" err="1"/>
              <a:t>từng</a:t>
            </a:r>
            <a:r>
              <a:rPr lang="en-US" sz="2400" dirty="0"/>
              <a:t> </a:t>
            </a:r>
            <a:r>
              <a:rPr lang="en-US" sz="2400" dirty="0" err="1"/>
              <a:t>huyện</a:t>
            </a:r>
            <a:r>
              <a:rPr lang="en-US" sz="2400" dirty="0"/>
              <a:t>,… </a:t>
            </a:r>
            <a:r>
              <a:rPr lang="en-US" sz="2400" dirty="0" err="1"/>
              <a:t>cứ</a:t>
            </a:r>
            <a:r>
              <a:rPr lang="en-US" sz="2400" dirty="0"/>
              <a:t> </a:t>
            </a:r>
            <a:r>
              <a:rPr lang="en-US" sz="2400" dirty="0" err="1"/>
              <a:t>như</a:t>
            </a:r>
            <a:r>
              <a:rPr lang="en-US" sz="2400" dirty="0"/>
              <a:t> </a:t>
            </a:r>
            <a:r>
              <a:rPr lang="en-US" sz="2400" dirty="0" err="1"/>
              <a:t>vậy</a:t>
            </a:r>
            <a:r>
              <a:rPr lang="en-US" sz="2400" dirty="0"/>
              <a:t> </a:t>
            </a:r>
            <a:r>
              <a:rPr lang="en-US" sz="2400" dirty="0" err="1"/>
              <a:t>cho</a:t>
            </a:r>
            <a:r>
              <a:rPr lang="en-US" sz="2400" dirty="0"/>
              <a:t> </a:t>
            </a:r>
            <a:r>
              <a:rPr lang="en-US" sz="2400" dirty="0" err="1"/>
              <a:t>đến</a:t>
            </a:r>
            <a:r>
              <a:rPr lang="en-US" sz="2400" dirty="0"/>
              <a:t> </a:t>
            </a:r>
            <a:r>
              <a:rPr lang="en-US" sz="2400" dirty="0" err="1"/>
              <a:t>đơn</a:t>
            </a:r>
            <a:r>
              <a:rPr lang="en-US" sz="2400" dirty="0"/>
              <a:t> </a:t>
            </a:r>
            <a:r>
              <a:rPr lang="en-US" sz="2400" dirty="0" err="1"/>
              <a:t>vị</a:t>
            </a:r>
            <a:r>
              <a:rPr lang="en-US" sz="2400" dirty="0"/>
              <a:t> </a:t>
            </a:r>
            <a:r>
              <a:rPr lang="en-US" sz="2400" dirty="0" err="1"/>
              <a:t>nhỏ</a:t>
            </a:r>
            <a:r>
              <a:rPr lang="en-US" sz="2400" dirty="0"/>
              <a:t> </a:t>
            </a:r>
            <a:r>
              <a:rPr lang="en-US" sz="2400" dirty="0" err="1"/>
              <a:t>nhất</a:t>
            </a:r>
            <a:r>
              <a:rPr lang="en-US" sz="2400" dirty="0"/>
              <a:t>. </a:t>
            </a:r>
            <a:r>
              <a:rPr lang="en-US" sz="2400" dirty="0" err="1"/>
              <a:t>Từng</a:t>
            </a:r>
            <a:r>
              <a:rPr lang="en-US" sz="2400" dirty="0"/>
              <a:t> </a:t>
            </a:r>
            <a:r>
              <a:rPr lang="en-US" sz="2400" dirty="0" err="1"/>
              <a:t>đơn</a:t>
            </a:r>
            <a:r>
              <a:rPr lang="en-US" sz="2400" dirty="0"/>
              <a:t> </a:t>
            </a:r>
            <a:r>
              <a:rPr lang="en-US" sz="2400" dirty="0" err="1"/>
              <a:t>vị</a:t>
            </a:r>
            <a:r>
              <a:rPr lang="en-US" sz="2400" dirty="0"/>
              <a:t> </a:t>
            </a:r>
            <a:r>
              <a:rPr lang="en-US" sz="2400" dirty="0" err="1"/>
              <a:t>lại</a:t>
            </a:r>
            <a:r>
              <a:rPr lang="en-US" sz="2400" dirty="0"/>
              <a:t> </a:t>
            </a:r>
            <a:r>
              <a:rPr lang="en-US" sz="2400" dirty="0" err="1"/>
              <a:t>báo</a:t>
            </a:r>
            <a:r>
              <a:rPr lang="en-US" sz="2400" dirty="0"/>
              <a:t> </a:t>
            </a:r>
            <a:r>
              <a:rPr lang="en-US" sz="2400" dirty="0" err="1"/>
              <a:t>cáo</a:t>
            </a:r>
            <a:r>
              <a:rPr lang="en-US" sz="2400" dirty="0"/>
              <a:t> </a:t>
            </a:r>
            <a:r>
              <a:rPr lang="en-US" sz="2400" dirty="0" err="1"/>
              <a:t>lên</a:t>
            </a:r>
            <a:r>
              <a:rPr lang="en-US" sz="2400" dirty="0"/>
              <a:t> </a:t>
            </a:r>
            <a:r>
              <a:rPr lang="en-US" sz="2400" dirty="0" err="1"/>
              <a:t>cấp</a:t>
            </a:r>
            <a:r>
              <a:rPr lang="en-US" sz="2400" dirty="0"/>
              <a:t> </a:t>
            </a:r>
            <a:r>
              <a:rPr lang="en-US" sz="2400" dirty="0" err="1"/>
              <a:t>trên</a:t>
            </a:r>
            <a:r>
              <a:rPr lang="en-US" sz="2400" dirty="0"/>
              <a:t> </a:t>
            </a:r>
            <a:r>
              <a:rPr lang="en-US" sz="2400" dirty="0" err="1"/>
              <a:t>của</a:t>
            </a:r>
            <a:r>
              <a:rPr lang="en-US" sz="2400" dirty="0"/>
              <a:t> </a:t>
            </a:r>
            <a:r>
              <a:rPr lang="en-US" sz="2400" dirty="0" err="1"/>
              <a:t>mình</a:t>
            </a:r>
            <a:endParaRPr lang="en-US" sz="2400" dirty="0"/>
          </a:p>
          <a:p>
            <a:r>
              <a:rPr lang="en-US" sz="2400" dirty="0" err="1"/>
              <a:t>Đó</a:t>
            </a:r>
            <a:r>
              <a:rPr lang="en-US" sz="2400" dirty="0"/>
              <a:t> </a:t>
            </a:r>
            <a:r>
              <a:rPr lang="en-US" sz="2400" dirty="0" err="1"/>
              <a:t>đích</a:t>
            </a:r>
            <a:r>
              <a:rPr lang="en-US" sz="2400" dirty="0"/>
              <a:t> </a:t>
            </a:r>
            <a:r>
              <a:rPr lang="en-US" sz="2400" dirty="0" err="1"/>
              <a:t>thị</a:t>
            </a:r>
            <a:r>
              <a:rPr lang="en-US" sz="2400" dirty="0"/>
              <a:t> </a:t>
            </a:r>
            <a:r>
              <a:rPr lang="en-US" sz="2400" dirty="0" err="1"/>
              <a:t>là</a:t>
            </a:r>
            <a:r>
              <a:rPr lang="en-US" sz="2400" dirty="0"/>
              <a:t> </a:t>
            </a:r>
            <a:r>
              <a:rPr lang="en-US" sz="2400" dirty="0" err="1"/>
              <a:t>phương</a:t>
            </a:r>
            <a:r>
              <a:rPr lang="en-US" sz="2400" dirty="0"/>
              <a:t> </a:t>
            </a:r>
            <a:r>
              <a:rPr lang="en-US" sz="2400" dirty="0" err="1"/>
              <a:t>pháp</a:t>
            </a:r>
            <a:r>
              <a:rPr lang="en-US" sz="2400" dirty="0"/>
              <a:t> chia </a:t>
            </a:r>
            <a:r>
              <a:rPr lang="en-US" sz="2400" dirty="0" err="1"/>
              <a:t>để</a:t>
            </a:r>
            <a:r>
              <a:rPr lang="en-US" sz="2400" dirty="0"/>
              <a:t> </a:t>
            </a:r>
            <a:r>
              <a:rPr lang="en-US" sz="2400" dirty="0" err="1"/>
              <a:t>trị</a:t>
            </a:r>
            <a:r>
              <a:rPr lang="en-US" sz="2400" dirty="0"/>
              <a:t> (divide and conquer)</a:t>
            </a:r>
          </a:p>
          <a:p>
            <a:r>
              <a:rPr lang="en-US" sz="2400" dirty="0"/>
              <a:t>Ý </a:t>
            </a:r>
            <a:r>
              <a:rPr lang="en-US" sz="2400" dirty="0" err="1"/>
              <a:t>tưởng</a:t>
            </a:r>
            <a:r>
              <a:rPr lang="en-US" sz="2400" dirty="0"/>
              <a:t> </a:t>
            </a:r>
            <a:r>
              <a:rPr lang="en-US" sz="2400" dirty="0" err="1"/>
              <a:t>đó</a:t>
            </a:r>
            <a:r>
              <a:rPr lang="en-US" sz="2400" dirty="0"/>
              <a:t> </a:t>
            </a:r>
            <a:r>
              <a:rPr lang="en-US" sz="2400" dirty="0" err="1"/>
              <a:t>là</a:t>
            </a:r>
            <a:r>
              <a:rPr lang="en-US" sz="2400" dirty="0"/>
              <a:t> ý </a:t>
            </a:r>
            <a:r>
              <a:rPr lang="en-US" sz="2400" dirty="0" err="1"/>
              <a:t>tưởng</a:t>
            </a:r>
            <a:r>
              <a:rPr lang="en-US" sz="2400" dirty="0"/>
              <a:t> </a:t>
            </a:r>
            <a:r>
              <a:rPr lang="en-US" sz="2400" dirty="0" err="1"/>
              <a:t>chủ</a:t>
            </a:r>
            <a:r>
              <a:rPr lang="en-US" sz="2400" dirty="0"/>
              <a:t> </a:t>
            </a:r>
            <a:r>
              <a:rPr lang="en-US" sz="2400" dirty="0" err="1"/>
              <a:t>đạo</a:t>
            </a:r>
            <a:r>
              <a:rPr lang="en-US" sz="2400" dirty="0"/>
              <a:t> </a:t>
            </a:r>
            <a:r>
              <a:rPr lang="en-US" sz="2400" dirty="0" err="1"/>
              <a:t>trong</a:t>
            </a:r>
            <a:r>
              <a:rPr lang="en-US" sz="2400" dirty="0"/>
              <a:t> segment tree</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9262956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4911324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7316755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7648067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4493636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0877" y="3758343"/>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698239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0877" y="3758343"/>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7013350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0877" y="3758343"/>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3912102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58</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0877" y="3758343"/>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614561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0877" y="3758343"/>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14694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8F81-22ED-7285-6BC6-3910C188EC79}"/>
              </a:ext>
            </a:extLst>
          </p:cNvPr>
          <p:cNvSpPr>
            <a:spLocks noGrp="1"/>
          </p:cNvSpPr>
          <p:nvPr>
            <p:ph type="title"/>
          </p:nvPr>
        </p:nvSpPr>
        <p:spPr/>
        <p:txBody>
          <a:bodyPr/>
          <a:lstStyle/>
          <a:p>
            <a:r>
              <a:rPr lang="en-US" sz="5000" dirty="0">
                <a:solidFill>
                  <a:schemeClr val="bg1">
                    <a:lumMod val="95000"/>
                    <a:lumOff val="5000"/>
                  </a:schemeClr>
                </a:solidFill>
              </a:rPr>
              <a:t>Segment tree </a:t>
            </a:r>
            <a:r>
              <a:rPr lang="en-US" sz="5000" dirty="0" err="1">
                <a:solidFill>
                  <a:schemeClr val="bg1">
                    <a:lumMod val="95000"/>
                    <a:lumOff val="5000"/>
                  </a:schemeClr>
                </a:solidFill>
              </a:rPr>
              <a:t>là</a:t>
            </a:r>
            <a:r>
              <a:rPr lang="en-US" sz="5000" dirty="0">
                <a:solidFill>
                  <a:schemeClr val="bg1">
                    <a:lumMod val="95000"/>
                    <a:lumOff val="5000"/>
                  </a:schemeClr>
                </a:solidFill>
              </a:rPr>
              <a:t> </a:t>
            </a:r>
            <a:r>
              <a:rPr lang="en-US" sz="5000" dirty="0" err="1">
                <a:solidFill>
                  <a:schemeClr val="bg1">
                    <a:lumMod val="95000"/>
                    <a:lumOff val="5000"/>
                  </a:schemeClr>
                </a:solidFill>
              </a:rPr>
              <a:t>gì</a:t>
            </a:r>
            <a:r>
              <a:rPr lang="en-US" sz="5000" dirty="0">
                <a:solidFill>
                  <a:schemeClr val="bg1">
                    <a:lumMod val="95000"/>
                    <a:lumOff val="5000"/>
                  </a:schemeClr>
                </a:solidFill>
              </a:rPr>
              <a:t>?</a:t>
            </a:r>
            <a:endParaRPr lang="en-US" sz="5000" dirty="0"/>
          </a:p>
        </p:txBody>
      </p:sp>
      <p:sp>
        <p:nvSpPr>
          <p:cNvPr id="3" name="Text Placeholder 2">
            <a:extLst>
              <a:ext uri="{FF2B5EF4-FFF2-40B4-BE49-F238E27FC236}">
                <a16:creationId xmlns:a16="http://schemas.microsoft.com/office/drawing/2014/main" id="{F97A3401-DE4A-AC92-9820-7E6D540FC4D0}"/>
              </a:ext>
            </a:extLst>
          </p:cNvPr>
          <p:cNvSpPr>
            <a:spLocks noGrp="1"/>
          </p:cNvSpPr>
          <p:nvPr>
            <p:ph type="body" idx="1"/>
          </p:nvPr>
        </p:nvSpPr>
        <p:spPr/>
        <p:txBody>
          <a:bodyPr/>
          <a:lstStyle/>
          <a:p>
            <a:r>
              <a:rPr lang="en-US" sz="2400" dirty="0"/>
              <a:t>Segment tree </a:t>
            </a:r>
            <a:r>
              <a:rPr lang="en-US" sz="2400" dirty="0" err="1"/>
              <a:t>về</a:t>
            </a:r>
            <a:r>
              <a:rPr lang="en-US" sz="2400" dirty="0"/>
              <a:t> </a:t>
            </a:r>
            <a:r>
              <a:rPr lang="en-US" sz="2400" dirty="0" err="1"/>
              <a:t>cơ</a:t>
            </a:r>
            <a:r>
              <a:rPr lang="en-US" sz="2400" dirty="0"/>
              <a:t> </a:t>
            </a:r>
            <a:r>
              <a:rPr lang="en-US" sz="2400" dirty="0" err="1"/>
              <a:t>bản</a:t>
            </a:r>
            <a:r>
              <a:rPr lang="en-US" sz="2400" dirty="0"/>
              <a:t> </a:t>
            </a:r>
            <a:r>
              <a:rPr lang="en-US" sz="2400" dirty="0" err="1"/>
              <a:t>là</a:t>
            </a:r>
            <a:r>
              <a:rPr lang="en-US" sz="2400" dirty="0"/>
              <a:t> binary search tree</a:t>
            </a:r>
          </a:p>
          <a:p>
            <a:r>
              <a:rPr lang="en-US" sz="2400" dirty="0" err="1"/>
              <a:t>Nỗi</a:t>
            </a:r>
            <a:r>
              <a:rPr lang="en-US" sz="2400" dirty="0"/>
              <a:t> node </a:t>
            </a:r>
            <a:r>
              <a:rPr lang="en-US" sz="2400" dirty="0" err="1"/>
              <a:t>của</a:t>
            </a:r>
            <a:r>
              <a:rPr lang="en-US" sz="2400" dirty="0"/>
              <a:t> segment tree </a:t>
            </a:r>
            <a:r>
              <a:rPr lang="en-US" sz="2400" dirty="0" err="1"/>
              <a:t>quản</a:t>
            </a:r>
            <a:r>
              <a:rPr lang="en-US" sz="2400" dirty="0"/>
              <a:t> </a:t>
            </a:r>
            <a:r>
              <a:rPr lang="en-US" sz="2400" dirty="0" err="1"/>
              <a:t>lí</a:t>
            </a:r>
            <a:r>
              <a:rPr lang="en-US" sz="2400" dirty="0"/>
              <a:t> </a:t>
            </a:r>
            <a:r>
              <a:rPr lang="en-US" sz="2400" dirty="0" err="1"/>
              <a:t>một</a:t>
            </a:r>
            <a:r>
              <a:rPr lang="en-US" sz="2400" dirty="0"/>
              <a:t> </a:t>
            </a:r>
            <a:r>
              <a:rPr lang="en-US" sz="2400" dirty="0" err="1"/>
              <a:t>đoạn</a:t>
            </a:r>
            <a:r>
              <a:rPr lang="en-US" sz="2400" dirty="0"/>
              <a:t> </a:t>
            </a:r>
            <a:r>
              <a:rPr lang="en-US" sz="2400" dirty="0" err="1"/>
              <a:t>thuộc</a:t>
            </a:r>
            <a:r>
              <a:rPr lang="en-US" sz="2400" dirty="0"/>
              <a:t> </a:t>
            </a:r>
            <a:r>
              <a:rPr lang="en-US" sz="2400" dirty="0" err="1"/>
              <a:t>dãy</a:t>
            </a:r>
            <a:r>
              <a:rPr lang="en-US" sz="2400" dirty="0"/>
              <a:t> </a:t>
            </a:r>
            <a:r>
              <a:rPr lang="en-US" sz="2400" dirty="0" err="1"/>
              <a:t>số</a:t>
            </a:r>
            <a:endParaRPr lang="en-US" sz="2400" dirty="0"/>
          </a:p>
          <a:p>
            <a:r>
              <a:rPr lang="en-US" sz="2400" dirty="0" err="1"/>
              <a:t>Nút</a:t>
            </a:r>
            <a:r>
              <a:rPr lang="en-US" sz="2400" dirty="0"/>
              <a:t> </a:t>
            </a:r>
            <a:r>
              <a:rPr lang="en-US" sz="2400" dirty="0" err="1"/>
              <a:t>gốc</a:t>
            </a:r>
            <a:r>
              <a:rPr lang="en-US" sz="2400" dirty="0"/>
              <a:t> </a:t>
            </a:r>
            <a:r>
              <a:rPr lang="en-US" sz="2400" dirty="0" err="1"/>
              <a:t>quản</a:t>
            </a:r>
            <a:r>
              <a:rPr lang="en-US" sz="2400" dirty="0"/>
              <a:t> </a:t>
            </a:r>
            <a:r>
              <a:rPr lang="en-US" sz="2400" dirty="0" err="1"/>
              <a:t>lý</a:t>
            </a:r>
            <a:r>
              <a:rPr lang="en-US" sz="2400" dirty="0"/>
              <a:t> </a:t>
            </a:r>
            <a:r>
              <a:rPr lang="en-US" sz="2400" dirty="0" err="1"/>
              <a:t>từ</a:t>
            </a:r>
            <a:r>
              <a:rPr lang="en-US" sz="2400" dirty="0"/>
              <a:t> [1;n], </a:t>
            </a:r>
            <a:r>
              <a:rPr lang="en-US" sz="2400" dirty="0" err="1"/>
              <a:t>nút</a:t>
            </a:r>
            <a:r>
              <a:rPr lang="en-US" sz="2400" dirty="0"/>
              <a:t> cha </a:t>
            </a:r>
            <a:r>
              <a:rPr lang="en-US" sz="2400" dirty="0" err="1"/>
              <a:t>quản</a:t>
            </a:r>
            <a:r>
              <a:rPr lang="en-US" sz="2400" dirty="0"/>
              <a:t> </a:t>
            </a:r>
            <a:r>
              <a:rPr lang="en-US" sz="2400" dirty="0" err="1"/>
              <a:t>lý</a:t>
            </a:r>
            <a:r>
              <a:rPr lang="en-US" sz="2400" dirty="0"/>
              <a:t> </a:t>
            </a:r>
            <a:r>
              <a:rPr lang="en-US" sz="2400" dirty="0" err="1"/>
              <a:t>đoạn</a:t>
            </a:r>
            <a:r>
              <a:rPr lang="en-US" sz="2400" dirty="0"/>
              <a:t> [</a:t>
            </a:r>
            <a:r>
              <a:rPr lang="en-US" sz="2400" dirty="0" err="1"/>
              <a:t>i,j</a:t>
            </a:r>
            <a:r>
              <a:rPr lang="en-US" sz="2400" dirty="0"/>
              <a:t>], </a:t>
            </a:r>
            <a:r>
              <a:rPr lang="en-US" sz="2400" dirty="0" err="1"/>
              <a:t>nút</a:t>
            </a:r>
            <a:r>
              <a:rPr lang="en-US" sz="2400" dirty="0"/>
              <a:t> con </a:t>
            </a:r>
            <a:r>
              <a:rPr lang="en-US" sz="2400" dirty="0" err="1"/>
              <a:t>trái</a:t>
            </a:r>
            <a:r>
              <a:rPr lang="en-US" sz="2400" dirty="0"/>
              <a:t> </a:t>
            </a:r>
            <a:r>
              <a:rPr lang="en-US" sz="2400" dirty="0" err="1"/>
              <a:t>quản</a:t>
            </a:r>
            <a:r>
              <a:rPr lang="en-US" sz="2400" dirty="0"/>
              <a:t> </a:t>
            </a:r>
            <a:r>
              <a:rPr lang="en-US" sz="2400" dirty="0" err="1"/>
              <a:t>lý</a:t>
            </a:r>
            <a:r>
              <a:rPr lang="en-US" sz="2400" dirty="0"/>
              <a:t> </a:t>
            </a:r>
            <a:r>
              <a:rPr lang="en-US" sz="2400" dirty="0" err="1"/>
              <a:t>đoạn</a:t>
            </a:r>
            <a:r>
              <a:rPr lang="en-US" sz="2400" dirty="0"/>
              <a:t>  [</a:t>
            </a:r>
            <a:r>
              <a:rPr lang="en-US" sz="2400" dirty="0" err="1"/>
              <a:t>i</a:t>
            </a:r>
            <a:r>
              <a:rPr lang="en-US" sz="2400" dirty="0"/>
              <a:t>, (</a:t>
            </a:r>
            <a:r>
              <a:rPr lang="en-US" sz="2400" dirty="0" err="1"/>
              <a:t>i+j</a:t>
            </a:r>
            <a:r>
              <a:rPr lang="en-US" sz="2400" dirty="0"/>
              <a:t>)/2] , </a:t>
            </a:r>
            <a:r>
              <a:rPr lang="en-US" sz="2400" dirty="0" err="1"/>
              <a:t>nút</a:t>
            </a:r>
            <a:r>
              <a:rPr lang="en-US" sz="2400" dirty="0"/>
              <a:t> con </a:t>
            </a:r>
            <a:r>
              <a:rPr lang="en-US" sz="2400" dirty="0" err="1"/>
              <a:t>phải</a:t>
            </a:r>
            <a:r>
              <a:rPr lang="en-US" sz="2400" dirty="0"/>
              <a:t> </a:t>
            </a:r>
            <a:r>
              <a:rPr lang="en-US" sz="2400" dirty="0" err="1"/>
              <a:t>quản</a:t>
            </a:r>
            <a:r>
              <a:rPr lang="en-US" sz="2400" dirty="0"/>
              <a:t> </a:t>
            </a:r>
            <a:r>
              <a:rPr lang="en-US" sz="2400" dirty="0" err="1"/>
              <a:t>lý</a:t>
            </a:r>
            <a:r>
              <a:rPr lang="en-US" sz="2400" dirty="0"/>
              <a:t> </a:t>
            </a:r>
            <a:r>
              <a:rPr lang="en-US" sz="2400" dirty="0" err="1"/>
              <a:t>đoạn</a:t>
            </a:r>
            <a:r>
              <a:rPr lang="en-US" sz="2400" dirty="0"/>
              <a:t> [(</a:t>
            </a:r>
            <a:r>
              <a:rPr lang="en-US" sz="2400" dirty="0" err="1"/>
              <a:t>i+j</a:t>
            </a:r>
            <a:r>
              <a:rPr lang="en-US" sz="2400" dirty="0"/>
              <a:t>)/2 +1,j]</a:t>
            </a:r>
          </a:p>
        </p:txBody>
      </p:sp>
      <p:sp>
        <p:nvSpPr>
          <p:cNvPr id="4" name="Slide Number Placeholder 3">
            <a:extLst>
              <a:ext uri="{FF2B5EF4-FFF2-40B4-BE49-F238E27FC236}">
                <a16:creationId xmlns:a16="http://schemas.microsoft.com/office/drawing/2014/main" id="{4E511EB3-9D72-EA5B-4732-0CC8276874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42383862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60</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0877" y="3758343"/>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2405535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61</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0877" y="3758343"/>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846853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38600" y="3476700"/>
            <a:ext cx="725429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b="1" dirty="0">
                <a:solidFill>
                  <a:schemeClr val="bg1">
                    <a:lumMod val="95000"/>
                    <a:lumOff val="5000"/>
                  </a:schemeClr>
                </a:solidFill>
              </a:rPr>
              <a:t>BỔ SUNG</a:t>
            </a:r>
            <a:endParaRPr sz="35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62</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8430776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000" dirty="0" err="1">
                <a:solidFill>
                  <a:schemeClr val="bg1">
                    <a:lumMod val="95000"/>
                    <a:lumOff val="5000"/>
                  </a:schemeClr>
                </a:solidFill>
              </a:rPr>
              <a:t>Tạo</a:t>
            </a:r>
            <a:r>
              <a:rPr lang="en-US" sz="5000" dirty="0">
                <a:solidFill>
                  <a:schemeClr val="bg1">
                    <a:lumMod val="95000"/>
                    <a:lumOff val="5000"/>
                  </a:schemeClr>
                </a:solidFill>
              </a:rPr>
              <a:t> ST </a:t>
            </a:r>
            <a:r>
              <a:rPr lang="en-US" sz="5000" dirty="0" err="1">
                <a:solidFill>
                  <a:schemeClr val="bg1">
                    <a:lumMod val="95000"/>
                    <a:lumOff val="5000"/>
                  </a:schemeClr>
                </a:solidFill>
              </a:rPr>
              <a:t>bằng</a:t>
            </a:r>
            <a:r>
              <a:rPr lang="en-US" sz="5000" dirty="0">
                <a:solidFill>
                  <a:schemeClr val="bg1">
                    <a:lumMod val="95000"/>
                    <a:lumOff val="5000"/>
                  </a:schemeClr>
                </a:solidFill>
              </a:rPr>
              <a:t> heap</a:t>
            </a:r>
            <a:endParaRPr sz="5000" dirty="0"/>
          </a:p>
        </p:txBody>
      </p:sp>
      <p:sp>
        <p:nvSpPr>
          <p:cNvPr id="237" name="Google Shape;237;p16"/>
          <p:cNvSpPr txBox="1">
            <a:spLocks noGrp="1"/>
          </p:cNvSpPr>
          <p:nvPr>
            <p:ph type="body" idx="1"/>
          </p:nvPr>
        </p:nvSpPr>
        <p:spPr>
          <a:xfrm>
            <a:off x="577767" y="1407082"/>
            <a:ext cx="6132600" cy="3145500"/>
          </a:xfrm>
          <a:prstGeom prst="rect">
            <a:avLst/>
          </a:prstGeom>
        </p:spPr>
        <p:txBody>
          <a:bodyPr spcFirstLastPara="1" wrap="square" lIns="91425" tIns="91425" rIns="91425" bIns="91425" anchor="ctr" anchorCtr="0">
            <a:noAutofit/>
          </a:bodyPr>
          <a:lstStyle/>
          <a:p>
            <a:r>
              <a:rPr lang="en-US" sz="2400" dirty="0" err="1"/>
              <a:t>Từ</a:t>
            </a:r>
            <a:r>
              <a:rPr lang="en-US" sz="2400" dirty="0"/>
              <a:t> </a:t>
            </a:r>
            <a:r>
              <a:rPr lang="en-US" sz="2400" dirty="0" err="1"/>
              <a:t>mảng</a:t>
            </a:r>
            <a:r>
              <a:rPr lang="en-US" sz="2400" dirty="0"/>
              <a:t> </a:t>
            </a:r>
            <a:r>
              <a:rPr lang="en-US" sz="2400" dirty="0" err="1"/>
              <a:t>Arr</a:t>
            </a:r>
            <a:r>
              <a:rPr lang="en-US" dirty="0"/>
              <a:t>, </a:t>
            </a:r>
            <a:r>
              <a:rPr lang="en-US" dirty="0" err="1"/>
              <a:t>chúng</a:t>
            </a:r>
            <a:r>
              <a:rPr lang="en-US" dirty="0"/>
              <a:t> ta </a:t>
            </a:r>
            <a:r>
              <a:rPr lang="en-US" dirty="0" err="1"/>
              <a:t>tạo</a:t>
            </a:r>
            <a:r>
              <a:rPr lang="en-US" dirty="0"/>
              <a:t> </a:t>
            </a:r>
            <a:r>
              <a:rPr lang="en-US" dirty="0" err="1"/>
              <a:t>một</a:t>
            </a:r>
            <a:r>
              <a:rPr lang="en-US" dirty="0"/>
              <a:t> </a:t>
            </a:r>
            <a:r>
              <a:rPr lang="en-US" dirty="0" err="1"/>
              <a:t>mảng</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cây</a:t>
            </a:r>
            <a:r>
              <a:rPr lang="en-US" dirty="0"/>
              <a:t>, </a:t>
            </a:r>
            <a:r>
              <a:rPr lang="en-US" dirty="0" err="1"/>
              <a:t>mảng</a:t>
            </a:r>
            <a:r>
              <a:rPr lang="en-US" dirty="0"/>
              <a:t> </a:t>
            </a:r>
            <a:r>
              <a:rPr lang="en-US" dirty="0" err="1"/>
              <a:t>được</a:t>
            </a:r>
            <a:r>
              <a:rPr lang="en-US" dirty="0"/>
              <a:t> </a:t>
            </a:r>
            <a:r>
              <a:rPr lang="en-US" dirty="0" err="1"/>
              <a:t>tạo</a:t>
            </a:r>
            <a:r>
              <a:rPr lang="en-US" dirty="0"/>
              <a:t> </a:t>
            </a:r>
            <a:r>
              <a:rPr lang="en-US" dirty="0" err="1"/>
              <a:t>ra</a:t>
            </a:r>
            <a:r>
              <a:rPr lang="en-US" dirty="0"/>
              <a:t> </a:t>
            </a:r>
            <a:r>
              <a:rPr lang="en-US" dirty="0" err="1"/>
              <a:t>có</a:t>
            </a:r>
            <a:r>
              <a:rPr lang="en-US" dirty="0"/>
              <a:t> </a:t>
            </a:r>
            <a:r>
              <a:rPr lang="en-US" dirty="0" err="1"/>
              <a:t>số</a:t>
            </a:r>
            <a:r>
              <a:rPr lang="en-US" dirty="0"/>
              <a:t> </a:t>
            </a:r>
            <a:r>
              <a:rPr lang="en-US" dirty="0" err="1"/>
              <a:t>phần</a:t>
            </a:r>
            <a:r>
              <a:rPr lang="en-US" dirty="0"/>
              <a:t> </a:t>
            </a:r>
            <a:r>
              <a:rPr lang="en-US" dirty="0" err="1"/>
              <a:t>tử</a:t>
            </a:r>
            <a:r>
              <a:rPr lang="en-US" dirty="0"/>
              <a:t> = 2^k – 1 (2^k &gt;= </a:t>
            </a:r>
            <a:r>
              <a:rPr lang="en-US" dirty="0" err="1"/>
              <a:t>len</a:t>
            </a:r>
            <a:r>
              <a:rPr lang="en-US" dirty="0"/>
              <a:t>(</a:t>
            </a:r>
            <a:r>
              <a:rPr lang="en-US" sz="2400" dirty="0"/>
              <a:t> </a:t>
            </a:r>
            <a:r>
              <a:rPr lang="en-US" sz="2400" dirty="0" err="1"/>
              <a:t>Arr</a:t>
            </a:r>
            <a:r>
              <a:rPr lang="en-US" sz="2400" dirty="0"/>
              <a:t>) </a:t>
            </a:r>
            <a:r>
              <a:rPr lang="en-US" sz="2400" dirty="0" err="1"/>
              <a:t>và</a:t>
            </a:r>
            <a:r>
              <a:rPr lang="en-US" sz="2400" dirty="0"/>
              <a:t> 2^k </a:t>
            </a:r>
            <a:r>
              <a:rPr lang="en-US" sz="2400" dirty="0" err="1"/>
              <a:t>là</a:t>
            </a:r>
            <a:r>
              <a:rPr lang="en-US" sz="2400" dirty="0"/>
              <a:t> </a:t>
            </a:r>
            <a:r>
              <a:rPr lang="en-US" sz="2400" dirty="0" err="1"/>
              <a:t>nhỏ</a:t>
            </a:r>
            <a:r>
              <a:rPr lang="en-US" sz="2400" dirty="0"/>
              <a:t> </a:t>
            </a:r>
            <a:r>
              <a:rPr lang="en-US" sz="2400" dirty="0" err="1"/>
              <a:t>nhất</a:t>
            </a:r>
            <a:r>
              <a:rPr lang="en-US" sz="2400" dirty="0"/>
              <a:t>)</a:t>
            </a:r>
          </a:p>
          <a:p>
            <a:r>
              <a:rPr lang="en-US" dirty="0"/>
              <a:t>Node </a:t>
            </a:r>
            <a:r>
              <a:rPr lang="en-US" dirty="0" err="1"/>
              <a:t>thứ</a:t>
            </a:r>
            <a:r>
              <a:rPr lang="en-US" dirty="0"/>
              <a:t> ‘</a:t>
            </a:r>
            <a:r>
              <a:rPr lang="en-US" dirty="0" err="1"/>
              <a:t>i</a:t>
            </a:r>
            <a:r>
              <a:rPr lang="en-US" dirty="0"/>
              <a:t>’ </a:t>
            </a:r>
            <a:r>
              <a:rPr lang="en-US" dirty="0" err="1"/>
              <a:t>sẽ</a:t>
            </a:r>
            <a:r>
              <a:rPr lang="en-US" dirty="0"/>
              <a:t> </a:t>
            </a:r>
            <a:r>
              <a:rPr lang="en-US" dirty="0" err="1"/>
              <a:t>có</a:t>
            </a:r>
            <a:r>
              <a:rPr lang="en-US" dirty="0"/>
              <a:t> node con </a:t>
            </a:r>
            <a:r>
              <a:rPr lang="en-US" dirty="0" err="1"/>
              <a:t>bên</a:t>
            </a:r>
            <a:r>
              <a:rPr lang="en-US" dirty="0"/>
              <a:t> </a:t>
            </a:r>
            <a:r>
              <a:rPr lang="en-US" dirty="0" err="1"/>
              <a:t>trái</a:t>
            </a:r>
            <a:r>
              <a:rPr lang="en-US" dirty="0"/>
              <a:t> </a:t>
            </a:r>
            <a:r>
              <a:rPr lang="en-US" dirty="0" err="1"/>
              <a:t>là</a:t>
            </a:r>
            <a:r>
              <a:rPr lang="en-US" dirty="0"/>
              <a:t> 2i+1 </a:t>
            </a:r>
            <a:r>
              <a:rPr lang="en-US" dirty="0" err="1"/>
              <a:t>và</a:t>
            </a:r>
            <a:r>
              <a:rPr lang="en-US" dirty="0"/>
              <a:t> node con </a:t>
            </a:r>
            <a:r>
              <a:rPr lang="en-US" dirty="0" err="1"/>
              <a:t>bên</a:t>
            </a:r>
            <a:r>
              <a:rPr lang="en-US" dirty="0"/>
              <a:t> </a:t>
            </a:r>
            <a:r>
              <a:rPr lang="en-US" dirty="0" err="1"/>
              <a:t>phải</a:t>
            </a:r>
            <a:r>
              <a:rPr lang="en-US" dirty="0"/>
              <a:t> </a:t>
            </a:r>
            <a:r>
              <a:rPr lang="en-US" dirty="0" err="1"/>
              <a:t>là</a:t>
            </a:r>
            <a:r>
              <a:rPr lang="en-US" dirty="0"/>
              <a:t> 2i+2</a:t>
            </a:r>
          </a:p>
          <a:p>
            <a:r>
              <a:rPr lang="en-US" sz="2400" dirty="0"/>
              <a:t>Node cha </a:t>
            </a:r>
            <a:r>
              <a:rPr lang="en-US" sz="2400" dirty="0" err="1"/>
              <a:t>của</a:t>
            </a:r>
            <a:r>
              <a:rPr lang="en-US" sz="2400" dirty="0"/>
              <a:t> </a:t>
            </a:r>
            <a:r>
              <a:rPr lang="en-US" sz="2400" dirty="0" err="1"/>
              <a:t>một</a:t>
            </a:r>
            <a:r>
              <a:rPr lang="en-US" sz="2400" dirty="0"/>
              <a:t> node </a:t>
            </a:r>
            <a:r>
              <a:rPr lang="en-US" sz="2400" dirty="0" err="1"/>
              <a:t>i</a:t>
            </a:r>
            <a:r>
              <a:rPr lang="en-US" sz="2400" dirty="0"/>
              <a:t> </a:t>
            </a:r>
            <a:r>
              <a:rPr lang="en-US" sz="2400" dirty="0" err="1"/>
              <a:t>bất</a:t>
            </a:r>
            <a:r>
              <a:rPr lang="en-US" sz="2400" dirty="0"/>
              <a:t> </a:t>
            </a:r>
            <a:r>
              <a:rPr lang="en-US" sz="2400" dirty="0" err="1"/>
              <a:t>kì</a:t>
            </a:r>
            <a:r>
              <a:rPr lang="en-US" sz="2400" dirty="0"/>
              <a:t> </a:t>
            </a:r>
            <a:r>
              <a:rPr lang="en-US" sz="2400" dirty="0" err="1"/>
              <a:t>là</a:t>
            </a:r>
            <a:r>
              <a:rPr lang="en-US" sz="2400" dirty="0"/>
              <a:t> node (i</a:t>
            </a:r>
            <a:r>
              <a:rPr lang="en-US" dirty="0"/>
              <a:t>-1)/2</a:t>
            </a:r>
            <a:endParaRPr lang="en-US" sz="2400"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153383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000" dirty="0" err="1">
                <a:solidFill>
                  <a:schemeClr val="bg1">
                    <a:lumMod val="95000"/>
                    <a:lumOff val="5000"/>
                  </a:schemeClr>
                </a:solidFill>
              </a:rPr>
              <a:t>Tạo</a:t>
            </a:r>
            <a:r>
              <a:rPr lang="en-US" sz="5000" dirty="0">
                <a:solidFill>
                  <a:schemeClr val="bg1">
                    <a:lumMod val="95000"/>
                    <a:lumOff val="5000"/>
                  </a:schemeClr>
                </a:solidFill>
              </a:rPr>
              <a:t> ST </a:t>
            </a:r>
            <a:r>
              <a:rPr lang="en-US" sz="5000" dirty="0" err="1">
                <a:solidFill>
                  <a:schemeClr val="bg1">
                    <a:lumMod val="95000"/>
                    <a:lumOff val="5000"/>
                  </a:schemeClr>
                </a:solidFill>
              </a:rPr>
              <a:t>bằng</a:t>
            </a:r>
            <a:r>
              <a:rPr lang="en-US" sz="5000" dirty="0">
                <a:solidFill>
                  <a:schemeClr val="bg1">
                    <a:lumMod val="95000"/>
                    <a:lumOff val="5000"/>
                  </a:schemeClr>
                </a:solidFill>
              </a:rPr>
              <a:t> heap</a:t>
            </a:r>
            <a:endParaRPr sz="5000" dirty="0"/>
          </a:p>
        </p:txBody>
      </p:sp>
      <p:sp>
        <p:nvSpPr>
          <p:cNvPr id="237" name="Google Shape;237;p16"/>
          <p:cNvSpPr txBox="1">
            <a:spLocks noGrp="1"/>
          </p:cNvSpPr>
          <p:nvPr>
            <p:ph type="body" idx="1"/>
          </p:nvPr>
        </p:nvSpPr>
        <p:spPr>
          <a:xfrm>
            <a:off x="662480" y="590758"/>
            <a:ext cx="6132600" cy="3145500"/>
          </a:xfrm>
          <a:prstGeom prst="rect">
            <a:avLst/>
          </a:prstGeom>
        </p:spPr>
        <p:txBody>
          <a:bodyPr spcFirstLastPara="1" wrap="square" lIns="91425" tIns="91425" rIns="91425" bIns="91425" anchor="ctr" anchorCtr="0">
            <a:noAutofit/>
          </a:bodyPr>
          <a:lstStyle/>
          <a:p>
            <a:r>
              <a:rPr lang="en-US" sz="2400" dirty="0" err="1"/>
              <a:t>Cách</a:t>
            </a:r>
            <a:r>
              <a:rPr lang="en-US" sz="2400" dirty="0"/>
              <a:t> </a:t>
            </a:r>
            <a:r>
              <a:rPr lang="en-US" sz="2400" dirty="0" err="1"/>
              <a:t>đơn</a:t>
            </a:r>
            <a:r>
              <a:rPr lang="en-US" sz="2400" dirty="0"/>
              <a:t> </a:t>
            </a:r>
            <a:r>
              <a:rPr lang="en-US" sz="2400" dirty="0" err="1"/>
              <a:t>giản</a:t>
            </a:r>
            <a:r>
              <a:rPr lang="en-US" sz="2400" dirty="0"/>
              <a:t> </a:t>
            </a:r>
            <a:r>
              <a:rPr lang="en-US" sz="2400" dirty="0" err="1"/>
              <a:t>nhất</a:t>
            </a:r>
            <a:r>
              <a:rPr lang="en-US" sz="2400" dirty="0"/>
              <a:t> </a:t>
            </a:r>
            <a:r>
              <a:rPr lang="en-US" sz="2400" dirty="0" err="1"/>
              <a:t>để</a:t>
            </a:r>
            <a:r>
              <a:rPr lang="en-US" sz="2400" dirty="0"/>
              <a:t> </a:t>
            </a:r>
            <a:r>
              <a:rPr lang="en-US" sz="2400" dirty="0" err="1"/>
              <a:t>tạo</a:t>
            </a:r>
            <a:r>
              <a:rPr lang="en-US" sz="2400" dirty="0"/>
              <a:t> </a:t>
            </a:r>
            <a:r>
              <a:rPr lang="en-US" sz="2400" dirty="0" err="1"/>
              <a:t>và</a:t>
            </a:r>
            <a:r>
              <a:rPr lang="en-US" sz="2400" dirty="0"/>
              <a:t> </a:t>
            </a:r>
            <a:r>
              <a:rPr lang="en-US" sz="2400" dirty="0" err="1"/>
              <a:t>truy</a:t>
            </a:r>
            <a:r>
              <a:rPr lang="en-US" sz="2400" dirty="0"/>
              <a:t> </a:t>
            </a:r>
            <a:r>
              <a:rPr lang="en-US" sz="2400" dirty="0" err="1"/>
              <a:t>vấn</a:t>
            </a:r>
            <a:r>
              <a:rPr lang="en-US" sz="2400" dirty="0"/>
              <a:t> ST </a:t>
            </a:r>
            <a:r>
              <a:rPr lang="en-US" sz="2400" dirty="0" err="1"/>
              <a:t>trong</a:t>
            </a:r>
            <a:r>
              <a:rPr lang="en-US" sz="2400" dirty="0"/>
              <a:t> heap </a:t>
            </a:r>
            <a:r>
              <a:rPr lang="en-US" sz="2400" dirty="0" err="1"/>
              <a:t>là</a:t>
            </a:r>
            <a:r>
              <a:rPr lang="en-US" sz="2400" dirty="0"/>
              <a:t> </a:t>
            </a:r>
            <a:r>
              <a:rPr lang="en-US" sz="2400" dirty="0" err="1"/>
              <a:t>sử</a:t>
            </a:r>
            <a:r>
              <a:rPr lang="en-US" sz="2400" dirty="0"/>
              <a:t> </a:t>
            </a:r>
            <a:r>
              <a:rPr lang="en-US" sz="2400" dirty="0" err="1"/>
              <a:t>dụng</a:t>
            </a:r>
            <a:r>
              <a:rPr lang="en-US" sz="2400" dirty="0"/>
              <a:t> </a:t>
            </a:r>
            <a:r>
              <a:rPr lang="en-US" sz="2400" dirty="0" err="1"/>
              <a:t>đệ</a:t>
            </a:r>
            <a:r>
              <a:rPr lang="en-US" sz="2400" dirty="0"/>
              <a:t> </a:t>
            </a:r>
            <a:r>
              <a:rPr lang="en-US" sz="2400" dirty="0" err="1"/>
              <a:t>quy</a:t>
            </a:r>
            <a:endParaRPr lang="en-US" sz="2400" dirty="0"/>
          </a:p>
          <a:p>
            <a:pPr marL="76200" indent="0">
              <a:buNone/>
            </a:pPr>
            <a:r>
              <a:rPr lang="en-US" dirty="0"/>
              <a:t>	</a:t>
            </a:r>
            <a:endParaRPr lang="en-US" sz="2400"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CC991E67-0A6D-DAA5-1AFF-A99C32FD013E}"/>
              </a:ext>
            </a:extLst>
          </p:cNvPr>
          <p:cNvPicPr>
            <a:picLocks noChangeAspect="1"/>
          </p:cNvPicPr>
          <p:nvPr/>
        </p:nvPicPr>
        <p:blipFill>
          <a:blip r:embed="rId3"/>
          <a:stretch>
            <a:fillRect/>
          </a:stretch>
        </p:blipFill>
        <p:spPr>
          <a:xfrm>
            <a:off x="1149275" y="2548439"/>
            <a:ext cx="5867908" cy="2088061"/>
          </a:xfrm>
          <a:prstGeom prst="rect">
            <a:avLst/>
          </a:prstGeom>
        </p:spPr>
      </p:pic>
    </p:spTree>
    <p:extLst>
      <p:ext uri="{BB962C8B-B14F-4D97-AF65-F5344CB8AC3E}">
        <p14:creationId xmlns:p14="http://schemas.microsoft.com/office/powerpoint/2010/main" val="25326460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000" dirty="0"/>
              <a:t>Query ST (heap)</a:t>
            </a:r>
            <a:endParaRPr sz="5000" dirty="0"/>
          </a:p>
        </p:txBody>
      </p:sp>
      <p:sp>
        <p:nvSpPr>
          <p:cNvPr id="237" name="Google Shape;237;p16"/>
          <p:cNvSpPr txBox="1">
            <a:spLocks noGrp="1"/>
          </p:cNvSpPr>
          <p:nvPr>
            <p:ph type="body" idx="1"/>
          </p:nvPr>
        </p:nvSpPr>
        <p:spPr>
          <a:xfrm>
            <a:off x="594924" y="2070153"/>
            <a:ext cx="6132600" cy="3145500"/>
          </a:xfrm>
          <a:prstGeom prst="rect">
            <a:avLst/>
          </a:prstGeom>
        </p:spPr>
        <p:txBody>
          <a:bodyPr spcFirstLastPara="1" wrap="square" lIns="91425" tIns="91425" rIns="91425" bIns="91425" anchor="ctr" anchorCtr="0">
            <a:noAutofit/>
          </a:bodyPr>
          <a:lstStyle/>
          <a:p>
            <a:pPr marL="76200" indent="0">
              <a:buNone/>
            </a:pPr>
            <a:r>
              <a:rPr lang="en-US" dirty="0"/>
              <a:t> 	</a:t>
            </a:r>
            <a:endParaRPr lang="en-US" sz="2400"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EBF7514A-D433-F334-1A09-3A9D87EE0A3D}"/>
              </a:ext>
            </a:extLst>
          </p:cNvPr>
          <p:cNvPicPr>
            <a:picLocks noChangeAspect="1"/>
          </p:cNvPicPr>
          <p:nvPr/>
        </p:nvPicPr>
        <p:blipFill>
          <a:blip r:embed="rId3"/>
          <a:stretch>
            <a:fillRect/>
          </a:stretch>
        </p:blipFill>
        <p:spPr>
          <a:xfrm>
            <a:off x="191426" y="2571750"/>
            <a:ext cx="8657070" cy="1333616"/>
          </a:xfrm>
          <a:prstGeom prst="rect">
            <a:avLst/>
          </a:prstGeom>
        </p:spPr>
      </p:pic>
      <p:sp>
        <p:nvSpPr>
          <p:cNvPr id="11" name="Google Shape;237;p16">
            <a:extLst>
              <a:ext uri="{FF2B5EF4-FFF2-40B4-BE49-F238E27FC236}">
                <a16:creationId xmlns:a16="http://schemas.microsoft.com/office/drawing/2014/main" id="{51D78177-E9F9-8D87-CCD1-CD9662E39728}"/>
              </a:ext>
            </a:extLst>
          </p:cNvPr>
          <p:cNvSpPr txBox="1">
            <a:spLocks/>
          </p:cNvSpPr>
          <p:nvPr/>
        </p:nvSpPr>
        <p:spPr>
          <a:xfrm>
            <a:off x="662480" y="590758"/>
            <a:ext cx="6132600" cy="314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r>
              <a:rPr lang="en-US" dirty="0" err="1"/>
              <a:t>Cách</a:t>
            </a:r>
            <a:r>
              <a:rPr lang="en-US" dirty="0"/>
              <a:t> </a:t>
            </a:r>
            <a:r>
              <a:rPr lang="en-US" dirty="0" err="1"/>
              <a:t>truy</a:t>
            </a:r>
            <a:r>
              <a:rPr lang="en-US" dirty="0"/>
              <a:t> </a:t>
            </a:r>
            <a:r>
              <a:rPr lang="en-US" dirty="0" err="1"/>
              <a:t>vấn</a:t>
            </a:r>
            <a:r>
              <a:rPr lang="en-US" dirty="0"/>
              <a:t> </a:t>
            </a:r>
            <a:r>
              <a:rPr lang="en-US" dirty="0" err="1"/>
              <a:t>cũng</a:t>
            </a:r>
            <a:r>
              <a:rPr lang="en-US" dirty="0"/>
              <a:t> </a:t>
            </a:r>
            <a:r>
              <a:rPr lang="en-US" dirty="0" err="1"/>
              <a:t>như</a:t>
            </a:r>
            <a:r>
              <a:rPr lang="en-US" dirty="0"/>
              <a:t> </a:t>
            </a:r>
            <a:r>
              <a:rPr lang="en-US" dirty="0" err="1"/>
              <a:t>STree</a:t>
            </a:r>
            <a:r>
              <a:rPr lang="en-US" dirty="0"/>
              <a:t> </a:t>
            </a:r>
            <a:r>
              <a:rPr lang="en-US" dirty="0" err="1"/>
              <a:t>thông</a:t>
            </a:r>
            <a:r>
              <a:rPr lang="en-US" dirty="0"/>
              <a:t> </a:t>
            </a:r>
            <a:r>
              <a:rPr lang="en-US" dirty="0" err="1"/>
              <a:t>thường</a:t>
            </a:r>
            <a:r>
              <a:rPr lang="en-US" dirty="0"/>
              <a:t>, </a:t>
            </a:r>
            <a:r>
              <a:rPr lang="en-US" dirty="0" err="1"/>
              <a:t>nhưng</a:t>
            </a:r>
            <a:r>
              <a:rPr lang="en-US" dirty="0"/>
              <a:t> </a:t>
            </a:r>
            <a:r>
              <a:rPr lang="en-US" dirty="0" err="1"/>
              <a:t>những</a:t>
            </a:r>
            <a:r>
              <a:rPr lang="en-US" dirty="0"/>
              <a:t> node con </a:t>
            </a:r>
            <a:r>
              <a:rPr lang="en-US" dirty="0" err="1"/>
              <a:t>và</a:t>
            </a:r>
            <a:r>
              <a:rPr lang="en-US" dirty="0"/>
              <a:t> node cha </a:t>
            </a:r>
            <a:r>
              <a:rPr lang="en-US" dirty="0" err="1"/>
              <a:t>đều</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xem</a:t>
            </a:r>
            <a:r>
              <a:rPr lang="en-US" dirty="0"/>
              <a:t> </a:t>
            </a:r>
            <a:r>
              <a:rPr lang="en-US" dirty="0" err="1"/>
              <a:t>lại</a:t>
            </a:r>
            <a:r>
              <a:rPr lang="en-US" dirty="0"/>
              <a:t> slide 63)</a:t>
            </a:r>
          </a:p>
          <a:p>
            <a:pPr marL="76200" indent="0">
              <a:buFont typeface="Roboto Condensed Light"/>
              <a:buNone/>
            </a:pPr>
            <a:r>
              <a:rPr lang="en-US" dirty="0"/>
              <a:t>	</a:t>
            </a:r>
          </a:p>
        </p:txBody>
      </p:sp>
    </p:spTree>
    <p:extLst>
      <p:ext uri="{BB962C8B-B14F-4D97-AF65-F5344CB8AC3E}">
        <p14:creationId xmlns:p14="http://schemas.microsoft.com/office/powerpoint/2010/main" val="24111610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err="1"/>
              <a:t>Cập</a:t>
            </a:r>
            <a:r>
              <a:rPr lang="en-US" sz="3000" dirty="0"/>
              <a:t> </a:t>
            </a:r>
            <a:r>
              <a:rPr lang="en-US" sz="3000" dirty="0" err="1"/>
              <a:t>nhật</a:t>
            </a:r>
            <a:r>
              <a:rPr lang="en-US" sz="3000" dirty="0"/>
              <a:t> </a:t>
            </a:r>
            <a:r>
              <a:rPr lang="en-US" sz="3000" dirty="0" err="1"/>
              <a:t>một</a:t>
            </a:r>
            <a:r>
              <a:rPr lang="en-US" sz="3000" dirty="0"/>
              <a:t> </a:t>
            </a:r>
            <a:r>
              <a:rPr lang="en-US" sz="3000" dirty="0" err="1"/>
              <a:t>điểm</a:t>
            </a:r>
            <a:endParaRPr sz="3000" dirty="0"/>
          </a:p>
        </p:txBody>
      </p:sp>
      <p:sp>
        <p:nvSpPr>
          <p:cNvPr id="237" name="Google Shape;237;p16"/>
          <p:cNvSpPr txBox="1">
            <a:spLocks noGrp="1"/>
          </p:cNvSpPr>
          <p:nvPr>
            <p:ph type="body" idx="1"/>
          </p:nvPr>
        </p:nvSpPr>
        <p:spPr>
          <a:xfrm>
            <a:off x="594924" y="2070153"/>
            <a:ext cx="6132600" cy="3145500"/>
          </a:xfrm>
          <a:prstGeom prst="rect">
            <a:avLst/>
          </a:prstGeom>
        </p:spPr>
        <p:txBody>
          <a:bodyPr spcFirstLastPara="1" wrap="square" lIns="91425" tIns="91425" rIns="91425" bIns="91425" anchor="ctr" anchorCtr="0">
            <a:noAutofit/>
          </a:bodyPr>
          <a:lstStyle/>
          <a:p>
            <a:pPr marL="76200" indent="0">
              <a:buNone/>
            </a:pPr>
            <a:r>
              <a:rPr lang="en-US" dirty="0"/>
              <a:t> 	</a:t>
            </a:r>
            <a:endParaRPr lang="en-US" sz="2400"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37;p16">
            <a:extLst>
              <a:ext uri="{FF2B5EF4-FFF2-40B4-BE49-F238E27FC236}">
                <a16:creationId xmlns:a16="http://schemas.microsoft.com/office/drawing/2014/main" id="{73798FA6-0EAB-2044-D052-95402DDB4D30}"/>
              </a:ext>
            </a:extLst>
          </p:cNvPr>
          <p:cNvSpPr txBox="1">
            <a:spLocks/>
          </p:cNvSpPr>
          <p:nvPr/>
        </p:nvSpPr>
        <p:spPr>
          <a:xfrm>
            <a:off x="536593" y="327978"/>
            <a:ext cx="6132600" cy="314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r>
              <a:rPr lang="en-US" dirty="0"/>
              <a:t>Ý </a:t>
            </a:r>
            <a:r>
              <a:rPr lang="en-US" dirty="0" err="1"/>
              <a:t>tưởng</a:t>
            </a:r>
            <a:r>
              <a:rPr lang="en-US" dirty="0"/>
              <a:t>: Ta </a:t>
            </a:r>
            <a:r>
              <a:rPr lang="en-US" dirty="0" err="1"/>
              <a:t>sửa</a:t>
            </a:r>
            <a:r>
              <a:rPr lang="en-US" dirty="0"/>
              <a:t> node </a:t>
            </a:r>
            <a:r>
              <a:rPr lang="en-US" dirty="0" err="1"/>
              <a:t>lá</a:t>
            </a:r>
            <a:r>
              <a:rPr lang="en-US" dirty="0"/>
              <a:t> </a:t>
            </a:r>
            <a:r>
              <a:rPr lang="en-US" dirty="0" err="1"/>
              <a:t>theo</a:t>
            </a:r>
            <a:r>
              <a:rPr lang="en-US" dirty="0"/>
              <a:t> </a:t>
            </a:r>
            <a:r>
              <a:rPr lang="en-US" dirty="0" err="1"/>
              <a:t>yêu</a:t>
            </a:r>
            <a:r>
              <a:rPr lang="en-US" dirty="0"/>
              <a:t> </a:t>
            </a:r>
            <a:r>
              <a:rPr lang="en-US" dirty="0" err="1"/>
              <a:t>cầu</a:t>
            </a:r>
            <a:r>
              <a:rPr lang="en-US" dirty="0"/>
              <a:t> </a:t>
            </a:r>
            <a:r>
              <a:rPr lang="en-US" dirty="0" err="1"/>
              <a:t>rồi</a:t>
            </a:r>
            <a:r>
              <a:rPr lang="en-US" dirty="0"/>
              <a:t> </a:t>
            </a:r>
            <a:r>
              <a:rPr lang="en-US" dirty="0" err="1"/>
              <a:t>cập</a:t>
            </a:r>
            <a:r>
              <a:rPr lang="en-US" dirty="0"/>
              <a:t> </a:t>
            </a:r>
            <a:r>
              <a:rPr lang="en-US" dirty="0" err="1"/>
              <a:t>nhật</a:t>
            </a:r>
            <a:r>
              <a:rPr lang="en-US" dirty="0"/>
              <a:t> </a:t>
            </a:r>
            <a:r>
              <a:rPr lang="en-US" dirty="0" err="1"/>
              <a:t>lại</a:t>
            </a:r>
            <a:r>
              <a:rPr lang="en-US" dirty="0"/>
              <a:t> </a:t>
            </a:r>
            <a:r>
              <a:rPr lang="en-US" dirty="0" err="1"/>
              <a:t>từng</a:t>
            </a:r>
            <a:r>
              <a:rPr lang="en-US" dirty="0"/>
              <a:t> node cha </a:t>
            </a:r>
            <a:r>
              <a:rPr lang="en-US" dirty="0" err="1"/>
              <a:t>cho</a:t>
            </a:r>
            <a:r>
              <a:rPr lang="en-US" dirty="0"/>
              <a:t> </a:t>
            </a:r>
            <a:r>
              <a:rPr lang="en-US" dirty="0" err="1"/>
              <a:t>đến</a:t>
            </a:r>
            <a:r>
              <a:rPr lang="en-US" dirty="0"/>
              <a:t> </a:t>
            </a:r>
            <a:r>
              <a:rPr lang="en-US" dirty="0" err="1"/>
              <a:t>khi</a:t>
            </a:r>
            <a:r>
              <a:rPr lang="en-US" dirty="0"/>
              <a:t> </a:t>
            </a:r>
            <a:r>
              <a:rPr lang="en-US" dirty="0" err="1"/>
              <a:t>cập</a:t>
            </a:r>
            <a:r>
              <a:rPr lang="en-US" dirty="0"/>
              <a:t> </a:t>
            </a:r>
            <a:r>
              <a:rPr lang="en-US" dirty="0" err="1"/>
              <a:t>nhật</a:t>
            </a:r>
            <a:r>
              <a:rPr lang="en-US" dirty="0"/>
              <a:t> node </a:t>
            </a:r>
            <a:r>
              <a:rPr lang="en-US" dirty="0" err="1"/>
              <a:t>gốc</a:t>
            </a:r>
            <a:endParaRPr lang="en-US" dirty="0"/>
          </a:p>
        </p:txBody>
      </p:sp>
      <p:pic>
        <p:nvPicPr>
          <p:cNvPr id="9" name="Picture 8">
            <a:extLst>
              <a:ext uri="{FF2B5EF4-FFF2-40B4-BE49-F238E27FC236}">
                <a16:creationId xmlns:a16="http://schemas.microsoft.com/office/drawing/2014/main" id="{DA0A3951-A2C5-78EC-B044-56A0735F5E59}"/>
              </a:ext>
            </a:extLst>
          </p:cNvPr>
          <p:cNvPicPr>
            <a:picLocks noChangeAspect="1"/>
          </p:cNvPicPr>
          <p:nvPr/>
        </p:nvPicPr>
        <p:blipFill>
          <a:blip r:embed="rId3"/>
          <a:stretch>
            <a:fillRect/>
          </a:stretch>
        </p:blipFill>
        <p:spPr>
          <a:xfrm>
            <a:off x="594924" y="2748055"/>
            <a:ext cx="7704488" cy="2034716"/>
          </a:xfrm>
          <a:prstGeom prst="rect">
            <a:avLst/>
          </a:prstGeom>
        </p:spPr>
      </p:pic>
    </p:spTree>
    <p:extLst>
      <p:ext uri="{BB962C8B-B14F-4D97-AF65-F5344CB8AC3E}">
        <p14:creationId xmlns:p14="http://schemas.microsoft.com/office/powerpoint/2010/main" val="30061220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err="1"/>
              <a:t>Cập</a:t>
            </a:r>
            <a:r>
              <a:rPr lang="en-US" sz="3000" dirty="0"/>
              <a:t> </a:t>
            </a:r>
            <a:r>
              <a:rPr lang="en-US" sz="3000" dirty="0" err="1"/>
              <a:t>nhật</a:t>
            </a:r>
            <a:r>
              <a:rPr lang="en-US" sz="3000" dirty="0"/>
              <a:t> </a:t>
            </a:r>
            <a:r>
              <a:rPr lang="en-US" sz="3000" dirty="0" err="1"/>
              <a:t>một</a:t>
            </a:r>
            <a:r>
              <a:rPr lang="en-US" sz="3000" dirty="0"/>
              <a:t> </a:t>
            </a:r>
            <a:r>
              <a:rPr lang="en-US" sz="3000" dirty="0" err="1"/>
              <a:t>đoạn</a:t>
            </a:r>
            <a:endParaRPr sz="3000" dirty="0"/>
          </a:p>
        </p:txBody>
      </p:sp>
      <p:sp>
        <p:nvSpPr>
          <p:cNvPr id="237" name="Google Shape;237;p16"/>
          <p:cNvSpPr txBox="1">
            <a:spLocks noGrp="1"/>
          </p:cNvSpPr>
          <p:nvPr>
            <p:ph type="body" idx="1"/>
          </p:nvPr>
        </p:nvSpPr>
        <p:spPr>
          <a:xfrm>
            <a:off x="594924" y="2070153"/>
            <a:ext cx="6132600" cy="3145500"/>
          </a:xfrm>
          <a:prstGeom prst="rect">
            <a:avLst/>
          </a:prstGeom>
        </p:spPr>
        <p:txBody>
          <a:bodyPr spcFirstLastPara="1" wrap="square" lIns="91425" tIns="91425" rIns="91425" bIns="91425" anchor="ctr" anchorCtr="0">
            <a:noAutofit/>
          </a:bodyPr>
          <a:lstStyle/>
          <a:p>
            <a:pPr marL="76200" indent="0">
              <a:buNone/>
            </a:pPr>
            <a:r>
              <a:rPr lang="en-US" dirty="0"/>
              <a:t> 	</a:t>
            </a:r>
            <a:endParaRPr lang="en-US" sz="2400"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37;p16">
            <a:extLst>
              <a:ext uri="{FF2B5EF4-FFF2-40B4-BE49-F238E27FC236}">
                <a16:creationId xmlns:a16="http://schemas.microsoft.com/office/drawing/2014/main" id="{73798FA6-0EAB-2044-D052-95402DDB4D30}"/>
              </a:ext>
            </a:extLst>
          </p:cNvPr>
          <p:cNvSpPr txBox="1">
            <a:spLocks/>
          </p:cNvSpPr>
          <p:nvPr/>
        </p:nvSpPr>
        <p:spPr>
          <a:xfrm>
            <a:off x="467483" y="1158775"/>
            <a:ext cx="6132600" cy="314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r>
              <a:rPr lang="en-US" dirty="0" err="1"/>
              <a:t>Nếu</a:t>
            </a:r>
            <a:r>
              <a:rPr lang="en-US" dirty="0"/>
              <a:t> </a:t>
            </a:r>
            <a:r>
              <a:rPr lang="en-US" dirty="0" err="1"/>
              <a:t>chấp</a:t>
            </a:r>
            <a:r>
              <a:rPr lang="en-US" dirty="0"/>
              <a:t> </a:t>
            </a:r>
            <a:r>
              <a:rPr lang="en-US" dirty="0" err="1"/>
              <a:t>nhận</a:t>
            </a:r>
            <a:r>
              <a:rPr lang="en-US" dirty="0"/>
              <a:t> </a:t>
            </a:r>
            <a:r>
              <a:rPr lang="en-US" dirty="0" err="1"/>
              <a:t>thời</a:t>
            </a:r>
            <a:r>
              <a:rPr lang="en-US" dirty="0"/>
              <a:t> </a:t>
            </a:r>
            <a:r>
              <a:rPr lang="en-US" dirty="0" err="1"/>
              <a:t>gian</a:t>
            </a:r>
            <a:r>
              <a:rPr lang="en-US" dirty="0"/>
              <a:t> </a:t>
            </a:r>
            <a:r>
              <a:rPr lang="en-US" dirty="0" err="1"/>
              <a:t>chạy</a:t>
            </a:r>
            <a:r>
              <a:rPr lang="en-US" dirty="0"/>
              <a:t> </a:t>
            </a:r>
            <a:r>
              <a:rPr lang="en-US" dirty="0" err="1"/>
              <a:t>cao</a:t>
            </a:r>
            <a:r>
              <a:rPr lang="en-US" dirty="0"/>
              <a:t>, ta </a:t>
            </a:r>
            <a:r>
              <a:rPr lang="en-US" dirty="0" err="1"/>
              <a:t>có</a:t>
            </a:r>
            <a:r>
              <a:rPr lang="en-US" dirty="0"/>
              <a:t> </a:t>
            </a:r>
            <a:r>
              <a:rPr lang="en-US" dirty="0" err="1"/>
              <a:t>thể</a:t>
            </a:r>
            <a:r>
              <a:rPr lang="en-US" dirty="0"/>
              <a:t> </a:t>
            </a:r>
            <a:r>
              <a:rPr lang="en-US" dirty="0" err="1"/>
              <a:t>cập</a:t>
            </a:r>
            <a:r>
              <a:rPr lang="en-US" dirty="0"/>
              <a:t> </a:t>
            </a:r>
            <a:r>
              <a:rPr lang="en-US" dirty="0" err="1"/>
              <a:t>nhật</a:t>
            </a:r>
            <a:r>
              <a:rPr lang="en-US" dirty="0"/>
              <a:t> </a:t>
            </a:r>
            <a:r>
              <a:rPr lang="en-US" dirty="0" err="1"/>
              <a:t>từng</a:t>
            </a:r>
            <a:r>
              <a:rPr lang="en-US" dirty="0"/>
              <a:t> node </a:t>
            </a:r>
            <a:r>
              <a:rPr lang="en-US" dirty="0" err="1"/>
              <a:t>lá</a:t>
            </a:r>
            <a:r>
              <a:rPr lang="en-US" dirty="0"/>
              <a:t> (</a:t>
            </a:r>
            <a:r>
              <a:rPr lang="en-US" dirty="0" err="1"/>
              <a:t>tái</a:t>
            </a:r>
            <a:r>
              <a:rPr lang="en-US" dirty="0"/>
              <a:t> </a:t>
            </a:r>
            <a:r>
              <a:rPr lang="en-US" dirty="0" err="1"/>
              <a:t>sử</a:t>
            </a:r>
            <a:r>
              <a:rPr lang="en-US" dirty="0"/>
              <a:t> </a:t>
            </a:r>
            <a:r>
              <a:rPr lang="en-US" dirty="0" err="1"/>
              <a:t>dụng</a:t>
            </a:r>
            <a:r>
              <a:rPr lang="en-US" dirty="0"/>
              <a:t> </a:t>
            </a:r>
            <a:r>
              <a:rPr lang="en-US" dirty="0" err="1"/>
              <a:t>cập</a:t>
            </a:r>
            <a:r>
              <a:rPr lang="en-US" dirty="0"/>
              <a:t> </a:t>
            </a:r>
            <a:r>
              <a:rPr lang="en-US" dirty="0" err="1"/>
              <a:t>nhật</a:t>
            </a:r>
            <a:r>
              <a:rPr lang="en-US" dirty="0"/>
              <a:t> </a:t>
            </a:r>
            <a:r>
              <a:rPr lang="en-US" dirty="0" err="1"/>
              <a:t>một</a:t>
            </a:r>
            <a:r>
              <a:rPr lang="en-US" dirty="0"/>
              <a:t> </a:t>
            </a:r>
            <a:r>
              <a:rPr lang="en-US" dirty="0" err="1"/>
              <a:t>điểm</a:t>
            </a:r>
            <a:r>
              <a:rPr lang="en-US" dirty="0"/>
              <a:t>) </a:t>
            </a:r>
            <a:r>
              <a:rPr lang="en-US" dirty="0" err="1"/>
              <a:t>đến</a:t>
            </a:r>
            <a:r>
              <a:rPr lang="en-US" dirty="0"/>
              <a:t> </a:t>
            </a:r>
            <a:r>
              <a:rPr lang="en-US" dirty="0" err="1"/>
              <a:t>khi</a:t>
            </a:r>
            <a:r>
              <a:rPr lang="en-US" dirty="0"/>
              <a:t> </a:t>
            </a:r>
            <a:r>
              <a:rPr lang="en-US" dirty="0" err="1"/>
              <a:t>hoàn</a:t>
            </a:r>
            <a:r>
              <a:rPr lang="en-US" dirty="0"/>
              <a:t> </a:t>
            </a:r>
            <a:r>
              <a:rPr lang="en-US" dirty="0" err="1"/>
              <a:t>thành</a:t>
            </a:r>
            <a:r>
              <a:rPr lang="en-US" dirty="0"/>
              <a:t> </a:t>
            </a:r>
            <a:r>
              <a:rPr lang="en-US" dirty="0" err="1"/>
              <a:t>một</a:t>
            </a:r>
            <a:r>
              <a:rPr lang="en-US" dirty="0"/>
              <a:t> </a:t>
            </a:r>
            <a:r>
              <a:rPr lang="en-US" dirty="0" err="1"/>
              <a:t>đoạn</a:t>
            </a:r>
            <a:endParaRPr lang="en-US" dirty="0"/>
          </a:p>
          <a:p>
            <a:r>
              <a:rPr lang="en-US" dirty="0" err="1"/>
              <a:t>Sự</a:t>
            </a:r>
            <a:r>
              <a:rPr lang="en-US" dirty="0"/>
              <a:t> </a:t>
            </a:r>
            <a:r>
              <a:rPr lang="en-US" dirty="0" err="1"/>
              <a:t>lựa</a:t>
            </a:r>
            <a:r>
              <a:rPr lang="en-US" dirty="0"/>
              <a:t> </a:t>
            </a:r>
            <a:r>
              <a:rPr lang="en-US" dirty="0" err="1"/>
              <a:t>chọn</a:t>
            </a:r>
            <a:r>
              <a:rPr lang="en-US" dirty="0"/>
              <a:t> </a:t>
            </a:r>
            <a:r>
              <a:rPr lang="en-US" dirty="0" err="1"/>
              <a:t>khác</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nhiều</a:t>
            </a:r>
            <a:r>
              <a:rPr lang="en-US" dirty="0"/>
              <a:t> </a:t>
            </a:r>
            <a:r>
              <a:rPr lang="en-US" dirty="0" err="1"/>
              <a:t>hơn</a:t>
            </a:r>
            <a:r>
              <a:rPr lang="en-US" dirty="0"/>
              <a:t> </a:t>
            </a:r>
            <a:r>
              <a:rPr lang="en-US" dirty="0" err="1"/>
              <a:t>đó</a:t>
            </a:r>
            <a:r>
              <a:rPr lang="en-US" dirty="0"/>
              <a:t> </a:t>
            </a:r>
            <a:r>
              <a:rPr lang="en-US" dirty="0" err="1"/>
              <a:t>là</a:t>
            </a:r>
            <a:r>
              <a:rPr lang="en-US" dirty="0"/>
              <a:t> Lazy propagation (</a:t>
            </a:r>
            <a:r>
              <a:rPr lang="en-US" dirty="0" err="1"/>
              <a:t>tham</a:t>
            </a:r>
            <a:r>
              <a:rPr lang="en-US" dirty="0"/>
              <a:t> </a:t>
            </a:r>
            <a:r>
              <a:rPr lang="en-US" dirty="0" err="1"/>
              <a:t>khảo</a:t>
            </a:r>
            <a:r>
              <a:rPr lang="en-US" dirty="0"/>
              <a:t> </a:t>
            </a:r>
            <a:r>
              <a:rPr lang="en-US" dirty="0" err="1"/>
              <a:t>thêm</a:t>
            </a:r>
            <a:r>
              <a:rPr lang="en-US" dirty="0"/>
              <a:t>)</a:t>
            </a:r>
          </a:p>
        </p:txBody>
      </p:sp>
    </p:spTree>
    <p:extLst>
      <p:ext uri="{BB962C8B-B14F-4D97-AF65-F5344CB8AC3E}">
        <p14:creationId xmlns:p14="http://schemas.microsoft.com/office/powerpoint/2010/main" val="23733151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68</a:t>
            </a:fld>
            <a:endParaRPr/>
          </a:p>
        </p:txBody>
      </p:sp>
      <p:sp>
        <p:nvSpPr>
          <p:cNvPr id="524" name="Google Shape;524;p3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t>Any questions?</a:t>
            </a:r>
            <a:endParaRPr sz="3000" b="1" dirty="0"/>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866978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4"/>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534" name="Google Shape;534;p34"/>
          <p:cNvSpPr txBox="1">
            <a:spLocks noGrp="1"/>
          </p:cNvSpPr>
          <p:nvPr>
            <p:ph type="body" idx="1"/>
          </p:nvPr>
        </p:nvSpPr>
        <p:spPr>
          <a:xfrm>
            <a:off x="122900" y="1427459"/>
            <a:ext cx="7757295" cy="3145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2000" dirty="0"/>
              <a:t>Special thanks to:</a:t>
            </a:r>
          </a:p>
          <a:p>
            <a:pPr marL="457200" lvl="0" indent="-381000" algn="l" rtl="0">
              <a:lnSpc>
                <a:spcPct val="115000"/>
              </a:lnSpc>
              <a:spcBef>
                <a:spcPts val="1000"/>
              </a:spcBef>
              <a:spcAft>
                <a:spcPts val="0"/>
              </a:spcAft>
              <a:buSzPts val="2400"/>
              <a:buChar char="▰"/>
            </a:pPr>
            <a:r>
              <a:rPr lang="en-US" sz="2000" dirty="0"/>
              <a:t>Presentation template by </a:t>
            </a:r>
            <a:r>
              <a:rPr lang="en-US" sz="2000" u="sng" dirty="0" err="1">
                <a:solidFill>
                  <a:srgbClr val="3F5378"/>
                </a:solidFill>
                <a:hlinkClick r:id="rId3">
                  <a:extLst>
                    <a:ext uri="{A12FA001-AC4F-418D-AE19-62706E023703}">
                      <ahyp:hlinkClr xmlns:ahyp="http://schemas.microsoft.com/office/drawing/2018/hyperlinkcolor" val="tx"/>
                    </a:ext>
                  </a:extLst>
                </a:hlinkClick>
              </a:rPr>
              <a:t>SlidesCarnival</a:t>
            </a:r>
            <a:endParaRPr lang="en-US" sz="2000" u="sng" dirty="0">
              <a:solidFill>
                <a:srgbClr val="3F5378"/>
              </a:solidFill>
            </a:endParaRPr>
          </a:p>
          <a:p>
            <a:pPr>
              <a:lnSpc>
                <a:spcPct val="115000"/>
              </a:lnSpc>
              <a:spcBef>
                <a:spcPts val="1000"/>
              </a:spcBef>
            </a:pPr>
            <a:r>
              <a:rPr lang="en-US" sz="2000" dirty="0">
                <a:hlinkClick r:id="rId4"/>
              </a:rPr>
              <a:t>https://www.geeksforgeeks.org/applications-advantages-and-disadvantages-of-segment-tree/</a:t>
            </a:r>
            <a:endParaRPr lang="en-US" sz="2000" dirty="0"/>
          </a:p>
          <a:p>
            <a:pPr>
              <a:lnSpc>
                <a:spcPct val="115000"/>
              </a:lnSpc>
              <a:spcBef>
                <a:spcPts val="1000"/>
              </a:spcBef>
            </a:pPr>
            <a:r>
              <a:rPr lang="en-US" sz="2000" u="sng" dirty="0">
                <a:solidFill>
                  <a:srgbClr val="3F5378"/>
                </a:solidFill>
                <a:hlinkClick r:id="rId5"/>
              </a:rPr>
              <a:t>https://www.youtube.com/watch?v=rwXVCELcrqU&amp;t=295s&amp;ab_channel=takeUforward</a:t>
            </a:r>
            <a:endParaRPr lang="en-US" sz="2000" u="sng" dirty="0">
              <a:solidFill>
                <a:srgbClr val="3F5378"/>
              </a:solidFill>
            </a:endParaRPr>
          </a:p>
          <a:p>
            <a:pPr>
              <a:lnSpc>
                <a:spcPct val="115000"/>
              </a:lnSpc>
              <a:spcBef>
                <a:spcPts val="1000"/>
              </a:spcBef>
            </a:pPr>
            <a:r>
              <a:rPr lang="en-US" sz="2000" u="sng">
                <a:solidFill>
                  <a:srgbClr val="3F5378"/>
                </a:solidFill>
              </a:rPr>
              <a:t>https://vnoi.info/wiki/algo/data-structures/segment-tree-extend.md</a:t>
            </a:r>
            <a:endParaRPr lang="en-US" sz="2000" u="sng" dirty="0">
              <a:solidFill>
                <a:srgbClr val="3F5378"/>
              </a:solidFill>
            </a:endParaRPr>
          </a:p>
          <a:p>
            <a:pPr marL="0" lvl="0" indent="0" algn="l" rtl="0">
              <a:spcBef>
                <a:spcPts val="600"/>
              </a:spcBef>
              <a:spcAft>
                <a:spcPts val="0"/>
              </a:spcAft>
              <a:buNone/>
            </a:pPr>
            <a:endParaRPr sz="2000" dirty="0"/>
          </a:p>
        </p:txBody>
      </p:sp>
      <p:sp>
        <p:nvSpPr>
          <p:cNvPr id="535" name="Google Shape;535;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69</a:t>
            </a:fld>
            <a:endParaRPr/>
          </a:p>
        </p:txBody>
      </p:sp>
      <p:sp>
        <p:nvSpPr>
          <p:cNvPr id="536" name="Google Shape;536;p34"/>
          <p:cNvSpPr/>
          <p:nvPr/>
        </p:nvSpPr>
        <p:spPr>
          <a:xfrm>
            <a:off x="309226" y="63406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8F81-22ED-7285-6BC6-3910C188EC79}"/>
              </a:ext>
            </a:extLst>
          </p:cNvPr>
          <p:cNvSpPr>
            <a:spLocks noGrp="1"/>
          </p:cNvSpPr>
          <p:nvPr>
            <p:ph type="title"/>
          </p:nvPr>
        </p:nvSpPr>
        <p:spPr/>
        <p:txBody>
          <a:bodyPr/>
          <a:lstStyle/>
          <a:p>
            <a:r>
              <a:rPr lang="en-US" sz="5000" dirty="0">
                <a:solidFill>
                  <a:schemeClr val="bg1">
                    <a:lumMod val="95000"/>
                    <a:lumOff val="5000"/>
                  </a:schemeClr>
                </a:solidFill>
              </a:rPr>
              <a:t>Segment tree </a:t>
            </a:r>
            <a:r>
              <a:rPr lang="en-US" sz="5000" dirty="0" err="1">
                <a:solidFill>
                  <a:schemeClr val="bg1">
                    <a:lumMod val="95000"/>
                    <a:lumOff val="5000"/>
                  </a:schemeClr>
                </a:solidFill>
              </a:rPr>
              <a:t>là</a:t>
            </a:r>
            <a:r>
              <a:rPr lang="en-US" sz="5000" dirty="0">
                <a:solidFill>
                  <a:schemeClr val="bg1">
                    <a:lumMod val="95000"/>
                    <a:lumOff val="5000"/>
                  </a:schemeClr>
                </a:solidFill>
              </a:rPr>
              <a:t> </a:t>
            </a:r>
            <a:r>
              <a:rPr lang="en-US" sz="5000" dirty="0" err="1">
                <a:solidFill>
                  <a:schemeClr val="bg1">
                    <a:lumMod val="95000"/>
                    <a:lumOff val="5000"/>
                  </a:schemeClr>
                </a:solidFill>
              </a:rPr>
              <a:t>gì</a:t>
            </a:r>
            <a:r>
              <a:rPr lang="en-US" sz="5000" dirty="0">
                <a:solidFill>
                  <a:schemeClr val="bg1">
                    <a:lumMod val="95000"/>
                    <a:lumOff val="5000"/>
                  </a:schemeClr>
                </a:solidFill>
              </a:rPr>
              <a:t>?</a:t>
            </a:r>
            <a:endParaRPr lang="en-US" sz="5000" dirty="0"/>
          </a:p>
        </p:txBody>
      </p:sp>
      <p:sp>
        <p:nvSpPr>
          <p:cNvPr id="3" name="Text Placeholder 2">
            <a:extLst>
              <a:ext uri="{FF2B5EF4-FFF2-40B4-BE49-F238E27FC236}">
                <a16:creationId xmlns:a16="http://schemas.microsoft.com/office/drawing/2014/main" id="{F97A3401-DE4A-AC92-9820-7E6D540FC4D0}"/>
              </a:ext>
            </a:extLst>
          </p:cNvPr>
          <p:cNvSpPr>
            <a:spLocks noGrp="1"/>
          </p:cNvSpPr>
          <p:nvPr>
            <p:ph type="body" idx="1"/>
          </p:nvPr>
        </p:nvSpPr>
        <p:spPr/>
        <p:txBody>
          <a:bodyPr/>
          <a:lstStyle/>
          <a:p>
            <a:r>
              <a:rPr lang="en-US" sz="2400" dirty="0" err="1"/>
              <a:t>Mỗi</a:t>
            </a:r>
            <a:r>
              <a:rPr lang="en-US" sz="2400" dirty="0"/>
              <a:t> node </a:t>
            </a:r>
            <a:r>
              <a:rPr lang="en-US" sz="2400" dirty="0" err="1"/>
              <a:t>sẽ</a:t>
            </a:r>
            <a:r>
              <a:rPr lang="en-US" sz="2400" dirty="0"/>
              <a:t> </a:t>
            </a:r>
            <a:r>
              <a:rPr lang="en-US" sz="2400" dirty="0" err="1"/>
              <a:t>chứa</a:t>
            </a:r>
            <a:r>
              <a:rPr lang="en-US" sz="2400" dirty="0"/>
              <a:t> </a:t>
            </a:r>
            <a:r>
              <a:rPr lang="en-US" sz="2400" dirty="0" err="1"/>
              <a:t>một</a:t>
            </a:r>
            <a:r>
              <a:rPr lang="en-US" sz="2400" dirty="0"/>
              <a:t> </a:t>
            </a:r>
            <a:r>
              <a:rPr lang="en-US" sz="2400" dirty="0" err="1"/>
              <a:t>hoặc</a:t>
            </a:r>
            <a:r>
              <a:rPr lang="en-US" sz="2400" dirty="0"/>
              <a:t> </a:t>
            </a:r>
            <a:r>
              <a:rPr lang="en-US" sz="2400" dirty="0" err="1"/>
              <a:t>nhiều</a:t>
            </a:r>
            <a:r>
              <a:rPr lang="en-US" sz="2400" dirty="0"/>
              <a:t> </a:t>
            </a:r>
            <a:r>
              <a:rPr lang="en-US" sz="2400" dirty="0" err="1"/>
              <a:t>tham</a:t>
            </a:r>
            <a:r>
              <a:rPr lang="en-US" sz="2400" dirty="0"/>
              <a:t> </a:t>
            </a:r>
            <a:r>
              <a:rPr lang="en-US" sz="2400" dirty="0" err="1"/>
              <a:t>số</a:t>
            </a:r>
            <a:r>
              <a:rPr lang="en-US" sz="2400" dirty="0"/>
              <a:t> </a:t>
            </a:r>
            <a:r>
              <a:rPr lang="en-US" sz="2400" dirty="0" err="1"/>
              <a:t>tượng</a:t>
            </a:r>
            <a:r>
              <a:rPr lang="en-US" sz="2400" dirty="0"/>
              <a:t> </a:t>
            </a:r>
            <a:r>
              <a:rPr lang="en-US" sz="2400" dirty="0" err="1"/>
              <a:t>trưng</a:t>
            </a:r>
            <a:r>
              <a:rPr lang="en-US" sz="2400" dirty="0"/>
              <a:t> </a:t>
            </a:r>
            <a:r>
              <a:rPr lang="en-US" sz="2400" dirty="0" err="1"/>
              <a:t>cho</a:t>
            </a:r>
            <a:r>
              <a:rPr lang="en-US" sz="2400" dirty="0"/>
              <a:t> </a:t>
            </a:r>
            <a:r>
              <a:rPr lang="en-US" sz="2400" dirty="0" err="1"/>
              <a:t>mục</a:t>
            </a:r>
            <a:r>
              <a:rPr lang="en-US" sz="2400" dirty="0"/>
              <a:t> </a:t>
            </a:r>
            <a:r>
              <a:rPr lang="en-US" sz="2400" dirty="0" err="1"/>
              <a:t>đích</a:t>
            </a:r>
            <a:r>
              <a:rPr lang="en-US" sz="2400" dirty="0"/>
              <a:t> </a:t>
            </a:r>
            <a:r>
              <a:rPr lang="en-US" sz="2400" dirty="0" err="1"/>
              <a:t>của</a:t>
            </a:r>
            <a:r>
              <a:rPr lang="en-US" sz="2400" dirty="0"/>
              <a:t> </a:t>
            </a:r>
            <a:r>
              <a:rPr lang="en-US" sz="2400" dirty="0" err="1"/>
              <a:t>bài</a:t>
            </a:r>
            <a:r>
              <a:rPr lang="en-US" sz="2400" dirty="0"/>
              <a:t> </a:t>
            </a:r>
            <a:r>
              <a:rPr lang="en-US" sz="2400" dirty="0" err="1"/>
              <a:t>toán</a:t>
            </a:r>
            <a:r>
              <a:rPr lang="en-US" sz="2400" dirty="0"/>
              <a:t> (min, max, sum..)</a:t>
            </a:r>
          </a:p>
          <a:p>
            <a:r>
              <a:rPr lang="en-US" sz="2400" dirty="0" err="1"/>
              <a:t>Mỗi</a:t>
            </a:r>
            <a:r>
              <a:rPr lang="en-US" sz="2400" dirty="0"/>
              <a:t> node </a:t>
            </a:r>
            <a:r>
              <a:rPr lang="en-US" sz="2400" dirty="0" err="1"/>
              <a:t>còn</a:t>
            </a:r>
            <a:r>
              <a:rPr lang="en-US" sz="2400" dirty="0"/>
              <a:t> </a:t>
            </a:r>
            <a:r>
              <a:rPr lang="en-US" sz="2400" dirty="0" err="1"/>
              <a:t>chứa</a:t>
            </a:r>
            <a:r>
              <a:rPr lang="en-US" sz="2400" dirty="0"/>
              <a:t> </a:t>
            </a:r>
            <a:r>
              <a:rPr lang="en-US" sz="2400" dirty="0" err="1"/>
              <a:t>hai</a:t>
            </a:r>
            <a:r>
              <a:rPr lang="en-US" sz="2400" dirty="0"/>
              <a:t> </a:t>
            </a:r>
            <a:r>
              <a:rPr lang="en-US" sz="2400" dirty="0" err="1"/>
              <a:t>giá</a:t>
            </a:r>
            <a:r>
              <a:rPr lang="en-US" sz="2400" dirty="0"/>
              <a:t> </a:t>
            </a:r>
            <a:r>
              <a:rPr lang="en-US" sz="2400" dirty="0" err="1"/>
              <a:t>trị</a:t>
            </a:r>
            <a:r>
              <a:rPr lang="en-US" sz="2400" dirty="0"/>
              <a:t> </a:t>
            </a:r>
            <a:r>
              <a:rPr lang="en-US" sz="2400" dirty="0" err="1"/>
              <a:t>i</a:t>
            </a:r>
            <a:r>
              <a:rPr lang="en-US" sz="2400" dirty="0"/>
              <a:t>, j </a:t>
            </a:r>
            <a:r>
              <a:rPr lang="en-US" sz="2400" dirty="0" err="1"/>
              <a:t>tượng</a:t>
            </a:r>
            <a:r>
              <a:rPr lang="en-US" sz="2400" dirty="0"/>
              <a:t> </a:t>
            </a:r>
            <a:r>
              <a:rPr lang="en-US" sz="2400" dirty="0" err="1"/>
              <a:t>trưng</a:t>
            </a:r>
            <a:r>
              <a:rPr lang="en-US" sz="2400" dirty="0"/>
              <a:t> </a:t>
            </a:r>
            <a:r>
              <a:rPr lang="en-US" sz="2400" dirty="0" err="1"/>
              <a:t>cho</a:t>
            </a:r>
            <a:r>
              <a:rPr lang="en-US" sz="2400" dirty="0"/>
              <a:t> </a:t>
            </a:r>
            <a:r>
              <a:rPr lang="en-US" sz="2400" dirty="0" err="1"/>
              <a:t>đầu</a:t>
            </a:r>
            <a:r>
              <a:rPr lang="en-US" sz="2400" dirty="0"/>
              <a:t> </a:t>
            </a:r>
            <a:r>
              <a:rPr lang="en-US" sz="2400" dirty="0" err="1"/>
              <a:t>và</a:t>
            </a:r>
            <a:r>
              <a:rPr lang="en-US" sz="2400" dirty="0"/>
              <a:t> </a:t>
            </a:r>
            <a:r>
              <a:rPr lang="en-US" sz="2400" dirty="0" err="1"/>
              <a:t>kết</a:t>
            </a:r>
            <a:r>
              <a:rPr lang="en-US" sz="2400" dirty="0"/>
              <a:t> </a:t>
            </a:r>
            <a:r>
              <a:rPr lang="en-US" sz="2400" dirty="0" err="1"/>
              <a:t>thúc</a:t>
            </a:r>
            <a:r>
              <a:rPr lang="en-US" sz="2400" dirty="0"/>
              <a:t> </a:t>
            </a:r>
            <a:r>
              <a:rPr lang="en-US" sz="2400" dirty="0" err="1"/>
              <a:t>của</a:t>
            </a:r>
            <a:r>
              <a:rPr lang="en-US" sz="2400" dirty="0"/>
              <a:t> </a:t>
            </a:r>
            <a:r>
              <a:rPr lang="en-US" sz="2400" dirty="0" err="1"/>
              <a:t>khoảng</a:t>
            </a:r>
            <a:r>
              <a:rPr lang="en-US" sz="2400" dirty="0"/>
              <a:t> </a:t>
            </a:r>
            <a:r>
              <a:rPr lang="en-US" sz="2400" dirty="0" err="1"/>
              <a:t>mà</a:t>
            </a:r>
            <a:r>
              <a:rPr lang="en-US" sz="2400" dirty="0"/>
              <a:t> node </a:t>
            </a:r>
            <a:r>
              <a:rPr lang="en-US" sz="2400" dirty="0" err="1"/>
              <a:t>đó</a:t>
            </a:r>
            <a:r>
              <a:rPr lang="en-US" sz="2400" dirty="0"/>
              <a:t> </a:t>
            </a:r>
            <a:r>
              <a:rPr lang="en-US" sz="2400" dirty="0" err="1"/>
              <a:t>lưu</a:t>
            </a:r>
            <a:r>
              <a:rPr lang="en-US" sz="2400" dirty="0"/>
              <a:t> </a:t>
            </a:r>
            <a:r>
              <a:rPr lang="en-US" sz="2400" dirty="0" err="1"/>
              <a:t>trữ</a:t>
            </a:r>
            <a:endParaRPr lang="en-US" sz="2400" dirty="0"/>
          </a:p>
          <a:p>
            <a:endParaRPr lang="en-US" sz="2400" dirty="0"/>
          </a:p>
          <a:p>
            <a:endParaRPr lang="en-US" sz="2400" dirty="0"/>
          </a:p>
        </p:txBody>
      </p:sp>
      <p:sp>
        <p:nvSpPr>
          <p:cNvPr id="4" name="Slide Number Placeholder 3">
            <a:extLst>
              <a:ext uri="{FF2B5EF4-FFF2-40B4-BE49-F238E27FC236}">
                <a16:creationId xmlns:a16="http://schemas.microsoft.com/office/drawing/2014/main" id="{4E511EB3-9D72-EA5B-4732-0CC8276874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135582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4"/>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534" name="Google Shape;534;p34"/>
          <p:cNvSpPr txBox="1">
            <a:spLocks noGrp="1"/>
          </p:cNvSpPr>
          <p:nvPr>
            <p:ph type="body" idx="1"/>
          </p:nvPr>
        </p:nvSpPr>
        <p:spPr>
          <a:xfrm>
            <a:off x="309226" y="2160074"/>
            <a:ext cx="7757295" cy="3145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2000" dirty="0"/>
              <a:t>Special thanks to:</a:t>
            </a:r>
          </a:p>
          <a:p>
            <a:pPr>
              <a:buFont typeface="Wingdings" panose="05000000000000000000" pitchFamily="2" charset="2"/>
              <a:buChar char="§"/>
            </a:pPr>
            <a:r>
              <a:rPr lang="en-US" sz="2000" dirty="0" err="1"/>
              <a:t>HowKTeam</a:t>
            </a:r>
            <a:r>
              <a:rPr lang="en-US" sz="2000" dirty="0"/>
              <a:t>: </a:t>
            </a:r>
            <a:r>
              <a:rPr lang="en-US" sz="2000" dirty="0">
                <a:hlinkClick r:id="rId3"/>
              </a:rPr>
              <a:t>https://howkteam.vn/course/cau-truc-du-lieu-va-giai-thuat/segment-tree-4321</a:t>
            </a:r>
            <a:endParaRPr lang="en-US" sz="2000" dirty="0"/>
          </a:p>
          <a:p>
            <a:pPr marL="457200" lvl="0" indent="-381000" algn="l" rtl="0">
              <a:lnSpc>
                <a:spcPct val="115000"/>
              </a:lnSpc>
              <a:spcBef>
                <a:spcPts val="1000"/>
              </a:spcBef>
              <a:spcAft>
                <a:spcPts val="0"/>
              </a:spcAft>
              <a:buSzPts val="2400"/>
              <a:buChar char="▰"/>
            </a:pPr>
            <a:r>
              <a:rPr lang="en-US" sz="2000" u="sng" dirty="0">
                <a:solidFill>
                  <a:srgbClr val="3F5378"/>
                </a:solidFill>
              </a:rPr>
              <a:t>Tushar Roy:</a:t>
            </a:r>
          </a:p>
          <a:p>
            <a:pPr>
              <a:buFont typeface="Wingdings" panose="05000000000000000000" pitchFamily="2" charset="2"/>
              <a:buChar char="§"/>
            </a:pPr>
            <a:r>
              <a:rPr lang="en-US" sz="2000" dirty="0">
                <a:hlinkClick r:id="rId4"/>
              </a:rPr>
              <a:t>https://www.youtube.com/watch?v=ZBHKZF5w4YU&amp;t=737s&amp;ab_channel=TusharRoy-CodingMadeSimple</a:t>
            </a:r>
            <a:endParaRPr lang="en-US" sz="2000" dirty="0"/>
          </a:p>
          <a:p>
            <a:pPr>
              <a:buFont typeface="Wingdings" panose="05000000000000000000" pitchFamily="2" charset="2"/>
              <a:buChar char="§"/>
            </a:pPr>
            <a:r>
              <a:rPr lang="en-US" sz="2000" dirty="0">
                <a:hlinkClick r:id="rId5"/>
              </a:rPr>
              <a:t>https://www.youtube.com/watch?v=xuoQdt5pHj0&amp;t=341s&amp;ab_channel=TusharRoy-CodingMadeSimple</a:t>
            </a:r>
            <a:endParaRPr lang="en-US" sz="2000" dirty="0"/>
          </a:p>
          <a:p>
            <a:pPr marL="76200" indent="0">
              <a:buNone/>
            </a:pPr>
            <a:endParaRPr lang="en-US" sz="2000" dirty="0"/>
          </a:p>
          <a:p>
            <a:pPr marL="76200" indent="0">
              <a:buNone/>
            </a:pPr>
            <a:r>
              <a:rPr lang="en-US" sz="2000" dirty="0"/>
              <a:t> </a:t>
            </a:r>
          </a:p>
          <a:p>
            <a:pPr marL="76200" lvl="0" indent="0" algn="l" rtl="0">
              <a:lnSpc>
                <a:spcPct val="115000"/>
              </a:lnSpc>
              <a:spcBef>
                <a:spcPts val="1000"/>
              </a:spcBef>
              <a:spcAft>
                <a:spcPts val="0"/>
              </a:spcAft>
              <a:buSzPts val="2400"/>
              <a:buNone/>
            </a:pPr>
            <a:endParaRPr lang="en-US" sz="2000" dirty="0">
              <a:solidFill>
                <a:srgbClr val="3F5378"/>
              </a:solidFill>
            </a:endParaRPr>
          </a:p>
          <a:p>
            <a:pPr marL="0" lvl="0" indent="0" algn="l" rtl="0">
              <a:spcBef>
                <a:spcPts val="600"/>
              </a:spcBef>
              <a:spcAft>
                <a:spcPts val="0"/>
              </a:spcAft>
              <a:buNone/>
            </a:pPr>
            <a:endParaRPr sz="2000" dirty="0"/>
          </a:p>
        </p:txBody>
      </p:sp>
      <p:sp>
        <p:nvSpPr>
          <p:cNvPr id="535" name="Google Shape;535;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70</a:t>
            </a:fld>
            <a:endParaRPr/>
          </a:p>
        </p:txBody>
      </p:sp>
      <p:sp>
        <p:nvSpPr>
          <p:cNvPr id="536" name="Google Shape;536;p34"/>
          <p:cNvSpPr/>
          <p:nvPr/>
        </p:nvSpPr>
        <p:spPr>
          <a:xfrm>
            <a:off x="309226" y="63406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9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17"/>
          <p:cNvSpPr txBox="1">
            <a:spLocks noGrp="1"/>
          </p:cNvSpPr>
          <p:nvPr>
            <p:ph type="subTitle" idx="4294967295"/>
          </p:nvPr>
        </p:nvSpPr>
        <p:spPr>
          <a:xfrm>
            <a:off x="-1" y="618050"/>
            <a:ext cx="4529690" cy="784800"/>
          </a:xfrm>
          <a:prstGeom prst="rect">
            <a:avLst/>
          </a:prstGeom>
        </p:spPr>
        <p:txBody>
          <a:bodyPr spcFirstLastPara="1" wrap="square" lIns="91425" tIns="91425" rIns="91425" bIns="91425" anchor="ctr" anchorCtr="0">
            <a:noAutofit/>
          </a:bodyPr>
          <a:lstStyle/>
          <a:p>
            <a:pPr marL="0" lvl="0" indent="0" algn="l" rtl="0">
              <a:spcBef>
                <a:spcPts val="600"/>
              </a:spcBef>
              <a:spcAft>
                <a:spcPts val="1000"/>
              </a:spcAft>
              <a:buNone/>
            </a:pPr>
            <a:r>
              <a:rPr lang="en" sz="4000" dirty="0"/>
              <a:t>Ví dụ về segment tree</a:t>
            </a:r>
            <a:endParaRPr sz="4000" dirty="0"/>
          </a:p>
        </p:txBody>
      </p:sp>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95" name="Rectangle 194">
            <a:extLst>
              <a:ext uri="{FF2B5EF4-FFF2-40B4-BE49-F238E27FC236}">
                <a16:creationId xmlns:a16="http://schemas.microsoft.com/office/drawing/2014/main" id="{4E064F5E-B459-61F5-B68A-A8E9C0461B46}"/>
              </a:ext>
            </a:extLst>
          </p:cNvPr>
          <p:cNvSpPr/>
          <p:nvPr/>
        </p:nvSpPr>
        <p:spPr>
          <a:xfrm>
            <a:off x="4224856" y="407110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96" name="Rectangle 195">
            <a:extLst>
              <a:ext uri="{FF2B5EF4-FFF2-40B4-BE49-F238E27FC236}">
                <a16:creationId xmlns:a16="http://schemas.microsoft.com/office/drawing/2014/main" id="{F7A4B39A-6E9C-6F8F-23DD-3D9B0260D410}"/>
              </a:ext>
            </a:extLst>
          </p:cNvPr>
          <p:cNvSpPr/>
          <p:nvPr/>
        </p:nvSpPr>
        <p:spPr>
          <a:xfrm>
            <a:off x="3056975" y="407110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97" name="Rectangle 196">
            <a:extLst>
              <a:ext uri="{FF2B5EF4-FFF2-40B4-BE49-F238E27FC236}">
                <a16:creationId xmlns:a16="http://schemas.microsoft.com/office/drawing/2014/main" id="{459F42B1-087E-B929-CDD4-3C3557E9DFF2}"/>
              </a:ext>
            </a:extLst>
          </p:cNvPr>
          <p:cNvSpPr/>
          <p:nvPr/>
        </p:nvSpPr>
        <p:spPr>
          <a:xfrm>
            <a:off x="5031210" y="276792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198" name="Rectangle 197">
            <a:extLst>
              <a:ext uri="{FF2B5EF4-FFF2-40B4-BE49-F238E27FC236}">
                <a16:creationId xmlns:a16="http://schemas.microsoft.com/office/drawing/2014/main" id="{00FCA852-38E0-B0D9-624D-A4C310115497}"/>
              </a:ext>
            </a:extLst>
          </p:cNvPr>
          <p:cNvSpPr/>
          <p:nvPr/>
        </p:nvSpPr>
        <p:spPr>
          <a:xfrm>
            <a:off x="6276037" y="4071102"/>
            <a:ext cx="653143" cy="66247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199" name="Rectangle 198">
            <a:extLst>
              <a:ext uri="{FF2B5EF4-FFF2-40B4-BE49-F238E27FC236}">
                <a16:creationId xmlns:a16="http://schemas.microsoft.com/office/drawing/2014/main" id="{8229B2AE-59CA-18AA-69D2-6E2608655D39}"/>
              </a:ext>
            </a:extLst>
          </p:cNvPr>
          <p:cNvSpPr/>
          <p:nvPr/>
        </p:nvSpPr>
        <p:spPr>
          <a:xfrm>
            <a:off x="7392599" y="407110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200" name="Rectangle 199">
            <a:extLst>
              <a:ext uri="{FF2B5EF4-FFF2-40B4-BE49-F238E27FC236}">
                <a16:creationId xmlns:a16="http://schemas.microsoft.com/office/drawing/2014/main" id="{BD338251-0C35-4F25-19F6-DD36AE759C4C}"/>
              </a:ext>
            </a:extLst>
          </p:cNvPr>
          <p:cNvSpPr/>
          <p:nvPr/>
        </p:nvSpPr>
        <p:spPr>
          <a:xfrm>
            <a:off x="8345876" y="276792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201" name="Straight Connector 200">
            <a:extLst>
              <a:ext uri="{FF2B5EF4-FFF2-40B4-BE49-F238E27FC236}">
                <a16:creationId xmlns:a16="http://schemas.microsoft.com/office/drawing/2014/main" id="{57A87B48-E6DB-D16C-012C-8B8452B876B9}"/>
              </a:ext>
            </a:extLst>
          </p:cNvPr>
          <p:cNvCxnSpPr>
            <a:cxnSpLocks/>
            <a:stCxn id="196" idx="0"/>
          </p:cNvCxnSpPr>
          <p:nvPr/>
        </p:nvCxnSpPr>
        <p:spPr>
          <a:xfrm flipV="1">
            <a:off x="3383547" y="3436216"/>
            <a:ext cx="553649" cy="634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2517FBD2-C3DF-4184-CBF3-7D3DEB618921}"/>
              </a:ext>
            </a:extLst>
          </p:cNvPr>
          <p:cNvCxnSpPr>
            <a:cxnSpLocks/>
            <a:stCxn id="195" idx="0"/>
          </p:cNvCxnSpPr>
          <p:nvPr/>
        </p:nvCxnSpPr>
        <p:spPr>
          <a:xfrm flipH="1" flipV="1">
            <a:off x="4035118" y="3436216"/>
            <a:ext cx="516310" cy="634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Rectangle 202">
            <a:extLst>
              <a:ext uri="{FF2B5EF4-FFF2-40B4-BE49-F238E27FC236}">
                <a16:creationId xmlns:a16="http://schemas.microsoft.com/office/drawing/2014/main" id="{631E612A-A29C-D4CE-56A9-0EF8EC0A0F43}"/>
              </a:ext>
            </a:extLst>
          </p:cNvPr>
          <p:cNvSpPr/>
          <p:nvPr/>
        </p:nvSpPr>
        <p:spPr>
          <a:xfrm>
            <a:off x="3659586" y="277374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204" name="Straight Connector 203">
            <a:extLst>
              <a:ext uri="{FF2B5EF4-FFF2-40B4-BE49-F238E27FC236}">
                <a16:creationId xmlns:a16="http://schemas.microsoft.com/office/drawing/2014/main" id="{82735392-C6FA-55AC-6745-50F8CB9837AF}"/>
              </a:ext>
            </a:extLst>
          </p:cNvPr>
          <p:cNvCxnSpPr>
            <a:cxnSpLocks/>
            <a:stCxn id="203" idx="0"/>
          </p:cNvCxnSpPr>
          <p:nvPr/>
        </p:nvCxnSpPr>
        <p:spPr>
          <a:xfrm flipV="1">
            <a:off x="3986158" y="2387672"/>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8DDC434F-FE61-8EC7-7E42-01A0B16FB2DF}"/>
              </a:ext>
            </a:extLst>
          </p:cNvPr>
          <p:cNvCxnSpPr>
            <a:cxnSpLocks/>
            <a:stCxn id="197" idx="0"/>
          </p:cNvCxnSpPr>
          <p:nvPr/>
        </p:nvCxnSpPr>
        <p:spPr>
          <a:xfrm flipH="1" flipV="1">
            <a:off x="4848462" y="2387672"/>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6" name="Rectangle 205">
            <a:extLst>
              <a:ext uri="{FF2B5EF4-FFF2-40B4-BE49-F238E27FC236}">
                <a16:creationId xmlns:a16="http://schemas.microsoft.com/office/drawing/2014/main" id="{8D3D8EF8-A8B5-F2C0-BCBA-E2F5388B6AEB}"/>
              </a:ext>
            </a:extLst>
          </p:cNvPr>
          <p:cNvSpPr/>
          <p:nvPr/>
        </p:nvSpPr>
        <p:spPr>
          <a:xfrm>
            <a:off x="4484585" y="183216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207" name="Straight Connector 206">
            <a:extLst>
              <a:ext uri="{FF2B5EF4-FFF2-40B4-BE49-F238E27FC236}">
                <a16:creationId xmlns:a16="http://schemas.microsoft.com/office/drawing/2014/main" id="{0328DDA4-8084-B857-4A41-A6106EBBE058}"/>
              </a:ext>
            </a:extLst>
          </p:cNvPr>
          <p:cNvCxnSpPr/>
          <p:nvPr/>
        </p:nvCxnSpPr>
        <p:spPr>
          <a:xfrm flipV="1">
            <a:off x="6540437" y="3302072"/>
            <a:ext cx="727787" cy="7783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4B9F8517-95B3-C0EC-3F5F-147923BDD032}"/>
              </a:ext>
            </a:extLst>
          </p:cNvPr>
          <p:cNvCxnSpPr>
            <a:cxnSpLocks/>
          </p:cNvCxnSpPr>
          <p:nvPr/>
        </p:nvCxnSpPr>
        <p:spPr>
          <a:xfrm flipH="1" flipV="1">
            <a:off x="7258894" y="3348726"/>
            <a:ext cx="460277" cy="7503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9" name="Rectangle 208">
            <a:extLst>
              <a:ext uri="{FF2B5EF4-FFF2-40B4-BE49-F238E27FC236}">
                <a16:creationId xmlns:a16="http://schemas.microsoft.com/office/drawing/2014/main" id="{42D90BD5-C132-278F-8B49-5ECB53209182}"/>
              </a:ext>
            </a:extLst>
          </p:cNvPr>
          <p:cNvSpPr/>
          <p:nvPr/>
        </p:nvSpPr>
        <p:spPr>
          <a:xfrm>
            <a:off x="6964177" y="276792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210" name="Straight Connector 209">
            <a:extLst>
              <a:ext uri="{FF2B5EF4-FFF2-40B4-BE49-F238E27FC236}">
                <a16:creationId xmlns:a16="http://schemas.microsoft.com/office/drawing/2014/main" id="{F92681C5-3389-94D8-29A8-4B838A44C806}"/>
              </a:ext>
            </a:extLst>
          </p:cNvPr>
          <p:cNvCxnSpPr>
            <a:cxnSpLocks/>
            <a:stCxn id="209" idx="0"/>
          </p:cNvCxnSpPr>
          <p:nvPr/>
        </p:nvCxnSpPr>
        <p:spPr>
          <a:xfrm flipV="1">
            <a:off x="7290749" y="2163399"/>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C642A902-20D0-C682-1FE6-48F867CF2244}"/>
              </a:ext>
            </a:extLst>
          </p:cNvPr>
          <p:cNvCxnSpPr>
            <a:cxnSpLocks/>
            <a:stCxn id="200" idx="0"/>
          </p:cNvCxnSpPr>
          <p:nvPr/>
        </p:nvCxnSpPr>
        <p:spPr>
          <a:xfrm flipH="1" flipV="1">
            <a:off x="7943892" y="2163399"/>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Rectangle 211">
            <a:extLst>
              <a:ext uri="{FF2B5EF4-FFF2-40B4-BE49-F238E27FC236}">
                <a16:creationId xmlns:a16="http://schemas.microsoft.com/office/drawing/2014/main" id="{9713B77E-38F9-F076-0D27-89948CE8F0D5}"/>
              </a:ext>
            </a:extLst>
          </p:cNvPr>
          <p:cNvSpPr/>
          <p:nvPr/>
        </p:nvSpPr>
        <p:spPr>
          <a:xfrm>
            <a:off x="7620780" y="1853525"/>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213" name="Straight Connector 212">
            <a:extLst>
              <a:ext uri="{FF2B5EF4-FFF2-40B4-BE49-F238E27FC236}">
                <a16:creationId xmlns:a16="http://schemas.microsoft.com/office/drawing/2014/main" id="{E1ADC1C8-3169-A812-3F6C-9BB9761FD7DA}"/>
              </a:ext>
            </a:extLst>
          </p:cNvPr>
          <p:cNvCxnSpPr>
            <a:cxnSpLocks/>
          </p:cNvCxnSpPr>
          <p:nvPr/>
        </p:nvCxnSpPr>
        <p:spPr>
          <a:xfrm flipV="1">
            <a:off x="4820488" y="1084497"/>
            <a:ext cx="1587750" cy="7476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47EDD98-790F-3925-24AF-9FB279534581}"/>
              </a:ext>
            </a:extLst>
          </p:cNvPr>
          <p:cNvCxnSpPr>
            <a:cxnSpLocks/>
            <a:stCxn id="212" idx="0"/>
          </p:cNvCxnSpPr>
          <p:nvPr/>
        </p:nvCxnSpPr>
        <p:spPr>
          <a:xfrm flipH="1" flipV="1">
            <a:off x="6444010" y="1084497"/>
            <a:ext cx="1503342" cy="7690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791DC712-971E-FC1D-9BFC-62543CABAAE8}"/>
              </a:ext>
            </a:extLst>
          </p:cNvPr>
          <p:cNvSpPr/>
          <p:nvPr/>
        </p:nvSpPr>
        <p:spPr>
          <a:xfrm>
            <a:off x="6109630" y="67418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16" name="TextBox 215">
            <a:extLst>
              <a:ext uri="{FF2B5EF4-FFF2-40B4-BE49-F238E27FC236}">
                <a16:creationId xmlns:a16="http://schemas.microsoft.com/office/drawing/2014/main" id="{422BEE56-8D91-7615-4306-5B5C68300CB2}"/>
              </a:ext>
            </a:extLst>
          </p:cNvPr>
          <p:cNvSpPr txBox="1"/>
          <p:nvPr/>
        </p:nvSpPr>
        <p:spPr>
          <a:xfrm>
            <a:off x="2678819" y="4217673"/>
            <a:ext cx="311304" cy="307777"/>
          </a:xfrm>
          <a:prstGeom prst="rect">
            <a:avLst/>
          </a:prstGeom>
          <a:noFill/>
        </p:spPr>
        <p:txBody>
          <a:bodyPr wrap="square" rtlCol="0">
            <a:spAutoFit/>
          </a:bodyPr>
          <a:lstStyle/>
          <a:p>
            <a:r>
              <a:rPr lang="en-US" dirty="0">
                <a:solidFill>
                  <a:sysClr val="windowText" lastClr="000000"/>
                </a:solidFill>
              </a:rPr>
              <a:t>1</a:t>
            </a:r>
          </a:p>
        </p:txBody>
      </p:sp>
      <p:sp>
        <p:nvSpPr>
          <p:cNvPr id="217" name="TextBox 216">
            <a:extLst>
              <a:ext uri="{FF2B5EF4-FFF2-40B4-BE49-F238E27FC236}">
                <a16:creationId xmlns:a16="http://schemas.microsoft.com/office/drawing/2014/main" id="{A88118B1-1B1C-EC7B-F7AB-27350DB26BCF}"/>
              </a:ext>
            </a:extLst>
          </p:cNvPr>
          <p:cNvSpPr txBox="1"/>
          <p:nvPr/>
        </p:nvSpPr>
        <p:spPr>
          <a:xfrm>
            <a:off x="3931561" y="4231471"/>
            <a:ext cx="311304" cy="307777"/>
          </a:xfrm>
          <a:prstGeom prst="rect">
            <a:avLst/>
          </a:prstGeom>
          <a:noFill/>
        </p:spPr>
        <p:txBody>
          <a:bodyPr wrap="square" rtlCol="0">
            <a:spAutoFit/>
          </a:bodyPr>
          <a:lstStyle/>
          <a:p>
            <a:r>
              <a:rPr lang="en-US" dirty="0">
                <a:solidFill>
                  <a:sysClr val="windowText" lastClr="000000"/>
                </a:solidFill>
              </a:rPr>
              <a:t>2</a:t>
            </a:r>
          </a:p>
        </p:txBody>
      </p:sp>
      <p:sp>
        <p:nvSpPr>
          <p:cNvPr id="218" name="TextBox 217">
            <a:extLst>
              <a:ext uri="{FF2B5EF4-FFF2-40B4-BE49-F238E27FC236}">
                <a16:creationId xmlns:a16="http://schemas.microsoft.com/office/drawing/2014/main" id="{F65F2E91-5B2F-A796-E504-8BE4BE17FE67}"/>
              </a:ext>
            </a:extLst>
          </p:cNvPr>
          <p:cNvSpPr txBox="1"/>
          <p:nvPr/>
        </p:nvSpPr>
        <p:spPr>
          <a:xfrm>
            <a:off x="3005391" y="2906515"/>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219" name="TextBox 218">
            <a:extLst>
              <a:ext uri="{FF2B5EF4-FFF2-40B4-BE49-F238E27FC236}">
                <a16:creationId xmlns:a16="http://schemas.microsoft.com/office/drawing/2014/main" id="{92DF1742-3544-C973-4399-C6F5E1075B94}"/>
              </a:ext>
            </a:extLst>
          </p:cNvPr>
          <p:cNvSpPr txBox="1"/>
          <p:nvPr/>
        </p:nvSpPr>
        <p:spPr>
          <a:xfrm>
            <a:off x="4716637" y="2942461"/>
            <a:ext cx="311304" cy="307777"/>
          </a:xfrm>
          <a:prstGeom prst="rect">
            <a:avLst/>
          </a:prstGeom>
          <a:noFill/>
        </p:spPr>
        <p:txBody>
          <a:bodyPr wrap="square" rtlCol="0">
            <a:spAutoFit/>
          </a:bodyPr>
          <a:lstStyle/>
          <a:p>
            <a:r>
              <a:rPr lang="en-US" dirty="0">
                <a:solidFill>
                  <a:sysClr val="windowText" lastClr="000000"/>
                </a:solidFill>
              </a:rPr>
              <a:t>3</a:t>
            </a:r>
          </a:p>
        </p:txBody>
      </p:sp>
      <p:sp>
        <p:nvSpPr>
          <p:cNvPr id="220" name="TextBox 219">
            <a:extLst>
              <a:ext uri="{FF2B5EF4-FFF2-40B4-BE49-F238E27FC236}">
                <a16:creationId xmlns:a16="http://schemas.microsoft.com/office/drawing/2014/main" id="{07FC30DF-5F92-FE3E-7228-E94BA662F8A0}"/>
              </a:ext>
            </a:extLst>
          </p:cNvPr>
          <p:cNvSpPr txBox="1"/>
          <p:nvPr/>
        </p:nvSpPr>
        <p:spPr>
          <a:xfrm>
            <a:off x="3831440" y="1962843"/>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221" name="TextBox 220">
            <a:extLst>
              <a:ext uri="{FF2B5EF4-FFF2-40B4-BE49-F238E27FC236}">
                <a16:creationId xmlns:a16="http://schemas.microsoft.com/office/drawing/2014/main" id="{60F37C76-F2B5-DC1E-9A24-67A0F820D4C6}"/>
              </a:ext>
            </a:extLst>
          </p:cNvPr>
          <p:cNvSpPr txBox="1"/>
          <p:nvPr/>
        </p:nvSpPr>
        <p:spPr>
          <a:xfrm>
            <a:off x="5473629" y="81298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222" name="TextBox 221">
            <a:extLst>
              <a:ext uri="{FF2B5EF4-FFF2-40B4-BE49-F238E27FC236}">
                <a16:creationId xmlns:a16="http://schemas.microsoft.com/office/drawing/2014/main" id="{2AC5CBB6-E407-C0C7-3AC5-3565140D28E0}"/>
              </a:ext>
            </a:extLst>
          </p:cNvPr>
          <p:cNvSpPr txBox="1"/>
          <p:nvPr/>
        </p:nvSpPr>
        <p:spPr>
          <a:xfrm>
            <a:off x="6902910" y="1962843"/>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223" name="TextBox 222">
            <a:extLst>
              <a:ext uri="{FF2B5EF4-FFF2-40B4-BE49-F238E27FC236}">
                <a16:creationId xmlns:a16="http://schemas.microsoft.com/office/drawing/2014/main" id="{29F1A74A-8EC7-D3D0-D9E5-E5FC2ECB2188}"/>
              </a:ext>
            </a:extLst>
          </p:cNvPr>
          <p:cNvSpPr txBox="1"/>
          <p:nvPr/>
        </p:nvSpPr>
        <p:spPr>
          <a:xfrm>
            <a:off x="6249767" y="2895823"/>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224" name="TextBox 223">
            <a:extLst>
              <a:ext uri="{FF2B5EF4-FFF2-40B4-BE49-F238E27FC236}">
                <a16:creationId xmlns:a16="http://schemas.microsoft.com/office/drawing/2014/main" id="{51315CA6-3813-E28C-ABD1-DF60D1A2AD23}"/>
              </a:ext>
            </a:extLst>
          </p:cNvPr>
          <p:cNvSpPr txBox="1"/>
          <p:nvPr/>
        </p:nvSpPr>
        <p:spPr>
          <a:xfrm>
            <a:off x="8019304" y="2914877"/>
            <a:ext cx="311304" cy="307777"/>
          </a:xfrm>
          <a:prstGeom prst="rect">
            <a:avLst/>
          </a:prstGeom>
          <a:noFill/>
        </p:spPr>
        <p:txBody>
          <a:bodyPr wrap="square" rtlCol="0">
            <a:spAutoFit/>
          </a:bodyPr>
          <a:lstStyle/>
          <a:p>
            <a:r>
              <a:rPr lang="en-US" dirty="0">
                <a:solidFill>
                  <a:sysClr val="windowText" lastClr="000000"/>
                </a:solidFill>
              </a:rPr>
              <a:t>6</a:t>
            </a:r>
          </a:p>
        </p:txBody>
      </p:sp>
      <p:sp>
        <p:nvSpPr>
          <p:cNvPr id="225" name="TextBox 224">
            <a:extLst>
              <a:ext uri="{FF2B5EF4-FFF2-40B4-BE49-F238E27FC236}">
                <a16:creationId xmlns:a16="http://schemas.microsoft.com/office/drawing/2014/main" id="{FDEF6849-97D9-6C3E-A585-5547C78B7CD2}"/>
              </a:ext>
            </a:extLst>
          </p:cNvPr>
          <p:cNvSpPr txBox="1"/>
          <p:nvPr/>
        </p:nvSpPr>
        <p:spPr>
          <a:xfrm>
            <a:off x="5964733" y="4233783"/>
            <a:ext cx="311304" cy="307777"/>
          </a:xfrm>
          <a:prstGeom prst="rect">
            <a:avLst/>
          </a:prstGeom>
          <a:noFill/>
        </p:spPr>
        <p:txBody>
          <a:bodyPr wrap="square" rtlCol="0">
            <a:spAutoFit/>
          </a:bodyPr>
          <a:lstStyle/>
          <a:p>
            <a:r>
              <a:rPr lang="en-US" dirty="0">
                <a:solidFill>
                  <a:sysClr val="windowText" lastClr="000000"/>
                </a:solidFill>
              </a:rPr>
              <a:t>4</a:t>
            </a:r>
          </a:p>
        </p:txBody>
      </p:sp>
      <p:sp>
        <p:nvSpPr>
          <p:cNvPr id="226" name="TextBox 225">
            <a:extLst>
              <a:ext uri="{FF2B5EF4-FFF2-40B4-BE49-F238E27FC236}">
                <a16:creationId xmlns:a16="http://schemas.microsoft.com/office/drawing/2014/main" id="{B9796170-78AA-0506-7B7B-A8C758AEB710}"/>
              </a:ext>
            </a:extLst>
          </p:cNvPr>
          <p:cNvSpPr txBox="1"/>
          <p:nvPr/>
        </p:nvSpPr>
        <p:spPr>
          <a:xfrm>
            <a:off x="7171643" y="4211844"/>
            <a:ext cx="311304" cy="307777"/>
          </a:xfrm>
          <a:prstGeom prst="rect">
            <a:avLst/>
          </a:prstGeom>
          <a:noFill/>
        </p:spPr>
        <p:txBody>
          <a:bodyPr wrap="square" rtlCol="0">
            <a:spAutoFit/>
          </a:bodyPr>
          <a:lstStyle/>
          <a:p>
            <a:r>
              <a:rPr lang="en-US" dirty="0">
                <a:solidFill>
                  <a:sysClr val="windowText" lastClr="000000"/>
                </a:solidFill>
              </a:rPr>
              <a:t>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8F81-22ED-7285-6BC6-3910C188EC79}"/>
              </a:ext>
            </a:extLst>
          </p:cNvPr>
          <p:cNvSpPr>
            <a:spLocks noGrp="1"/>
          </p:cNvSpPr>
          <p:nvPr>
            <p:ph type="title"/>
          </p:nvPr>
        </p:nvSpPr>
        <p:spPr/>
        <p:txBody>
          <a:bodyPr/>
          <a:lstStyle/>
          <a:p>
            <a:r>
              <a:rPr lang="en-US" sz="5000" dirty="0">
                <a:solidFill>
                  <a:schemeClr val="bg1">
                    <a:lumMod val="95000"/>
                    <a:lumOff val="5000"/>
                  </a:schemeClr>
                </a:solidFill>
              </a:rPr>
              <a:t>Segment tree </a:t>
            </a:r>
            <a:r>
              <a:rPr lang="en-US" sz="5000" dirty="0" err="1">
                <a:solidFill>
                  <a:schemeClr val="bg1">
                    <a:lumMod val="95000"/>
                    <a:lumOff val="5000"/>
                  </a:schemeClr>
                </a:solidFill>
              </a:rPr>
              <a:t>là</a:t>
            </a:r>
            <a:r>
              <a:rPr lang="en-US" sz="5000" dirty="0">
                <a:solidFill>
                  <a:schemeClr val="bg1">
                    <a:lumMod val="95000"/>
                    <a:lumOff val="5000"/>
                  </a:schemeClr>
                </a:solidFill>
              </a:rPr>
              <a:t> </a:t>
            </a:r>
            <a:r>
              <a:rPr lang="en-US" sz="5000" dirty="0" err="1">
                <a:solidFill>
                  <a:schemeClr val="bg1">
                    <a:lumMod val="95000"/>
                    <a:lumOff val="5000"/>
                  </a:schemeClr>
                </a:solidFill>
              </a:rPr>
              <a:t>gì</a:t>
            </a:r>
            <a:r>
              <a:rPr lang="en-US" sz="5000" dirty="0">
                <a:solidFill>
                  <a:schemeClr val="bg1">
                    <a:lumMod val="95000"/>
                    <a:lumOff val="5000"/>
                  </a:schemeClr>
                </a:solidFill>
              </a:rPr>
              <a:t>?</a:t>
            </a:r>
            <a:endParaRPr lang="en-US" sz="5000" dirty="0"/>
          </a:p>
        </p:txBody>
      </p:sp>
      <p:sp>
        <p:nvSpPr>
          <p:cNvPr id="3" name="Text Placeholder 2">
            <a:extLst>
              <a:ext uri="{FF2B5EF4-FFF2-40B4-BE49-F238E27FC236}">
                <a16:creationId xmlns:a16="http://schemas.microsoft.com/office/drawing/2014/main" id="{F97A3401-DE4A-AC92-9820-7E6D540FC4D0}"/>
              </a:ext>
            </a:extLst>
          </p:cNvPr>
          <p:cNvSpPr>
            <a:spLocks noGrp="1"/>
          </p:cNvSpPr>
          <p:nvPr>
            <p:ph type="body" idx="1"/>
          </p:nvPr>
        </p:nvSpPr>
        <p:spPr>
          <a:xfrm>
            <a:off x="658158" y="775675"/>
            <a:ext cx="6132600" cy="3145500"/>
          </a:xfrm>
        </p:spPr>
        <p:txBody>
          <a:bodyPr/>
          <a:lstStyle/>
          <a:p>
            <a:r>
              <a:rPr lang="en-US" sz="2400" dirty="0" err="1"/>
              <a:t>Đánh</a:t>
            </a:r>
            <a:r>
              <a:rPr lang="en-US" sz="2400" dirty="0"/>
              <a:t> </a:t>
            </a:r>
            <a:r>
              <a:rPr lang="en-US" sz="2400" dirty="0" err="1"/>
              <a:t>giá</a:t>
            </a:r>
            <a:r>
              <a:rPr lang="en-US" sz="2400" dirty="0"/>
              <a:t> </a:t>
            </a:r>
            <a:r>
              <a:rPr lang="en-US" sz="2400" dirty="0" err="1"/>
              <a:t>độ</a:t>
            </a:r>
            <a:r>
              <a:rPr lang="en-US" sz="2400" dirty="0"/>
              <a:t> </a:t>
            </a:r>
            <a:r>
              <a:rPr lang="en-US" sz="2400" dirty="0" err="1"/>
              <a:t>phức</a:t>
            </a:r>
            <a:r>
              <a:rPr lang="en-US" sz="2400" dirty="0"/>
              <a:t> </a:t>
            </a:r>
            <a:r>
              <a:rPr lang="en-US" sz="2400" dirty="0" err="1"/>
              <a:t>tạp</a:t>
            </a:r>
            <a:r>
              <a:rPr lang="en-US" sz="2400" dirty="0"/>
              <a:t>:</a:t>
            </a:r>
          </a:p>
          <a:p>
            <a:pPr marL="0" indent="0">
              <a:buNone/>
            </a:pPr>
            <a:r>
              <a:rPr lang="en-US" sz="2400" dirty="0"/>
              <a:t>-</a:t>
            </a:r>
            <a:r>
              <a:rPr lang="en-US" sz="2400" dirty="0" err="1"/>
              <a:t>Tạo</a:t>
            </a:r>
            <a:r>
              <a:rPr lang="en-US" sz="2400" dirty="0"/>
              <a:t> </a:t>
            </a:r>
            <a:r>
              <a:rPr lang="en-US" sz="2400" dirty="0" err="1"/>
              <a:t>và</a:t>
            </a:r>
            <a:r>
              <a:rPr lang="en-US" sz="2400" dirty="0"/>
              <a:t> </a:t>
            </a:r>
            <a:r>
              <a:rPr lang="en-US" sz="2400" dirty="0" err="1"/>
              <a:t>duy</a:t>
            </a:r>
            <a:r>
              <a:rPr lang="en-US" sz="2400" dirty="0"/>
              <a:t> </a:t>
            </a:r>
            <a:r>
              <a:rPr lang="en-US" sz="2400" dirty="0" err="1"/>
              <a:t>trì</a:t>
            </a:r>
            <a:r>
              <a:rPr lang="en-US" sz="2400" dirty="0"/>
              <a:t> segment tree: O(n)</a:t>
            </a:r>
          </a:p>
          <a:p>
            <a:pPr marL="0" indent="0">
              <a:buNone/>
            </a:pPr>
            <a:r>
              <a:rPr lang="en-US" sz="2400" dirty="0"/>
              <a:t>-</a:t>
            </a:r>
            <a:r>
              <a:rPr lang="en-US" sz="2400" dirty="0" err="1"/>
              <a:t>Truy</a:t>
            </a:r>
            <a:r>
              <a:rPr lang="en-US" sz="2400" dirty="0"/>
              <a:t> </a:t>
            </a:r>
            <a:r>
              <a:rPr lang="en-US" sz="2400" dirty="0" err="1"/>
              <a:t>vấn</a:t>
            </a:r>
            <a:r>
              <a:rPr lang="en-US" sz="2400" dirty="0"/>
              <a:t>: O(log n)</a:t>
            </a:r>
          </a:p>
          <a:p>
            <a:pPr marL="0" indent="0">
              <a:buNone/>
            </a:pPr>
            <a:r>
              <a:rPr lang="en-US" sz="2400" dirty="0"/>
              <a:t>=&gt;</a:t>
            </a:r>
            <a:r>
              <a:rPr lang="en-US" sz="2400" dirty="0" err="1"/>
              <a:t>Tốt</a:t>
            </a:r>
            <a:r>
              <a:rPr lang="en-US" sz="2400" dirty="0"/>
              <a:t> </a:t>
            </a:r>
            <a:r>
              <a:rPr lang="en-US" sz="2400" dirty="0" err="1"/>
              <a:t>hơn</a:t>
            </a:r>
            <a:r>
              <a:rPr lang="en-US" sz="2400" dirty="0"/>
              <a:t> </a:t>
            </a:r>
            <a:r>
              <a:rPr lang="en-US" sz="2400" dirty="0" err="1"/>
              <a:t>nếu</a:t>
            </a:r>
            <a:r>
              <a:rPr lang="en-US" sz="2400" dirty="0"/>
              <a:t> so </a:t>
            </a:r>
            <a:r>
              <a:rPr lang="en-US" sz="2400" dirty="0" err="1"/>
              <a:t>sánh</a:t>
            </a:r>
            <a:r>
              <a:rPr lang="en-US" sz="2400" dirty="0"/>
              <a:t> </a:t>
            </a:r>
            <a:r>
              <a:rPr lang="en-US" sz="2400" dirty="0" err="1"/>
              <a:t>với</a:t>
            </a:r>
            <a:r>
              <a:rPr lang="en-US" sz="2400" dirty="0"/>
              <a:t> </a:t>
            </a:r>
            <a:r>
              <a:rPr lang="en-US" dirty="0"/>
              <a:t>brute force</a:t>
            </a:r>
            <a:r>
              <a:rPr lang="en-US" sz="2400" dirty="0"/>
              <a:t>, ma </a:t>
            </a:r>
            <a:r>
              <a:rPr lang="en-US" sz="2400" dirty="0" err="1"/>
              <a:t>trận</a:t>
            </a:r>
            <a:r>
              <a:rPr lang="en-US" sz="2400" dirty="0"/>
              <a:t>, …</a:t>
            </a:r>
          </a:p>
        </p:txBody>
      </p:sp>
      <p:sp>
        <p:nvSpPr>
          <p:cNvPr id="4" name="Slide Number Placeholder 3">
            <a:extLst>
              <a:ext uri="{FF2B5EF4-FFF2-40B4-BE49-F238E27FC236}">
                <a16:creationId xmlns:a16="http://schemas.microsoft.com/office/drawing/2014/main" id="{4E511EB3-9D72-EA5B-4732-0CC8276874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406882743"/>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4157</Words>
  <Application>Microsoft Office PowerPoint</Application>
  <PresentationFormat>On-screen Show (16:9)</PresentationFormat>
  <Paragraphs>1883</Paragraphs>
  <Slides>70</Slides>
  <Notes>65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Times New Roman</vt:lpstr>
      <vt:lpstr>Roboto Condensed</vt:lpstr>
      <vt:lpstr>Roboto Condensed Light</vt:lpstr>
      <vt:lpstr>Arvo</vt:lpstr>
      <vt:lpstr>Wingdings</vt:lpstr>
      <vt:lpstr>Salerio template</vt:lpstr>
      <vt:lpstr>SEGMENT TREE </vt:lpstr>
      <vt:lpstr>Tổng quan</vt:lpstr>
      <vt:lpstr>SEGMENT TREE là gì?</vt:lpstr>
      <vt:lpstr>PowerPoint Presentation</vt:lpstr>
      <vt:lpstr>Segment tree là gì?</vt:lpstr>
      <vt:lpstr>Segment tree là gì?</vt:lpstr>
      <vt:lpstr>Segment tree là gì?</vt:lpstr>
      <vt:lpstr>PowerPoint Presentation</vt:lpstr>
      <vt:lpstr>Segment tree là gì?</vt:lpstr>
      <vt:lpstr>Ưu và  nhược điểm?</vt:lpstr>
      <vt:lpstr>Ưu và nhược điểm?</vt:lpstr>
      <vt:lpstr>ỨNG DỤNG CỦA  SEGMENT TREE</vt:lpstr>
      <vt:lpstr>Ứng dụng của segment tree</vt:lpstr>
      <vt:lpstr>CÁC THAO TÁC CƠ BẢN SEGMENT TREE</vt:lpstr>
      <vt:lpstr>CÁC THAO TÁC CƠ BẢN SEGMENT TREE</vt:lpstr>
      <vt:lpstr>PowerPoint Presentation</vt:lpstr>
      <vt:lpstr>CÁC THAO TÁC CƠ BẢN SEGMENT TREE</vt:lpstr>
      <vt:lpstr>Tìm min trên khoảng [2,5]?</vt:lpstr>
      <vt:lpstr>Tìm min trên khoảng [2,5]?</vt:lpstr>
      <vt:lpstr>Tìm min trên khoảng [2,5]?</vt:lpstr>
      <vt:lpstr>Tìm min trên khoảng [2,5]?</vt:lpstr>
      <vt:lpstr>Tìm min trên khoảng [2,5]?</vt:lpstr>
      <vt:lpstr>Tìm min trên khoảng [2,5]?</vt:lpstr>
      <vt:lpstr>Tìm min trên khoảng [2,5]?</vt:lpstr>
      <vt:lpstr>Tìm min trên khoảng [2,5]?</vt:lpstr>
      <vt:lpstr>Tìm min trên khoảng [2,5]?</vt:lpstr>
      <vt:lpstr>Tìm min trên khoảng [2,5]?</vt:lpstr>
      <vt:lpstr>Tìm min trên khoảng [2,5]?</vt:lpstr>
      <vt:lpstr>LAZY PROPAGATION (LAN TRUYỀN LƯỜI BIẾNG)</vt:lpstr>
      <vt:lpstr>LAZY PROPAGATION (LAN TRUYỀN LƯỜI BIẾNG)</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[2,4] lên 2</vt:lpstr>
      <vt:lpstr>BỔ SUNG</vt:lpstr>
      <vt:lpstr>Tạo ST bằng heap</vt:lpstr>
      <vt:lpstr>Tạo ST bằng heap</vt:lpstr>
      <vt:lpstr>Query ST (heap)</vt:lpstr>
      <vt:lpstr>Cập nhật một điểm</vt:lpstr>
      <vt:lpstr>Cập nhật một đoạn</vt:lpstr>
      <vt:lpstr>THANKS!</vt:lpstr>
      <vt:lpstr>CREDITS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 TREE</dc:title>
  <dc:creator>Boiz</dc:creator>
  <cp:lastModifiedBy>Trương Lê Minh Hiếu</cp:lastModifiedBy>
  <cp:revision>26</cp:revision>
  <dcterms:modified xsi:type="dcterms:W3CDTF">2022-10-07T16:25:54Z</dcterms:modified>
</cp:coreProperties>
</file>