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84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98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1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19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06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1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4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0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B8DA-E946-4804-A4B7-D07B726C45B4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42CE-89E8-4935-90D0-34002C173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85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体幹剛体モデルの</a:t>
            </a:r>
            <a:br>
              <a:rPr lang="en-US" altLang="ja-JP" dirty="0"/>
            </a:br>
            <a:r>
              <a:rPr lang="ja-JP" altLang="en-US" dirty="0"/>
              <a:t>周期解探索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3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6335395" y="314325"/>
            <a:ext cx="5504180" cy="3305176"/>
            <a:chOff x="172683" y="36485"/>
            <a:chExt cx="8790342" cy="5278466"/>
          </a:xfrm>
        </p:grpSpPr>
        <p:sp>
          <p:nvSpPr>
            <p:cNvPr id="7" name="正方形/長方形 6"/>
            <p:cNvSpPr/>
            <p:nvPr/>
          </p:nvSpPr>
          <p:spPr>
            <a:xfrm rot="20700000">
              <a:off x="1368451" y="1629791"/>
              <a:ext cx="5025972" cy="563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 rot="19800000">
              <a:off x="2238826" y="2099138"/>
              <a:ext cx="398794" cy="3215813"/>
              <a:chOff x="1514926" y="2289637"/>
              <a:chExt cx="398794" cy="3215813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1514926" y="2289637"/>
                <a:ext cx="398794" cy="398794"/>
                <a:chOff x="4410075" y="1001381"/>
                <a:chExt cx="600075" cy="600075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4410075" y="1001381"/>
                  <a:ext cx="600075" cy="6000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4552949" y="1144255"/>
                  <a:ext cx="314325" cy="314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8" name="直線コネクタ 17"/>
              <p:cNvCxnSpPr>
                <a:stCxn id="13" idx="4"/>
              </p:cNvCxnSpPr>
              <p:nvPr/>
            </p:nvCxnSpPr>
            <p:spPr>
              <a:xfrm>
                <a:off x="1714323" y="2688431"/>
                <a:ext cx="28752" cy="2817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3" name="グループ化 22"/>
            <p:cNvGrpSpPr/>
            <p:nvPr/>
          </p:nvGrpSpPr>
          <p:grpSpPr>
            <a:xfrm rot="18900000">
              <a:off x="6820351" y="776680"/>
              <a:ext cx="398794" cy="3215813"/>
              <a:chOff x="1514926" y="2289637"/>
              <a:chExt cx="398794" cy="3215813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1514926" y="2289637"/>
                <a:ext cx="398794" cy="398794"/>
                <a:chOff x="4410075" y="1001381"/>
                <a:chExt cx="600075" cy="600075"/>
              </a:xfrm>
            </p:grpSpPr>
            <p:sp>
              <p:nvSpPr>
                <p:cNvPr id="26" name="円/楕円 25"/>
                <p:cNvSpPr/>
                <p:nvPr/>
              </p:nvSpPr>
              <p:spPr>
                <a:xfrm>
                  <a:off x="4410075" y="1001381"/>
                  <a:ext cx="600075" cy="6000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/>
                <p:cNvSpPr/>
                <p:nvPr/>
              </p:nvSpPr>
              <p:spPr>
                <a:xfrm>
                  <a:off x="4552949" y="1144255"/>
                  <a:ext cx="314325" cy="314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5" name="直線コネクタ 24"/>
              <p:cNvCxnSpPr>
                <a:stCxn id="26" idx="4"/>
              </p:cNvCxnSpPr>
              <p:nvPr/>
            </p:nvCxnSpPr>
            <p:spPr>
              <a:xfrm>
                <a:off x="1714323" y="2688431"/>
                <a:ext cx="28752" cy="2817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9" name="直線コネクタ 28"/>
            <p:cNvCxnSpPr/>
            <p:nvPr/>
          </p:nvCxnSpPr>
          <p:spPr>
            <a:xfrm>
              <a:off x="1552073" y="2834343"/>
              <a:ext cx="23293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円弧 29"/>
            <p:cNvSpPr/>
            <p:nvPr/>
          </p:nvSpPr>
          <p:spPr>
            <a:xfrm>
              <a:off x="553095" y="1796147"/>
              <a:ext cx="2076392" cy="2076392"/>
            </a:xfrm>
            <a:prstGeom prst="arc">
              <a:avLst>
                <a:gd name="adj1" fmla="val 20625763"/>
                <a:gd name="adj2" fmla="val 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3672937" y="1757321"/>
              <a:ext cx="308685" cy="308685"/>
              <a:chOff x="2611395" y="1449860"/>
              <a:chExt cx="1416908" cy="1416908"/>
            </a:xfrm>
          </p:grpSpPr>
          <p:sp>
            <p:nvSpPr>
              <p:cNvPr id="32" name="円/楕円 31"/>
              <p:cNvSpPr/>
              <p:nvPr/>
            </p:nvSpPr>
            <p:spPr>
              <a:xfrm>
                <a:off x="2611395" y="1449860"/>
                <a:ext cx="1416908" cy="14169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パイ 32"/>
              <p:cNvSpPr/>
              <p:nvPr/>
            </p:nvSpPr>
            <p:spPr>
              <a:xfrm>
                <a:off x="2611395" y="1449860"/>
                <a:ext cx="1416908" cy="1416908"/>
              </a:xfrm>
              <a:prstGeom prst="pie">
                <a:avLst>
                  <a:gd name="adj1" fmla="val 10825275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パイ 33"/>
              <p:cNvSpPr/>
              <p:nvPr/>
            </p:nvSpPr>
            <p:spPr>
              <a:xfrm rot="10800000">
                <a:off x="2611395" y="1449860"/>
                <a:ext cx="1416908" cy="1416908"/>
              </a:xfrm>
              <a:prstGeom prst="pie">
                <a:avLst>
                  <a:gd name="adj1" fmla="val 10825275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直線矢印コネクタ 35"/>
            <p:cNvCxnSpPr/>
            <p:nvPr/>
          </p:nvCxnSpPr>
          <p:spPr>
            <a:xfrm flipH="1">
              <a:off x="3881438" y="1106630"/>
              <a:ext cx="361411" cy="65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6023780" y="1388620"/>
              <a:ext cx="0" cy="3916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33967" y="2515416"/>
              <a:ext cx="0" cy="2790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弧 43"/>
            <p:cNvSpPr/>
            <p:nvPr/>
          </p:nvSpPr>
          <p:spPr>
            <a:xfrm>
              <a:off x="172683" y="954132"/>
              <a:ext cx="3122568" cy="3122568"/>
            </a:xfrm>
            <a:prstGeom prst="arc">
              <a:avLst>
                <a:gd name="adj1" fmla="val 3524694"/>
                <a:gd name="adj2" fmla="val 5385243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弧 44"/>
            <p:cNvSpPr/>
            <p:nvPr/>
          </p:nvSpPr>
          <p:spPr>
            <a:xfrm>
              <a:off x="4671645" y="36485"/>
              <a:ext cx="2704270" cy="2704270"/>
            </a:xfrm>
            <a:prstGeom prst="arc">
              <a:avLst>
                <a:gd name="adj1" fmla="val 2626492"/>
                <a:gd name="adj2" fmla="val 538791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285875" y="5305425"/>
              <a:ext cx="76771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1733967" y="5099533"/>
              <a:ext cx="205892" cy="2058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023780" y="5099533"/>
              <a:ext cx="205892" cy="2058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8452530" y="581595"/>
                <a:ext cx="98347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530" y="581595"/>
                <a:ext cx="983474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094690" y="174287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0" y="1742878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7340675" y="2826716"/>
                <a:ext cx="614912" cy="391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75" y="2826716"/>
                <a:ext cx="614912" cy="391967"/>
              </a:xfrm>
              <a:prstGeom prst="rect">
                <a:avLst/>
              </a:prstGeom>
              <a:blipFill rotWithShape="0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215272" y="2036785"/>
                <a:ext cx="614912" cy="392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272" y="2036785"/>
                <a:ext cx="614912" cy="392864"/>
              </a:xfrm>
              <a:prstGeom prst="rect">
                <a:avLst/>
              </a:prstGeom>
              <a:blipFill rotWithShape="0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428369" y="275434"/>
            <a:ext cx="8435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07360" y="1552859"/>
                <a:ext cx="2599751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0" y="1552859"/>
                <a:ext cx="2599751" cy="411651"/>
              </a:xfrm>
              <a:prstGeom prst="rect">
                <a:avLst/>
              </a:prstGeom>
              <a:blipFill rotWithShape="0"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94272" y="1960082"/>
                <a:ext cx="4139788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72" y="1960082"/>
                <a:ext cx="4139788" cy="6164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467579" y="911228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運動方程式はラグランジアンから導く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507360" y="2716317"/>
                <a:ext cx="124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0" y="2716317"/>
                <a:ext cx="12489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0306158" y="826776"/>
                <a:ext cx="87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158" y="826776"/>
                <a:ext cx="87120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/>
          <p:cNvCxnSpPr/>
          <p:nvPr/>
        </p:nvCxnSpPr>
        <p:spPr>
          <a:xfrm flipV="1">
            <a:off x="7084753" y="1167845"/>
            <a:ext cx="1467050" cy="402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392482" y="922549"/>
                <a:ext cx="60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82" y="922549"/>
                <a:ext cx="6042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表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613642"/>
                  </p:ext>
                </p:extLst>
              </p:nvPr>
            </p:nvGraphicFramePr>
            <p:xfrm>
              <a:off x="7217981" y="3907709"/>
              <a:ext cx="40678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表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613642"/>
                  </p:ext>
                </p:extLst>
              </p:nvPr>
            </p:nvGraphicFramePr>
            <p:xfrm>
              <a:off x="7217981" y="3907709"/>
              <a:ext cx="40678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52"/>
                    <a:gridCol w="1355952"/>
                    <a:gridCol w="135595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108197" r="-2013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208197" r="-20134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kg</a:t>
                          </a:r>
                          <a:r>
                            <a:rPr kumimoji="1" lang="en-US" altLang="ja-JP" baseline="0" dirty="0" smtClean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308197" r="-20134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408197" r="-20134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48" t="-508197" r="-20134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64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7178" y="271849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周期解の探索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0880" y="731975"/>
            <a:ext cx="648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回の</a:t>
            </a:r>
            <a:r>
              <a:rPr kumimoji="1" lang="en-US" altLang="ja-JP" dirty="0"/>
              <a:t>flight phase</a:t>
            </a:r>
            <a:r>
              <a:rPr lang="ja-JP" altLang="en-US" dirty="0"/>
              <a:t>と</a:t>
            </a:r>
            <a:r>
              <a:rPr lang="en-US" altLang="ja-JP" dirty="0"/>
              <a:t>2</a:t>
            </a:r>
            <a:r>
              <a:rPr lang="ja-JP" altLang="en-US" dirty="0"/>
              <a:t>回の</a:t>
            </a:r>
            <a:r>
              <a:rPr lang="en-US" altLang="ja-JP" dirty="0"/>
              <a:t>stance phase</a:t>
            </a:r>
            <a:r>
              <a:rPr lang="ja-JP" altLang="en-US" dirty="0"/>
              <a:t>を経て</a:t>
            </a:r>
            <a:r>
              <a:rPr lang="en-US" altLang="ja-JP" dirty="0"/>
              <a:t>1</a:t>
            </a:r>
            <a:r>
              <a:rPr lang="ja-JP" altLang="en-US" dirty="0"/>
              <a:t>周期の運動とする．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0" idx="1"/>
            <a:endCxn id="10" idx="3"/>
          </p:cNvCxnSpPr>
          <p:nvPr/>
        </p:nvCxnSpPr>
        <p:spPr>
          <a:xfrm>
            <a:off x="3730081" y="2459518"/>
            <a:ext cx="2705934" cy="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88606" y="1248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状態変数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603156" y="1203834"/>
                <a:ext cx="3179012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56" y="1203834"/>
                <a:ext cx="3179012" cy="459100"/>
              </a:xfrm>
              <a:prstGeom prst="rect">
                <a:avLst/>
              </a:prstGeom>
              <a:blipFill rotWithShape="0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88606" y="176178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ポアンカレ断面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03156" y="1761785"/>
                <a:ext cx="2056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/>
                  <a:t>Apex height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56" y="1761785"/>
                <a:ext cx="205697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74" t="-8197" r="-2374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88606" y="227485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シンメトリーな歩容を仮定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30081" y="2250614"/>
                <a:ext cx="2705934" cy="41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p>
                    </m:sSub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81" y="2250614"/>
                <a:ext cx="2705934" cy="417807"/>
              </a:xfrm>
              <a:prstGeom prst="rect">
                <a:avLst/>
              </a:prstGeom>
              <a:blipFill rotWithShape="0">
                <a:blip r:embed="rId4"/>
                <a:stretch>
                  <a:fillRect t="-2899" b="-14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561640" y="2968930"/>
            <a:ext cx="2497988" cy="794410"/>
            <a:chOff x="975462" y="3035803"/>
            <a:chExt cx="2497988" cy="794410"/>
          </a:xfrm>
        </p:grpSpPr>
        <p:sp>
          <p:nvSpPr>
            <p:cNvPr id="12" name="正方形/長方形 11"/>
            <p:cNvSpPr/>
            <p:nvPr/>
          </p:nvSpPr>
          <p:spPr>
            <a:xfrm>
              <a:off x="975462" y="3035803"/>
              <a:ext cx="1962751" cy="63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>
              <a:stCxn id="12" idx="1"/>
            </p:cNvCxnSpPr>
            <p:nvPr/>
          </p:nvCxnSpPr>
          <p:spPr>
            <a:xfrm>
              <a:off x="975462" y="3067467"/>
              <a:ext cx="551935" cy="729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2887995" y="3061057"/>
              <a:ext cx="585455" cy="769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712146" y="2739927"/>
                <a:ext cx="899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146" y="2739927"/>
                <a:ext cx="89954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5017182" y="2739927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全体として水平</a:t>
            </a:r>
            <a:r>
              <a:rPr kumimoji="1" lang="en-US" altLang="ja-JP" dirty="0"/>
              <a:t>@</a:t>
            </a:r>
            <a:r>
              <a:rPr kumimoji="1" lang="ja-JP" altLang="en-US" dirty="0"/>
              <a:t>ポアンカレ断面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6" name="左中かっこ 25"/>
          <p:cNvSpPr/>
          <p:nvPr/>
        </p:nvSpPr>
        <p:spPr>
          <a:xfrm>
            <a:off x="3502139" y="2232902"/>
            <a:ext cx="171322" cy="876357"/>
          </a:xfrm>
          <a:prstGeom prst="leftBrace">
            <a:avLst>
              <a:gd name="adj1" fmla="val 60831"/>
              <a:gd name="adj2" fmla="val 190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30880" y="5372019"/>
                <a:ext cx="3350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ポアンカレ写像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を用いて，</a:t>
                </a: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0" y="5372019"/>
                <a:ext cx="33500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55" t="-13115" r="-1091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759021" y="5359305"/>
                <a:ext cx="1625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021" y="5359305"/>
                <a:ext cx="162595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48009" y="4209535"/>
                <a:ext cx="5696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以上から，ポアンカレ断面上で気にするべき状態変数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dirty="0"/>
                  <a:t>は</a:t>
                </a: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9" y="4209535"/>
                <a:ext cx="569655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64" t="-15000" r="-321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274514" y="4554870"/>
                <a:ext cx="1450975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14" y="4554870"/>
                <a:ext cx="1450975" cy="459100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460442" y="5371463"/>
                <a:ext cx="3600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を満たす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ja-JP" altLang="en-US" dirty="0"/>
                  <a:t>の組を数値的に探す</a:t>
                </a: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42" y="5371463"/>
                <a:ext cx="360002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525" t="-13115" r="-847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30880" y="5908631"/>
                <a:ext cx="2234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ただし，制御入力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0" y="5908631"/>
                <a:ext cx="223433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80" t="-13115" r="-272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674567" y="5829521"/>
                <a:ext cx="1768433" cy="474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67" y="5829521"/>
                <a:ext cx="1768433" cy="47404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83696" y="378509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は単調増加</a:t>
                </a: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96" y="3785096"/>
                <a:ext cx="1469248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4754" r="-3320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71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7178" y="271849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周期解の探索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530880" y="1226783"/>
                <a:ext cx="1450975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0" y="1226783"/>
                <a:ext cx="1450975" cy="459100"/>
              </a:xfrm>
              <a:prstGeom prst="rect">
                <a:avLst/>
              </a:prstGeom>
              <a:blipFill rotWithShape="0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44005" y="1227514"/>
                <a:ext cx="1768433" cy="474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05" y="1227514"/>
                <a:ext cx="1768433" cy="474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157130" y="1279868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を探索すると，探索次元が高すぎる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8650" y="242734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いくつかの状態変数をあらかじめ指定して，</a:t>
            </a:r>
            <a:endParaRPr kumimoji="1" lang="en-US" altLang="ja-JP" dirty="0"/>
          </a:p>
          <a:p>
            <a:r>
              <a:rPr kumimoji="1" lang="ja-JP" altLang="en-US" dirty="0"/>
              <a:t>探索次元をさらに削減する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28650" y="3191362"/>
                <a:ext cx="5508367" cy="936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dirty="0"/>
                  <a:t>ポアンカレ断面上の</a:t>
                </a:r>
                <a:r>
                  <a:rPr kumimoji="1" lang="en-US" altLang="ja-JP" dirty="0"/>
                  <a:t>COM</a:t>
                </a:r>
                <a:r>
                  <a:rPr kumimoji="1" lang="ja-JP" altLang="en-US" dirty="0"/>
                  <a:t>水平方向速度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dirty="0"/>
                  <a:t>は指定する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dirty="0"/>
                  <a:t>ポアンカレ断面上の</a:t>
                </a:r>
                <a:r>
                  <a:rPr kumimoji="1" lang="en-US" altLang="ja-JP" dirty="0"/>
                  <a:t>COM</a:t>
                </a:r>
                <a:r>
                  <a:rPr kumimoji="1" lang="ja-JP" altLang="en-US" dirty="0"/>
                  <a:t>鉛直方向高さ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は指定する</a:t>
                </a: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ポアンカレ断面上のピッチ角速度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/>
                  <a:t>は指定する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91362"/>
                <a:ext cx="5508367" cy="936154"/>
              </a:xfrm>
              <a:prstGeom prst="rect">
                <a:avLst/>
              </a:prstGeom>
              <a:blipFill>
                <a:blip r:embed="rId4"/>
                <a:stretch>
                  <a:fillRect l="-664" t="-5882" r="-332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28650" y="5387906"/>
                <a:ext cx="7125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以上から，ポアンカレ断面上の探索対象となる変数は入力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dirty="0"/>
                  <a:t>のみとなり，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87906"/>
                <a:ext cx="7125092" cy="369332"/>
              </a:xfrm>
              <a:prstGeom prst="rect">
                <a:avLst/>
              </a:prstGeom>
              <a:blipFill>
                <a:blip r:embed="rId5"/>
                <a:stretch>
                  <a:fillRect l="-684" t="-15000" r="-86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28650" y="5769993"/>
                <a:ext cx="5907066" cy="392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全部で</a:t>
                </a:r>
                <a:r>
                  <a:rPr lang="en-US" altLang="ja-JP" dirty="0"/>
                  <a:t>2</a:t>
                </a:r>
                <a:r>
                  <a:rPr kumimoji="1" lang="ja-JP" altLang="en-US" dirty="0" err="1"/>
                  <a:t>つの</a:t>
                </a:r>
                <a:r>
                  <a:rPr kumimoji="1" lang="ja-JP" altLang="en-US" dirty="0"/>
                  <a:t>変数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TD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TD</m:t>
                        </m:r>
                      </m:sup>
                    </m:sSubSup>
                  </m:oMath>
                </a14:m>
                <a:r>
                  <a:rPr lang="ja-JP" altLang="en-US" dirty="0"/>
                  <a:t>を探索すればよいことになる．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769993"/>
                <a:ext cx="5907066" cy="392864"/>
              </a:xfrm>
              <a:prstGeom prst="rect">
                <a:avLst/>
              </a:prstGeom>
              <a:blipFill>
                <a:blip r:embed="rId6"/>
                <a:stretch>
                  <a:fillRect l="-826" t="-9375" r="-31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06A8F32-11E3-4FCB-A642-4942FA7C3002}"/>
                  </a:ext>
                </a:extLst>
              </p:cNvPr>
              <p:cNvSpPr txBox="1"/>
              <p:nvPr/>
            </p:nvSpPr>
            <p:spPr>
              <a:xfrm>
                <a:off x="628650" y="4282141"/>
                <a:ext cx="5129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状態変数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dirty="0"/>
                  <a:t>はすべて指定して探索を行うことにする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06A8F32-11E3-4FCB-A642-4942FA7C3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82141"/>
                <a:ext cx="5129096" cy="369332"/>
              </a:xfrm>
              <a:prstGeom prst="rect">
                <a:avLst/>
              </a:prstGeom>
              <a:blipFill>
                <a:blip r:embed="rId7"/>
                <a:stretch>
                  <a:fillRect l="-950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249942-1EF2-4727-84ED-843EAC103BB2}"/>
                  </a:ext>
                </a:extLst>
              </p:cNvPr>
              <p:cNvSpPr txBox="1"/>
              <p:nvPr/>
            </p:nvSpPr>
            <p:spPr>
              <a:xfrm>
                <a:off x="7374284" y="4646542"/>
                <a:ext cx="396134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さまざまな移動速度・ピッチ速度を</a:t>
                </a:r>
                <a:endParaRPr kumimoji="1" lang="en-US" altLang="ja-JP" dirty="0"/>
              </a:p>
              <a:p>
                <a:r>
                  <a:rPr lang="ja-JP" altLang="en-US" dirty="0"/>
                  <a:t>指定して，それぞれに対応する入力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ja-JP" altLang="en-US" dirty="0"/>
                  <a:t>を</a:t>
                </a:r>
                <a:endParaRPr lang="en-US" altLang="ja-JP" dirty="0"/>
              </a:p>
              <a:p>
                <a:r>
                  <a:rPr kumimoji="1" lang="ja-JP" altLang="en-US" dirty="0"/>
                  <a:t>求める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249942-1EF2-4727-84ED-843EAC103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284" y="4646542"/>
                <a:ext cx="3961341" cy="923330"/>
              </a:xfrm>
              <a:prstGeom prst="rect">
                <a:avLst/>
              </a:prstGeom>
              <a:blipFill>
                <a:blip r:embed="rId8"/>
                <a:stretch>
                  <a:fillRect l="-1385" t="-5263" r="-1231" b="-7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82135F2E-9829-4F64-B311-79F6DAA47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4180" y="1926864"/>
            <a:ext cx="5321550" cy="245071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9CF1FD-8A7D-498A-9DCD-586662B1D507}"/>
              </a:ext>
            </a:extLst>
          </p:cNvPr>
          <p:cNvSpPr txBox="1"/>
          <p:nvPr/>
        </p:nvSpPr>
        <p:spPr>
          <a:xfrm>
            <a:off x="9813076" y="4192912"/>
            <a:ext cx="220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Poulakakis</a:t>
            </a:r>
            <a:r>
              <a:rPr kumimoji="1" lang="en-US" altLang="ja-JP" dirty="0"/>
              <a:t> et al. 2006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959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8650" y="434340"/>
            <a:ext cx="1909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プログラムの構成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89985" y="2695289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89985" y="22306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eom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1974" y="1255794"/>
            <a:ext cx="278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Program_twoLeg_rigidBody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2280665" y="1737049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class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85204" y="4865840"/>
            <a:ext cx="1365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main_test</a:t>
            </a:r>
            <a:r>
              <a:rPr lang="ja-JP" altLang="en-US" dirty="0" err="1"/>
              <a:t>.</a:t>
            </a:r>
            <a:r>
              <a:rPr lang="ja-JP" altLang="en-US" dirty="0"/>
              <a:t>m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1797525" y="1799837"/>
            <a:ext cx="428253" cy="256132"/>
            <a:chOff x="5322277" y="1003696"/>
            <a:chExt cx="1016611" cy="608020"/>
          </a:xfrm>
        </p:grpSpPr>
        <p:sp>
          <p:nvSpPr>
            <p:cNvPr id="21" name="正方形/長方形 20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02306" y="2274398"/>
            <a:ext cx="428253" cy="256132"/>
            <a:chOff x="5322277" y="1003696"/>
            <a:chExt cx="1016611" cy="608020"/>
          </a:xfrm>
        </p:grpSpPr>
        <p:sp>
          <p:nvSpPr>
            <p:cNvPr id="25" name="正方形/長方形 24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28650" y="1312394"/>
            <a:ext cx="428253" cy="256132"/>
            <a:chOff x="5322277" y="1003696"/>
            <a:chExt cx="1016611" cy="608020"/>
          </a:xfrm>
        </p:grpSpPr>
        <p:sp>
          <p:nvSpPr>
            <p:cNvPr id="30" name="正方形/長方形 29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2722368" y="2748959"/>
            <a:ext cx="428253" cy="256132"/>
            <a:chOff x="5322277" y="1003696"/>
            <a:chExt cx="1016611" cy="608020"/>
          </a:xfrm>
        </p:grpSpPr>
        <p:sp>
          <p:nvSpPr>
            <p:cNvPr id="35" name="正方形/長方形 34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37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2722368" y="3223520"/>
            <a:ext cx="428253" cy="256132"/>
            <a:chOff x="5322277" y="1003696"/>
            <a:chExt cx="1016611" cy="608020"/>
          </a:xfrm>
        </p:grpSpPr>
        <p:sp>
          <p:nvSpPr>
            <p:cNvPr id="40" name="正方形/長方形 39"/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 42"/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1899685" y="4809066"/>
            <a:ext cx="283490" cy="418530"/>
            <a:chOff x="6257925" y="737790"/>
            <a:chExt cx="552450" cy="815609"/>
          </a:xfrm>
        </p:grpSpPr>
        <p:sp>
          <p:nvSpPr>
            <p:cNvPr id="44" name="正方形/長方形 43"/>
            <p:cNvSpPr/>
            <p:nvPr/>
          </p:nvSpPr>
          <p:spPr>
            <a:xfrm>
              <a:off x="6257925" y="737791"/>
              <a:ext cx="552450" cy="81560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直角三角形 44"/>
            <p:cNvSpPr/>
            <p:nvPr/>
          </p:nvSpPr>
          <p:spPr>
            <a:xfrm rot="10800000">
              <a:off x="6639533" y="737790"/>
              <a:ext cx="170842" cy="187065"/>
            </a:xfrm>
            <a:prstGeom prst="rt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6337356" y="92485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337356" y="105521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6337356" y="118557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6337356" y="131593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6337356" y="1446294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54" name="カギ線コネクタ 53"/>
          <p:cNvCxnSpPr>
            <a:stCxn id="32" idx="2"/>
            <a:endCxn id="10" idx="1"/>
          </p:cNvCxnSpPr>
          <p:nvPr/>
        </p:nvCxnSpPr>
        <p:spPr>
          <a:xfrm rot="16200000" flipH="1">
            <a:off x="1119347" y="1281924"/>
            <a:ext cx="391576" cy="9647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2162616" y="1894973"/>
            <a:ext cx="378694" cy="7006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cxnSpLocks/>
            <a:stCxn id="10" idx="2"/>
            <a:endCxn id="37" idx="1"/>
          </p:cNvCxnSpPr>
          <p:nvPr/>
        </p:nvCxnSpPr>
        <p:spPr>
          <a:xfrm rot="16200000" flipH="1">
            <a:off x="1935367" y="2122222"/>
            <a:ext cx="853255" cy="720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cxnSpLocks/>
            <a:stCxn id="10" idx="2"/>
            <a:endCxn id="42" idx="1"/>
          </p:cNvCxnSpPr>
          <p:nvPr/>
        </p:nvCxnSpPr>
        <p:spPr>
          <a:xfrm rot="16200000" flipH="1">
            <a:off x="1698086" y="2359503"/>
            <a:ext cx="1327816" cy="720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32" idx="2"/>
            <a:endCxn id="44" idx="1"/>
          </p:cNvCxnSpPr>
          <p:nvPr/>
        </p:nvCxnSpPr>
        <p:spPr>
          <a:xfrm rot="16200000" flipH="1">
            <a:off x="-358688" y="2759959"/>
            <a:ext cx="3449806" cy="10669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6224887" y="4995402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ロボットモデルのクラスの動作確認用メイン関数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37352" y="177543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クラスファイルを格納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842133" y="225358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フェーズごとの運動方程式を格納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842133" y="2672993"/>
            <a:ext cx="501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フェーズごとの終了イベントを指定する関数を格納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2285204" y="544602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main_find_fixedPoint.m</a:t>
            </a:r>
          </a:p>
        </p:txBody>
      </p:sp>
      <p:grpSp>
        <p:nvGrpSpPr>
          <p:cNvPr id="69" name="グループ化 68"/>
          <p:cNvGrpSpPr/>
          <p:nvPr/>
        </p:nvGrpSpPr>
        <p:grpSpPr>
          <a:xfrm>
            <a:off x="1899685" y="5446027"/>
            <a:ext cx="283490" cy="418530"/>
            <a:chOff x="6257925" y="737790"/>
            <a:chExt cx="552450" cy="815609"/>
          </a:xfrm>
        </p:grpSpPr>
        <p:sp>
          <p:nvSpPr>
            <p:cNvPr id="70" name="正方形/長方形 69"/>
            <p:cNvSpPr/>
            <p:nvPr/>
          </p:nvSpPr>
          <p:spPr>
            <a:xfrm>
              <a:off x="6257925" y="737791"/>
              <a:ext cx="552450" cy="81560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直角三角形 70"/>
            <p:cNvSpPr/>
            <p:nvPr/>
          </p:nvSpPr>
          <p:spPr>
            <a:xfrm rot="10800000">
              <a:off x="6639533" y="737790"/>
              <a:ext cx="170842" cy="187065"/>
            </a:xfrm>
            <a:prstGeom prst="rt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337356" y="92485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337356" y="105521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337356" y="118557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6337356" y="1315936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6337356" y="1446294"/>
              <a:ext cx="349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77" name="テキスト ボックス 76"/>
          <p:cNvSpPr txBox="1"/>
          <p:nvPr/>
        </p:nvSpPr>
        <p:spPr>
          <a:xfrm>
            <a:off x="6224887" y="54706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周期解探索のメイン関数</a:t>
            </a:r>
          </a:p>
        </p:txBody>
      </p:sp>
      <p:cxnSp>
        <p:nvCxnSpPr>
          <p:cNvPr id="79" name="カギ線コネクタ 78"/>
          <p:cNvCxnSpPr>
            <a:stCxn id="32" idx="2"/>
            <a:endCxn id="70" idx="1"/>
          </p:cNvCxnSpPr>
          <p:nvPr/>
        </p:nvCxnSpPr>
        <p:spPr>
          <a:xfrm rot="16200000" flipH="1">
            <a:off x="-677168" y="3078439"/>
            <a:ext cx="4086767" cy="10669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9116530-1962-411F-9A37-6CE301E273A9}"/>
              </a:ext>
            </a:extLst>
          </p:cNvPr>
          <p:cNvSpPr/>
          <p:nvPr/>
        </p:nvSpPr>
        <p:spPr>
          <a:xfrm>
            <a:off x="3189985" y="3181233"/>
            <a:ext cx="100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symbolic</a:t>
            </a:r>
            <a:endParaRPr lang="ja-JP" altLang="en-US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1A4E1F1-C77C-49A3-8037-C00F61EB6718}"/>
              </a:ext>
            </a:extLst>
          </p:cNvPr>
          <p:cNvSpPr/>
          <p:nvPr/>
        </p:nvSpPr>
        <p:spPr>
          <a:xfrm>
            <a:off x="2285204" y="3772239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data</a:t>
            </a:r>
            <a:endParaRPr lang="ja-JP" altLang="en-US" dirty="0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695233-0621-43C8-BD88-7C9DFBA938FA}"/>
              </a:ext>
            </a:extLst>
          </p:cNvPr>
          <p:cNvGrpSpPr/>
          <p:nvPr/>
        </p:nvGrpSpPr>
        <p:grpSpPr>
          <a:xfrm>
            <a:off x="1817587" y="3859944"/>
            <a:ext cx="428253" cy="256132"/>
            <a:chOff x="5322277" y="1003696"/>
            <a:chExt cx="1016611" cy="6080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E694DCB6-C09D-4B50-B01D-4B38AE3FC739}"/>
                </a:ext>
              </a:extLst>
            </p:cNvPr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B0A28A2C-BD2C-4771-9E79-86B978E43162}"/>
                </a:ext>
              </a:extLst>
            </p:cNvPr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58A2D83-D924-47B2-8D18-F2C6C616C07A}"/>
                </a:ext>
              </a:extLst>
            </p:cNvPr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フリーフォーム 42">
              <a:extLst>
                <a:ext uri="{FF2B5EF4-FFF2-40B4-BE49-F238E27FC236}">
                  <a16:creationId xmlns:a16="http://schemas.microsoft.com/office/drawing/2014/main" id="{C5622B03-6987-4E58-949F-6EFFF209B55C}"/>
                </a:ext>
              </a:extLst>
            </p:cNvPr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63F3087-3061-432C-974D-B059ACC1C0C6}"/>
              </a:ext>
            </a:extLst>
          </p:cNvPr>
          <p:cNvSpPr/>
          <p:nvPr/>
        </p:nvSpPr>
        <p:spPr>
          <a:xfrm>
            <a:off x="2285204" y="4310103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fig</a:t>
            </a:r>
            <a:endParaRPr lang="ja-JP" altLang="en-US" dirty="0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A2E8619E-EB24-46A2-98BB-4240E3BA6E22}"/>
              </a:ext>
            </a:extLst>
          </p:cNvPr>
          <p:cNvGrpSpPr/>
          <p:nvPr/>
        </p:nvGrpSpPr>
        <p:grpSpPr>
          <a:xfrm>
            <a:off x="1817587" y="4334505"/>
            <a:ext cx="428253" cy="256132"/>
            <a:chOff x="5322277" y="1003696"/>
            <a:chExt cx="1016611" cy="608020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5E6F823C-633F-49EA-A254-D4407548C333}"/>
                </a:ext>
              </a:extLst>
            </p:cNvPr>
            <p:cNvSpPr/>
            <p:nvPr/>
          </p:nvSpPr>
          <p:spPr>
            <a:xfrm>
              <a:off x="5369902" y="1003696"/>
              <a:ext cx="968986" cy="6080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52834AE-FD48-4C6B-9B54-86B249804CC2}"/>
                </a:ext>
              </a:extLst>
            </p:cNvPr>
            <p:cNvSpPr/>
            <p:nvPr/>
          </p:nvSpPr>
          <p:spPr>
            <a:xfrm>
              <a:off x="5414963" y="1090613"/>
              <a:ext cx="795337" cy="40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A4214797-701E-4F79-80AC-CA9E934D8613}"/>
                </a:ext>
              </a:extLst>
            </p:cNvPr>
            <p:cNvSpPr/>
            <p:nvPr/>
          </p:nvSpPr>
          <p:spPr>
            <a:xfrm>
              <a:off x="5322277" y="1156564"/>
              <a:ext cx="968986" cy="455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フリーフォーム 42">
              <a:extLst>
                <a:ext uri="{FF2B5EF4-FFF2-40B4-BE49-F238E27FC236}">
                  <a16:creationId xmlns:a16="http://schemas.microsoft.com/office/drawing/2014/main" id="{FED0A921-9F8E-455A-BA6E-E6DDA851F587}"/>
                </a:ext>
              </a:extLst>
            </p:cNvPr>
            <p:cNvSpPr/>
            <p:nvPr/>
          </p:nvSpPr>
          <p:spPr>
            <a:xfrm>
              <a:off x="5322277" y="1047155"/>
              <a:ext cx="471583" cy="152867"/>
            </a:xfrm>
            <a:custGeom>
              <a:avLst/>
              <a:gdLst>
                <a:gd name="connsiteX0" fmla="*/ 350564 w 471583"/>
                <a:gd name="connsiteY0" fmla="*/ 0 h 152867"/>
                <a:gd name="connsiteX1" fmla="*/ 471583 w 471583"/>
                <a:gd name="connsiteY1" fmla="*/ 152865 h 152867"/>
                <a:gd name="connsiteX2" fmla="*/ 350564 w 471583"/>
                <a:gd name="connsiteY2" fmla="*/ 152865 h 152867"/>
                <a:gd name="connsiteX3" fmla="*/ 350564 w 471583"/>
                <a:gd name="connsiteY3" fmla="*/ 152867 h 152867"/>
                <a:gd name="connsiteX4" fmla="*/ 0 w 471583"/>
                <a:gd name="connsiteY4" fmla="*/ 152867 h 152867"/>
                <a:gd name="connsiteX5" fmla="*/ 0 w 471583"/>
                <a:gd name="connsiteY5" fmla="*/ 366 h 152867"/>
                <a:gd name="connsiteX6" fmla="*/ 350564 w 471583"/>
                <a:gd name="connsiteY6" fmla="*/ 366 h 1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83" h="152867">
                  <a:moveTo>
                    <a:pt x="350564" y="0"/>
                  </a:moveTo>
                  <a:lnTo>
                    <a:pt x="471583" y="152865"/>
                  </a:lnTo>
                  <a:lnTo>
                    <a:pt x="350564" y="152865"/>
                  </a:lnTo>
                  <a:lnTo>
                    <a:pt x="350564" y="152867"/>
                  </a:lnTo>
                  <a:lnTo>
                    <a:pt x="0" y="152867"/>
                  </a:lnTo>
                  <a:lnTo>
                    <a:pt x="0" y="366"/>
                  </a:lnTo>
                  <a:lnTo>
                    <a:pt x="350564" y="3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カギ線コネクタ 59">
            <a:extLst>
              <a:ext uri="{FF2B5EF4-FFF2-40B4-BE49-F238E27FC236}">
                <a16:creationId xmlns:a16="http://schemas.microsoft.com/office/drawing/2014/main" id="{0159C5F4-3ACA-4BF2-8C83-A52276AA497F}"/>
              </a:ext>
            </a:extLst>
          </p:cNvPr>
          <p:cNvCxnSpPr>
            <a:cxnSpLocks/>
            <a:stCxn id="32" idx="2"/>
            <a:endCxn id="89" idx="1"/>
          </p:cNvCxnSpPr>
          <p:nvPr/>
        </p:nvCxnSpPr>
        <p:spPr>
          <a:xfrm rot="16200000" flipH="1">
            <a:off x="99325" y="2301946"/>
            <a:ext cx="2451683" cy="984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59">
            <a:extLst>
              <a:ext uri="{FF2B5EF4-FFF2-40B4-BE49-F238E27FC236}">
                <a16:creationId xmlns:a16="http://schemas.microsoft.com/office/drawing/2014/main" id="{EEFFFC57-0F7D-4F32-97CA-42E589842890}"/>
              </a:ext>
            </a:extLst>
          </p:cNvPr>
          <p:cNvCxnSpPr>
            <a:cxnSpLocks/>
            <a:stCxn id="32" idx="2"/>
            <a:endCxn id="95" idx="1"/>
          </p:cNvCxnSpPr>
          <p:nvPr/>
        </p:nvCxnSpPr>
        <p:spPr>
          <a:xfrm rot="16200000" flipH="1">
            <a:off x="-137956" y="2539227"/>
            <a:ext cx="2926244" cy="984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321BEE2-25E4-4F15-9978-44FA0214FB0D}"/>
              </a:ext>
            </a:extLst>
          </p:cNvPr>
          <p:cNvSpPr txBox="1"/>
          <p:nvPr/>
        </p:nvSpPr>
        <p:spPr>
          <a:xfrm>
            <a:off x="4842133" y="3142694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運動方程式を求めるときに使用するシンボリック計算関連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74E02D3-C577-493C-9FE8-4145B39577E6}"/>
              </a:ext>
            </a:extLst>
          </p:cNvPr>
          <p:cNvSpPr txBox="1"/>
          <p:nvPr/>
        </p:nvSpPr>
        <p:spPr>
          <a:xfrm>
            <a:off x="3937352" y="3796493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計算結果の</a:t>
            </a:r>
            <a:r>
              <a:rPr lang="ja-JP" altLang="en-US" dirty="0"/>
              <a:t>数値データ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(.mat)</a:t>
            </a:r>
            <a:r>
              <a:rPr kumimoji="1" lang="ja-JP" altLang="en-US" dirty="0"/>
              <a:t>を格納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0178288-F014-42E6-8103-31DD199EB345}"/>
              </a:ext>
            </a:extLst>
          </p:cNvPr>
          <p:cNvSpPr txBox="1"/>
          <p:nvPr/>
        </p:nvSpPr>
        <p:spPr>
          <a:xfrm>
            <a:off x="3937352" y="4271717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計算結果を描画した図のファイルを格納</a:t>
            </a:r>
          </a:p>
        </p:txBody>
      </p:sp>
    </p:spTree>
    <p:extLst>
      <p:ext uri="{BB962C8B-B14F-4D97-AF65-F5344CB8AC3E}">
        <p14:creationId xmlns:p14="http://schemas.microsoft.com/office/powerpoint/2010/main" val="28144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B470E-FA0C-417A-8E98-1595A355D533}"/>
              </a:ext>
            </a:extLst>
          </p:cNvPr>
          <p:cNvSpPr txBox="1"/>
          <p:nvPr/>
        </p:nvSpPr>
        <p:spPr>
          <a:xfrm>
            <a:off x="539261" y="179754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周期解の探索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8B24A7-164C-4048-8AB5-B181A451C35C}"/>
              </a:ext>
            </a:extLst>
          </p:cNvPr>
          <p:cNvSpPr txBox="1"/>
          <p:nvPr/>
        </p:nvSpPr>
        <p:spPr>
          <a:xfrm>
            <a:off x="539261" y="742462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ポアンカレ断面上の固定点を探索する．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7C4ADF-D443-4C8B-A5DE-2C3BFA0E8113}"/>
              </a:ext>
            </a:extLst>
          </p:cNvPr>
          <p:cNvSpPr txBox="1"/>
          <p:nvPr/>
        </p:nvSpPr>
        <p:spPr>
          <a:xfrm>
            <a:off x="539261" y="1291549"/>
            <a:ext cx="28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ポアンカレ断面：</a:t>
            </a:r>
            <a:r>
              <a:rPr kumimoji="1" lang="en-US" altLang="ja-JP" dirty="0"/>
              <a:t>Apex height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C7651D-5EA2-48B3-BA6F-02280EF1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44" y="369332"/>
            <a:ext cx="5263918" cy="3524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E706E7-D595-4FAD-9251-F903B240DF22}"/>
                  </a:ext>
                </a:extLst>
              </p:cNvPr>
              <p:cNvSpPr txBox="1"/>
              <p:nvPr/>
            </p:nvSpPr>
            <p:spPr>
              <a:xfrm>
                <a:off x="414338" y="2034017"/>
                <a:ext cx="5486400" cy="301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ja-JP" altLang="en-US" dirty="0"/>
                  <a:t>適当に初期値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与える</a:t>
                </a:r>
                <a:endParaRPr kumimoji="1"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ja-JP" altLang="en-US" dirty="0"/>
                  <a:t>初期値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kumimoji="1" lang="ja-JP" altLang="en-US" dirty="0"/>
                  <a:t>からスタートして，</a:t>
                </a:r>
                <a:r>
                  <a:rPr kumimoji="1" lang="en-US" altLang="ja-JP" dirty="0"/>
                  <a:t>ODE45</a:t>
                </a:r>
                <a:r>
                  <a:rPr kumimoji="1" lang="ja-JP" altLang="en-US" dirty="0"/>
                  <a:t>で運動方程式を数値積分する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再びポアンカレ断面上に戻ってきたときの状態量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求める</a:t>
                </a:r>
                <a:endParaRPr kumimoji="1"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周したときの誤差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ja-JP" altLang="en-US" i="1" dirty="0" smtClean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小さくなるように，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初期値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を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/>
                  <a:t>更新</a:t>
                </a:r>
                <a:endParaRPr kumimoji="1"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ja-JP" dirty="0"/>
                  <a:t>2</a:t>
                </a:r>
                <a:r>
                  <a:rPr lang="ja-JP" altLang="en-US" dirty="0"/>
                  <a:t>～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を繰り返す</a:t>
                </a:r>
                <a:endParaRPr kumimoji="1"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ja-JP" dirty="0"/>
                  <a:t>N</a:t>
                </a:r>
                <a:r>
                  <a:rPr lang="ja-JP" altLang="en-US" dirty="0"/>
                  <a:t>回の更新を行ったあと，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十分ゼロベクトルに近くなったら計算を終了する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E706E7-D595-4FAD-9251-F903B240D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8" y="2034017"/>
                <a:ext cx="5486400" cy="3019288"/>
              </a:xfrm>
              <a:prstGeom prst="rect">
                <a:avLst/>
              </a:prstGeom>
              <a:blipFill>
                <a:blip r:embed="rId3"/>
                <a:stretch>
                  <a:fillRect l="-1000" t="-1616" r="-3556" b="-16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B6127F-9ADD-41AD-AC81-2DFC5E012B65}"/>
              </a:ext>
            </a:extLst>
          </p:cNvPr>
          <p:cNvSpPr/>
          <p:nvPr/>
        </p:nvSpPr>
        <p:spPr>
          <a:xfrm>
            <a:off x="773722" y="3501335"/>
            <a:ext cx="5263917" cy="155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DA1103-124D-46BD-9C17-982593DB9F63}"/>
              </a:ext>
            </a:extLst>
          </p:cNvPr>
          <p:cNvSpPr txBox="1"/>
          <p:nvPr/>
        </p:nvSpPr>
        <p:spPr>
          <a:xfrm>
            <a:off x="773722" y="5159494"/>
            <a:ext cx="1093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ニュートン・ラフソン法のアルゴリズムで計算を行う（勾配を計算し，誤差が小さくなる方向に初期値を更新する）．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MATLAB</a:t>
            </a:r>
            <a:r>
              <a:rPr lang="ja-JP" altLang="en-US" dirty="0">
                <a:solidFill>
                  <a:srgbClr val="FF0000"/>
                </a:solidFill>
              </a:rPr>
              <a:t>の実装時は，ニュートン・ラフソン法を更新した関数</a:t>
            </a:r>
            <a:r>
              <a:rPr lang="en-US" altLang="ja-JP" dirty="0" err="1">
                <a:solidFill>
                  <a:srgbClr val="FF0000"/>
                </a:solidFill>
              </a:rPr>
              <a:t>fsolve</a:t>
            </a:r>
            <a:r>
              <a:rPr lang="ja-JP" altLang="en-US" dirty="0">
                <a:solidFill>
                  <a:srgbClr val="FF0000"/>
                </a:solidFill>
              </a:rPr>
              <a:t>を利用する．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/>
          <p:cNvSpPr/>
          <p:nvPr/>
        </p:nvSpPr>
        <p:spPr>
          <a:xfrm>
            <a:off x="1750645" y="170484"/>
            <a:ext cx="9983469" cy="6613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2336799" y="1062114"/>
            <a:ext cx="8732227" cy="4127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571261" y="1932659"/>
            <a:ext cx="5645151" cy="157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3061" y="17606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アルゴリズム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645150" y="405948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解探索の初期値を設定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645150" y="1221535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解の推定値から</a:t>
            </a:r>
            <a:b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運動の初期値を設定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645150" y="2037122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歩だけ動かす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645150" y="2852709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初期値と終端値の</a:t>
            </a:r>
            <a:b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誤差を計算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466504" y="2584660"/>
            <a:ext cx="2461846" cy="625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解の推定値を更新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9" name="直線矢印コネクタ 8"/>
          <p:cNvCxnSpPr>
            <a:stCxn id="3" idx="2"/>
            <a:endCxn id="4" idx="0"/>
          </p:cNvCxnSpPr>
          <p:nvPr/>
        </p:nvCxnSpPr>
        <p:spPr>
          <a:xfrm>
            <a:off x="6876073" y="922667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線矢印コネクタ 10"/>
          <p:cNvCxnSpPr>
            <a:stCxn id="4" idx="2"/>
            <a:endCxn id="5" idx="0"/>
          </p:cNvCxnSpPr>
          <p:nvPr/>
        </p:nvCxnSpPr>
        <p:spPr>
          <a:xfrm>
            <a:off x="6876073" y="1738254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矢印コネクタ 12"/>
          <p:cNvCxnSpPr>
            <a:stCxn id="5" idx="2"/>
            <a:endCxn id="6" idx="0"/>
          </p:cNvCxnSpPr>
          <p:nvPr/>
        </p:nvCxnSpPr>
        <p:spPr>
          <a:xfrm>
            <a:off x="6876073" y="2553841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カギ線コネクタ 14"/>
          <p:cNvCxnSpPr>
            <a:stCxn id="27" idx="3"/>
            <a:endCxn id="7" idx="2"/>
          </p:cNvCxnSpPr>
          <p:nvPr/>
        </p:nvCxnSpPr>
        <p:spPr>
          <a:xfrm flipV="1">
            <a:off x="8056196" y="3209890"/>
            <a:ext cx="1641231" cy="7619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カギ線コネクタ 16"/>
          <p:cNvCxnSpPr>
            <a:stCxn id="7" idx="0"/>
            <a:endCxn id="4" idx="3"/>
          </p:cNvCxnSpPr>
          <p:nvPr/>
        </p:nvCxnSpPr>
        <p:spPr>
          <a:xfrm rot="16200000" flipV="1">
            <a:off x="8349830" y="1237062"/>
            <a:ext cx="1104765" cy="15904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ひし形 26"/>
          <p:cNvSpPr/>
          <p:nvPr/>
        </p:nvSpPr>
        <p:spPr>
          <a:xfrm>
            <a:off x="5695950" y="3668296"/>
            <a:ext cx="2360246" cy="6071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誤差評価</a:t>
            </a:r>
          </a:p>
        </p:txBody>
      </p:sp>
      <p:cxnSp>
        <p:nvCxnSpPr>
          <p:cNvPr id="28" name="直線矢印コネクタ 27"/>
          <p:cNvCxnSpPr>
            <a:stCxn id="6" idx="2"/>
            <a:endCxn id="27" idx="0"/>
          </p:cNvCxnSpPr>
          <p:nvPr/>
        </p:nvCxnSpPr>
        <p:spPr>
          <a:xfrm>
            <a:off x="6876073" y="3369428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正方形/長方形 41"/>
          <p:cNvSpPr/>
          <p:nvPr/>
        </p:nvSpPr>
        <p:spPr>
          <a:xfrm>
            <a:off x="5645150" y="4574309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周期解になっているか確認</a:t>
            </a:r>
          </a:p>
        </p:txBody>
      </p:sp>
      <p:cxnSp>
        <p:nvCxnSpPr>
          <p:cNvPr id="43" name="直線矢印コネクタ 42"/>
          <p:cNvCxnSpPr>
            <a:stCxn id="27" idx="2"/>
            <a:endCxn id="42" idx="0"/>
          </p:cNvCxnSpPr>
          <p:nvPr/>
        </p:nvCxnSpPr>
        <p:spPr>
          <a:xfrm>
            <a:off x="6876073" y="4275441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106996" y="365021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誤差大きい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98616" y="4231583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誤差十分小さい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2700044" y="2527943"/>
            <a:ext cx="1519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bound_once.m</a:t>
            </a:r>
            <a:endParaRPr lang="en-US" altLang="ja-JP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698507" y="1320238"/>
            <a:ext cx="2296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func_find_fixedPoint.m</a:t>
            </a:r>
            <a:endParaRPr lang="en-US" altLang="ja-JP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2706335" y="351692"/>
            <a:ext cx="2267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main_find_fixedPoint.m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5645150" y="5389896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見つかった解を保存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5645150" y="6205484"/>
            <a:ext cx="2461846" cy="51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パラメータを変更</a:t>
            </a:r>
          </a:p>
        </p:txBody>
      </p:sp>
      <p:cxnSp>
        <p:nvCxnSpPr>
          <p:cNvPr id="94" name="直線矢印コネクタ 93"/>
          <p:cNvCxnSpPr>
            <a:stCxn id="42" idx="2"/>
            <a:endCxn id="81" idx="0"/>
          </p:cNvCxnSpPr>
          <p:nvPr/>
        </p:nvCxnSpPr>
        <p:spPr>
          <a:xfrm>
            <a:off x="6876073" y="5091028"/>
            <a:ext cx="0" cy="29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直線矢印コネクタ 94"/>
          <p:cNvCxnSpPr>
            <a:stCxn id="81" idx="2"/>
            <a:endCxn id="82" idx="0"/>
          </p:cNvCxnSpPr>
          <p:nvPr/>
        </p:nvCxnSpPr>
        <p:spPr>
          <a:xfrm>
            <a:off x="6876073" y="5906615"/>
            <a:ext cx="0" cy="29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カギ線コネクタ 99"/>
          <p:cNvCxnSpPr>
            <a:stCxn id="82" idx="3"/>
            <a:endCxn id="3" idx="3"/>
          </p:cNvCxnSpPr>
          <p:nvPr/>
        </p:nvCxnSpPr>
        <p:spPr>
          <a:xfrm flipV="1">
            <a:off x="8106996" y="664308"/>
            <a:ext cx="12700" cy="5799536"/>
          </a:xfrm>
          <a:prstGeom prst="bentConnector3">
            <a:avLst>
              <a:gd name="adj1" fmla="val 259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571261" y="4867757"/>
            <a:ext cx="2550698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運動方程式の初期値</a:t>
            </a:r>
            <a:endParaRPr kumimoji="1" lang="en-US" altLang="ja-JP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解探索の初期値</a:t>
            </a:r>
            <a:endParaRPr lang="en-US" altLang="ja-JP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ややこしいので注意！</a:t>
            </a:r>
            <a:endParaRPr lang="en-US" altLang="ja-JP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3499755" y="2908990"/>
            <a:ext cx="70338" cy="50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045326" y="3379410"/>
            <a:ext cx="1483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Segoe UI" panose="020B0502040204020203" pitchFamily="34" charset="0"/>
                <a:ea typeface="BIZ UDPゴシック" panose="020B0400000000000000" pitchFamily="50" charset="-128"/>
                <a:cs typeface="Segoe UI" panose="020B0502040204020203" pitchFamily="34" charset="0"/>
              </a:rPr>
              <a:t>fsolve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にわたす関数</a:t>
            </a:r>
          </a:p>
        </p:txBody>
      </p:sp>
    </p:spTree>
    <p:extLst>
      <p:ext uri="{BB962C8B-B14F-4D97-AF65-F5344CB8AC3E}">
        <p14:creationId xmlns:p14="http://schemas.microsoft.com/office/powerpoint/2010/main" val="379736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663</Words>
  <Application>Microsoft Office PowerPoint</Application>
  <PresentationFormat>ワイド画面</PresentationFormat>
  <Paragraphs>111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BIZ UDPゴシック</vt:lpstr>
      <vt:lpstr>ＭＳ Ｐゴシック</vt:lpstr>
      <vt:lpstr>Arial</vt:lpstr>
      <vt:lpstr>Calibri</vt:lpstr>
      <vt:lpstr>Calibri Light</vt:lpstr>
      <vt:lpstr>Cambria Math</vt:lpstr>
      <vt:lpstr>Segoe UI</vt:lpstr>
      <vt:lpstr>Office テーマ</vt:lpstr>
      <vt:lpstr>体幹剛体モデルの 周期解探索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体幹剛体モデルの周期解探索</dc:title>
  <dc:creator>上村知也</dc:creator>
  <cp:lastModifiedBy>tomoya kamimura</cp:lastModifiedBy>
  <cp:revision>39</cp:revision>
  <dcterms:created xsi:type="dcterms:W3CDTF">2018-02-07T07:36:51Z</dcterms:created>
  <dcterms:modified xsi:type="dcterms:W3CDTF">2022-03-16T01:56:28Z</dcterms:modified>
</cp:coreProperties>
</file>