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84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9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19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B8DA-E946-4804-A4B7-D07B726C45B4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体幹剛体モデルの</a:t>
            </a:r>
            <a:br>
              <a:rPr lang="en-US" altLang="ja-JP" dirty="0"/>
            </a:br>
            <a:r>
              <a:rPr lang="ja-JP" altLang="en-US" dirty="0"/>
              <a:t>周期解探索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6335395" y="314325"/>
            <a:ext cx="5504180" cy="3305176"/>
            <a:chOff x="172683" y="36485"/>
            <a:chExt cx="8790342" cy="5278466"/>
          </a:xfrm>
        </p:grpSpPr>
        <p:sp>
          <p:nvSpPr>
            <p:cNvPr id="7" name="正方形/長方形 6"/>
            <p:cNvSpPr/>
            <p:nvPr/>
          </p:nvSpPr>
          <p:spPr>
            <a:xfrm rot="20700000">
              <a:off x="1368451" y="1629791"/>
              <a:ext cx="5025972" cy="56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 rot="19800000">
              <a:off x="2238826" y="2099138"/>
              <a:ext cx="398794" cy="3215813"/>
              <a:chOff x="1514926" y="2289637"/>
              <a:chExt cx="398794" cy="321581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8" name="直線コネクタ 17"/>
              <p:cNvCxnSpPr>
                <a:stCxn id="13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グループ化 22"/>
            <p:cNvGrpSpPr/>
            <p:nvPr/>
          </p:nvGrpSpPr>
          <p:grpSpPr>
            <a:xfrm rot="18900000">
              <a:off x="6820351" y="776680"/>
              <a:ext cx="398794" cy="3215813"/>
              <a:chOff x="1514926" y="2289637"/>
              <a:chExt cx="398794" cy="3215813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26" name="円/楕円 25"/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5" name="直線コネクタ 24"/>
              <p:cNvCxnSpPr>
                <a:stCxn id="26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9" name="直線コネクタ 28"/>
            <p:cNvCxnSpPr/>
            <p:nvPr/>
          </p:nvCxnSpPr>
          <p:spPr>
            <a:xfrm>
              <a:off x="1552073" y="2834343"/>
              <a:ext cx="23293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/>
            <p:cNvSpPr/>
            <p:nvPr/>
          </p:nvSpPr>
          <p:spPr>
            <a:xfrm>
              <a:off x="553095" y="1796147"/>
              <a:ext cx="2076392" cy="2076392"/>
            </a:xfrm>
            <a:prstGeom prst="arc">
              <a:avLst>
                <a:gd name="adj1" fmla="val 20625763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3672937" y="1757321"/>
              <a:ext cx="308685" cy="308685"/>
              <a:chOff x="2611395" y="1449860"/>
              <a:chExt cx="1416908" cy="1416908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2611395" y="1449860"/>
                <a:ext cx="1416908" cy="14169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パイ 32"/>
              <p:cNvSpPr/>
              <p:nvPr/>
            </p:nvSpPr>
            <p:spPr>
              <a:xfrm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パイ 33"/>
              <p:cNvSpPr/>
              <p:nvPr/>
            </p:nvSpPr>
            <p:spPr>
              <a:xfrm rot="10800000"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線矢印コネクタ 35"/>
            <p:cNvCxnSpPr/>
            <p:nvPr/>
          </p:nvCxnSpPr>
          <p:spPr>
            <a:xfrm flipH="1">
              <a:off x="3881438" y="1106630"/>
              <a:ext cx="361411" cy="65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023780" y="1388620"/>
              <a:ext cx="0" cy="3916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33967" y="2515416"/>
              <a:ext cx="0" cy="2790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/>
            <p:cNvSpPr/>
            <p:nvPr/>
          </p:nvSpPr>
          <p:spPr>
            <a:xfrm>
              <a:off x="172683" y="954132"/>
              <a:ext cx="3122568" cy="3122568"/>
            </a:xfrm>
            <a:prstGeom prst="arc">
              <a:avLst>
                <a:gd name="adj1" fmla="val 3524694"/>
                <a:gd name="adj2" fmla="val 538524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/>
            <p:cNvSpPr/>
            <p:nvPr/>
          </p:nvSpPr>
          <p:spPr>
            <a:xfrm>
              <a:off x="4671645" y="36485"/>
              <a:ext cx="2704270" cy="2704270"/>
            </a:xfrm>
            <a:prstGeom prst="arc">
              <a:avLst>
                <a:gd name="adj1" fmla="val 2626492"/>
                <a:gd name="adj2" fmla="val 538791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85875" y="5305425"/>
              <a:ext cx="7677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1733967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023780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blipFill rotWithShape="0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blipFill rotWithShape="0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428369" y="275434"/>
            <a:ext cx="843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blipFill rotWithShape="0"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67579" y="911228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/>
          <p:cNvCxnSpPr/>
          <p:nvPr/>
        </p:nvCxnSpPr>
        <p:spPr>
          <a:xfrm flipV="1">
            <a:off x="7084753" y="1167845"/>
            <a:ext cx="1467050" cy="402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1364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1364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/>
                    <a:gridCol w="1355952"/>
                    <a:gridCol w="135595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108197" r="-2013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208197" r="-2013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kg</a:t>
                          </a:r>
                          <a:r>
                            <a:rPr kumimoji="1" lang="en-US" altLang="ja-JP" baseline="0" dirty="0" smtClean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308197" r="-2013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408197" r="-2013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508197" r="-2013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64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7178" y="271849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0880" y="731975"/>
            <a:ext cx="648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回の</a:t>
            </a:r>
            <a:r>
              <a:rPr kumimoji="1" lang="en-US" altLang="ja-JP" dirty="0"/>
              <a:t>flight phase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回の</a:t>
            </a:r>
            <a:r>
              <a:rPr lang="en-US" altLang="ja-JP" dirty="0"/>
              <a:t>stance phase</a:t>
            </a:r>
            <a:r>
              <a:rPr lang="ja-JP" altLang="en-US" dirty="0"/>
              <a:t>を経て</a:t>
            </a:r>
            <a:r>
              <a:rPr lang="en-US" altLang="ja-JP" dirty="0"/>
              <a:t>1</a:t>
            </a:r>
            <a:r>
              <a:rPr lang="ja-JP" altLang="en-US" dirty="0"/>
              <a:t>周期の運動とする．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0" idx="1"/>
            <a:endCxn id="10" idx="3"/>
          </p:cNvCxnSpPr>
          <p:nvPr/>
        </p:nvCxnSpPr>
        <p:spPr>
          <a:xfrm>
            <a:off x="3730081" y="2459518"/>
            <a:ext cx="2705934" cy="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88606" y="1248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状態変数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603156" y="1203834"/>
                <a:ext cx="3179012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56" y="1203834"/>
                <a:ext cx="3179012" cy="459100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88606" y="17617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ポアンカレ断面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03156" y="1761785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Apex height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56" y="1761785"/>
                <a:ext cx="20569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74" t="-8197" r="-2374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88606" y="227485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シンメトリーな歩容を仮定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30081" y="2250614"/>
                <a:ext cx="2705934" cy="41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p>
                    </m:sSub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1" y="2250614"/>
                <a:ext cx="2705934" cy="417807"/>
              </a:xfrm>
              <a:prstGeom prst="rect">
                <a:avLst/>
              </a:prstGeom>
              <a:blipFill rotWithShape="0">
                <a:blip r:embed="rId4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561640" y="2968930"/>
            <a:ext cx="2497988" cy="794410"/>
            <a:chOff x="975462" y="3035803"/>
            <a:chExt cx="2497988" cy="794410"/>
          </a:xfrm>
        </p:grpSpPr>
        <p:sp>
          <p:nvSpPr>
            <p:cNvPr id="12" name="正方形/長方形 11"/>
            <p:cNvSpPr/>
            <p:nvPr/>
          </p:nvSpPr>
          <p:spPr>
            <a:xfrm>
              <a:off x="975462" y="3035803"/>
              <a:ext cx="1962751" cy="63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stCxn id="12" idx="1"/>
            </p:cNvCxnSpPr>
            <p:nvPr/>
          </p:nvCxnSpPr>
          <p:spPr>
            <a:xfrm>
              <a:off x="975462" y="3067467"/>
              <a:ext cx="551935" cy="729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887995" y="3061057"/>
              <a:ext cx="585455" cy="769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712146" y="2739927"/>
                <a:ext cx="899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46" y="2739927"/>
                <a:ext cx="8995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5017182" y="2739927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全体として水平</a:t>
            </a:r>
            <a:r>
              <a:rPr kumimoji="1" lang="en-US" altLang="ja-JP" dirty="0"/>
              <a:t>@</a:t>
            </a:r>
            <a:r>
              <a:rPr kumimoji="1" lang="ja-JP" altLang="en-US" dirty="0"/>
              <a:t>ポアンカレ断面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6" name="左中かっこ 25"/>
          <p:cNvSpPr/>
          <p:nvPr/>
        </p:nvSpPr>
        <p:spPr>
          <a:xfrm>
            <a:off x="3502139" y="2232902"/>
            <a:ext cx="171322" cy="876357"/>
          </a:xfrm>
          <a:prstGeom prst="leftBrace">
            <a:avLst>
              <a:gd name="adj1" fmla="val 60831"/>
              <a:gd name="adj2" fmla="val 190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30880" y="5372019"/>
                <a:ext cx="3350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ポアンカレ写像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を用いて，</a:t>
                </a: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5372019"/>
                <a:ext cx="33500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55" t="-13115" r="-1091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759021" y="5359305"/>
                <a:ext cx="1625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21" y="5359305"/>
                <a:ext cx="162595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8009" y="4209535"/>
                <a:ext cx="5696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以上から，ポアンカレ断面上で気にするべき状態変数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は</a:t>
                </a: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9" y="4209535"/>
                <a:ext cx="56965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64" t="-15000" r="-321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74514" y="4554870"/>
                <a:ext cx="1450975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14" y="4554870"/>
                <a:ext cx="1450975" cy="459100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60442" y="5371463"/>
                <a:ext cx="360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を満たす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dirty="0"/>
                  <a:t>の組を数値的に探す</a:t>
                </a: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42" y="5371463"/>
                <a:ext cx="36000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25" t="-13115" r="-847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30880" y="5908631"/>
                <a:ext cx="223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ただし，制御入力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5908631"/>
                <a:ext cx="223433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80" t="-13115" r="-272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674567" y="5829521"/>
                <a:ext cx="1768433" cy="474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67" y="5829521"/>
                <a:ext cx="1768433" cy="4740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3696" y="378509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は単調増加</a:t>
                </a: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6" y="3785096"/>
                <a:ext cx="146924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4754" r="-3320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7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7178" y="271849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30880" y="1226783"/>
                <a:ext cx="1450975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1226783"/>
                <a:ext cx="1450975" cy="459100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4005" y="1227514"/>
                <a:ext cx="1768433" cy="474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05" y="1227514"/>
                <a:ext cx="1768433" cy="474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157130" y="1279868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を探索すると，探索次元が高すぎる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650" y="242734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いくつかの状態変数をあらかじめ指定して，</a:t>
            </a:r>
            <a:endParaRPr kumimoji="1" lang="en-US" altLang="ja-JP" dirty="0"/>
          </a:p>
          <a:p>
            <a:r>
              <a:rPr kumimoji="1" lang="ja-JP" altLang="en-US" dirty="0"/>
              <a:t>探索次元をさらに削減する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28650" y="3191362"/>
                <a:ext cx="5508367" cy="936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ポアンカレ断面上の</a:t>
                </a:r>
                <a:r>
                  <a:rPr kumimoji="1" lang="en-US" altLang="ja-JP" dirty="0"/>
                  <a:t>COM</a:t>
                </a:r>
                <a:r>
                  <a:rPr kumimoji="1" lang="ja-JP" altLang="en-US" dirty="0"/>
                  <a:t>水平方向速度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dirty="0"/>
                  <a:t>は指定する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ポアンカレ断面上の</a:t>
                </a:r>
                <a:r>
                  <a:rPr kumimoji="1" lang="en-US" altLang="ja-JP" dirty="0"/>
                  <a:t>COM</a:t>
                </a:r>
                <a:r>
                  <a:rPr kumimoji="1" lang="ja-JP" altLang="en-US" dirty="0"/>
                  <a:t>鉛直方向高さ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は指定する</a:t>
                </a: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ポアンカレ断面上のピッチ角速度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は指定する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1362"/>
                <a:ext cx="5508367" cy="936154"/>
              </a:xfrm>
              <a:prstGeom prst="rect">
                <a:avLst/>
              </a:prstGeom>
              <a:blipFill>
                <a:blip r:embed="rId4"/>
                <a:stretch>
                  <a:fillRect l="-664" t="-5882" r="-332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8650" y="5387906"/>
                <a:ext cx="7125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以上から，ポアンカレ断面上の探索対象となる変数は入力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dirty="0"/>
                  <a:t>のみとなり，</a:t>
                </a: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87906"/>
                <a:ext cx="7125092" cy="369332"/>
              </a:xfrm>
              <a:prstGeom prst="rect">
                <a:avLst/>
              </a:prstGeom>
              <a:blipFill>
                <a:blip r:embed="rId5"/>
                <a:stretch>
                  <a:fillRect l="-684" t="-15000" r="-86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28650" y="5769993"/>
                <a:ext cx="5907066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全部で</a:t>
                </a:r>
                <a:r>
                  <a:rPr lang="en-US" altLang="ja-JP" dirty="0"/>
                  <a:t>2</a:t>
                </a:r>
                <a:r>
                  <a:rPr kumimoji="1" lang="ja-JP" altLang="en-US" dirty="0" err="1"/>
                  <a:t>つの</a:t>
                </a:r>
                <a:r>
                  <a:rPr kumimoji="1" lang="ja-JP" altLang="en-US" dirty="0"/>
                  <a:t>変数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bSup>
                  </m:oMath>
                </a14:m>
                <a:r>
                  <a:rPr lang="ja-JP" altLang="en-US" dirty="0"/>
                  <a:t>を探索すればよいことになる．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69993"/>
                <a:ext cx="5907066" cy="392864"/>
              </a:xfrm>
              <a:prstGeom prst="rect">
                <a:avLst/>
              </a:prstGeom>
              <a:blipFill>
                <a:blip r:embed="rId6"/>
                <a:stretch>
                  <a:fillRect l="-826" t="-9375" r="-31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6A8F32-11E3-4FCB-A642-4942FA7C3002}"/>
                  </a:ext>
                </a:extLst>
              </p:cNvPr>
              <p:cNvSpPr txBox="1"/>
              <p:nvPr/>
            </p:nvSpPr>
            <p:spPr>
              <a:xfrm>
                <a:off x="628650" y="4282141"/>
                <a:ext cx="5129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状態変数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はすべて指定して探索を行うことにする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6A8F32-11E3-4FCB-A642-4942FA7C3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82141"/>
                <a:ext cx="5129096" cy="369332"/>
              </a:xfrm>
              <a:prstGeom prst="rect">
                <a:avLst/>
              </a:prstGeom>
              <a:blipFill>
                <a:blip r:embed="rId7"/>
                <a:stretch>
                  <a:fillRect l="-950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249942-1EF2-4727-84ED-843EAC103BB2}"/>
                  </a:ext>
                </a:extLst>
              </p:cNvPr>
              <p:cNvSpPr txBox="1"/>
              <p:nvPr/>
            </p:nvSpPr>
            <p:spPr>
              <a:xfrm>
                <a:off x="7374284" y="4646542"/>
                <a:ext cx="39613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さまざまな移動速度・ピッチ速度を</a:t>
                </a:r>
                <a:endParaRPr kumimoji="1" lang="en-US" altLang="ja-JP" dirty="0"/>
              </a:p>
              <a:p>
                <a:r>
                  <a:rPr lang="ja-JP" altLang="en-US" dirty="0"/>
                  <a:t>指定して，それぞれに対応する入力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ja-JP" altLang="en-US" dirty="0"/>
                  <a:t>を</a:t>
                </a:r>
                <a:endParaRPr lang="en-US" altLang="ja-JP" dirty="0"/>
              </a:p>
              <a:p>
                <a:r>
                  <a:rPr kumimoji="1" lang="ja-JP" altLang="en-US" dirty="0"/>
                  <a:t>求める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249942-1EF2-4727-84ED-843EAC10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84" y="4646542"/>
                <a:ext cx="3961341" cy="923330"/>
              </a:xfrm>
              <a:prstGeom prst="rect">
                <a:avLst/>
              </a:prstGeom>
              <a:blipFill>
                <a:blip r:embed="rId8"/>
                <a:stretch>
                  <a:fillRect l="-1385" t="-5263" r="-1231" b="-7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82135F2E-9829-4F64-B311-79F6DAA47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180" y="1926864"/>
            <a:ext cx="5321550" cy="245071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9CF1FD-8A7D-498A-9DCD-586662B1D507}"/>
              </a:ext>
            </a:extLst>
          </p:cNvPr>
          <p:cNvSpPr txBox="1"/>
          <p:nvPr/>
        </p:nvSpPr>
        <p:spPr>
          <a:xfrm>
            <a:off x="9813076" y="4192912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Poulakakis</a:t>
            </a:r>
            <a:r>
              <a:rPr kumimoji="1" lang="en-US" altLang="ja-JP" dirty="0"/>
              <a:t> et al. 2006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959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8650" y="434340"/>
            <a:ext cx="1909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プログラムの構成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5204" y="2695289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5204" y="22306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eom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1974" y="1255794"/>
            <a:ext cx="278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Program_twoLeg_rigidBody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280665" y="1737049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class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285204" y="315989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func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85204" y="5178538"/>
            <a:ext cx="136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main_test</a:t>
            </a:r>
            <a:r>
              <a:rPr lang="ja-JP" altLang="en-US" dirty="0" err="1"/>
              <a:t>.</a:t>
            </a:r>
            <a:r>
              <a:rPr lang="ja-JP" altLang="en-US" dirty="0"/>
              <a:t>m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797525" y="1799837"/>
            <a:ext cx="428253" cy="256132"/>
            <a:chOff x="5322277" y="1003696"/>
            <a:chExt cx="1016611" cy="608020"/>
          </a:xfrm>
        </p:grpSpPr>
        <p:sp>
          <p:nvSpPr>
            <p:cNvPr id="21" name="正方形/長方形 20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797525" y="2274398"/>
            <a:ext cx="428253" cy="256132"/>
            <a:chOff x="5322277" y="1003696"/>
            <a:chExt cx="1016611" cy="608020"/>
          </a:xfrm>
        </p:grpSpPr>
        <p:sp>
          <p:nvSpPr>
            <p:cNvPr id="25" name="正方形/長方形 24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28650" y="1312394"/>
            <a:ext cx="428253" cy="256132"/>
            <a:chOff x="5322277" y="1003696"/>
            <a:chExt cx="1016611" cy="608020"/>
          </a:xfrm>
        </p:grpSpPr>
        <p:sp>
          <p:nvSpPr>
            <p:cNvPr id="30" name="正方形/長方形 29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817587" y="2748959"/>
            <a:ext cx="428253" cy="256132"/>
            <a:chOff x="5322277" y="1003696"/>
            <a:chExt cx="1016611" cy="608020"/>
          </a:xfrm>
        </p:grpSpPr>
        <p:sp>
          <p:nvSpPr>
            <p:cNvPr id="35" name="正方形/長方形 34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1817587" y="3223520"/>
            <a:ext cx="428253" cy="256132"/>
            <a:chOff x="5322277" y="1003696"/>
            <a:chExt cx="1016611" cy="608020"/>
          </a:xfrm>
        </p:grpSpPr>
        <p:sp>
          <p:nvSpPr>
            <p:cNvPr id="40" name="正方形/長方形 39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1899685" y="5121764"/>
            <a:ext cx="283490" cy="418530"/>
            <a:chOff x="6257925" y="737790"/>
            <a:chExt cx="552450" cy="815609"/>
          </a:xfrm>
        </p:grpSpPr>
        <p:sp>
          <p:nvSpPr>
            <p:cNvPr id="44" name="正方形/長方形 43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54" name="カギ線コネクタ 53"/>
          <p:cNvCxnSpPr>
            <a:stCxn id="32" idx="2"/>
            <a:endCxn id="10" idx="1"/>
          </p:cNvCxnSpPr>
          <p:nvPr/>
        </p:nvCxnSpPr>
        <p:spPr>
          <a:xfrm rot="16200000" flipH="1">
            <a:off x="1119347" y="1281924"/>
            <a:ext cx="391576" cy="964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32" idx="2"/>
            <a:endCxn id="27" idx="1"/>
          </p:cNvCxnSpPr>
          <p:nvPr/>
        </p:nvCxnSpPr>
        <p:spPr>
          <a:xfrm rot="16200000" flipH="1">
            <a:off x="882067" y="1519204"/>
            <a:ext cx="866137" cy="964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2" idx="2"/>
            <a:endCxn id="37" idx="1"/>
          </p:cNvCxnSpPr>
          <p:nvPr/>
        </p:nvCxnSpPr>
        <p:spPr>
          <a:xfrm rot="16200000" flipH="1">
            <a:off x="654817" y="1746454"/>
            <a:ext cx="1340698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2" idx="2"/>
            <a:endCxn id="42" idx="1"/>
          </p:cNvCxnSpPr>
          <p:nvPr/>
        </p:nvCxnSpPr>
        <p:spPr>
          <a:xfrm rot="16200000" flipH="1">
            <a:off x="417537" y="1983734"/>
            <a:ext cx="1815259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32" idx="2"/>
            <a:endCxn id="44" idx="1"/>
          </p:cNvCxnSpPr>
          <p:nvPr/>
        </p:nvCxnSpPr>
        <p:spPr>
          <a:xfrm rot="16200000" flipH="1">
            <a:off x="-515037" y="2916308"/>
            <a:ext cx="3762504" cy="1066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6224887" y="5308100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ロボットモデルのクラスの動作確認用メイン関数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37352" y="3145569"/>
            <a:ext cx="659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その他機能を持つ関数を格納（</a:t>
            </a:r>
            <a:r>
              <a:rPr kumimoji="1" lang="en-US" altLang="ja-JP" dirty="0"/>
              <a:t>Accumulate</a:t>
            </a:r>
            <a:r>
              <a:rPr kumimoji="1" lang="ja-JP" altLang="en-US" dirty="0"/>
              <a:t>やポアンカレ写像関連）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37352" y="177543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クラスファイルを格納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37352" y="225358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フェーズごとの運動方程式を格納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37352" y="2672993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フェーズごとの終了イベントを指定する関数を格納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2285204" y="575872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main_find_fixedPoint.m</a:t>
            </a:r>
          </a:p>
        </p:txBody>
      </p:sp>
      <p:grpSp>
        <p:nvGrpSpPr>
          <p:cNvPr id="69" name="グループ化 68"/>
          <p:cNvGrpSpPr/>
          <p:nvPr/>
        </p:nvGrpSpPr>
        <p:grpSpPr>
          <a:xfrm>
            <a:off x="1899685" y="5758725"/>
            <a:ext cx="283490" cy="418530"/>
            <a:chOff x="6257925" y="737790"/>
            <a:chExt cx="552450" cy="815609"/>
          </a:xfrm>
        </p:grpSpPr>
        <p:sp>
          <p:nvSpPr>
            <p:cNvPr id="70" name="正方形/長方形 69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直角三角形 70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6224887" y="578332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周期解探索のメイン関数</a:t>
            </a:r>
          </a:p>
        </p:txBody>
      </p:sp>
      <p:cxnSp>
        <p:nvCxnSpPr>
          <p:cNvPr id="79" name="カギ線コネクタ 78"/>
          <p:cNvCxnSpPr>
            <a:stCxn id="32" idx="2"/>
            <a:endCxn id="70" idx="1"/>
          </p:cNvCxnSpPr>
          <p:nvPr/>
        </p:nvCxnSpPr>
        <p:spPr>
          <a:xfrm rot="16200000" flipH="1">
            <a:off x="-833517" y="3234788"/>
            <a:ext cx="4399465" cy="1066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9116530-1962-411F-9A37-6CE301E273A9}"/>
              </a:ext>
            </a:extLst>
          </p:cNvPr>
          <p:cNvSpPr/>
          <p:nvPr/>
        </p:nvSpPr>
        <p:spPr>
          <a:xfrm>
            <a:off x="2285204" y="3634657"/>
            <a:ext cx="100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symbolic</a:t>
            </a:r>
            <a:endParaRPr lang="ja-JP" altLang="en-US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88D7980-0EA7-4E98-9C10-52ACDAA76BBB}"/>
              </a:ext>
            </a:extLst>
          </p:cNvPr>
          <p:cNvGrpSpPr/>
          <p:nvPr/>
        </p:nvGrpSpPr>
        <p:grpSpPr>
          <a:xfrm>
            <a:off x="1817587" y="3698081"/>
            <a:ext cx="428253" cy="256132"/>
            <a:chOff x="5322277" y="1003696"/>
            <a:chExt cx="1016611" cy="608020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409B56A7-4725-43DD-9A8E-2035DEBF11A8}"/>
                </a:ext>
              </a:extLst>
            </p:cNvPr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6CACE82-20D1-4683-879C-B8C9D852AF2E}"/>
                </a:ext>
              </a:extLst>
            </p:cNvPr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29A7182-5168-4831-8A9B-42A0E6CEDD9B}"/>
                </a:ext>
              </a:extLst>
            </p:cNvPr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フリーフォーム 42">
              <a:extLst>
                <a:ext uri="{FF2B5EF4-FFF2-40B4-BE49-F238E27FC236}">
                  <a16:creationId xmlns:a16="http://schemas.microsoft.com/office/drawing/2014/main" id="{6B6941BC-5B88-4341-B54C-954EDF3FC4F6}"/>
                </a:ext>
              </a:extLst>
            </p:cNvPr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1A4E1F1-C77C-49A3-8037-C00F61EB6718}"/>
              </a:ext>
            </a:extLst>
          </p:cNvPr>
          <p:cNvSpPr/>
          <p:nvPr/>
        </p:nvSpPr>
        <p:spPr>
          <a:xfrm>
            <a:off x="2285204" y="4084937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data</a:t>
            </a:r>
            <a:endParaRPr lang="ja-JP" altLang="en-US" dirty="0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695233-0621-43C8-BD88-7C9DFBA938FA}"/>
              </a:ext>
            </a:extLst>
          </p:cNvPr>
          <p:cNvGrpSpPr/>
          <p:nvPr/>
        </p:nvGrpSpPr>
        <p:grpSpPr>
          <a:xfrm>
            <a:off x="1817587" y="4172642"/>
            <a:ext cx="428253" cy="256132"/>
            <a:chOff x="5322277" y="1003696"/>
            <a:chExt cx="1016611" cy="6080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E694DCB6-C09D-4B50-B01D-4B38AE3FC739}"/>
                </a:ext>
              </a:extLst>
            </p:cNvPr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B0A28A2C-BD2C-4771-9E79-86B978E43162}"/>
                </a:ext>
              </a:extLst>
            </p:cNvPr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58A2D83-D924-47B2-8D18-F2C6C616C07A}"/>
                </a:ext>
              </a:extLst>
            </p:cNvPr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フリーフォーム 42">
              <a:extLst>
                <a:ext uri="{FF2B5EF4-FFF2-40B4-BE49-F238E27FC236}">
                  <a16:creationId xmlns:a16="http://schemas.microsoft.com/office/drawing/2014/main" id="{C5622B03-6987-4E58-949F-6EFFF209B55C}"/>
                </a:ext>
              </a:extLst>
            </p:cNvPr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3F3087-3061-432C-974D-B059ACC1C0C6}"/>
              </a:ext>
            </a:extLst>
          </p:cNvPr>
          <p:cNvSpPr/>
          <p:nvPr/>
        </p:nvSpPr>
        <p:spPr>
          <a:xfrm>
            <a:off x="2285204" y="4622801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fig</a:t>
            </a:r>
            <a:endParaRPr lang="ja-JP" altLang="en-US" dirty="0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A2E8619E-EB24-46A2-98BB-4240E3BA6E22}"/>
              </a:ext>
            </a:extLst>
          </p:cNvPr>
          <p:cNvGrpSpPr/>
          <p:nvPr/>
        </p:nvGrpSpPr>
        <p:grpSpPr>
          <a:xfrm>
            <a:off x="1817587" y="4647203"/>
            <a:ext cx="428253" cy="256132"/>
            <a:chOff x="5322277" y="1003696"/>
            <a:chExt cx="1016611" cy="608020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E6F823C-633F-49EA-A254-D4407548C333}"/>
                </a:ext>
              </a:extLst>
            </p:cNvPr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52834AE-FD48-4C6B-9B54-86B249804CC2}"/>
                </a:ext>
              </a:extLst>
            </p:cNvPr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4214797-701E-4F79-80AC-CA9E934D8613}"/>
                </a:ext>
              </a:extLst>
            </p:cNvPr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フリーフォーム 42">
              <a:extLst>
                <a:ext uri="{FF2B5EF4-FFF2-40B4-BE49-F238E27FC236}">
                  <a16:creationId xmlns:a16="http://schemas.microsoft.com/office/drawing/2014/main" id="{FED0A921-9F8E-455A-BA6E-E6DDA851F587}"/>
                </a:ext>
              </a:extLst>
            </p:cNvPr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7" name="カギ線コネクタ 59">
            <a:extLst>
              <a:ext uri="{FF2B5EF4-FFF2-40B4-BE49-F238E27FC236}">
                <a16:creationId xmlns:a16="http://schemas.microsoft.com/office/drawing/2014/main" id="{280178D1-42A9-4E16-989D-06742304831F}"/>
              </a:ext>
            </a:extLst>
          </p:cNvPr>
          <p:cNvCxnSpPr>
            <a:cxnSpLocks/>
            <a:stCxn id="32" idx="2"/>
            <a:endCxn id="83" idx="1"/>
          </p:cNvCxnSpPr>
          <p:nvPr/>
        </p:nvCxnSpPr>
        <p:spPr>
          <a:xfrm rot="16200000" flipH="1">
            <a:off x="180256" y="2221015"/>
            <a:ext cx="2289820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59">
            <a:extLst>
              <a:ext uri="{FF2B5EF4-FFF2-40B4-BE49-F238E27FC236}">
                <a16:creationId xmlns:a16="http://schemas.microsoft.com/office/drawing/2014/main" id="{0159C5F4-3ACA-4BF2-8C83-A52276AA497F}"/>
              </a:ext>
            </a:extLst>
          </p:cNvPr>
          <p:cNvCxnSpPr>
            <a:cxnSpLocks/>
            <a:stCxn id="32" idx="2"/>
            <a:endCxn id="89" idx="1"/>
          </p:cNvCxnSpPr>
          <p:nvPr/>
        </p:nvCxnSpPr>
        <p:spPr>
          <a:xfrm rot="16200000" flipH="1">
            <a:off x="-57024" y="2458295"/>
            <a:ext cx="2764381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59">
            <a:extLst>
              <a:ext uri="{FF2B5EF4-FFF2-40B4-BE49-F238E27FC236}">
                <a16:creationId xmlns:a16="http://schemas.microsoft.com/office/drawing/2014/main" id="{EEFFFC57-0F7D-4F32-97CA-42E589842890}"/>
              </a:ext>
            </a:extLst>
          </p:cNvPr>
          <p:cNvCxnSpPr>
            <a:cxnSpLocks/>
            <a:stCxn id="32" idx="2"/>
            <a:endCxn id="95" idx="1"/>
          </p:cNvCxnSpPr>
          <p:nvPr/>
        </p:nvCxnSpPr>
        <p:spPr>
          <a:xfrm rot="16200000" flipH="1">
            <a:off x="-294305" y="2695576"/>
            <a:ext cx="3238942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321BEE2-25E4-4F15-9978-44FA0214FB0D}"/>
              </a:ext>
            </a:extLst>
          </p:cNvPr>
          <p:cNvSpPr txBox="1"/>
          <p:nvPr/>
        </p:nvSpPr>
        <p:spPr>
          <a:xfrm>
            <a:off x="3937352" y="3596118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運動方程式を求めるときに使用するシンボリック計算関連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74E02D3-C577-493C-9FE8-4145B39577E6}"/>
              </a:ext>
            </a:extLst>
          </p:cNvPr>
          <p:cNvSpPr txBox="1"/>
          <p:nvPr/>
        </p:nvSpPr>
        <p:spPr>
          <a:xfrm>
            <a:off x="3937352" y="4109191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計算結果の</a:t>
            </a:r>
            <a:r>
              <a:rPr lang="ja-JP" altLang="en-US" dirty="0"/>
              <a:t>数値データ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(.mat)</a:t>
            </a:r>
            <a:r>
              <a:rPr kumimoji="1" lang="ja-JP" altLang="en-US" dirty="0"/>
              <a:t>を格納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0178288-F014-42E6-8103-31DD199EB345}"/>
              </a:ext>
            </a:extLst>
          </p:cNvPr>
          <p:cNvSpPr txBox="1"/>
          <p:nvPr/>
        </p:nvSpPr>
        <p:spPr>
          <a:xfrm>
            <a:off x="3937352" y="4584415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計算結果を描画した図のファイルを格納</a:t>
            </a:r>
          </a:p>
        </p:txBody>
      </p:sp>
    </p:spTree>
    <p:extLst>
      <p:ext uri="{BB962C8B-B14F-4D97-AF65-F5344CB8AC3E}">
        <p14:creationId xmlns:p14="http://schemas.microsoft.com/office/powerpoint/2010/main" val="28144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B470E-FA0C-417A-8E98-1595A355D533}"/>
              </a:ext>
            </a:extLst>
          </p:cNvPr>
          <p:cNvSpPr txBox="1"/>
          <p:nvPr/>
        </p:nvSpPr>
        <p:spPr>
          <a:xfrm>
            <a:off x="539261" y="179754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8B24A7-164C-4048-8AB5-B181A451C35C}"/>
              </a:ext>
            </a:extLst>
          </p:cNvPr>
          <p:cNvSpPr txBox="1"/>
          <p:nvPr/>
        </p:nvSpPr>
        <p:spPr>
          <a:xfrm>
            <a:off x="539261" y="742462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ポアンカレ断面上の固定点を探索する．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7C4ADF-D443-4C8B-A5DE-2C3BFA0E8113}"/>
              </a:ext>
            </a:extLst>
          </p:cNvPr>
          <p:cNvSpPr txBox="1"/>
          <p:nvPr/>
        </p:nvSpPr>
        <p:spPr>
          <a:xfrm>
            <a:off x="539261" y="1291549"/>
            <a:ext cx="28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ポアンカレ断面：</a:t>
            </a:r>
            <a:r>
              <a:rPr kumimoji="1" lang="en-US" altLang="ja-JP" dirty="0"/>
              <a:t>Apex height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C7651D-5EA2-48B3-BA6F-02280EF1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44" y="369332"/>
            <a:ext cx="5263918" cy="3524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E706E7-D595-4FAD-9251-F903B240DF22}"/>
                  </a:ext>
                </a:extLst>
              </p:cNvPr>
              <p:cNvSpPr txBox="1"/>
              <p:nvPr/>
            </p:nvSpPr>
            <p:spPr>
              <a:xfrm>
                <a:off x="414338" y="2034017"/>
                <a:ext cx="5486400" cy="30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適当に初期値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与える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kumimoji="1" lang="ja-JP" altLang="en-US" dirty="0"/>
                  <a:t>からスタートして，</a:t>
                </a:r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で運動方程式を数値積分する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再びポアンカレ断面上に戻ってきたときの状態量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求める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周したときの誤差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ja-JP" altLang="en-US" i="1" dirty="0" smtClean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小さくなるように，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/>
                  <a:t>更新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ja-JP" dirty="0"/>
                  <a:t>2</a:t>
                </a:r>
                <a:r>
                  <a:rPr lang="ja-JP" altLang="en-US" dirty="0"/>
                  <a:t>～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を繰り返す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ja-JP" dirty="0"/>
                  <a:t>N</a:t>
                </a:r>
                <a:r>
                  <a:rPr lang="ja-JP" altLang="en-US" dirty="0"/>
                  <a:t>回の更新を行ったあと，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十分ゼロベクトルに近くなったら計算を終了する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E706E7-D595-4FAD-9251-F903B240D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8" y="2034017"/>
                <a:ext cx="5486400" cy="3019288"/>
              </a:xfrm>
              <a:prstGeom prst="rect">
                <a:avLst/>
              </a:prstGeom>
              <a:blipFill>
                <a:blip r:embed="rId3"/>
                <a:stretch>
                  <a:fillRect l="-1000" t="-1616" r="-3556" b="-1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B6127F-9ADD-41AD-AC81-2DFC5E012B65}"/>
              </a:ext>
            </a:extLst>
          </p:cNvPr>
          <p:cNvSpPr/>
          <p:nvPr/>
        </p:nvSpPr>
        <p:spPr>
          <a:xfrm>
            <a:off x="773722" y="3501335"/>
            <a:ext cx="5263917" cy="155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DA1103-124D-46BD-9C17-982593DB9F63}"/>
              </a:ext>
            </a:extLst>
          </p:cNvPr>
          <p:cNvSpPr txBox="1"/>
          <p:nvPr/>
        </p:nvSpPr>
        <p:spPr>
          <a:xfrm>
            <a:off x="773722" y="5159494"/>
            <a:ext cx="1093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ニュートン・ラフソン法のアルゴリズムで計算を行う（勾配を計算し，誤差が小さくなる方向に初期値を更新する）．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MATLAB</a:t>
            </a:r>
            <a:r>
              <a:rPr lang="ja-JP" altLang="en-US" dirty="0">
                <a:solidFill>
                  <a:srgbClr val="FF0000"/>
                </a:solidFill>
              </a:rPr>
              <a:t>の実装時は，ニュートン・ラフソン法を更新した関数</a:t>
            </a:r>
            <a:r>
              <a:rPr lang="en-US" altLang="ja-JP" dirty="0" err="1">
                <a:solidFill>
                  <a:srgbClr val="FF0000"/>
                </a:solidFill>
              </a:rPr>
              <a:t>fsolve</a:t>
            </a:r>
            <a:r>
              <a:rPr lang="ja-JP" altLang="en-US" dirty="0">
                <a:solidFill>
                  <a:srgbClr val="FF0000"/>
                </a:solidFill>
              </a:rPr>
              <a:t>を利用する．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1750645" y="170484"/>
            <a:ext cx="9983469" cy="6613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336799" y="1062114"/>
            <a:ext cx="8732227" cy="4127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571261" y="1932659"/>
            <a:ext cx="5645151" cy="157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3061" y="17606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645150" y="405948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解探索の初期値を設定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645150" y="1221535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解の推定値から</a:t>
            </a:r>
            <a:b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運動の初期値を設定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45150" y="2037122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歩だけ動かす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645150" y="2852709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初期値と終端値の</a:t>
            </a:r>
            <a:b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誤差を計算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466504" y="2584660"/>
            <a:ext cx="2461846" cy="625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解の推定値を更新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3" idx="2"/>
            <a:endCxn id="4" idx="0"/>
          </p:cNvCxnSpPr>
          <p:nvPr/>
        </p:nvCxnSpPr>
        <p:spPr>
          <a:xfrm>
            <a:off x="6876073" y="922667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線矢印コネクタ 10"/>
          <p:cNvCxnSpPr>
            <a:stCxn id="4" idx="2"/>
            <a:endCxn id="5" idx="0"/>
          </p:cNvCxnSpPr>
          <p:nvPr/>
        </p:nvCxnSpPr>
        <p:spPr>
          <a:xfrm>
            <a:off x="6876073" y="1738254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>
            <a:off x="6876073" y="2553841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カギ線コネクタ 14"/>
          <p:cNvCxnSpPr>
            <a:stCxn id="27" idx="3"/>
            <a:endCxn id="7" idx="2"/>
          </p:cNvCxnSpPr>
          <p:nvPr/>
        </p:nvCxnSpPr>
        <p:spPr>
          <a:xfrm flipV="1">
            <a:off x="8056196" y="3209890"/>
            <a:ext cx="1641231" cy="761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カギ線コネクタ 16"/>
          <p:cNvCxnSpPr>
            <a:stCxn id="7" idx="0"/>
            <a:endCxn id="4" idx="3"/>
          </p:cNvCxnSpPr>
          <p:nvPr/>
        </p:nvCxnSpPr>
        <p:spPr>
          <a:xfrm rot="16200000" flipV="1">
            <a:off x="8349830" y="1237062"/>
            <a:ext cx="1104765" cy="1590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ひし形 26"/>
          <p:cNvSpPr/>
          <p:nvPr/>
        </p:nvSpPr>
        <p:spPr>
          <a:xfrm>
            <a:off x="5695950" y="3668296"/>
            <a:ext cx="2360246" cy="6071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誤差評価</a:t>
            </a:r>
          </a:p>
        </p:txBody>
      </p:sp>
      <p:cxnSp>
        <p:nvCxnSpPr>
          <p:cNvPr id="28" name="直線矢印コネクタ 27"/>
          <p:cNvCxnSpPr>
            <a:stCxn id="6" idx="2"/>
            <a:endCxn id="27" idx="0"/>
          </p:cNvCxnSpPr>
          <p:nvPr/>
        </p:nvCxnSpPr>
        <p:spPr>
          <a:xfrm>
            <a:off x="6876073" y="3369428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正方形/長方形 41"/>
          <p:cNvSpPr/>
          <p:nvPr/>
        </p:nvSpPr>
        <p:spPr>
          <a:xfrm>
            <a:off x="5645150" y="4574309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周期解になっているか確認</a:t>
            </a:r>
          </a:p>
        </p:txBody>
      </p:sp>
      <p:cxnSp>
        <p:nvCxnSpPr>
          <p:cNvPr id="43" name="直線矢印コネクタ 42"/>
          <p:cNvCxnSpPr>
            <a:stCxn id="27" idx="2"/>
            <a:endCxn id="42" idx="0"/>
          </p:cNvCxnSpPr>
          <p:nvPr/>
        </p:nvCxnSpPr>
        <p:spPr>
          <a:xfrm>
            <a:off x="6876073" y="4275441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106996" y="365021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誤差大きい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98616" y="4231583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誤差十分小さい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2700044" y="2527943"/>
            <a:ext cx="2554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func_poincreMapBound.m</a:t>
            </a:r>
            <a:endParaRPr lang="en-US" altLang="ja-JP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698507" y="1320238"/>
            <a:ext cx="2296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func_find_fixedPoint.m</a:t>
            </a:r>
            <a:endParaRPr lang="en-US" altLang="ja-JP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2706335" y="351692"/>
            <a:ext cx="2267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main_find_fixedPoint.m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5645150" y="5389896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見つかった解を保存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5645150" y="6205484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パラメータを変更</a:t>
            </a:r>
          </a:p>
        </p:txBody>
      </p:sp>
      <p:cxnSp>
        <p:nvCxnSpPr>
          <p:cNvPr id="94" name="直線矢印コネクタ 93"/>
          <p:cNvCxnSpPr>
            <a:stCxn id="42" idx="2"/>
            <a:endCxn id="81" idx="0"/>
          </p:cNvCxnSpPr>
          <p:nvPr/>
        </p:nvCxnSpPr>
        <p:spPr>
          <a:xfrm>
            <a:off x="6876073" y="5091028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線矢印コネクタ 94"/>
          <p:cNvCxnSpPr>
            <a:stCxn id="81" idx="2"/>
            <a:endCxn id="82" idx="0"/>
          </p:cNvCxnSpPr>
          <p:nvPr/>
        </p:nvCxnSpPr>
        <p:spPr>
          <a:xfrm>
            <a:off x="6876073" y="5906615"/>
            <a:ext cx="0" cy="29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カギ線コネクタ 99"/>
          <p:cNvCxnSpPr>
            <a:stCxn id="82" idx="3"/>
            <a:endCxn id="3" idx="3"/>
          </p:cNvCxnSpPr>
          <p:nvPr/>
        </p:nvCxnSpPr>
        <p:spPr>
          <a:xfrm flipV="1">
            <a:off x="8106996" y="664308"/>
            <a:ext cx="12700" cy="5799536"/>
          </a:xfrm>
          <a:prstGeom prst="bentConnector3">
            <a:avLst>
              <a:gd name="adj1" fmla="val 259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71261" y="4867757"/>
            <a:ext cx="2550698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運動方程式の初期値</a:t>
            </a:r>
            <a:endParaRPr kumimoji="1"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解探索の初期値</a:t>
            </a:r>
            <a:endParaRPr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ややこしいので注意！</a:t>
            </a:r>
            <a:endParaRPr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3499755" y="2908990"/>
            <a:ext cx="70338" cy="50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045326" y="3379410"/>
            <a:ext cx="1483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Segoe UI" panose="020B0502040204020203" pitchFamily="34" charset="0"/>
                <a:ea typeface="BIZ UDPゴシック" panose="020B0400000000000000" pitchFamily="50" charset="-128"/>
                <a:cs typeface="Segoe UI" panose="020B0502040204020203" pitchFamily="34" charset="0"/>
              </a:rPr>
              <a:t>fsolve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にわたす関数</a:t>
            </a:r>
          </a:p>
        </p:txBody>
      </p:sp>
    </p:spTree>
    <p:extLst>
      <p:ext uri="{BB962C8B-B14F-4D97-AF65-F5344CB8AC3E}">
        <p14:creationId xmlns:p14="http://schemas.microsoft.com/office/powerpoint/2010/main" val="379736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961878" y="2634760"/>
            <a:ext cx="8377876" cy="15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660214" y="3229572"/>
            <a:ext cx="7241878" cy="89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554197" y="4555424"/>
            <a:ext cx="5112696" cy="1579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258276" y="657005"/>
            <a:ext cx="6729045" cy="1834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988219" y="782076"/>
            <a:ext cx="24336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/>
              <a:t>main_find_fixedPoint.m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602700" y="782076"/>
            <a:ext cx="283490" cy="418530"/>
            <a:chOff x="6257925" y="737790"/>
            <a:chExt cx="552450" cy="815609"/>
          </a:xfrm>
          <a:solidFill>
            <a:schemeClr val="bg1"/>
          </a:solidFill>
        </p:grpSpPr>
        <p:sp>
          <p:nvSpPr>
            <p:cNvPr id="4" name="正方形/長方形 3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1" name="正方形/長方形 10"/>
          <p:cNvSpPr/>
          <p:nvPr/>
        </p:nvSpPr>
        <p:spPr>
          <a:xfrm>
            <a:off x="2554196" y="2766416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+mn-ea"/>
              </a:rPr>
              <a:t>func_find_fixedPoint.m</a:t>
            </a:r>
            <a:endParaRPr lang="en-US" altLang="ja-JP" b="0" dirty="0">
              <a:effectLst/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197086" y="2741817"/>
            <a:ext cx="283490" cy="418530"/>
            <a:chOff x="6257925" y="737790"/>
            <a:chExt cx="552450" cy="815609"/>
          </a:xfrm>
        </p:grpSpPr>
        <p:sp>
          <p:nvSpPr>
            <p:cNvPr id="13" name="正方形/長方形 12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角三角形 13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8856493" y="657005"/>
            <a:ext cx="15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TwoLegRigid</a:t>
            </a:r>
            <a:r>
              <a:rPr lang="ja-JP" altLang="en-US" dirty="0" err="1"/>
              <a:t>.</a:t>
            </a:r>
            <a:r>
              <a:rPr lang="ja-JP" altLang="en-US" dirty="0"/>
              <a:t>m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8470974" y="657005"/>
            <a:ext cx="283490" cy="418530"/>
            <a:chOff x="6257925" y="737790"/>
            <a:chExt cx="552450" cy="815609"/>
          </a:xfrm>
        </p:grpSpPr>
        <p:sp>
          <p:nvSpPr>
            <p:cNvPr id="22" name="正方形/長方形 21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直角三角形 22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2100546" y="137133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ロボットモデルの実現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周期解探索の初期値を設定</a:t>
            </a:r>
          </a:p>
        </p:txBody>
      </p:sp>
      <p:cxnSp>
        <p:nvCxnSpPr>
          <p:cNvPr id="34" name="カギ線コネクタ 33"/>
          <p:cNvCxnSpPr>
            <a:stCxn id="4" idx="2"/>
            <a:endCxn id="13" idx="1"/>
          </p:cNvCxnSpPr>
          <p:nvPr/>
        </p:nvCxnSpPr>
        <p:spPr>
          <a:xfrm rot="16200000" flipH="1">
            <a:off x="1095527" y="1849523"/>
            <a:ext cx="1750477" cy="452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2" idx="2"/>
          </p:cNvCxnSpPr>
          <p:nvPr/>
        </p:nvCxnSpPr>
        <p:spPr>
          <a:xfrm rot="5400000">
            <a:off x="6458005" y="-630715"/>
            <a:ext cx="448465" cy="3860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51529" y="2717928"/>
            <a:ext cx="152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モデルと</a:t>
            </a:r>
            <a:endParaRPr kumimoji="1" lang="en-US" altLang="ja-JP" dirty="0"/>
          </a:p>
          <a:p>
            <a:r>
              <a:rPr kumimoji="1" lang="ja-JP" altLang="en-US" dirty="0"/>
              <a:t>解探索の</a:t>
            </a:r>
            <a:endParaRPr kumimoji="1" lang="en-US" altLang="ja-JP" dirty="0"/>
          </a:p>
          <a:p>
            <a:r>
              <a:rPr kumimoji="1" lang="ja-JP" altLang="en-US" dirty="0"/>
              <a:t>初期値を渡す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3187243" y="4673847"/>
            <a:ext cx="270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func_poincreMapBound.m</a:t>
            </a:r>
            <a:endParaRPr lang="en-US" altLang="ja-JP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830133" y="4649248"/>
            <a:ext cx="283490" cy="418530"/>
            <a:chOff x="6257925" y="737790"/>
            <a:chExt cx="552450" cy="815609"/>
          </a:xfrm>
        </p:grpSpPr>
        <p:sp>
          <p:nvSpPr>
            <p:cNvPr id="44" name="正方形/長方形 43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3" name="テキスト ボックス 52"/>
          <p:cNvSpPr txBox="1"/>
          <p:nvPr/>
        </p:nvSpPr>
        <p:spPr>
          <a:xfrm>
            <a:off x="846147" y="4311631"/>
            <a:ext cx="152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①モデルと</a:t>
            </a:r>
            <a:endParaRPr kumimoji="1" lang="en-US" altLang="ja-JP" dirty="0"/>
          </a:p>
          <a:p>
            <a:r>
              <a:rPr kumimoji="1" lang="ja-JP" altLang="en-US" dirty="0"/>
              <a:t>運動の</a:t>
            </a:r>
            <a:endParaRPr kumimoji="1" lang="en-US" altLang="ja-JP" dirty="0"/>
          </a:p>
          <a:p>
            <a:r>
              <a:rPr kumimoji="1" lang="ja-JP" altLang="en-US" dirty="0"/>
              <a:t>初期値を渡す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722413" y="3272255"/>
            <a:ext cx="229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fsolve</a:t>
            </a:r>
            <a:r>
              <a:rPr lang="ja-JP" altLang="en-US" dirty="0"/>
              <a:t>で周期解を探索</a:t>
            </a:r>
            <a:endParaRPr lang="en-US" altLang="ja-JP" dirty="0"/>
          </a:p>
        </p:txBody>
      </p:sp>
      <p:cxnSp>
        <p:nvCxnSpPr>
          <p:cNvPr id="60" name="直線コネクタ 59"/>
          <p:cNvCxnSpPr>
            <a:cxnSpLocks/>
          </p:cNvCxnSpPr>
          <p:nvPr/>
        </p:nvCxnSpPr>
        <p:spPr>
          <a:xfrm flipV="1">
            <a:off x="7557477" y="1011858"/>
            <a:ext cx="0" cy="193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/>
          </p:cNvCxnSpPr>
          <p:nvPr/>
        </p:nvCxnSpPr>
        <p:spPr>
          <a:xfrm flipH="1">
            <a:off x="4540738" y="1011858"/>
            <a:ext cx="3016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909903" y="5303192"/>
            <a:ext cx="4618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運動の初期値から</a:t>
            </a:r>
            <a:r>
              <a:rPr lang="en-US" altLang="ja-JP" dirty="0"/>
              <a:t>1</a:t>
            </a:r>
            <a:r>
              <a:rPr lang="ja-JP" altLang="en-US" dirty="0"/>
              <a:t>歩分だけ動かしてみる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初期値と終端値の誤差を計算</a:t>
            </a: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392907" y="4875675"/>
            <a:ext cx="43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2392907" y="3839671"/>
            <a:ext cx="0" cy="103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392907" y="3831855"/>
            <a:ext cx="1139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532715" y="3655005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③誤差が</a:t>
            </a:r>
            <a:r>
              <a:rPr lang="en-US" altLang="ja-JP" dirty="0"/>
              <a:t>0</a:t>
            </a:r>
            <a:r>
              <a:rPr lang="ja-JP" altLang="en-US" dirty="0"/>
              <a:t>に収束するように初期値を更新</a:t>
            </a:r>
            <a:endParaRPr lang="en-US" altLang="ja-JP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6281153" y="5752123"/>
            <a:ext cx="207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8354644" y="3839671"/>
            <a:ext cx="0" cy="19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>
            <a:off x="7789008" y="3839671"/>
            <a:ext cx="56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2610456" y="51323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②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594226" y="26713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見つかった解を返す</a:t>
            </a:r>
          </a:p>
        </p:txBody>
      </p:sp>
    </p:spTree>
    <p:extLst>
      <p:ext uri="{BB962C8B-B14F-4D97-AF65-F5344CB8AC3E}">
        <p14:creationId xmlns:p14="http://schemas.microsoft.com/office/powerpoint/2010/main" val="108945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762</Words>
  <Application>Microsoft Office PowerPoint</Application>
  <PresentationFormat>ワイド画面</PresentationFormat>
  <Paragraphs>131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BIZ UDPゴシック</vt:lpstr>
      <vt:lpstr>ＭＳ Ｐゴシック</vt:lpstr>
      <vt:lpstr>Arial</vt:lpstr>
      <vt:lpstr>Calibri</vt:lpstr>
      <vt:lpstr>Calibri Light</vt:lpstr>
      <vt:lpstr>Cambria Math</vt:lpstr>
      <vt:lpstr>Segoe UI</vt:lpstr>
      <vt:lpstr>Office テーマ</vt:lpstr>
      <vt:lpstr>体幹剛体モデルの 周期解探索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体幹剛体モデルの周期解探索</dc:title>
  <dc:creator>上村知也</dc:creator>
  <cp:lastModifiedBy>Windows User</cp:lastModifiedBy>
  <cp:revision>38</cp:revision>
  <dcterms:created xsi:type="dcterms:W3CDTF">2018-02-07T07:36:51Z</dcterms:created>
  <dcterms:modified xsi:type="dcterms:W3CDTF">2020-06-29T05:41:40Z</dcterms:modified>
</cp:coreProperties>
</file>