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F7BD6-3788-4435-B83E-AEC55E556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CF29FD-961F-4479-8C23-BAD08D6CDB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A941E2-8FC4-4C9D-9C44-D2A9A7F6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AB7E-5AEC-4AB5-A9C7-571AD30800DF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53F47D-1435-4BBE-9BCB-88A186F6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A71B65-D60E-4FF8-9756-14E68CD8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283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220CEB-8258-4FBC-ADDE-DD4E034F1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CA3C86-8729-49DD-A584-BF0A67C0F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1DA631-F65F-4AAD-AE5C-A29205C17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AB7E-5AEC-4AB5-A9C7-571AD30800DF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F431FA-B688-4A5A-AE2A-1D314C68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1C13A5-E6CA-4627-9A64-FEB823A32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141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5FBC07E-1450-4A7D-B9FA-E155E358E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C612FB-DAE5-4821-AF7F-411697C25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F0C7DF-3BCC-4797-9C16-17DFA883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AB7E-5AEC-4AB5-A9C7-571AD30800DF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76DDC5-AA21-4A69-9474-3D61B4E6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53D4B-70DB-4C5A-9C7B-049C1CCD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31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DE9169-FF8D-4007-9107-34722279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F7376E-B431-4FE0-8AB2-1B6ECB462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5ABA9E-7F5F-4B47-90D4-13CDC676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AB7E-5AEC-4AB5-A9C7-571AD30800DF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A9D689-ABDF-48A3-821E-0922CC6BA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C0A69A-486F-41AA-88CD-C925FA6D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54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D155B-4352-481D-96D7-6537B6472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6A8731-2060-41DD-B0A7-32B315E38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8B28E6-C61D-4DDF-87B7-150628F8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AB7E-5AEC-4AB5-A9C7-571AD30800DF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C0396A-6614-4F19-8A3C-45A07D29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94513C-1E4F-491B-872F-8F20D74E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29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70E58-C026-4E21-8B03-1CA200E0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5B0DC3-9DFC-491D-97D6-036EF2B45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060637-02DB-4977-BD68-07CF1EEE1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3B2949-D603-483A-A2DE-B013B20C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AB7E-5AEC-4AB5-A9C7-571AD30800DF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147EAF-4887-4BBD-A25A-DF8A80A4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C92B4B-00B9-44A8-B059-AC0974C3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25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55417-7388-4B5C-947E-0E020538C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58A675-E12C-4C65-9856-615DA7129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B3071E-743B-4EBB-9CAB-5E9D1DBE5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657693-7779-48F4-A5DC-511B62D43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5998C3-F28B-44A7-ACAC-B5511DEF1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C7E6A96-1FD1-4442-9E75-9EC3AF23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AB7E-5AEC-4AB5-A9C7-571AD30800DF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3900A6-454C-4448-9892-A8CC3BCA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279C41-AF0E-44CC-8F31-3B24CC92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28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E6D59E-F2EB-4B33-B135-7ACFD162E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F8B16F6-DACA-4F37-8B61-35612C97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AB7E-5AEC-4AB5-A9C7-571AD30800DF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799532-1EA0-4473-B02C-7608B721D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B1272DC-F517-448A-8BB9-1CC13B2E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2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859F19-A909-46AC-B083-ACF31B378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AB7E-5AEC-4AB5-A9C7-571AD30800DF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F09210-02DB-4201-A512-E5094FBD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F2316D-FF05-4697-9DAC-D0F3C68E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66A8B-BAF1-4AA4-984A-F00D3EEB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8A0E2A-35FB-4CE2-8319-8E83B0716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43B5F6-3199-403F-99EB-597CA9B42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3FF7CD-D6D7-4B1C-A7D8-8E42F1A94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AB7E-5AEC-4AB5-A9C7-571AD30800DF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35E3AB-B7FF-4F0C-9E48-80CC6B9C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7FF1D4-0C4C-4CFA-9DCB-F63EAF0ED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1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2BD6D6-E187-41D2-BBBB-B6CF57F2F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F67AE7D-E152-40A9-A782-7B0533441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C8D53C-89FF-49EE-8E61-0B5BF135E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082D81-DCDF-4C4E-B768-E49586A3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3AB7E-5AEC-4AB5-A9C7-571AD30800DF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18AB68-4580-437A-90E7-1AEFD6E4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C69574-676E-46C4-BFCD-8C37E45E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27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264BA9-87FE-4335-AB5F-1DCC51C54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0943D8-42F5-4ACA-9E46-66C2DFC4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D5D024-D69F-4E29-A381-A13135491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3AB7E-5AEC-4AB5-A9C7-571AD30800DF}" type="datetimeFigureOut">
              <a:rPr kumimoji="1" lang="ja-JP" altLang="en-US" smtClean="0"/>
              <a:t>2021/12/13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E2215A-8275-408D-B87F-1D521A9F4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2DADD6-022C-4FF8-8010-6E9E67628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85B3B-640C-4E4F-83B4-96B355751D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98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CC4AFC-F0C5-4157-9538-A3D7C6083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TwoLegRigid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33365F-2FB3-4F14-AC26-CF1832607D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70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72DD570-E735-476C-8F66-E7FBB66CAE6A}"/>
              </a:ext>
            </a:extLst>
          </p:cNvPr>
          <p:cNvGrpSpPr/>
          <p:nvPr/>
        </p:nvGrpSpPr>
        <p:grpSpPr>
          <a:xfrm>
            <a:off x="6335395" y="314325"/>
            <a:ext cx="5504180" cy="3305176"/>
            <a:chOff x="172683" y="36485"/>
            <a:chExt cx="8790342" cy="5278466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51F1D7D-AAD8-496F-94B2-99BF02F424F3}"/>
                </a:ext>
              </a:extLst>
            </p:cNvPr>
            <p:cNvSpPr/>
            <p:nvPr/>
          </p:nvSpPr>
          <p:spPr>
            <a:xfrm rot="20700000">
              <a:off x="1368451" y="1629791"/>
              <a:ext cx="5025972" cy="5637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27A5973A-B9EB-42C8-B48D-3D2B459DF276}"/>
                </a:ext>
              </a:extLst>
            </p:cNvPr>
            <p:cNvGrpSpPr/>
            <p:nvPr/>
          </p:nvGrpSpPr>
          <p:grpSpPr>
            <a:xfrm rot="19800000">
              <a:off x="2238826" y="2099138"/>
              <a:ext cx="398794" cy="3215813"/>
              <a:chOff x="1514926" y="2289637"/>
              <a:chExt cx="398794" cy="3215813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3CDD479F-98B9-47AA-938F-B0DE882A27BC}"/>
                  </a:ext>
                </a:extLst>
              </p:cNvPr>
              <p:cNvGrpSpPr/>
              <p:nvPr/>
            </p:nvGrpSpPr>
            <p:grpSpPr>
              <a:xfrm>
                <a:off x="1514926" y="2289637"/>
                <a:ext cx="398794" cy="398794"/>
                <a:chOff x="4410075" y="1001381"/>
                <a:chExt cx="600075" cy="600075"/>
              </a:xfrm>
            </p:grpSpPr>
            <p:sp>
              <p:nvSpPr>
                <p:cNvPr id="30" name="円/楕円 12">
                  <a:extLst>
                    <a:ext uri="{FF2B5EF4-FFF2-40B4-BE49-F238E27FC236}">
                      <a16:creationId xmlns:a16="http://schemas.microsoft.com/office/drawing/2014/main" id="{58EBF795-C0A9-41FA-8DF1-68F1F62C839B}"/>
                    </a:ext>
                  </a:extLst>
                </p:cNvPr>
                <p:cNvSpPr/>
                <p:nvPr/>
              </p:nvSpPr>
              <p:spPr>
                <a:xfrm>
                  <a:off x="4410075" y="1001381"/>
                  <a:ext cx="600075" cy="60007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1" name="円/楕円 13">
                  <a:extLst>
                    <a:ext uri="{FF2B5EF4-FFF2-40B4-BE49-F238E27FC236}">
                      <a16:creationId xmlns:a16="http://schemas.microsoft.com/office/drawing/2014/main" id="{D1630ECC-66AB-4365-BF0C-6375558D7CF0}"/>
                    </a:ext>
                  </a:extLst>
                </p:cNvPr>
                <p:cNvSpPr/>
                <p:nvPr/>
              </p:nvSpPr>
              <p:spPr>
                <a:xfrm>
                  <a:off x="4552949" y="1144255"/>
                  <a:ext cx="314325" cy="314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3F925560-9394-4816-A1F7-9ECFBBE047CB}"/>
                  </a:ext>
                </a:extLst>
              </p:cNvPr>
              <p:cNvCxnSpPr>
                <a:stCxn id="30" idx="4"/>
              </p:cNvCxnSpPr>
              <p:nvPr/>
            </p:nvCxnSpPr>
            <p:spPr>
              <a:xfrm>
                <a:off x="1714323" y="2688431"/>
                <a:ext cx="28752" cy="2817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DF1842CE-0EC7-4C63-AF6D-F09630224414}"/>
                </a:ext>
              </a:extLst>
            </p:cNvPr>
            <p:cNvGrpSpPr/>
            <p:nvPr/>
          </p:nvGrpSpPr>
          <p:grpSpPr>
            <a:xfrm rot="18900000">
              <a:off x="6820351" y="776680"/>
              <a:ext cx="398794" cy="3215813"/>
              <a:chOff x="1514926" y="2289637"/>
              <a:chExt cx="398794" cy="3215813"/>
            </a:xfrm>
          </p:grpSpPr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755B9D06-CAFE-41E3-B401-0273D20B9A27}"/>
                  </a:ext>
                </a:extLst>
              </p:cNvPr>
              <p:cNvGrpSpPr/>
              <p:nvPr/>
            </p:nvGrpSpPr>
            <p:grpSpPr>
              <a:xfrm>
                <a:off x="1514926" y="2289637"/>
                <a:ext cx="398794" cy="398794"/>
                <a:chOff x="4410075" y="1001381"/>
                <a:chExt cx="600075" cy="600075"/>
              </a:xfrm>
            </p:grpSpPr>
            <p:sp>
              <p:nvSpPr>
                <p:cNvPr id="26" name="円/楕円 25">
                  <a:extLst>
                    <a:ext uri="{FF2B5EF4-FFF2-40B4-BE49-F238E27FC236}">
                      <a16:creationId xmlns:a16="http://schemas.microsoft.com/office/drawing/2014/main" id="{55F700C8-6D67-4D7C-AFE8-05929C9CD67A}"/>
                    </a:ext>
                  </a:extLst>
                </p:cNvPr>
                <p:cNvSpPr/>
                <p:nvPr/>
              </p:nvSpPr>
              <p:spPr>
                <a:xfrm>
                  <a:off x="4410075" y="1001381"/>
                  <a:ext cx="600075" cy="60007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円/楕円 26">
                  <a:extLst>
                    <a:ext uri="{FF2B5EF4-FFF2-40B4-BE49-F238E27FC236}">
                      <a16:creationId xmlns:a16="http://schemas.microsoft.com/office/drawing/2014/main" id="{502FC4C7-75C4-48B6-81E8-2E59DC0FF878}"/>
                    </a:ext>
                  </a:extLst>
                </p:cNvPr>
                <p:cNvSpPr/>
                <p:nvPr/>
              </p:nvSpPr>
              <p:spPr>
                <a:xfrm>
                  <a:off x="4552949" y="1144255"/>
                  <a:ext cx="314325" cy="314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19808687-6D08-401C-ABFA-1A2ACA4FD396}"/>
                  </a:ext>
                </a:extLst>
              </p:cNvPr>
              <p:cNvCxnSpPr>
                <a:stCxn id="26" idx="4"/>
              </p:cNvCxnSpPr>
              <p:nvPr/>
            </p:nvCxnSpPr>
            <p:spPr>
              <a:xfrm>
                <a:off x="1714323" y="2688431"/>
                <a:ext cx="28752" cy="28170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BDC682D0-11F2-48DA-BEA6-444F594B0955}"/>
                </a:ext>
              </a:extLst>
            </p:cNvPr>
            <p:cNvCxnSpPr/>
            <p:nvPr/>
          </p:nvCxnSpPr>
          <p:spPr>
            <a:xfrm>
              <a:off x="1552073" y="2834343"/>
              <a:ext cx="23293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DBB21D5-4F60-4EE6-B394-062D3CC89690}"/>
                </a:ext>
              </a:extLst>
            </p:cNvPr>
            <p:cNvSpPr/>
            <p:nvPr/>
          </p:nvSpPr>
          <p:spPr>
            <a:xfrm>
              <a:off x="553095" y="1796147"/>
              <a:ext cx="2076392" cy="2076392"/>
            </a:xfrm>
            <a:prstGeom prst="arc">
              <a:avLst>
                <a:gd name="adj1" fmla="val 20625763"/>
                <a:gd name="adj2" fmla="val 0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0CAB5EBD-4562-4B81-86CD-010CC010002C}"/>
                </a:ext>
              </a:extLst>
            </p:cNvPr>
            <p:cNvGrpSpPr/>
            <p:nvPr/>
          </p:nvGrpSpPr>
          <p:grpSpPr>
            <a:xfrm>
              <a:off x="3672937" y="1757321"/>
              <a:ext cx="308685" cy="308685"/>
              <a:chOff x="2611395" y="1449860"/>
              <a:chExt cx="1416908" cy="1416908"/>
            </a:xfrm>
          </p:grpSpPr>
          <p:sp>
            <p:nvSpPr>
              <p:cNvPr id="21" name="円/楕円 31">
                <a:extLst>
                  <a:ext uri="{FF2B5EF4-FFF2-40B4-BE49-F238E27FC236}">
                    <a16:creationId xmlns:a16="http://schemas.microsoft.com/office/drawing/2014/main" id="{46551827-849C-48A3-A61F-B79003D3D219}"/>
                  </a:ext>
                </a:extLst>
              </p:cNvPr>
              <p:cNvSpPr/>
              <p:nvPr/>
            </p:nvSpPr>
            <p:spPr>
              <a:xfrm>
                <a:off x="2611395" y="1449860"/>
                <a:ext cx="1416908" cy="141690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パイ 32">
                <a:extLst>
                  <a:ext uri="{FF2B5EF4-FFF2-40B4-BE49-F238E27FC236}">
                    <a16:creationId xmlns:a16="http://schemas.microsoft.com/office/drawing/2014/main" id="{D8589EE2-77EB-45AD-AA00-4432D92F23B6}"/>
                  </a:ext>
                </a:extLst>
              </p:cNvPr>
              <p:cNvSpPr/>
              <p:nvPr/>
            </p:nvSpPr>
            <p:spPr>
              <a:xfrm>
                <a:off x="2611395" y="1449860"/>
                <a:ext cx="1416908" cy="1416908"/>
              </a:xfrm>
              <a:prstGeom prst="pie">
                <a:avLst>
                  <a:gd name="adj1" fmla="val 10825275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パイ 33">
                <a:extLst>
                  <a:ext uri="{FF2B5EF4-FFF2-40B4-BE49-F238E27FC236}">
                    <a16:creationId xmlns:a16="http://schemas.microsoft.com/office/drawing/2014/main" id="{DB76A2AA-637C-4B26-8571-2CEBEADFC017}"/>
                  </a:ext>
                </a:extLst>
              </p:cNvPr>
              <p:cNvSpPr/>
              <p:nvPr/>
            </p:nvSpPr>
            <p:spPr>
              <a:xfrm rot="10800000">
                <a:off x="2611395" y="1449860"/>
                <a:ext cx="1416908" cy="1416908"/>
              </a:xfrm>
              <a:prstGeom prst="pie">
                <a:avLst>
                  <a:gd name="adj1" fmla="val 10825275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E0F87969-EF2F-485A-B6C6-2B7E72381E8D}"/>
                </a:ext>
              </a:extLst>
            </p:cNvPr>
            <p:cNvCxnSpPr/>
            <p:nvPr/>
          </p:nvCxnSpPr>
          <p:spPr>
            <a:xfrm flipH="1">
              <a:off x="3881438" y="1106630"/>
              <a:ext cx="361411" cy="650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C9F7930B-1291-4F0A-A8E0-F5961AA63FAD}"/>
                </a:ext>
              </a:extLst>
            </p:cNvPr>
            <p:cNvCxnSpPr/>
            <p:nvPr/>
          </p:nvCxnSpPr>
          <p:spPr>
            <a:xfrm>
              <a:off x="6023780" y="1388620"/>
              <a:ext cx="0" cy="39168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078F0F6E-DBCF-49E1-AC16-FB6261342775}"/>
                </a:ext>
              </a:extLst>
            </p:cNvPr>
            <p:cNvCxnSpPr/>
            <p:nvPr/>
          </p:nvCxnSpPr>
          <p:spPr>
            <a:xfrm>
              <a:off x="1733967" y="2515416"/>
              <a:ext cx="0" cy="27900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7F2CAEBC-50FB-4A1A-BBA2-D0259692DB6A}"/>
                </a:ext>
              </a:extLst>
            </p:cNvPr>
            <p:cNvSpPr/>
            <p:nvPr/>
          </p:nvSpPr>
          <p:spPr>
            <a:xfrm>
              <a:off x="172683" y="954132"/>
              <a:ext cx="3122568" cy="3122568"/>
            </a:xfrm>
            <a:prstGeom prst="arc">
              <a:avLst>
                <a:gd name="adj1" fmla="val 3524694"/>
                <a:gd name="adj2" fmla="val 5385243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67ADA6DA-4A9E-4FC2-9743-160E88E9A67E}"/>
                </a:ext>
              </a:extLst>
            </p:cNvPr>
            <p:cNvSpPr/>
            <p:nvPr/>
          </p:nvSpPr>
          <p:spPr>
            <a:xfrm>
              <a:off x="4671645" y="36485"/>
              <a:ext cx="2704270" cy="2704270"/>
            </a:xfrm>
            <a:prstGeom prst="arc">
              <a:avLst>
                <a:gd name="adj1" fmla="val 2626492"/>
                <a:gd name="adj2" fmla="val 5387912"/>
              </a:avLst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5C296ED2-1FD7-4FB8-B545-C89A5D6C0F97}"/>
                </a:ext>
              </a:extLst>
            </p:cNvPr>
            <p:cNvCxnSpPr/>
            <p:nvPr/>
          </p:nvCxnSpPr>
          <p:spPr>
            <a:xfrm>
              <a:off x="1285875" y="5305425"/>
              <a:ext cx="76771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9D3EE55D-DF92-4EF6-9217-2CD4877256AF}"/>
                </a:ext>
              </a:extLst>
            </p:cNvPr>
            <p:cNvSpPr/>
            <p:nvPr/>
          </p:nvSpPr>
          <p:spPr>
            <a:xfrm>
              <a:off x="1733967" y="5099533"/>
              <a:ext cx="205892" cy="20589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ED54E0AF-447A-4E23-8AB1-E5F6D057A8DC}"/>
                </a:ext>
              </a:extLst>
            </p:cNvPr>
            <p:cNvSpPr/>
            <p:nvPr/>
          </p:nvSpPr>
          <p:spPr>
            <a:xfrm>
              <a:off x="6023780" y="5099533"/>
              <a:ext cx="205892" cy="20589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0044AAE-8484-47F9-96E9-A5F5795EC3E1}"/>
                  </a:ext>
                </a:extLst>
              </p:cNvPr>
              <p:cNvSpPr txBox="1"/>
              <p:nvPr/>
            </p:nvSpPr>
            <p:spPr>
              <a:xfrm>
                <a:off x="8452530" y="581595"/>
                <a:ext cx="983474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0044AAE-8484-47F9-96E9-A5F5795EC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530" y="581595"/>
                <a:ext cx="983474" cy="391902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13A472B-56E7-4A4F-8E92-5928B2BECA3D}"/>
                  </a:ext>
                </a:extLst>
              </p:cNvPr>
              <p:cNvSpPr txBox="1"/>
              <p:nvPr/>
            </p:nvSpPr>
            <p:spPr>
              <a:xfrm>
                <a:off x="8094690" y="1742878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13A472B-56E7-4A4F-8E92-5928B2BEC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4690" y="1742878"/>
                <a:ext cx="3741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5FEBD79-6C73-4B7F-91E1-040D759E0F42}"/>
                  </a:ext>
                </a:extLst>
              </p:cNvPr>
              <p:cNvSpPr txBox="1"/>
              <p:nvPr/>
            </p:nvSpPr>
            <p:spPr>
              <a:xfrm>
                <a:off x="7340675" y="2826716"/>
                <a:ext cx="614912" cy="391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TD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F5FEBD79-6C73-4B7F-91E1-040D759E0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675" y="2826716"/>
                <a:ext cx="614912" cy="3919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4A9524C-FBA5-44F9-B8CE-30EE9EE5A7E5}"/>
                  </a:ext>
                </a:extLst>
              </p:cNvPr>
              <p:cNvSpPr txBox="1"/>
              <p:nvPr/>
            </p:nvSpPr>
            <p:spPr>
              <a:xfrm>
                <a:off x="10215272" y="2036785"/>
                <a:ext cx="614912" cy="3928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TD</m:t>
                          </m:r>
                        </m:sup>
                      </m:sSub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94A9524C-FBA5-44F9-B8CE-30EE9EE5A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272" y="2036785"/>
                <a:ext cx="614912" cy="392864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26FD3C3-D412-4CAC-96B2-96EBD8431109}"/>
              </a:ext>
            </a:extLst>
          </p:cNvPr>
          <p:cNvSpPr txBox="1"/>
          <p:nvPr/>
        </p:nvSpPr>
        <p:spPr>
          <a:xfrm>
            <a:off x="428369" y="275434"/>
            <a:ext cx="8435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87E5026-9540-4012-85DA-DD986C39B976}"/>
                  </a:ext>
                </a:extLst>
              </p:cNvPr>
              <p:cNvSpPr txBox="1"/>
              <p:nvPr/>
            </p:nvSpPr>
            <p:spPr>
              <a:xfrm>
                <a:off x="507360" y="1552859"/>
                <a:ext cx="2599751" cy="4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087E5026-9540-4012-85DA-DD986C39B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60" y="1552859"/>
                <a:ext cx="2599751" cy="411651"/>
              </a:xfrm>
              <a:prstGeom prst="rect">
                <a:avLst/>
              </a:prstGeom>
              <a:blipFill>
                <a:blip r:embed="rId6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E1C8BE0-3ACB-4981-9BE3-C41EA1C06318}"/>
                  </a:ext>
                </a:extLst>
              </p:cNvPr>
              <p:cNvSpPr txBox="1"/>
              <p:nvPr/>
            </p:nvSpPr>
            <p:spPr>
              <a:xfrm>
                <a:off x="494272" y="1960082"/>
                <a:ext cx="4139788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E1C8BE0-3ACB-4981-9BE3-C41EA1C06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72" y="1960082"/>
                <a:ext cx="4139788" cy="6164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F577427-7364-4950-BD0C-0101963FB771}"/>
              </a:ext>
            </a:extLst>
          </p:cNvPr>
          <p:cNvSpPr txBox="1"/>
          <p:nvPr/>
        </p:nvSpPr>
        <p:spPr>
          <a:xfrm>
            <a:off x="467579" y="911228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運動方程式はラグランジアンから導く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A70C1AC-8EBB-47F9-940A-77C8A03395AB}"/>
                  </a:ext>
                </a:extLst>
              </p:cNvPr>
              <p:cNvSpPr txBox="1"/>
              <p:nvPr/>
            </p:nvSpPr>
            <p:spPr>
              <a:xfrm>
                <a:off x="507360" y="2716317"/>
                <a:ext cx="1248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CA70C1AC-8EBB-47F9-940A-77C8A0339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60" y="2716317"/>
                <a:ext cx="12489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6C74A78-D7F0-450F-B9B5-7EEE967E5480}"/>
                  </a:ext>
                </a:extLst>
              </p:cNvPr>
              <p:cNvSpPr txBox="1"/>
              <p:nvPr/>
            </p:nvSpPr>
            <p:spPr>
              <a:xfrm>
                <a:off x="10306158" y="826776"/>
                <a:ext cx="871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8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6C74A78-D7F0-450F-B9B5-7EEE967E5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158" y="826776"/>
                <a:ext cx="871201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204BFD6-ACCB-4630-A3C7-C7620E07AF32}"/>
              </a:ext>
            </a:extLst>
          </p:cNvPr>
          <p:cNvCxnSpPr/>
          <p:nvPr/>
        </p:nvCxnSpPr>
        <p:spPr>
          <a:xfrm flipV="1">
            <a:off x="7084753" y="1167845"/>
            <a:ext cx="1467050" cy="402072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564821A-B61C-46AE-BCEA-86D866C409F5}"/>
                  </a:ext>
                </a:extLst>
              </p:cNvPr>
              <p:cNvSpPr txBox="1"/>
              <p:nvPr/>
            </p:nvSpPr>
            <p:spPr>
              <a:xfrm>
                <a:off x="7392482" y="922549"/>
                <a:ext cx="6042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564821A-B61C-46AE-BCEA-86D866C40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482" y="922549"/>
                <a:ext cx="6042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表 43">
                <a:extLst>
                  <a:ext uri="{FF2B5EF4-FFF2-40B4-BE49-F238E27FC236}">
                    <a16:creationId xmlns:a16="http://schemas.microsoft.com/office/drawing/2014/main" id="{D42B3EEA-E3A8-404A-AA95-EB4274FAE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677022"/>
                  </p:ext>
                </p:extLst>
              </p:nvPr>
            </p:nvGraphicFramePr>
            <p:xfrm>
              <a:off x="7217981" y="3907709"/>
              <a:ext cx="406785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59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59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59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Parameter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Value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Unit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18.4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kg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0.18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kg</a:t>
                          </a:r>
                          <a:r>
                            <a:rPr kumimoji="1" lang="en-US" altLang="ja-JP" baseline="0" dirty="0"/>
                            <a:t> m^2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1" lang="en-US" altLang="ja-JP" b="0" i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0.19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0.57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8000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N/m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表 43">
                <a:extLst>
                  <a:ext uri="{FF2B5EF4-FFF2-40B4-BE49-F238E27FC236}">
                    <a16:creationId xmlns:a16="http://schemas.microsoft.com/office/drawing/2014/main" id="{D42B3EEA-E3A8-404A-AA95-EB4274FAE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677022"/>
                  </p:ext>
                </p:extLst>
              </p:nvPr>
            </p:nvGraphicFramePr>
            <p:xfrm>
              <a:off x="7217981" y="3907709"/>
              <a:ext cx="4067856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595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559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559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Parameter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Value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Unit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1"/>
                          <a:stretch>
                            <a:fillRect l="-448" t="-108197" r="-201345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18.4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kg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1"/>
                          <a:stretch>
                            <a:fillRect l="-448" t="-208197" r="-201345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0.18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kg</a:t>
                          </a:r>
                          <a:r>
                            <a:rPr kumimoji="1" lang="en-US" altLang="ja-JP" baseline="0" dirty="0"/>
                            <a:t> m^2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1"/>
                          <a:stretch>
                            <a:fillRect l="-448" t="-308197" r="-201345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0.19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1"/>
                          <a:stretch>
                            <a:fillRect l="-448" t="-408197" r="-20134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0.57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11"/>
                          <a:stretch>
                            <a:fillRect l="-448" t="-508197" r="-20134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kumimoji="1" lang="en-US" altLang="ja-JP" dirty="0"/>
                            <a:t>8000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1" lang="en-US" altLang="ja-JP" dirty="0"/>
                            <a:t>N/m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411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C147ADE-B0CE-4891-91A9-F427B2B3E6A9}"/>
              </a:ext>
            </a:extLst>
          </p:cNvPr>
          <p:cNvSpPr txBox="1"/>
          <p:nvPr/>
        </p:nvSpPr>
        <p:spPr>
          <a:xfrm>
            <a:off x="461473" y="376015"/>
            <a:ext cx="798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モデルに必要とされる基本的な機能は，</a:t>
            </a:r>
            <a:r>
              <a:rPr lang="en-US" altLang="ja-JP" dirty="0" err="1"/>
              <a:t>TwoLeg.m</a:t>
            </a:r>
            <a:r>
              <a:rPr lang="ja-JP" altLang="en-US" dirty="0"/>
              <a:t>クラスに実装されている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09A183F-57D1-4E9B-AA70-4355A74C3B79}"/>
              </a:ext>
            </a:extLst>
          </p:cNvPr>
          <p:cNvSpPr txBox="1"/>
          <p:nvPr/>
        </p:nvSpPr>
        <p:spPr>
          <a:xfrm>
            <a:off x="461473" y="83321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プロパティ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27631F-9781-4BFB-A5E4-6D5EF5FB4220}"/>
              </a:ext>
            </a:extLst>
          </p:cNvPr>
          <p:cNvSpPr txBox="1"/>
          <p:nvPr/>
        </p:nvSpPr>
        <p:spPr>
          <a:xfrm>
            <a:off x="606752" y="1305560"/>
            <a:ext cx="4110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/>
              <a:t>物理パラメータ全般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ODE45</a:t>
            </a:r>
            <a:r>
              <a:rPr kumimoji="1" lang="ja-JP" altLang="en-US" dirty="0"/>
              <a:t>の精度パラメータ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計算結果を保存しておく配列</a:t>
            </a:r>
            <a:r>
              <a:rPr kumimoji="1" lang="en-US" altLang="ja-JP" dirty="0"/>
              <a:t>(*out)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B790AA8-DD9C-4050-8815-01726210BBB5}"/>
              </a:ext>
            </a:extLst>
          </p:cNvPr>
          <p:cNvSpPr txBox="1"/>
          <p:nvPr/>
        </p:nvSpPr>
        <p:spPr>
          <a:xfrm>
            <a:off x="461473" y="27891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メソッド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A6C7758-209E-40EA-8E2A-92415EBDF1CE}"/>
              </a:ext>
            </a:extLst>
          </p:cNvPr>
          <p:cNvSpPr txBox="1"/>
          <p:nvPr/>
        </p:nvSpPr>
        <p:spPr>
          <a:xfrm>
            <a:off x="606752" y="3212122"/>
            <a:ext cx="98603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bound(</a:t>
            </a:r>
            <a:r>
              <a:rPr kumimoji="1" lang="en-US" altLang="ja-JP" dirty="0" err="1"/>
              <a:t>q_initial</a:t>
            </a:r>
            <a:r>
              <a:rPr kumimoji="1" lang="en-US" altLang="ja-JP" dirty="0"/>
              <a:t>, u)</a:t>
            </a:r>
            <a:br>
              <a:rPr kumimoji="1" lang="en-US" altLang="ja-JP" dirty="0"/>
            </a:br>
            <a:r>
              <a:rPr kumimoji="1" lang="ja-JP" altLang="en-US" dirty="0"/>
              <a:t>初期値と入力（脚の</a:t>
            </a:r>
            <a:r>
              <a:rPr kumimoji="1" lang="en-US" altLang="ja-JP" dirty="0"/>
              <a:t>TD</a:t>
            </a:r>
            <a:r>
              <a:rPr kumimoji="1" lang="ja-JP" altLang="en-US" dirty="0"/>
              <a:t>角度）を与えると，１周期の運動を行う．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plot(</a:t>
            </a:r>
            <a:r>
              <a:rPr lang="en-US" altLang="ja-JP" dirty="0" err="1"/>
              <a:t>saveflag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en-US" altLang="ja-JP" dirty="0"/>
              <a:t>bound()</a:t>
            </a:r>
            <a:r>
              <a:rPr lang="ja-JP" altLang="en-US" dirty="0"/>
              <a:t>の結果をプロットする．状態量の時間変化・足の長さ・足の角度・エネルギー遷移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anime(speed, </a:t>
            </a:r>
            <a:r>
              <a:rPr kumimoji="1" lang="en-US" altLang="ja-JP" dirty="0" err="1"/>
              <a:t>saveflag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bound()</a:t>
            </a:r>
            <a:r>
              <a:rPr kumimoji="1" lang="ja-JP" altLang="en-US" dirty="0"/>
              <a:t>の結果を動画にする．</a:t>
            </a:r>
            <a:r>
              <a:rPr kumimoji="1" lang="en-US" altLang="ja-JP" dirty="0"/>
              <a:t>speed</a:t>
            </a:r>
            <a:r>
              <a:rPr lang="ja-JP" altLang="en-US" dirty="0"/>
              <a:t>が</a:t>
            </a:r>
            <a:r>
              <a:rPr lang="en-US" altLang="ja-JP" dirty="0"/>
              <a:t>1</a:t>
            </a:r>
            <a:r>
              <a:rPr lang="ja-JP" altLang="en-US" dirty="0"/>
              <a:t>倍なら実時間でビデオを再生．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511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2EB355-8895-4873-9D80-EA62039DF541}"/>
              </a:ext>
            </a:extLst>
          </p:cNvPr>
          <p:cNvSpPr txBox="1"/>
          <p:nvPr/>
        </p:nvSpPr>
        <p:spPr>
          <a:xfrm>
            <a:off x="564022" y="299103"/>
            <a:ext cx="246734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bound</a:t>
            </a:r>
            <a:r>
              <a:rPr kumimoji="1" lang="ja-JP" altLang="en-US" dirty="0"/>
              <a:t>メソッドの詳細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186B927-F38A-483B-A1BC-326C26C72685}"/>
              </a:ext>
            </a:extLst>
          </p:cNvPr>
          <p:cNvSpPr txBox="1"/>
          <p:nvPr/>
        </p:nvSpPr>
        <p:spPr>
          <a:xfrm>
            <a:off x="3614871" y="299103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引数；初期状態量と接地脚角度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0691A2-F389-4BAE-978D-4755CFCDE83F}"/>
              </a:ext>
            </a:extLst>
          </p:cNvPr>
          <p:cNvSpPr txBox="1"/>
          <p:nvPr/>
        </p:nvSpPr>
        <p:spPr>
          <a:xfrm>
            <a:off x="786213" y="1102407"/>
            <a:ext cx="9502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初期値から順番に数値積分を行い，１周期のバウンド歩容をさせる．</a:t>
            </a:r>
            <a:endParaRPr kumimoji="1" lang="en-US" altLang="ja-JP" dirty="0"/>
          </a:p>
          <a:p>
            <a:r>
              <a:rPr lang="ja-JP" altLang="en-US" dirty="0"/>
              <a:t>定義：初期値は</a:t>
            </a:r>
            <a:r>
              <a:rPr lang="en-US" altLang="ja-JP" dirty="0"/>
              <a:t>Flight</a:t>
            </a:r>
            <a:r>
              <a:rPr lang="ja-JP" altLang="en-US" dirty="0"/>
              <a:t>として，前肢・後肢が順番に関わらずそれぞれ</a:t>
            </a:r>
            <a:r>
              <a:rPr lang="en-US" altLang="ja-JP" dirty="0"/>
              <a:t>1</a:t>
            </a:r>
            <a:r>
              <a:rPr lang="ja-JP" altLang="en-US" dirty="0"/>
              <a:t>回の</a:t>
            </a:r>
            <a:r>
              <a:rPr lang="en-US" altLang="ja-JP" dirty="0"/>
              <a:t>Stance</a:t>
            </a:r>
            <a:r>
              <a:rPr lang="ja-JP" altLang="en-US" dirty="0"/>
              <a:t>を経て，</a:t>
            </a:r>
            <a:br>
              <a:rPr lang="en-US" altLang="ja-JP" dirty="0"/>
            </a:br>
            <a:r>
              <a:rPr lang="ja-JP" altLang="en-US" dirty="0"/>
              <a:t>再び</a:t>
            </a:r>
            <a:r>
              <a:rPr lang="en-US" altLang="ja-JP" dirty="0"/>
              <a:t>Flight</a:t>
            </a:r>
            <a:r>
              <a:rPr lang="ja-JP" altLang="en-US" dirty="0"/>
              <a:t>に戻るような運動を１周期とする．</a:t>
            </a:r>
            <a:endParaRPr kumimoji="1"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01E9872-78A8-4EA3-9152-CA13FA1EDAE6}"/>
              </a:ext>
            </a:extLst>
          </p:cNvPr>
          <p:cNvGrpSpPr/>
          <p:nvPr/>
        </p:nvGrpSpPr>
        <p:grpSpPr>
          <a:xfrm>
            <a:off x="664435" y="3582825"/>
            <a:ext cx="1321297" cy="452927"/>
            <a:chOff x="786213" y="2709017"/>
            <a:chExt cx="1807435" cy="61957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44DD2084-8C92-474C-AFC4-DD9E266AB0B4}"/>
                </a:ext>
              </a:extLst>
            </p:cNvPr>
            <p:cNvSpPr/>
            <p:nvPr/>
          </p:nvSpPr>
          <p:spPr>
            <a:xfrm>
              <a:off x="786213" y="2709017"/>
              <a:ext cx="1384419" cy="162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AB4451D9-8AD7-4437-81D8-8DB981CCFD11}"/>
                </a:ext>
              </a:extLst>
            </p:cNvPr>
            <p:cNvCxnSpPr/>
            <p:nvPr/>
          </p:nvCxnSpPr>
          <p:spPr>
            <a:xfrm>
              <a:off x="882353" y="2790202"/>
              <a:ext cx="538385" cy="53838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2EE9131-8D99-4E79-A60F-D6B6D6A8CE5D}"/>
                </a:ext>
              </a:extLst>
            </p:cNvPr>
            <p:cNvCxnSpPr/>
            <p:nvPr/>
          </p:nvCxnSpPr>
          <p:spPr>
            <a:xfrm>
              <a:off x="2055263" y="2790202"/>
              <a:ext cx="538385" cy="53838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D0FB92F-5CC6-482D-BE65-8E0BAE076C53}"/>
              </a:ext>
            </a:extLst>
          </p:cNvPr>
          <p:cNvSpPr/>
          <p:nvPr/>
        </p:nvSpPr>
        <p:spPr>
          <a:xfrm>
            <a:off x="564022" y="4238715"/>
            <a:ext cx="1711295" cy="940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BA75F9A-A533-493A-8EA1-11BDFF4E412E}"/>
              </a:ext>
            </a:extLst>
          </p:cNvPr>
          <p:cNvSpPr/>
          <p:nvPr/>
        </p:nvSpPr>
        <p:spPr>
          <a:xfrm rot="20700000">
            <a:off x="2869283" y="2776204"/>
            <a:ext cx="1012058" cy="118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C94151D-1C1E-4721-8605-54FFCDA54EB2}"/>
              </a:ext>
            </a:extLst>
          </p:cNvPr>
          <p:cNvCxnSpPr>
            <a:cxnSpLocks/>
          </p:cNvCxnSpPr>
          <p:nvPr/>
        </p:nvCxnSpPr>
        <p:spPr>
          <a:xfrm>
            <a:off x="2954413" y="2948332"/>
            <a:ext cx="183335" cy="3801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5DDA460-5CA6-489F-9A56-F34F057D49FF}"/>
              </a:ext>
            </a:extLst>
          </p:cNvPr>
          <p:cNvCxnSpPr/>
          <p:nvPr/>
        </p:nvCxnSpPr>
        <p:spPr>
          <a:xfrm rot="20700000">
            <a:off x="3826861" y="2668773"/>
            <a:ext cx="393578" cy="3935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B7E2125-C016-460A-8DF6-7C6CF660AC53}"/>
              </a:ext>
            </a:extLst>
          </p:cNvPr>
          <p:cNvSpPr/>
          <p:nvPr/>
        </p:nvSpPr>
        <p:spPr>
          <a:xfrm>
            <a:off x="2700470" y="3334997"/>
            <a:ext cx="1711295" cy="940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D11463F-5463-4925-9A8D-78473A89288A}"/>
              </a:ext>
            </a:extLst>
          </p:cNvPr>
          <p:cNvSpPr/>
          <p:nvPr/>
        </p:nvSpPr>
        <p:spPr>
          <a:xfrm rot="900000">
            <a:off x="2869282" y="4697527"/>
            <a:ext cx="1012058" cy="118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609052D-B928-41A5-B3A6-8E425C9D430D}"/>
              </a:ext>
            </a:extLst>
          </p:cNvPr>
          <p:cNvCxnSpPr>
            <a:cxnSpLocks/>
          </p:cNvCxnSpPr>
          <p:nvPr/>
        </p:nvCxnSpPr>
        <p:spPr>
          <a:xfrm rot="900000">
            <a:off x="2896773" y="4688323"/>
            <a:ext cx="393578" cy="3935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4CEF3EC-9C3E-46BF-B7B9-43EF5E03B12D}"/>
              </a:ext>
            </a:extLst>
          </p:cNvPr>
          <p:cNvCxnSpPr>
            <a:cxnSpLocks/>
          </p:cNvCxnSpPr>
          <p:nvPr/>
        </p:nvCxnSpPr>
        <p:spPr>
          <a:xfrm>
            <a:off x="3782632" y="4866018"/>
            <a:ext cx="185403" cy="5217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CA6040A-77FA-4EDE-ADD6-A4E66038A4D3}"/>
              </a:ext>
            </a:extLst>
          </p:cNvPr>
          <p:cNvSpPr/>
          <p:nvPr/>
        </p:nvSpPr>
        <p:spPr>
          <a:xfrm>
            <a:off x="2700470" y="5387741"/>
            <a:ext cx="1711295" cy="940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1C8F6B5-312B-4A1A-B89F-C7FBA8575568}"/>
              </a:ext>
            </a:extLst>
          </p:cNvPr>
          <p:cNvGrpSpPr/>
          <p:nvPr/>
        </p:nvGrpSpPr>
        <p:grpSpPr>
          <a:xfrm>
            <a:off x="5168231" y="2679107"/>
            <a:ext cx="1321297" cy="452927"/>
            <a:chOff x="786213" y="2709017"/>
            <a:chExt cx="1807435" cy="61957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DD0ACC7-48D8-468B-BD40-E2F809AC81FE}"/>
                </a:ext>
              </a:extLst>
            </p:cNvPr>
            <p:cNvSpPr/>
            <p:nvPr/>
          </p:nvSpPr>
          <p:spPr>
            <a:xfrm>
              <a:off x="786213" y="2709017"/>
              <a:ext cx="1384419" cy="162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2E58189C-E759-4A38-8D2A-7C4CB95352D8}"/>
                </a:ext>
              </a:extLst>
            </p:cNvPr>
            <p:cNvCxnSpPr/>
            <p:nvPr/>
          </p:nvCxnSpPr>
          <p:spPr>
            <a:xfrm>
              <a:off x="882353" y="2790202"/>
              <a:ext cx="538385" cy="53838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B5CFA0D1-543D-444F-97D3-3B3519E58E6B}"/>
                </a:ext>
              </a:extLst>
            </p:cNvPr>
            <p:cNvCxnSpPr/>
            <p:nvPr/>
          </p:nvCxnSpPr>
          <p:spPr>
            <a:xfrm>
              <a:off x="2055263" y="2790202"/>
              <a:ext cx="538385" cy="53838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CC36DD9-40CC-4E88-A07D-EA2C6BE8075E}"/>
              </a:ext>
            </a:extLst>
          </p:cNvPr>
          <p:cNvSpPr/>
          <p:nvPr/>
        </p:nvSpPr>
        <p:spPr>
          <a:xfrm>
            <a:off x="5067818" y="3334997"/>
            <a:ext cx="1711295" cy="940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394218C-40BA-4682-9E47-AF2E4AB9A9B0}"/>
              </a:ext>
            </a:extLst>
          </p:cNvPr>
          <p:cNvSpPr/>
          <p:nvPr/>
        </p:nvSpPr>
        <p:spPr>
          <a:xfrm>
            <a:off x="5407188" y="4864670"/>
            <a:ext cx="1012058" cy="118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4E31B81-5DD9-4011-A3C5-AEC6C52B592F}"/>
              </a:ext>
            </a:extLst>
          </p:cNvPr>
          <p:cNvCxnSpPr>
            <a:cxnSpLocks/>
          </p:cNvCxnSpPr>
          <p:nvPr/>
        </p:nvCxnSpPr>
        <p:spPr>
          <a:xfrm flipH="1">
            <a:off x="5407188" y="4924019"/>
            <a:ext cx="70282" cy="45292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5E3C88F-A10A-4127-AB1E-CB439B7D315E}"/>
              </a:ext>
            </a:extLst>
          </p:cNvPr>
          <p:cNvCxnSpPr>
            <a:cxnSpLocks/>
          </p:cNvCxnSpPr>
          <p:nvPr/>
        </p:nvCxnSpPr>
        <p:spPr>
          <a:xfrm>
            <a:off x="6334907" y="4924019"/>
            <a:ext cx="154621" cy="45292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0F5B314-CFB9-4C2C-83B5-1354279E941B}"/>
              </a:ext>
            </a:extLst>
          </p:cNvPr>
          <p:cNvSpPr/>
          <p:nvPr/>
        </p:nvSpPr>
        <p:spPr>
          <a:xfrm>
            <a:off x="5067818" y="5387741"/>
            <a:ext cx="1711295" cy="940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1E24903-0F21-493B-85DD-073EC8287938}"/>
              </a:ext>
            </a:extLst>
          </p:cNvPr>
          <p:cNvSpPr/>
          <p:nvPr/>
        </p:nvSpPr>
        <p:spPr>
          <a:xfrm rot="900000">
            <a:off x="7593788" y="2648673"/>
            <a:ext cx="1012058" cy="118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0140A7F-5C59-43B5-BA90-4365EC65A616}"/>
              </a:ext>
            </a:extLst>
          </p:cNvPr>
          <p:cNvCxnSpPr>
            <a:cxnSpLocks/>
          </p:cNvCxnSpPr>
          <p:nvPr/>
        </p:nvCxnSpPr>
        <p:spPr>
          <a:xfrm rot="900000">
            <a:off x="7621279" y="2639469"/>
            <a:ext cx="393578" cy="3935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FABDF940-63B3-4830-8AE7-2ACE0EB3E255}"/>
              </a:ext>
            </a:extLst>
          </p:cNvPr>
          <p:cNvCxnSpPr>
            <a:cxnSpLocks/>
          </p:cNvCxnSpPr>
          <p:nvPr/>
        </p:nvCxnSpPr>
        <p:spPr>
          <a:xfrm>
            <a:off x="8507138" y="2817164"/>
            <a:ext cx="185403" cy="52172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7D1D306-6DA5-485E-AF75-4F19CC902886}"/>
              </a:ext>
            </a:extLst>
          </p:cNvPr>
          <p:cNvSpPr/>
          <p:nvPr/>
        </p:nvSpPr>
        <p:spPr>
          <a:xfrm>
            <a:off x="7424976" y="3338887"/>
            <a:ext cx="1711295" cy="940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1742B41-01ED-437E-996B-6BAC3B2D6F98}"/>
              </a:ext>
            </a:extLst>
          </p:cNvPr>
          <p:cNvSpPr/>
          <p:nvPr/>
        </p:nvSpPr>
        <p:spPr>
          <a:xfrm rot="20700000">
            <a:off x="7620007" y="4875949"/>
            <a:ext cx="1012058" cy="1186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27416D3B-E903-4295-AAC7-36FC044228C3}"/>
              </a:ext>
            </a:extLst>
          </p:cNvPr>
          <p:cNvCxnSpPr>
            <a:cxnSpLocks/>
          </p:cNvCxnSpPr>
          <p:nvPr/>
        </p:nvCxnSpPr>
        <p:spPr>
          <a:xfrm>
            <a:off x="7705137" y="5048077"/>
            <a:ext cx="183335" cy="38016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C054411-91D0-4BCE-9DFC-8C86D1DDFC4D}"/>
              </a:ext>
            </a:extLst>
          </p:cNvPr>
          <p:cNvCxnSpPr/>
          <p:nvPr/>
        </p:nvCxnSpPr>
        <p:spPr>
          <a:xfrm rot="20700000">
            <a:off x="8577585" y="4768518"/>
            <a:ext cx="393578" cy="39357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6B219D9-69F4-4233-880B-28580DC80168}"/>
              </a:ext>
            </a:extLst>
          </p:cNvPr>
          <p:cNvSpPr/>
          <p:nvPr/>
        </p:nvSpPr>
        <p:spPr>
          <a:xfrm>
            <a:off x="7451194" y="5434742"/>
            <a:ext cx="1711295" cy="940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13BDB8CF-732E-4301-B68D-309999F5F6C3}"/>
              </a:ext>
            </a:extLst>
          </p:cNvPr>
          <p:cNvGrpSpPr/>
          <p:nvPr/>
        </p:nvGrpSpPr>
        <p:grpSpPr>
          <a:xfrm>
            <a:off x="10389548" y="3629826"/>
            <a:ext cx="1321297" cy="452927"/>
            <a:chOff x="786213" y="2709017"/>
            <a:chExt cx="1807435" cy="619570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9D85E96C-84F8-4658-B846-5164AE529585}"/>
                </a:ext>
              </a:extLst>
            </p:cNvPr>
            <p:cNvSpPr/>
            <p:nvPr/>
          </p:nvSpPr>
          <p:spPr>
            <a:xfrm>
              <a:off x="786213" y="2709017"/>
              <a:ext cx="1384419" cy="162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1B19FE9D-2708-4F87-B899-74C3D87DBB89}"/>
                </a:ext>
              </a:extLst>
            </p:cNvPr>
            <p:cNvCxnSpPr/>
            <p:nvPr/>
          </p:nvCxnSpPr>
          <p:spPr>
            <a:xfrm>
              <a:off x="882353" y="2790202"/>
              <a:ext cx="538385" cy="53838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20438144-8CF8-4FEE-8BEC-040965FA0739}"/>
                </a:ext>
              </a:extLst>
            </p:cNvPr>
            <p:cNvCxnSpPr/>
            <p:nvPr/>
          </p:nvCxnSpPr>
          <p:spPr>
            <a:xfrm>
              <a:off x="2055263" y="2790202"/>
              <a:ext cx="538385" cy="53838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E5090F5-7C9F-4B48-8C8F-5BD045C3D1FD}"/>
              </a:ext>
            </a:extLst>
          </p:cNvPr>
          <p:cNvSpPr/>
          <p:nvPr/>
        </p:nvSpPr>
        <p:spPr>
          <a:xfrm>
            <a:off x="10289135" y="4285716"/>
            <a:ext cx="1711295" cy="9400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EA7E8687-E374-494A-A5D3-FFA414189FF7}"/>
              </a:ext>
            </a:extLst>
          </p:cNvPr>
          <p:cNvSpPr/>
          <p:nvPr/>
        </p:nvSpPr>
        <p:spPr>
          <a:xfrm>
            <a:off x="4591319" y="2817164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19292642-EEA7-444C-A649-85B5D519E9B0}"/>
              </a:ext>
            </a:extLst>
          </p:cNvPr>
          <p:cNvSpPr/>
          <p:nvPr/>
        </p:nvSpPr>
        <p:spPr>
          <a:xfrm>
            <a:off x="4591319" y="4892503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0D82A7D7-E81C-48F0-9B92-86CF50868DB6}"/>
              </a:ext>
            </a:extLst>
          </p:cNvPr>
          <p:cNvSpPr/>
          <p:nvPr/>
        </p:nvSpPr>
        <p:spPr>
          <a:xfrm rot="19800000">
            <a:off x="4591318" y="4132026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右 53">
            <a:extLst>
              <a:ext uri="{FF2B5EF4-FFF2-40B4-BE49-F238E27FC236}">
                <a16:creationId xmlns:a16="http://schemas.microsoft.com/office/drawing/2014/main" id="{E1080D3E-D7C0-4653-BCA5-CF1B9052927A}"/>
              </a:ext>
            </a:extLst>
          </p:cNvPr>
          <p:cNvSpPr/>
          <p:nvPr/>
        </p:nvSpPr>
        <p:spPr>
          <a:xfrm rot="1800000">
            <a:off x="4591318" y="3433750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BF50AB32-B693-4D5D-BE39-6324842F9CA1}"/>
              </a:ext>
            </a:extLst>
          </p:cNvPr>
          <p:cNvSpPr/>
          <p:nvPr/>
        </p:nvSpPr>
        <p:spPr>
          <a:xfrm rot="19800000">
            <a:off x="2343306" y="3232037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3E583DA8-52FD-4927-A503-12E57D4D2E1B}"/>
              </a:ext>
            </a:extLst>
          </p:cNvPr>
          <p:cNvSpPr/>
          <p:nvPr/>
        </p:nvSpPr>
        <p:spPr>
          <a:xfrm rot="1800000">
            <a:off x="2354240" y="4608021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矢印: 右 56">
            <a:extLst>
              <a:ext uri="{FF2B5EF4-FFF2-40B4-BE49-F238E27FC236}">
                <a16:creationId xmlns:a16="http://schemas.microsoft.com/office/drawing/2014/main" id="{F2909ECB-B419-4880-9919-2DE6150C687B}"/>
              </a:ext>
            </a:extLst>
          </p:cNvPr>
          <p:cNvSpPr/>
          <p:nvPr/>
        </p:nvSpPr>
        <p:spPr>
          <a:xfrm>
            <a:off x="6985340" y="2817164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右 57">
            <a:extLst>
              <a:ext uri="{FF2B5EF4-FFF2-40B4-BE49-F238E27FC236}">
                <a16:creationId xmlns:a16="http://schemas.microsoft.com/office/drawing/2014/main" id="{92EFDC15-EC74-45AE-8668-512C22A9325D}"/>
              </a:ext>
            </a:extLst>
          </p:cNvPr>
          <p:cNvSpPr/>
          <p:nvPr/>
        </p:nvSpPr>
        <p:spPr>
          <a:xfrm>
            <a:off x="6985340" y="4892503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矢印: 右 58">
            <a:extLst>
              <a:ext uri="{FF2B5EF4-FFF2-40B4-BE49-F238E27FC236}">
                <a16:creationId xmlns:a16="http://schemas.microsoft.com/office/drawing/2014/main" id="{2824FB2F-C44B-45AD-A201-273DD34AFA63}"/>
              </a:ext>
            </a:extLst>
          </p:cNvPr>
          <p:cNvSpPr/>
          <p:nvPr/>
        </p:nvSpPr>
        <p:spPr>
          <a:xfrm rot="19800000">
            <a:off x="9582624" y="4132027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0ECB7C5B-A5D3-4D75-9922-0EAFF746E1DC}"/>
              </a:ext>
            </a:extLst>
          </p:cNvPr>
          <p:cNvSpPr/>
          <p:nvPr/>
        </p:nvSpPr>
        <p:spPr>
          <a:xfrm rot="1800000">
            <a:off x="9582624" y="3433751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AA5332DD-8F9D-4B9E-BEE5-1DBDAF20DC26}"/>
              </a:ext>
            </a:extLst>
          </p:cNvPr>
          <p:cNvSpPr/>
          <p:nvPr/>
        </p:nvSpPr>
        <p:spPr>
          <a:xfrm rot="19800000">
            <a:off x="6983821" y="4132028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矢印: 右 61">
            <a:extLst>
              <a:ext uri="{FF2B5EF4-FFF2-40B4-BE49-F238E27FC236}">
                <a16:creationId xmlns:a16="http://schemas.microsoft.com/office/drawing/2014/main" id="{0CCBD856-E378-4B63-9C32-BFF4AB17F490}"/>
              </a:ext>
            </a:extLst>
          </p:cNvPr>
          <p:cNvSpPr/>
          <p:nvPr/>
        </p:nvSpPr>
        <p:spPr>
          <a:xfrm rot="1800000">
            <a:off x="6983821" y="3433752"/>
            <a:ext cx="183335" cy="31114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904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288D01-C676-4A48-8EE0-FE976F58A405}"/>
              </a:ext>
            </a:extLst>
          </p:cNvPr>
          <p:cNvSpPr txBox="1"/>
          <p:nvPr/>
        </p:nvSpPr>
        <p:spPr>
          <a:xfrm>
            <a:off x="438150" y="333286"/>
            <a:ext cx="308289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r>
              <a:rPr lang="ja-JP" altLang="en-US" dirty="0" err="1"/>
              <a:t>つの</a:t>
            </a:r>
            <a:r>
              <a:rPr lang="ja-JP" altLang="en-US" dirty="0"/>
              <a:t>フェーズを切り替える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6B71032-F5DA-45F6-B484-2C8A10A1FEB4}"/>
              </a:ext>
            </a:extLst>
          </p:cNvPr>
          <p:cNvSpPr txBox="1"/>
          <p:nvPr/>
        </p:nvSpPr>
        <p:spPr>
          <a:xfrm>
            <a:off x="919006" y="808445"/>
            <a:ext cx="10046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フラグ</a:t>
            </a:r>
            <a:r>
              <a:rPr lang="en-US" altLang="ja-JP" dirty="0" err="1"/>
              <a:t>eveflg</a:t>
            </a:r>
            <a:r>
              <a:rPr lang="ja-JP" altLang="en-US" dirty="0"/>
              <a:t>によって，今どのフェーズにいるのか判別できる．</a:t>
            </a:r>
            <a:endParaRPr lang="en-US" altLang="ja-JP" dirty="0"/>
          </a:p>
          <a:p>
            <a:r>
              <a:rPr kumimoji="1" lang="ja-JP" altLang="en-US" dirty="0"/>
              <a:t>各フェーズの終端条件は</a:t>
            </a:r>
            <a:r>
              <a:rPr kumimoji="1" lang="en-US" altLang="ja-JP" dirty="0"/>
              <a:t>event</a:t>
            </a:r>
            <a:r>
              <a:rPr kumimoji="1" lang="ja-JP" altLang="en-US" dirty="0"/>
              <a:t>関数で管理されている．</a:t>
            </a:r>
            <a:endParaRPr lang="en-US" altLang="ja-JP" dirty="0"/>
          </a:p>
          <a:p>
            <a:r>
              <a:rPr lang="en-US" altLang="ja-JP" dirty="0"/>
              <a:t>Accumulate</a:t>
            </a:r>
            <a:r>
              <a:rPr lang="ja-JP" altLang="en-US" dirty="0"/>
              <a:t>関数内で，発生した</a:t>
            </a:r>
            <a:r>
              <a:rPr lang="en-US" altLang="ja-JP" dirty="0"/>
              <a:t>event</a:t>
            </a:r>
            <a:r>
              <a:rPr lang="ja-JP" altLang="en-US" dirty="0"/>
              <a:t>によって次のフェーズが何になるか判断し，</a:t>
            </a:r>
            <a:r>
              <a:rPr lang="en-US" altLang="ja-JP" dirty="0" err="1"/>
              <a:t>eveflg</a:t>
            </a:r>
            <a:r>
              <a:rPr lang="ja-JP" altLang="en-US" dirty="0"/>
              <a:t>を更新</a:t>
            </a:r>
            <a:endParaRPr kumimoji="1" lang="ja-JP" altLang="en-US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428B0414-D02E-4F93-BD01-FB95F194F443}"/>
              </a:ext>
            </a:extLst>
          </p:cNvPr>
          <p:cNvSpPr/>
          <p:nvPr/>
        </p:nvSpPr>
        <p:spPr>
          <a:xfrm>
            <a:off x="4575863" y="2196270"/>
            <a:ext cx="3113923" cy="9400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1. Flight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99ABC9E-FC51-4526-BFA4-7662F885C70D}"/>
              </a:ext>
            </a:extLst>
          </p:cNvPr>
          <p:cNvSpPr/>
          <p:nvPr/>
        </p:nvSpPr>
        <p:spPr>
          <a:xfrm>
            <a:off x="4575863" y="5405215"/>
            <a:ext cx="3113923" cy="9400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3. Double leg stance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92B5BC2-3EFE-4DAE-B4A7-D1CAFA2E2205}"/>
              </a:ext>
            </a:extLst>
          </p:cNvPr>
          <p:cNvSpPr/>
          <p:nvPr/>
        </p:nvSpPr>
        <p:spPr>
          <a:xfrm>
            <a:off x="635235" y="3800741"/>
            <a:ext cx="3113923" cy="9400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2. Hind leg stance</a:t>
            </a:r>
            <a:endParaRPr kumimoji="1" lang="ja-JP" altLang="en-US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BBFBAE74-0D58-44D7-BE3D-3E43783ED421}"/>
              </a:ext>
            </a:extLst>
          </p:cNvPr>
          <p:cNvSpPr/>
          <p:nvPr/>
        </p:nvSpPr>
        <p:spPr>
          <a:xfrm>
            <a:off x="8645089" y="3800742"/>
            <a:ext cx="3113923" cy="94003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4. </a:t>
            </a:r>
            <a:r>
              <a:rPr lang="en-US" altLang="ja-JP" dirty="0"/>
              <a:t>Fore leg stance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7AB141A-4761-46A3-BBE1-7915DB847185}"/>
              </a:ext>
            </a:extLst>
          </p:cNvPr>
          <p:cNvCxnSpPr/>
          <p:nvPr/>
        </p:nvCxnSpPr>
        <p:spPr>
          <a:xfrm flipH="1">
            <a:off x="2826004" y="2862841"/>
            <a:ext cx="1749859" cy="76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DE82E37-C66A-4684-957B-0E72C853F0BC}"/>
              </a:ext>
            </a:extLst>
          </p:cNvPr>
          <p:cNvCxnSpPr>
            <a:cxnSpLocks/>
          </p:cNvCxnSpPr>
          <p:nvPr/>
        </p:nvCxnSpPr>
        <p:spPr>
          <a:xfrm flipH="1">
            <a:off x="7336713" y="4740778"/>
            <a:ext cx="1749859" cy="760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09076FD-2FCC-420B-A443-5B55C3615400}"/>
              </a:ext>
            </a:extLst>
          </p:cNvPr>
          <p:cNvCxnSpPr/>
          <p:nvPr/>
        </p:nvCxnSpPr>
        <p:spPr>
          <a:xfrm flipH="1">
            <a:off x="3074015" y="2999574"/>
            <a:ext cx="1749859" cy="76057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41CB08D-A72F-4756-99B3-CAE62B4EB8E3}"/>
              </a:ext>
            </a:extLst>
          </p:cNvPr>
          <p:cNvCxnSpPr/>
          <p:nvPr/>
        </p:nvCxnSpPr>
        <p:spPr>
          <a:xfrm flipH="1">
            <a:off x="7689786" y="4879649"/>
            <a:ext cx="1749859" cy="76057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9E1C403-82CF-4543-99CA-1E8123F638C8}"/>
              </a:ext>
            </a:extLst>
          </p:cNvPr>
          <p:cNvCxnSpPr>
            <a:cxnSpLocks/>
          </p:cNvCxnSpPr>
          <p:nvPr/>
        </p:nvCxnSpPr>
        <p:spPr>
          <a:xfrm flipH="1" flipV="1">
            <a:off x="7850536" y="2873653"/>
            <a:ext cx="1749859" cy="73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B10E69E-F7A8-4CFC-864A-051FDFA427DF}"/>
              </a:ext>
            </a:extLst>
          </p:cNvPr>
          <p:cNvCxnSpPr>
            <a:cxnSpLocks/>
          </p:cNvCxnSpPr>
          <p:nvPr/>
        </p:nvCxnSpPr>
        <p:spPr>
          <a:xfrm flipH="1" flipV="1">
            <a:off x="7441775" y="3061790"/>
            <a:ext cx="1749859" cy="738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7DC5DF0-C75E-4834-8591-14E9D45776DD}"/>
              </a:ext>
            </a:extLst>
          </p:cNvPr>
          <p:cNvCxnSpPr>
            <a:cxnSpLocks/>
          </p:cNvCxnSpPr>
          <p:nvPr/>
        </p:nvCxnSpPr>
        <p:spPr>
          <a:xfrm flipH="1" flipV="1">
            <a:off x="3280979" y="4703521"/>
            <a:ext cx="1749859" cy="73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CD5AFA3-8733-48EC-A39C-8DD8CBFDE8B8}"/>
              </a:ext>
            </a:extLst>
          </p:cNvPr>
          <p:cNvCxnSpPr>
            <a:cxnSpLocks/>
          </p:cNvCxnSpPr>
          <p:nvPr/>
        </p:nvCxnSpPr>
        <p:spPr>
          <a:xfrm flipH="1" flipV="1">
            <a:off x="2874228" y="4891529"/>
            <a:ext cx="1749859" cy="73895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B26E6CF-FE1D-4150-99DD-C2F8F76C6237}"/>
              </a:ext>
            </a:extLst>
          </p:cNvPr>
          <p:cNvCxnSpPr>
            <a:cxnSpLocks/>
          </p:cNvCxnSpPr>
          <p:nvPr/>
        </p:nvCxnSpPr>
        <p:spPr>
          <a:xfrm flipV="1">
            <a:off x="5928446" y="3243128"/>
            <a:ext cx="0" cy="201680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FD753B8-0E09-4E4F-B62B-38A7AFEB9591}"/>
              </a:ext>
            </a:extLst>
          </p:cNvPr>
          <p:cNvCxnSpPr>
            <a:cxnSpLocks/>
          </p:cNvCxnSpPr>
          <p:nvPr/>
        </p:nvCxnSpPr>
        <p:spPr>
          <a:xfrm flipV="1">
            <a:off x="6369356" y="3243128"/>
            <a:ext cx="0" cy="20168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B52B0CC-0243-4A1E-8372-034503AE3971}"/>
              </a:ext>
            </a:extLst>
          </p:cNvPr>
          <p:cNvSpPr txBox="1"/>
          <p:nvPr/>
        </p:nvSpPr>
        <p:spPr>
          <a:xfrm>
            <a:off x="2369763" y="2848823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Hind leg TD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F8057E8-52B1-4E7E-9F05-5E197EE50A78}"/>
              </a:ext>
            </a:extLst>
          </p:cNvPr>
          <p:cNvSpPr txBox="1"/>
          <p:nvPr/>
        </p:nvSpPr>
        <p:spPr>
          <a:xfrm>
            <a:off x="3619894" y="3448500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Hind leg LO</a:t>
            </a:r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26EABE2-34A4-4F81-A307-0A7BA7638E89}"/>
              </a:ext>
            </a:extLst>
          </p:cNvPr>
          <p:cNvSpPr txBox="1"/>
          <p:nvPr/>
        </p:nvSpPr>
        <p:spPr>
          <a:xfrm>
            <a:off x="2467477" y="5310943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Fore leg TD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BBE0B57-091D-4205-A6A7-5FFF85EFCE6B}"/>
              </a:ext>
            </a:extLst>
          </p:cNvPr>
          <p:cNvSpPr txBox="1"/>
          <p:nvPr/>
        </p:nvSpPr>
        <p:spPr>
          <a:xfrm>
            <a:off x="3699568" y="463817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Fore leg LO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F6AD24B-8B5D-4789-94A7-93C36DED27C1}"/>
              </a:ext>
            </a:extLst>
          </p:cNvPr>
          <p:cNvSpPr txBox="1"/>
          <p:nvPr/>
        </p:nvSpPr>
        <p:spPr>
          <a:xfrm>
            <a:off x="7130004" y="3560529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Fore leg TD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84C3FC8-D6AB-4524-BFC8-9929F2B74E6A}"/>
              </a:ext>
            </a:extLst>
          </p:cNvPr>
          <p:cNvSpPr txBox="1"/>
          <p:nvPr/>
        </p:nvSpPr>
        <p:spPr>
          <a:xfrm>
            <a:off x="8725907" y="2814908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Hind leg LO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0DD6A56-A78C-4F9E-915A-0E3B40E11103}"/>
              </a:ext>
            </a:extLst>
          </p:cNvPr>
          <p:cNvSpPr txBox="1"/>
          <p:nvPr/>
        </p:nvSpPr>
        <p:spPr>
          <a:xfrm>
            <a:off x="7130004" y="4691640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Hind leg TD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F7837C5-F2C5-414E-BDFC-09F3BD5B474B}"/>
              </a:ext>
            </a:extLst>
          </p:cNvPr>
          <p:cNvSpPr txBox="1"/>
          <p:nvPr/>
        </p:nvSpPr>
        <p:spPr>
          <a:xfrm>
            <a:off x="8472527" y="5383986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Hind leg LO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02EA2AA-61CD-42DF-AB13-2E7F8D7CBA3F}"/>
              </a:ext>
            </a:extLst>
          </p:cNvPr>
          <p:cNvSpPr txBox="1"/>
          <p:nvPr/>
        </p:nvSpPr>
        <p:spPr>
          <a:xfrm>
            <a:off x="4372646" y="4008463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Fore &amp; </a:t>
            </a:r>
            <a:r>
              <a:rPr lang="en-US" altLang="ja-JP" dirty="0"/>
              <a:t>H</a:t>
            </a:r>
            <a:r>
              <a:rPr kumimoji="1" lang="en-US" altLang="ja-JP" dirty="0"/>
              <a:t>ind TD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D893D7F-B363-4764-86C1-A1C29F2E89D5}"/>
              </a:ext>
            </a:extLst>
          </p:cNvPr>
          <p:cNvSpPr txBox="1"/>
          <p:nvPr/>
        </p:nvSpPr>
        <p:spPr>
          <a:xfrm>
            <a:off x="6167275" y="4056155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Fore &amp; </a:t>
            </a:r>
            <a:r>
              <a:rPr lang="en-US" altLang="ja-JP" dirty="0"/>
              <a:t>H</a:t>
            </a:r>
            <a:r>
              <a:rPr kumimoji="1" lang="en-US" altLang="ja-JP" dirty="0"/>
              <a:t>ind LO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75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39B75D9-3692-4BE5-9694-1B73B859DD5F}"/>
              </a:ext>
            </a:extLst>
          </p:cNvPr>
          <p:cNvGrpSpPr/>
          <p:nvPr/>
        </p:nvGrpSpPr>
        <p:grpSpPr>
          <a:xfrm>
            <a:off x="385675" y="60872"/>
            <a:ext cx="5126361" cy="6754799"/>
            <a:chOff x="1432180" y="-523625"/>
            <a:chExt cx="9898772" cy="13043213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3CBD451A-FCDD-49D4-8C4F-FFC85042D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2180" y="-523625"/>
              <a:ext cx="8412575" cy="6185213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7AC1A085-01A3-4BF4-BBFC-B9A729C61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8572" y="5661588"/>
              <a:ext cx="9682380" cy="6858000"/>
            </a:xfrm>
            <a:prstGeom prst="rect">
              <a:avLst/>
            </a:prstGeom>
          </p:spPr>
        </p:pic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B478FA-C2A3-43EB-8B12-982A04A42B59}"/>
              </a:ext>
            </a:extLst>
          </p:cNvPr>
          <p:cNvSpPr txBox="1"/>
          <p:nvPr/>
        </p:nvSpPr>
        <p:spPr>
          <a:xfrm>
            <a:off x="6964823" y="273466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bound</a:t>
            </a:r>
            <a:r>
              <a:rPr kumimoji="1" lang="ja-JP" altLang="en-US" dirty="0"/>
              <a:t>メソッドのコード解説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FA537D-B95F-4519-B225-10081DA0CA4C}"/>
              </a:ext>
            </a:extLst>
          </p:cNvPr>
          <p:cNvSpPr/>
          <p:nvPr/>
        </p:nvSpPr>
        <p:spPr>
          <a:xfrm>
            <a:off x="497740" y="170916"/>
            <a:ext cx="5014296" cy="188862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ACEC113-D520-4D80-A997-4EE3246A659A}"/>
              </a:ext>
            </a:extLst>
          </p:cNvPr>
          <p:cNvSpPr/>
          <p:nvPr/>
        </p:nvSpPr>
        <p:spPr>
          <a:xfrm>
            <a:off x="497740" y="2059536"/>
            <a:ext cx="5014296" cy="47984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CAC8048-2DA9-4CCB-972F-468193E91E80}"/>
              </a:ext>
            </a:extLst>
          </p:cNvPr>
          <p:cNvSpPr txBox="1"/>
          <p:nvPr/>
        </p:nvSpPr>
        <p:spPr>
          <a:xfrm>
            <a:off x="5690950" y="9409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準備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8BC5F1-E391-467F-ABAA-06DDF32B06DA}"/>
              </a:ext>
            </a:extLst>
          </p:cNvPr>
          <p:cNvSpPr txBox="1"/>
          <p:nvPr/>
        </p:nvSpPr>
        <p:spPr>
          <a:xfrm>
            <a:off x="5690950" y="428392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フェーズごとの数値積分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259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CBD451A-FCDD-49D4-8C4F-FFC85042D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2" t="9038" r="56164" b="37604"/>
          <a:stretch/>
        </p:blipFill>
        <p:spPr>
          <a:xfrm>
            <a:off x="497739" y="1155763"/>
            <a:ext cx="3988803" cy="379225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B478FA-C2A3-43EB-8B12-982A04A42B59}"/>
              </a:ext>
            </a:extLst>
          </p:cNvPr>
          <p:cNvSpPr txBox="1"/>
          <p:nvPr/>
        </p:nvSpPr>
        <p:spPr>
          <a:xfrm>
            <a:off x="4281444" y="670516"/>
            <a:ext cx="43140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bound</a:t>
            </a:r>
            <a:r>
              <a:rPr kumimoji="1" lang="ja-JP" altLang="en-US" dirty="0"/>
              <a:t>メソッドの引数として受け取った</a:t>
            </a:r>
            <a:br>
              <a:rPr kumimoji="1" lang="en-US" altLang="ja-JP" dirty="0"/>
            </a:br>
            <a:r>
              <a:rPr kumimoji="1" lang="ja-JP" altLang="en-US" dirty="0"/>
              <a:t>　</a:t>
            </a:r>
            <a:r>
              <a:rPr kumimoji="1" lang="en-US" altLang="ja-JP" dirty="0" err="1"/>
              <a:t>q_initial</a:t>
            </a:r>
            <a:r>
              <a:rPr kumimoji="1" lang="ja-JP" altLang="en-US" dirty="0"/>
              <a:t>を初期値として代入する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 err="1"/>
              <a:t>u_initial</a:t>
            </a:r>
            <a:r>
              <a:rPr lang="ja-JP" altLang="en-US" dirty="0"/>
              <a:t>は接地角として代入する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6FA537D-B95F-4519-B225-10081DA0CA4C}"/>
              </a:ext>
            </a:extLst>
          </p:cNvPr>
          <p:cNvSpPr/>
          <p:nvPr/>
        </p:nvSpPr>
        <p:spPr>
          <a:xfrm>
            <a:off x="497740" y="1155763"/>
            <a:ext cx="3339322" cy="379225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CAC8048-2DA9-4CCB-972F-468193E91E80}"/>
              </a:ext>
            </a:extLst>
          </p:cNvPr>
          <p:cNvSpPr txBox="1"/>
          <p:nvPr/>
        </p:nvSpPr>
        <p:spPr>
          <a:xfrm>
            <a:off x="324191" y="4581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準備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8BC5F1-E391-467F-ABAA-06DDF32B06DA}"/>
              </a:ext>
            </a:extLst>
          </p:cNvPr>
          <p:cNvSpPr txBox="1"/>
          <p:nvPr/>
        </p:nvSpPr>
        <p:spPr>
          <a:xfrm>
            <a:off x="4757451" y="4377786"/>
            <a:ext cx="5955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それぞれの脚が接地期を経たかどうか管理するフラグ．</a:t>
            </a:r>
            <a:endParaRPr kumimoji="1" lang="en-US" altLang="ja-JP" dirty="0"/>
          </a:p>
          <a:p>
            <a:r>
              <a:rPr lang="ja-JP" altLang="en-US" dirty="0"/>
              <a:t>脚が離地したらフラグを</a:t>
            </a:r>
            <a:r>
              <a:rPr lang="en-US" altLang="ja-JP" dirty="0"/>
              <a:t>True</a:t>
            </a:r>
            <a:r>
              <a:rPr lang="ja-JP" altLang="en-US" dirty="0"/>
              <a:t>にする．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8EA7C0-3730-401B-8ED7-DF5397616595}"/>
              </a:ext>
            </a:extLst>
          </p:cNvPr>
          <p:cNvSpPr txBox="1"/>
          <p:nvPr/>
        </p:nvSpPr>
        <p:spPr>
          <a:xfrm>
            <a:off x="4281444" y="2079093"/>
            <a:ext cx="5062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ODE45</a:t>
            </a:r>
            <a:r>
              <a:rPr kumimoji="1" lang="ja-JP" altLang="en-US" dirty="0"/>
              <a:t>の初期値として，</a:t>
            </a:r>
            <a:endParaRPr kumimoji="1" lang="en-US" altLang="ja-JP" dirty="0"/>
          </a:p>
          <a:p>
            <a:r>
              <a:rPr kumimoji="1" lang="ja-JP" altLang="en-US" dirty="0"/>
              <a:t>これまで起こった最後のイベント時の状態量</a:t>
            </a:r>
            <a:r>
              <a:rPr kumimoji="1" lang="en-US" altLang="ja-JP" dirty="0" err="1"/>
              <a:t>qe</a:t>
            </a:r>
            <a:endParaRPr kumimoji="1" lang="en-US" altLang="ja-JP" dirty="0"/>
          </a:p>
          <a:p>
            <a:r>
              <a:rPr kumimoji="1" lang="ja-JP" altLang="en-US" dirty="0"/>
              <a:t>を用い</a:t>
            </a:r>
            <a:r>
              <a:rPr lang="ja-JP" altLang="en-US" dirty="0"/>
              <a:t>る．最初は初期値を入れておく．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621CADC5-20E1-4973-A70D-7AA26668A6BE}"/>
              </a:ext>
            </a:extLst>
          </p:cNvPr>
          <p:cNvCxnSpPr>
            <a:stCxn id="6" idx="1"/>
          </p:cNvCxnSpPr>
          <p:nvPr/>
        </p:nvCxnSpPr>
        <p:spPr>
          <a:xfrm flipH="1">
            <a:off x="2768837" y="1132181"/>
            <a:ext cx="1512607" cy="380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B1BCF80-4C98-4659-810C-D921F4A0A9C2}"/>
              </a:ext>
            </a:extLst>
          </p:cNvPr>
          <p:cNvCxnSpPr>
            <a:cxnSpLocks/>
          </p:cNvCxnSpPr>
          <p:nvPr/>
        </p:nvCxnSpPr>
        <p:spPr>
          <a:xfrm flipH="1" flipV="1">
            <a:off x="2012534" y="2221330"/>
            <a:ext cx="2268909" cy="23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CCD9DCA-B526-4254-A508-94B2CE20B613}"/>
              </a:ext>
            </a:extLst>
          </p:cNvPr>
          <p:cNvSpPr txBox="1"/>
          <p:nvPr/>
        </p:nvSpPr>
        <p:spPr>
          <a:xfrm>
            <a:off x="4281444" y="3080127"/>
            <a:ext cx="5638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Flight</a:t>
            </a:r>
            <a:r>
              <a:rPr kumimoji="1" lang="ja-JP" altLang="en-US" dirty="0"/>
              <a:t>から始まるので，脚の長さは自然長にしておく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23DB695-2022-437A-B677-21A293536798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167402" y="2550931"/>
            <a:ext cx="2114042" cy="71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8ABF05F-EA6D-4E73-9D7B-070BA57E7BC1}"/>
              </a:ext>
            </a:extLst>
          </p:cNvPr>
          <p:cNvCxnSpPr>
            <a:cxnSpLocks/>
          </p:cNvCxnSpPr>
          <p:nvPr/>
        </p:nvCxnSpPr>
        <p:spPr>
          <a:xfrm flipH="1">
            <a:off x="2780041" y="4562452"/>
            <a:ext cx="1971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87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3491614-D5C6-482A-9375-742E89BE789C}"/>
              </a:ext>
            </a:extLst>
          </p:cNvPr>
          <p:cNvGrpSpPr/>
          <p:nvPr/>
        </p:nvGrpSpPr>
        <p:grpSpPr>
          <a:xfrm>
            <a:off x="283125" y="1500252"/>
            <a:ext cx="9601632" cy="3857496"/>
            <a:chOff x="385675" y="2059536"/>
            <a:chExt cx="5126361" cy="2059537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3CBD451A-FCDD-49D4-8C4F-FFC85042D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2396"/>
            <a:stretch/>
          </p:blipFill>
          <p:spPr>
            <a:xfrm>
              <a:off x="385675" y="2059536"/>
              <a:ext cx="4356692" cy="1204525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7AC1A085-01A3-4BF4-BBFC-B9A729C615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5926"/>
            <a:stretch/>
          </p:blipFill>
          <p:spPr>
            <a:xfrm>
              <a:off x="497740" y="3264061"/>
              <a:ext cx="5014296" cy="855012"/>
            </a:xfrm>
            <a:prstGeom prst="rect">
              <a:avLst/>
            </a:prstGeom>
          </p:spPr>
        </p:pic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B478FA-C2A3-43EB-8B12-982A04A42B59}"/>
              </a:ext>
            </a:extLst>
          </p:cNvPr>
          <p:cNvSpPr txBox="1"/>
          <p:nvPr/>
        </p:nvSpPr>
        <p:spPr>
          <a:xfrm>
            <a:off x="418744" y="60331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フェーズごとの数値積分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ACEC113-D520-4D80-A997-4EE3246A659A}"/>
              </a:ext>
            </a:extLst>
          </p:cNvPr>
          <p:cNvSpPr/>
          <p:nvPr/>
        </p:nvSpPr>
        <p:spPr>
          <a:xfrm>
            <a:off x="283124" y="1340950"/>
            <a:ext cx="10510213" cy="41761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CAC8048-2DA9-4CCB-972F-468193E91E80}"/>
              </a:ext>
            </a:extLst>
          </p:cNvPr>
          <p:cNvSpPr txBox="1"/>
          <p:nvPr/>
        </p:nvSpPr>
        <p:spPr>
          <a:xfrm>
            <a:off x="3826850" y="649483"/>
            <a:ext cx="794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いくつかのフェーズを経て</a:t>
            </a:r>
            <a:r>
              <a:rPr kumimoji="1" lang="en-US" altLang="ja-JP" dirty="0"/>
              <a:t>Flight</a:t>
            </a:r>
            <a:r>
              <a:rPr kumimoji="1" lang="ja-JP" altLang="en-US" dirty="0"/>
              <a:t>に戻るはずなので，何回かループを回す．</a:t>
            </a:r>
            <a:endParaRPr kumimoji="1" lang="en-US" altLang="ja-JP" dirty="0"/>
          </a:p>
          <a:p>
            <a:r>
              <a:rPr kumimoji="1" lang="ja-JP" altLang="en-US" dirty="0"/>
              <a:t>十分な数として６にしている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8BC5F1-E391-467F-ABAA-06DDF32B06DA}"/>
              </a:ext>
            </a:extLst>
          </p:cNvPr>
          <p:cNvSpPr txBox="1"/>
          <p:nvPr/>
        </p:nvSpPr>
        <p:spPr>
          <a:xfrm>
            <a:off x="5690950" y="428392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フェーズごとの数値積分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937436C-D3C8-4086-A372-8BAE8CBD81E9}"/>
              </a:ext>
            </a:extLst>
          </p:cNvPr>
          <p:cNvCxnSpPr>
            <a:stCxn id="14" idx="1"/>
          </p:cNvCxnSpPr>
          <p:nvPr/>
        </p:nvCxnSpPr>
        <p:spPr>
          <a:xfrm flipH="1">
            <a:off x="1888621" y="972649"/>
            <a:ext cx="1938229" cy="676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5E89AA9-A631-46BD-AF22-3259138CDA2D}"/>
              </a:ext>
            </a:extLst>
          </p:cNvPr>
          <p:cNvSpPr txBox="1"/>
          <p:nvPr/>
        </p:nvSpPr>
        <p:spPr>
          <a:xfrm>
            <a:off x="6058270" y="1588018"/>
            <a:ext cx="4613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両方の脚がすでに</a:t>
            </a:r>
            <a:r>
              <a:rPr kumimoji="1" lang="en-US" altLang="ja-JP" dirty="0"/>
              <a:t>Stance</a:t>
            </a:r>
            <a:r>
              <a:rPr kumimoji="1" lang="ja-JP" altLang="en-US" dirty="0"/>
              <a:t>を終えているなら</a:t>
            </a:r>
            <a:endParaRPr kumimoji="1" lang="en-US" altLang="ja-JP" dirty="0"/>
          </a:p>
          <a:p>
            <a:r>
              <a:rPr kumimoji="1" lang="ja-JP" altLang="en-US" dirty="0"/>
              <a:t>ループを終了する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5802F9A-4A49-45C4-BB01-97912CF21CC4}"/>
              </a:ext>
            </a:extLst>
          </p:cNvPr>
          <p:cNvCxnSpPr>
            <a:cxnSpLocks/>
          </p:cNvCxnSpPr>
          <p:nvPr/>
        </p:nvCxnSpPr>
        <p:spPr>
          <a:xfrm flipH="1">
            <a:off x="4854011" y="1911183"/>
            <a:ext cx="1082957" cy="23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84AD024-22C2-44C4-BEBB-A18B13C22C95}"/>
              </a:ext>
            </a:extLst>
          </p:cNvPr>
          <p:cNvCxnSpPr>
            <a:cxnSpLocks/>
          </p:cNvCxnSpPr>
          <p:nvPr/>
        </p:nvCxnSpPr>
        <p:spPr>
          <a:xfrm flipH="1">
            <a:off x="2316256" y="3666402"/>
            <a:ext cx="1082957" cy="23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BFBC856-14B5-40A3-9369-50CE790A18FE}"/>
              </a:ext>
            </a:extLst>
          </p:cNvPr>
          <p:cNvSpPr txBox="1"/>
          <p:nvPr/>
        </p:nvSpPr>
        <p:spPr>
          <a:xfrm>
            <a:off x="3566381" y="3402793"/>
            <a:ext cx="659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switch</a:t>
            </a:r>
            <a:r>
              <a:rPr kumimoji="1" lang="ja-JP" altLang="en-US" dirty="0"/>
              <a:t>文を使って，</a:t>
            </a:r>
            <a:r>
              <a:rPr kumimoji="1" lang="en-US" altLang="ja-JP" dirty="0" err="1"/>
              <a:t>eveflg</a:t>
            </a:r>
            <a:r>
              <a:rPr kumimoji="1" lang="ja-JP" altLang="en-US" dirty="0"/>
              <a:t>の中身によって処理を切り替える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5AF5072-274E-402E-8990-764724872829}"/>
              </a:ext>
            </a:extLst>
          </p:cNvPr>
          <p:cNvCxnSpPr>
            <a:cxnSpLocks/>
          </p:cNvCxnSpPr>
          <p:nvPr/>
        </p:nvCxnSpPr>
        <p:spPr>
          <a:xfrm flipH="1">
            <a:off x="2951343" y="4110836"/>
            <a:ext cx="1082957" cy="23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CCEDE78-8E89-4258-868D-97CCBD4F1234}"/>
              </a:ext>
            </a:extLst>
          </p:cNvPr>
          <p:cNvSpPr txBox="1"/>
          <p:nvPr/>
        </p:nvSpPr>
        <p:spPr>
          <a:xfrm>
            <a:off x="4201468" y="3847227"/>
            <a:ext cx="455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例えば</a:t>
            </a:r>
            <a:r>
              <a:rPr kumimoji="1" lang="en-US" altLang="ja-JP" dirty="0" err="1"/>
              <a:t>eveflg</a:t>
            </a:r>
            <a:r>
              <a:rPr kumimoji="1" lang="ja-JP" altLang="en-US" dirty="0"/>
              <a:t>が</a:t>
            </a:r>
            <a:r>
              <a:rPr lang="en-US" altLang="ja-JP" dirty="0"/>
              <a:t>1</a:t>
            </a:r>
            <a:r>
              <a:rPr lang="ja-JP" altLang="en-US" dirty="0"/>
              <a:t>なら，</a:t>
            </a:r>
            <a:r>
              <a:rPr lang="en-US" altLang="ja-JP" dirty="0"/>
              <a:t>Flight</a:t>
            </a:r>
            <a:r>
              <a:rPr kumimoji="1" lang="ja-JP" altLang="en-US" dirty="0"/>
              <a:t>の処理を行う</a:t>
            </a:r>
          </a:p>
        </p:txBody>
      </p:sp>
    </p:spTree>
    <p:extLst>
      <p:ext uri="{BB962C8B-B14F-4D97-AF65-F5344CB8AC3E}">
        <p14:creationId xmlns:p14="http://schemas.microsoft.com/office/powerpoint/2010/main" val="118491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61690CE-B4D0-4547-A16A-16214A35F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9" y="945038"/>
            <a:ext cx="9046938" cy="496792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EB5301-AE2F-4647-8EF6-2B6F4F0E9060}"/>
              </a:ext>
            </a:extLst>
          </p:cNvPr>
          <p:cNvSpPr/>
          <p:nvPr/>
        </p:nvSpPr>
        <p:spPr>
          <a:xfrm>
            <a:off x="461473" y="1298961"/>
            <a:ext cx="8964538" cy="122204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B84322-85C9-4BF7-8843-9D415858517D}"/>
              </a:ext>
            </a:extLst>
          </p:cNvPr>
          <p:cNvSpPr txBox="1"/>
          <p:nvPr/>
        </p:nvSpPr>
        <p:spPr>
          <a:xfrm>
            <a:off x="6504610" y="622720"/>
            <a:ext cx="3576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6">
                    <a:lumMod val="75000"/>
                  </a:schemeClr>
                </a:solidFill>
              </a:rPr>
              <a:t>ODE45</a:t>
            </a:r>
            <a:r>
              <a:rPr kumimoji="1" lang="ja-JP" altLang="en-US" dirty="0">
                <a:solidFill>
                  <a:schemeClr val="accent6">
                    <a:lumMod val="75000"/>
                  </a:schemeClr>
                </a:solidFill>
              </a:rPr>
              <a:t>による数値積分</a:t>
            </a:r>
            <a:endParaRPr kumimoji="1" lang="en-US" altLang="ja-JP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ja-JP" dirty="0">
                <a:solidFill>
                  <a:schemeClr val="accent6">
                    <a:lumMod val="75000"/>
                  </a:schemeClr>
                </a:solidFill>
              </a:rPr>
              <a:t>Flight phase</a:t>
            </a:r>
            <a:r>
              <a:rPr lang="ja-JP" altLang="en-US" dirty="0">
                <a:solidFill>
                  <a:schemeClr val="accent6">
                    <a:lumMod val="75000"/>
                  </a:schemeClr>
                </a:solidFill>
              </a:rPr>
              <a:t>の運動方程式を解く</a:t>
            </a:r>
            <a:endParaRPr kumimoji="1" lang="ja-JP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A34576D-8187-44B5-8C8E-AFC61BB2D9C8}"/>
              </a:ext>
            </a:extLst>
          </p:cNvPr>
          <p:cNvSpPr/>
          <p:nvPr/>
        </p:nvSpPr>
        <p:spPr>
          <a:xfrm>
            <a:off x="461473" y="2623559"/>
            <a:ext cx="3725966" cy="4614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EE7AA86-B3EE-4022-9CB2-0610CFEFEE8D}"/>
              </a:ext>
            </a:extLst>
          </p:cNvPr>
          <p:cNvSpPr txBox="1"/>
          <p:nvPr/>
        </p:nvSpPr>
        <p:spPr>
          <a:xfrm>
            <a:off x="4269836" y="2578408"/>
            <a:ext cx="7845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2">
                    <a:lumMod val="75000"/>
                  </a:schemeClr>
                </a:solidFill>
              </a:rPr>
              <a:t>Accumulate</a:t>
            </a:r>
            <a:r>
              <a:rPr kumimoji="1" lang="ja-JP" altLang="en-US" dirty="0">
                <a:solidFill>
                  <a:schemeClr val="accent2">
                    <a:lumMod val="75000"/>
                  </a:schemeClr>
                </a:solidFill>
              </a:rPr>
              <a:t>では，次のフェーズが何なのか判断し</a:t>
            </a:r>
            <a:r>
              <a:rPr kumimoji="1" lang="en-US" altLang="ja-JP" dirty="0" err="1">
                <a:solidFill>
                  <a:schemeClr val="accent2">
                    <a:lumMod val="75000"/>
                  </a:schemeClr>
                </a:solidFill>
              </a:rPr>
              <a:t>eveflg</a:t>
            </a:r>
            <a:r>
              <a:rPr kumimoji="1" lang="ja-JP" altLang="en-US" dirty="0">
                <a:solidFill>
                  <a:schemeClr val="accent2">
                    <a:lumMod val="75000"/>
                  </a:schemeClr>
                </a:solidFill>
              </a:rPr>
              <a:t>を書き換えたり，</a:t>
            </a:r>
            <a:endParaRPr kumimoji="1" lang="en-US" altLang="ja-JP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脚の長さなど状態量以外の量を計算し，結果として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*out</a:t>
            </a:r>
            <a:r>
              <a:rPr lang="ja-JP" altLang="en-US" dirty="0" err="1">
                <a:solidFill>
                  <a:schemeClr val="accent2">
                    <a:lumMod val="75000"/>
                  </a:schemeClr>
                </a:solidFill>
              </a:rPr>
              <a:t>に保</a:t>
            </a:r>
            <a:r>
              <a:rPr lang="ja-JP" altLang="en-US" dirty="0">
                <a:solidFill>
                  <a:schemeClr val="accent2">
                    <a:lumMod val="75000"/>
                  </a:schemeClr>
                </a:solidFill>
              </a:rPr>
              <a:t>存する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79527DC-872A-491D-B8B3-8FF0135F37F0}"/>
              </a:ext>
            </a:extLst>
          </p:cNvPr>
          <p:cNvSpPr/>
          <p:nvPr/>
        </p:nvSpPr>
        <p:spPr>
          <a:xfrm>
            <a:off x="461473" y="3176613"/>
            <a:ext cx="11653780" cy="279374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27FE2A-F7D4-47CB-8430-CC25E6480F08}"/>
              </a:ext>
            </a:extLst>
          </p:cNvPr>
          <p:cNvSpPr txBox="1"/>
          <p:nvPr/>
        </p:nvSpPr>
        <p:spPr>
          <a:xfrm>
            <a:off x="3298676" y="3429000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次のフェーズで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</a:rPr>
              <a:t>ODE45</a:t>
            </a:r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が使用する初期時刻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78BF4AA-E441-4202-BE5D-82246D2DC370}"/>
              </a:ext>
            </a:extLst>
          </p:cNvPr>
          <p:cNvCxnSpPr/>
          <p:nvPr/>
        </p:nvCxnSpPr>
        <p:spPr>
          <a:xfrm flipH="1" flipV="1">
            <a:off x="2085174" y="3547057"/>
            <a:ext cx="1170774" cy="8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8592E74-B7AF-418D-994A-D6AAF6085301}"/>
              </a:ext>
            </a:extLst>
          </p:cNvPr>
          <p:cNvSpPr txBox="1"/>
          <p:nvPr/>
        </p:nvSpPr>
        <p:spPr>
          <a:xfrm>
            <a:off x="9006704" y="456753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脚が接地したときの</a:t>
            </a:r>
            <a:endParaRPr lang="en-US" altLang="ja-JP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脚</a:t>
            </a:r>
            <a:r>
              <a:rPr kumimoji="1" lang="ja-JP" altLang="en-US" dirty="0">
                <a:solidFill>
                  <a:schemeClr val="accent1">
                    <a:lumMod val="75000"/>
                  </a:schemeClr>
                </a:solidFill>
              </a:rPr>
              <a:t>先位置を記録しておく</a:t>
            </a:r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3EF38036-DFEF-49E5-A21C-1E8C5FE76391}"/>
              </a:ext>
            </a:extLst>
          </p:cNvPr>
          <p:cNvSpPr/>
          <p:nvPr/>
        </p:nvSpPr>
        <p:spPr>
          <a:xfrm>
            <a:off x="8485974" y="3880343"/>
            <a:ext cx="393106" cy="19307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96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617</Words>
  <Application>Microsoft Macintosh PowerPoint</Application>
  <PresentationFormat>ワイド画面</PresentationFormat>
  <Paragraphs>88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Office テーマ</vt:lpstr>
      <vt:lpstr>TwoLegRigid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TwoLegRigid</dc:title>
  <dc:creator>tomoya kamimura</dc:creator>
  <cp:lastModifiedBy>上村　知也</cp:lastModifiedBy>
  <cp:revision>9</cp:revision>
  <dcterms:created xsi:type="dcterms:W3CDTF">2020-06-19T06:45:18Z</dcterms:created>
  <dcterms:modified xsi:type="dcterms:W3CDTF">2021-12-13T10:55:16Z</dcterms:modified>
</cp:coreProperties>
</file>