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71" r:id="rId4"/>
    <p:sldId id="257" r:id="rId5"/>
    <p:sldId id="259" r:id="rId6"/>
    <p:sldId id="260" r:id="rId7"/>
    <p:sldId id="258" r:id="rId8"/>
    <p:sldId id="267" r:id="rId9"/>
    <p:sldId id="268" r:id="rId10"/>
    <p:sldId id="269" r:id="rId11"/>
    <p:sldId id="270"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3" autoAdjust="0"/>
    <p:restoredTop sz="94660"/>
  </p:normalViewPr>
  <p:slideViewPr>
    <p:cSldViewPr snapToGrid="0">
      <p:cViewPr varScale="1">
        <p:scale>
          <a:sx n="84" d="100"/>
          <a:sy n="84" d="100"/>
        </p:scale>
        <p:origin x="45"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2F7BD6-3788-4435-B83E-AEC55E556E6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9CF29FD-961F-4479-8C23-BAD08D6CDB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AA941E2-8FC4-4C9D-9C44-D2A9A7F607C9}"/>
              </a:ext>
            </a:extLst>
          </p:cNvPr>
          <p:cNvSpPr>
            <a:spLocks noGrp="1"/>
          </p:cNvSpPr>
          <p:nvPr>
            <p:ph type="dt" sz="half" idx="10"/>
          </p:nvPr>
        </p:nvSpPr>
        <p:spPr/>
        <p:txBody>
          <a:bodyPr/>
          <a:lstStyle/>
          <a:p>
            <a:fld id="{2EA3AB7E-5AEC-4AB5-A9C7-571AD30800DF}" type="datetimeFigureOut">
              <a:rPr kumimoji="1" lang="ja-JP" altLang="en-US" smtClean="0"/>
              <a:t>2020/7/10</a:t>
            </a:fld>
            <a:endParaRPr kumimoji="1" lang="ja-JP" altLang="en-US"/>
          </a:p>
        </p:txBody>
      </p:sp>
      <p:sp>
        <p:nvSpPr>
          <p:cNvPr id="5" name="フッター プレースホルダー 4">
            <a:extLst>
              <a:ext uri="{FF2B5EF4-FFF2-40B4-BE49-F238E27FC236}">
                <a16:creationId xmlns:a16="http://schemas.microsoft.com/office/drawing/2014/main" id="{5653F47D-1435-4BBE-9BCB-88A186F60C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A71B65-D60E-4FF8-9756-14E68CD82C6C}"/>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361283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220CEB-8258-4FBC-ADDE-DD4E034F1D2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CA3C86-8729-49DD-A584-BF0A67C0FFD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1DA631-F65F-4AAD-AE5C-A29205C17109}"/>
              </a:ext>
            </a:extLst>
          </p:cNvPr>
          <p:cNvSpPr>
            <a:spLocks noGrp="1"/>
          </p:cNvSpPr>
          <p:nvPr>
            <p:ph type="dt" sz="half" idx="10"/>
          </p:nvPr>
        </p:nvSpPr>
        <p:spPr/>
        <p:txBody>
          <a:bodyPr/>
          <a:lstStyle/>
          <a:p>
            <a:fld id="{2EA3AB7E-5AEC-4AB5-A9C7-571AD30800DF}" type="datetimeFigureOut">
              <a:rPr kumimoji="1" lang="ja-JP" altLang="en-US" smtClean="0"/>
              <a:t>2020/7/10</a:t>
            </a:fld>
            <a:endParaRPr kumimoji="1" lang="ja-JP" altLang="en-US"/>
          </a:p>
        </p:txBody>
      </p:sp>
      <p:sp>
        <p:nvSpPr>
          <p:cNvPr id="5" name="フッター プレースホルダー 4">
            <a:extLst>
              <a:ext uri="{FF2B5EF4-FFF2-40B4-BE49-F238E27FC236}">
                <a16:creationId xmlns:a16="http://schemas.microsoft.com/office/drawing/2014/main" id="{C1F431FA-B688-4A5A-AE2A-1D314C68C9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1C13A5-E6CA-4627-9A64-FEB823A32590}"/>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3061413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5FBC07E-1450-4A7D-B9FA-E155E358E36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FC612FB-DAE5-4821-AF7F-411697C25BA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8F0C7DF-3BCC-4797-9C16-17DFA8831BFE}"/>
              </a:ext>
            </a:extLst>
          </p:cNvPr>
          <p:cNvSpPr>
            <a:spLocks noGrp="1"/>
          </p:cNvSpPr>
          <p:nvPr>
            <p:ph type="dt" sz="half" idx="10"/>
          </p:nvPr>
        </p:nvSpPr>
        <p:spPr/>
        <p:txBody>
          <a:bodyPr/>
          <a:lstStyle/>
          <a:p>
            <a:fld id="{2EA3AB7E-5AEC-4AB5-A9C7-571AD30800DF}" type="datetimeFigureOut">
              <a:rPr kumimoji="1" lang="ja-JP" altLang="en-US" smtClean="0"/>
              <a:t>2020/7/10</a:t>
            </a:fld>
            <a:endParaRPr kumimoji="1" lang="ja-JP" altLang="en-US"/>
          </a:p>
        </p:txBody>
      </p:sp>
      <p:sp>
        <p:nvSpPr>
          <p:cNvPr id="5" name="フッター プレースホルダー 4">
            <a:extLst>
              <a:ext uri="{FF2B5EF4-FFF2-40B4-BE49-F238E27FC236}">
                <a16:creationId xmlns:a16="http://schemas.microsoft.com/office/drawing/2014/main" id="{DD76DDC5-AA21-4A69-9474-3D61B4E632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253D4B-70DB-4C5A-9C7B-049C1CCD62B7}"/>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2453317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DE9169-FF8D-4007-9107-34722279C2A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F7376E-B431-4FE0-8AB2-1B6ECB4621D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65ABA9E-7F5F-4B47-90D4-13CDC6761CAF}"/>
              </a:ext>
            </a:extLst>
          </p:cNvPr>
          <p:cNvSpPr>
            <a:spLocks noGrp="1"/>
          </p:cNvSpPr>
          <p:nvPr>
            <p:ph type="dt" sz="half" idx="10"/>
          </p:nvPr>
        </p:nvSpPr>
        <p:spPr/>
        <p:txBody>
          <a:bodyPr/>
          <a:lstStyle/>
          <a:p>
            <a:fld id="{2EA3AB7E-5AEC-4AB5-A9C7-571AD30800DF}" type="datetimeFigureOut">
              <a:rPr kumimoji="1" lang="ja-JP" altLang="en-US" smtClean="0"/>
              <a:t>2020/7/10</a:t>
            </a:fld>
            <a:endParaRPr kumimoji="1" lang="ja-JP" altLang="en-US"/>
          </a:p>
        </p:txBody>
      </p:sp>
      <p:sp>
        <p:nvSpPr>
          <p:cNvPr id="5" name="フッター プレースホルダー 4">
            <a:extLst>
              <a:ext uri="{FF2B5EF4-FFF2-40B4-BE49-F238E27FC236}">
                <a16:creationId xmlns:a16="http://schemas.microsoft.com/office/drawing/2014/main" id="{9FA9D689-ABDF-48A3-821E-0922CC6BA2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2C0A69A-486F-41AA-88CD-C925FA6D2D23}"/>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2475438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8D155B-4352-481D-96D7-6537B6472E4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B6A8731-2060-41DD-B0A7-32B315E38F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58B28E6-C61D-4DDF-87B7-150628F8F412}"/>
              </a:ext>
            </a:extLst>
          </p:cNvPr>
          <p:cNvSpPr>
            <a:spLocks noGrp="1"/>
          </p:cNvSpPr>
          <p:nvPr>
            <p:ph type="dt" sz="half" idx="10"/>
          </p:nvPr>
        </p:nvSpPr>
        <p:spPr/>
        <p:txBody>
          <a:bodyPr/>
          <a:lstStyle/>
          <a:p>
            <a:fld id="{2EA3AB7E-5AEC-4AB5-A9C7-571AD30800DF}" type="datetimeFigureOut">
              <a:rPr kumimoji="1" lang="ja-JP" altLang="en-US" smtClean="0"/>
              <a:t>2020/7/10</a:t>
            </a:fld>
            <a:endParaRPr kumimoji="1" lang="ja-JP" altLang="en-US"/>
          </a:p>
        </p:txBody>
      </p:sp>
      <p:sp>
        <p:nvSpPr>
          <p:cNvPr id="5" name="フッター プレースホルダー 4">
            <a:extLst>
              <a:ext uri="{FF2B5EF4-FFF2-40B4-BE49-F238E27FC236}">
                <a16:creationId xmlns:a16="http://schemas.microsoft.com/office/drawing/2014/main" id="{14C0396A-6614-4F19-8A3C-45A07D297A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94513C-1E4F-491B-872F-8F20D74E36D7}"/>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1343294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D70E58-C026-4E21-8B03-1CA200E0027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15B0DC3-9DFC-491D-97D6-036EF2B4510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D060637-02DB-4977-BD68-07CF1EEE1D6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E3B2949-D603-483A-A2DE-B013B20CCCBA}"/>
              </a:ext>
            </a:extLst>
          </p:cNvPr>
          <p:cNvSpPr>
            <a:spLocks noGrp="1"/>
          </p:cNvSpPr>
          <p:nvPr>
            <p:ph type="dt" sz="half" idx="10"/>
          </p:nvPr>
        </p:nvSpPr>
        <p:spPr/>
        <p:txBody>
          <a:bodyPr/>
          <a:lstStyle/>
          <a:p>
            <a:fld id="{2EA3AB7E-5AEC-4AB5-A9C7-571AD30800DF}" type="datetimeFigureOut">
              <a:rPr kumimoji="1" lang="ja-JP" altLang="en-US" smtClean="0"/>
              <a:t>2020/7/10</a:t>
            </a:fld>
            <a:endParaRPr kumimoji="1" lang="ja-JP" altLang="en-US"/>
          </a:p>
        </p:txBody>
      </p:sp>
      <p:sp>
        <p:nvSpPr>
          <p:cNvPr id="6" name="フッター プレースホルダー 5">
            <a:extLst>
              <a:ext uri="{FF2B5EF4-FFF2-40B4-BE49-F238E27FC236}">
                <a16:creationId xmlns:a16="http://schemas.microsoft.com/office/drawing/2014/main" id="{A7147EAF-4887-4BBD-A25A-DF8A80A443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C92B4B-00B9-44A8-B059-AC0974C31FD5}"/>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194525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D55417-7388-4B5C-947E-0E020538CAF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258A675-E12C-4C65-9856-615DA71295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3B3071E-743B-4EBB-9CAB-5E9D1DBE5F1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3657693-7779-48F4-A5DC-511B62D435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65998C3-F28B-44A7-ACAC-B5511DEF1DD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C7E6A96-1FD1-4442-9E75-9EC3AF235E1B}"/>
              </a:ext>
            </a:extLst>
          </p:cNvPr>
          <p:cNvSpPr>
            <a:spLocks noGrp="1"/>
          </p:cNvSpPr>
          <p:nvPr>
            <p:ph type="dt" sz="half" idx="10"/>
          </p:nvPr>
        </p:nvSpPr>
        <p:spPr/>
        <p:txBody>
          <a:bodyPr/>
          <a:lstStyle/>
          <a:p>
            <a:fld id="{2EA3AB7E-5AEC-4AB5-A9C7-571AD30800DF}" type="datetimeFigureOut">
              <a:rPr kumimoji="1" lang="ja-JP" altLang="en-US" smtClean="0"/>
              <a:t>2020/7/10</a:t>
            </a:fld>
            <a:endParaRPr kumimoji="1" lang="ja-JP" altLang="en-US"/>
          </a:p>
        </p:txBody>
      </p:sp>
      <p:sp>
        <p:nvSpPr>
          <p:cNvPr id="8" name="フッター プレースホルダー 7">
            <a:extLst>
              <a:ext uri="{FF2B5EF4-FFF2-40B4-BE49-F238E27FC236}">
                <a16:creationId xmlns:a16="http://schemas.microsoft.com/office/drawing/2014/main" id="{203900A6-454C-4448-9892-A8CC3BCAE2E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E279C41-AF0E-44CC-8F31-3B24CC922A0E}"/>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344228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E6D59E-F2EB-4B33-B135-7ACFD162E2C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F8B16F6-DACA-4F37-8B61-35612C971FB9}"/>
              </a:ext>
            </a:extLst>
          </p:cNvPr>
          <p:cNvSpPr>
            <a:spLocks noGrp="1"/>
          </p:cNvSpPr>
          <p:nvPr>
            <p:ph type="dt" sz="half" idx="10"/>
          </p:nvPr>
        </p:nvSpPr>
        <p:spPr/>
        <p:txBody>
          <a:bodyPr/>
          <a:lstStyle/>
          <a:p>
            <a:fld id="{2EA3AB7E-5AEC-4AB5-A9C7-571AD30800DF}" type="datetimeFigureOut">
              <a:rPr kumimoji="1" lang="ja-JP" altLang="en-US" smtClean="0"/>
              <a:t>2020/7/10</a:t>
            </a:fld>
            <a:endParaRPr kumimoji="1" lang="ja-JP" altLang="en-US"/>
          </a:p>
        </p:txBody>
      </p:sp>
      <p:sp>
        <p:nvSpPr>
          <p:cNvPr id="4" name="フッター プレースホルダー 3">
            <a:extLst>
              <a:ext uri="{FF2B5EF4-FFF2-40B4-BE49-F238E27FC236}">
                <a16:creationId xmlns:a16="http://schemas.microsoft.com/office/drawing/2014/main" id="{3A799532-1EA0-4473-B02C-7608B721DC6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B1272DC-F517-448A-8BB9-1CC13B2E7B1F}"/>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791216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7859F19-A909-46AC-B083-ACF31B378578}"/>
              </a:ext>
            </a:extLst>
          </p:cNvPr>
          <p:cNvSpPr>
            <a:spLocks noGrp="1"/>
          </p:cNvSpPr>
          <p:nvPr>
            <p:ph type="dt" sz="half" idx="10"/>
          </p:nvPr>
        </p:nvSpPr>
        <p:spPr/>
        <p:txBody>
          <a:bodyPr/>
          <a:lstStyle/>
          <a:p>
            <a:fld id="{2EA3AB7E-5AEC-4AB5-A9C7-571AD30800DF}" type="datetimeFigureOut">
              <a:rPr kumimoji="1" lang="ja-JP" altLang="en-US" smtClean="0"/>
              <a:t>2020/7/10</a:t>
            </a:fld>
            <a:endParaRPr kumimoji="1" lang="ja-JP" altLang="en-US"/>
          </a:p>
        </p:txBody>
      </p:sp>
      <p:sp>
        <p:nvSpPr>
          <p:cNvPr id="3" name="フッター プレースホルダー 2">
            <a:extLst>
              <a:ext uri="{FF2B5EF4-FFF2-40B4-BE49-F238E27FC236}">
                <a16:creationId xmlns:a16="http://schemas.microsoft.com/office/drawing/2014/main" id="{F9F09210-02DB-4201-A512-E5094FBD3DC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DF2316D-FF05-4697-9DAC-D0F3C68E0EE0}"/>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40739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966A8B-BAF1-4AA4-984A-F00D3EEB28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8A0E2A-35FB-4CE2-8319-8E83B07169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C43B5F6-3199-403F-99EB-597CA9B423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C3FF7CD-D6D7-4B1C-A7D8-8E42F1A94F78}"/>
              </a:ext>
            </a:extLst>
          </p:cNvPr>
          <p:cNvSpPr>
            <a:spLocks noGrp="1"/>
          </p:cNvSpPr>
          <p:nvPr>
            <p:ph type="dt" sz="half" idx="10"/>
          </p:nvPr>
        </p:nvSpPr>
        <p:spPr/>
        <p:txBody>
          <a:bodyPr/>
          <a:lstStyle/>
          <a:p>
            <a:fld id="{2EA3AB7E-5AEC-4AB5-A9C7-571AD30800DF}" type="datetimeFigureOut">
              <a:rPr kumimoji="1" lang="ja-JP" altLang="en-US" smtClean="0"/>
              <a:t>2020/7/10</a:t>
            </a:fld>
            <a:endParaRPr kumimoji="1" lang="ja-JP" altLang="en-US"/>
          </a:p>
        </p:txBody>
      </p:sp>
      <p:sp>
        <p:nvSpPr>
          <p:cNvPr id="6" name="フッター プレースホルダー 5">
            <a:extLst>
              <a:ext uri="{FF2B5EF4-FFF2-40B4-BE49-F238E27FC236}">
                <a16:creationId xmlns:a16="http://schemas.microsoft.com/office/drawing/2014/main" id="{7435E3AB-B7FF-4F0C-9E48-80CC6B9C38D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D7FF1D4-0C4C-4CFA-9DCB-F63EAF0ED536}"/>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116917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2BD6D6-E187-41D2-BBBB-B6CF57F2F8D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F67AE7D-E152-40A9-A782-7B0533441C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AC8D53C-89FF-49EE-8E61-0B5BF135ED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5082D81-DCDF-4C4E-B768-E49586A37A64}"/>
              </a:ext>
            </a:extLst>
          </p:cNvPr>
          <p:cNvSpPr>
            <a:spLocks noGrp="1"/>
          </p:cNvSpPr>
          <p:nvPr>
            <p:ph type="dt" sz="half" idx="10"/>
          </p:nvPr>
        </p:nvSpPr>
        <p:spPr/>
        <p:txBody>
          <a:bodyPr/>
          <a:lstStyle/>
          <a:p>
            <a:fld id="{2EA3AB7E-5AEC-4AB5-A9C7-571AD30800DF}" type="datetimeFigureOut">
              <a:rPr kumimoji="1" lang="ja-JP" altLang="en-US" smtClean="0"/>
              <a:t>2020/7/10</a:t>
            </a:fld>
            <a:endParaRPr kumimoji="1" lang="ja-JP" altLang="en-US"/>
          </a:p>
        </p:txBody>
      </p:sp>
      <p:sp>
        <p:nvSpPr>
          <p:cNvPr id="6" name="フッター プレースホルダー 5">
            <a:extLst>
              <a:ext uri="{FF2B5EF4-FFF2-40B4-BE49-F238E27FC236}">
                <a16:creationId xmlns:a16="http://schemas.microsoft.com/office/drawing/2014/main" id="{DC18AB68-4580-437A-90E7-1AEFD6E425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1C69574-676E-46C4-BFCD-8C37E45EE358}"/>
              </a:ext>
            </a:extLst>
          </p:cNvPr>
          <p:cNvSpPr>
            <a:spLocks noGrp="1"/>
          </p:cNvSpPr>
          <p:nvPr>
            <p:ph type="sldNum" sz="quarter" idx="12"/>
          </p:nvPr>
        </p:nvSpPr>
        <p:spPr/>
        <p:txBody>
          <a:body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2476273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264BA9-87FE-4335-AB5F-1DCC51C546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0943D8-42F5-4ACA-9E46-66C2DFC4F6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D5D024-D69F-4E29-A381-A13135491C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3AB7E-5AEC-4AB5-A9C7-571AD30800DF}" type="datetimeFigureOut">
              <a:rPr kumimoji="1" lang="ja-JP" altLang="en-US" smtClean="0"/>
              <a:t>2020/7/10</a:t>
            </a:fld>
            <a:endParaRPr kumimoji="1" lang="ja-JP" altLang="en-US"/>
          </a:p>
        </p:txBody>
      </p:sp>
      <p:sp>
        <p:nvSpPr>
          <p:cNvPr id="5" name="フッター プレースホルダー 4">
            <a:extLst>
              <a:ext uri="{FF2B5EF4-FFF2-40B4-BE49-F238E27FC236}">
                <a16:creationId xmlns:a16="http://schemas.microsoft.com/office/drawing/2014/main" id="{4CE2215A-8275-408D-B87F-1D521A9F4B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12DADD6-022C-4FF8-8010-6E9E676287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85B3B-640C-4E4F-83B4-96B355751DBB}" type="slidenum">
              <a:rPr kumimoji="1" lang="ja-JP" altLang="en-US" smtClean="0"/>
              <a:t>‹#›</a:t>
            </a:fld>
            <a:endParaRPr kumimoji="1" lang="ja-JP" altLang="en-US"/>
          </a:p>
        </p:txBody>
      </p:sp>
    </p:spTree>
    <p:extLst>
      <p:ext uri="{BB962C8B-B14F-4D97-AF65-F5344CB8AC3E}">
        <p14:creationId xmlns:p14="http://schemas.microsoft.com/office/powerpoint/2010/main" val="1629982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11" Type="http://schemas.openxmlformats.org/officeDocument/2006/relationships/image" Target="../media/image5.png"/><Relationship Id="rId10" Type="http://schemas.openxmlformats.org/officeDocument/2006/relationships/image" Target="../media/image4.png"/><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CC4AFC-F0C5-4157-9538-A3D7C6083810}"/>
              </a:ext>
            </a:extLst>
          </p:cNvPr>
          <p:cNvSpPr>
            <a:spLocks noGrp="1"/>
          </p:cNvSpPr>
          <p:nvPr>
            <p:ph type="ctrTitle"/>
          </p:nvPr>
        </p:nvSpPr>
        <p:spPr/>
        <p:txBody>
          <a:bodyPr/>
          <a:lstStyle/>
          <a:p>
            <a:r>
              <a:rPr kumimoji="1" lang="en-US" altLang="ja-JP" dirty="0" err="1"/>
              <a:t>TwoLegFlexible</a:t>
            </a:r>
            <a:endParaRPr kumimoji="1" lang="ja-JP" altLang="en-US" dirty="0"/>
          </a:p>
        </p:txBody>
      </p:sp>
      <p:sp>
        <p:nvSpPr>
          <p:cNvPr id="3" name="字幕 2">
            <a:extLst>
              <a:ext uri="{FF2B5EF4-FFF2-40B4-BE49-F238E27FC236}">
                <a16:creationId xmlns:a16="http://schemas.microsoft.com/office/drawing/2014/main" id="{7A33365F-2FB3-4F14-AC26-CF1832607DD9}"/>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741707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a:extLst>
              <a:ext uri="{FF2B5EF4-FFF2-40B4-BE49-F238E27FC236}">
                <a16:creationId xmlns:a16="http://schemas.microsoft.com/office/drawing/2014/main" id="{1C34E2B5-7244-4BC1-AC24-B47C3F746D3B}"/>
              </a:ext>
            </a:extLst>
          </p:cNvPr>
          <p:cNvSpPr/>
          <p:nvPr/>
        </p:nvSpPr>
        <p:spPr>
          <a:xfrm>
            <a:off x="6773063" y="1160249"/>
            <a:ext cx="2588067" cy="1322584"/>
          </a:xfrm>
          <a:prstGeom prst="rect">
            <a:avLst/>
          </a:prstGeom>
          <a:solidFill>
            <a:schemeClr val="bg1">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A796E072-383A-4689-86A7-CAF50811AF13}"/>
              </a:ext>
            </a:extLst>
          </p:cNvPr>
          <p:cNvSpPr txBox="1"/>
          <p:nvPr/>
        </p:nvSpPr>
        <p:spPr>
          <a:xfrm>
            <a:off x="401511" y="234958"/>
            <a:ext cx="1800493"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探索結果の整理</a:t>
            </a:r>
          </a:p>
        </p:txBody>
      </p:sp>
      <p:cxnSp>
        <p:nvCxnSpPr>
          <p:cNvPr id="4" name="直線矢印コネクタ 3">
            <a:extLst>
              <a:ext uri="{FF2B5EF4-FFF2-40B4-BE49-F238E27FC236}">
                <a16:creationId xmlns:a16="http://schemas.microsoft.com/office/drawing/2014/main" id="{C2335859-3FB3-465B-8240-ABDB7D7CB3D4}"/>
              </a:ext>
            </a:extLst>
          </p:cNvPr>
          <p:cNvCxnSpPr/>
          <p:nvPr/>
        </p:nvCxnSpPr>
        <p:spPr>
          <a:xfrm>
            <a:off x="1151165" y="2522764"/>
            <a:ext cx="28819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01A4022F-5479-4CDB-AFD0-EDB07335661C}"/>
              </a:ext>
            </a:extLst>
          </p:cNvPr>
          <p:cNvCxnSpPr/>
          <p:nvPr/>
        </p:nvCxnSpPr>
        <p:spPr>
          <a:xfrm flipV="1">
            <a:off x="1151165" y="1191986"/>
            <a:ext cx="0" cy="1322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フリーフォーム: 図形 6">
            <a:extLst>
              <a:ext uri="{FF2B5EF4-FFF2-40B4-BE49-F238E27FC236}">
                <a16:creationId xmlns:a16="http://schemas.microsoft.com/office/drawing/2014/main" id="{D00C3BA7-7033-4D55-98E5-FE4E76CC061F}"/>
              </a:ext>
            </a:extLst>
          </p:cNvPr>
          <p:cNvSpPr/>
          <p:nvPr/>
        </p:nvSpPr>
        <p:spPr>
          <a:xfrm>
            <a:off x="1396093" y="1330454"/>
            <a:ext cx="2473779" cy="337774"/>
          </a:xfrm>
          <a:custGeom>
            <a:avLst/>
            <a:gdLst>
              <a:gd name="connsiteX0" fmla="*/ 0 w 2473779"/>
              <a:gd name="connsiteY0" fmla="*/ 286075 h 337774"/>
              <a:gd name="connsiteX1" fmla="*/ 783772 w 2473779"/>
              <a:gd name="connsiteY1" fmla="*/ 325 h 337774"/>
              <a:gd name="connsiteX2" fmla="*/ 1747157 w 2473779"/>
              <a:gd name="connsiteY2" fmla="*/ 335060 h 337774"/>
              <a:gd name="connsiteX3" fmla="*/ 2473779 w 2473779"/>
              <a:gd name="connsiteY3" fmla="*/ 130953 h 337774"/>
            </a:gdLst>
            <a:ahLst/>
            <a:cxnLst>
              <a:cxn ang="0">
                <a:pos x="connsiteX0" y="connsiteY0"/>
              </a:cxn>
              <a:cxn ang="0">
                <a:pos x="connsiteX1" y="connsiteY1"/>
              </a:cxn>
              <a:cxn ang="0">
                <a:pos x="connsiteX2" y="connsiteY2"/>
              </a:cxn>
              <a:cxn ang="0">
                <a:pos x="connsiteX3" y="connsiteY3"/>
              </a:cxn>
            </a:cxnLst>
            <a:rect l="l" t="t" r="r" b="b"/>
            <a:pathLst>
              <a:path w="2473779" h="337774">
                <a:moveTo>
                  <a:pt x="0" y="286075"/>
                </a:moveTo>
                <a:cubicBezTo>
                  <a:pt x="246289" y="139118"/>
                  <a:pt x="492579" y="-7839"/>
                  <a:pt x="783772" y="325"/>
                </a:cubicBezTo>
                <a:cubicBezTo>
                  <a:pt x="1074965" y="8489"/>
                  <a:pt x="1465489" y="313289"/>
                  <a:pt x="1747157" y="335060"/>
                </a:cubicBezTo>
                <a:cubicBezTo>
                  <a:pt x="2028825" y="356831"/>
                  <a:pt x="2251302" y="243892"/>
                  <a:pt x="2473779" y="130953"/>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6BF1CA7A-2A31-4AC1-AF7C-BE2B9B36D693}"/>
              </a:ext>
            </a:extLst>
          </p:cNvPr>
          <p:cNvSpPr/>
          <p:nvPr/>
        </p:nvSpPr>
        <p:spPr>
          <a:xfrm>
            <a:off x="1420586" y="2048040"/>
            <a:ext cx="2473779" cy="278875"/>
          </a:xfrm>
          <a:custGeom>
            <a:avLst/>
            <a:gdLst>
              <a:gd name="connsiteX0" fmla="*/ 0 w 2473779"/>
              <a:gd name="connsiteY0" fmla="*/ 25689 h 278875"/>
              <a:gd name="connsiteX1" fmla="*/ 791936 w 2473779"/>
              <a:gd name="connsiteY1" fmla="*/ 278781 h 278875"/>
              <a:gd name="connsiteX2" fmla="*/ 1690007 w 2473779"/>
              <a:gd name="connsiteY2" fmla="*/ 1196 h 278875"/>
              <a:gd name="connsiteX3" fmla="*/ 2473779 w 2473779"/>
              <a:gd name="connsiteY3" fmla="*/ 197139 h 278875"/>
            </a:gdLst>
            <a:ahLst/>
            <a:cxnLst>
              <a:cxn ang="0">
                <a:pos x="connsiteX0" y="connsiteY0"/>
              </a:cxn>
              <a:cxn ang="0">
                <a:pos x="connsiteX1" y="connsiteY1"/>
              </a:cxn>
              <a:cxn ang="0">
                <a:pos x="connsiteX2" y="connsiteY2"/>
              </a:cxn>
              <a:cxn ang="0">
                <a:pos x="connsiteX3" y="connsiteY3"/>
              </a:cxn>
            </a:cxnLst>
            <a:rect l="l" t="t" r="r" b="b"/>
            <a:pathLst>
              <a:path w="2473779" h="278875">
                <a:moveTo>
                  <a:pt x="0" y="25689"/>
                </a:moveTo>
                <a:cubicBezTo>
                  <a:pt x="255134" y="154276"/>
                  <a:pt x="510268" y="282863"/>
                  <a:pt x="791936" y="278781"/>
                </a:cubicBezTo>
                <a:cubicBezTo>
                  <a:pt x="1073604" y="274699"/>
                  <a:pt x="1409700" y="14803"/>
                  <a:pt x="1690007" y="1196"/>
                </a:cubicBezTo>
                <a:cubicBezTo>
                  <a:pt x="1970314" y="-12411"/>
                  <a:pt x="2222046" y="92364"/>
                  <a:pt x="2473779" y="197139"/>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EE9311B-2AAA-445E-AB71-36034D87D184}"/>
                  </a:ext>
                </a:extLst>
              </p:cNvPr>
              <p:cNvSpPr txBox="1"/>
              <p:nvPr/>
            </p:nvSpPr>
            <p:spPr>
              <a:xfrm>
                <a:off x="2105714" y="752416"/>
                <a:ext cx="9728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𝜙</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𝜙</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1EE9311B-2AAA-445E-AB71-36034D87D184}"/>
                  </a:ext>
                </a:extLst>
              </p:cNvPr>
              <p:cNvSpPr txBox="1">
                <a:spLocks noRot="1" noChangeAspect="1" noMove="1" noResize="1" noEditPoints="1" noAdjustHandles="1" noChangeArrowheads="1" noChangeShapeType="1" noTextEdit="1"/>
              </p:cNvSpPr>
              <p:nvPr/>
            </p:nvSpPr>
            <p:spPr>
              <a:xfrm>
                <a:off x="2105714" y="752416"/>
                <a:ext cx="972894" cy="369332"/>
              </a:xfrm>
              <a:prstGeom prst="rect">
                <a:avLst/>
              </a:prstGeom>
              <a:blipFill>
                <a:blip r:embed="rId2"/>
                <a:stretch>
                  <a:fillRect b="-114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FAE96F4-3E7E-4C95-B7A9-13042356D8A1}"/>
                  </a:ext>
                </a:extLst>
              </p:cNvPr>
              <p:cNvSpPr txBox="1"/>
              <p:nvPr/>
            </p:nvSpPr>
            <p:spPr>
              <a:xfrm>
                <a:off x="4022174" y="2331686"/>
                <a:ext cx="386964" cy="382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𝜃</m:t>
                          </m:r>
                        </m:e>
                      </m:acc>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DFAE96F4-3E7E-4C95-B7A9-13042356D8A1}"/>
                  </a:ext>
                </a:extLst>
              </p:cNvPr>
              <p:cNvSpPr txBox="1">
                <a:spLocks noRot="1" noChangeAspect="1" noMove="1" noResize="1" noEditPoints="1" noAdjustHandles="1" noChangeArrowheads="1" noChangeShapeType="1" noTextEdit="1"/>
              </p:cNvSpPr>
              <p:nvPr/>
            </p:nvSpPr>
            <p:spPr>
              <a:xfrm>
                <a:off x="4022174" y="2331686"/>
                <a:ext cx="386964" cy="382156"/>
              </a:xfrm>
              <a:prstGeom prst="rect">
                <a:avLst/>
              </a:prstGeom>
              <a:blipFill>
                <a:blip r:embed="rId3"/>
                <a:stretch>
                  <a:fillRect r="-15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8348BE84-3813-4655-8080-701EF8BDCE57}"/>
                  </a:ext>
                </a:extLst>
              </p:cNvPr>
              <p:cNvSpPr txBox="1"/>
              <p:nvPr/>
            </p:nvSpPr>
            <p:spPr>
              <a:xfrm>
                <a:off x="641738" y="1606034"/>
                <a:ext cx="566822" cy="3816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𝛾</m:t>
                          </m:r>
                        </m:e>
                        <m:sup>
                          <m:r>
                            <m:rPr>
                              <m:sty m:val="p"/>
                            </m:rPr>
                            <a:rPr kumimoji="1" lang="en-US" altLang="ja-JP" b="0" i="0" smtClean="0">
                              <a:latin typeface="Cambria Math" panose="02040503050406030204" pitchFamily="18" charset="0"/>
                            </a:rPr>
                            <m:t>td</m:t>
                          </m:r>
                        </m:sup>
                      </m:sSup>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8348BE84-3813-4655-8080-701EF8BDCE57}"/>
                  </a:ext>
                </a:extLst>
              </p:cNvPr>
              <p:cNvSpPr txBox="1">
                <a:spLocks noRot="1" noChangeAspect="1" noMove="1" noResize="1" noEditPoints="1" noAdjustHandles="1" noChangeArrowheads="1" noChangeShapeType="1" noTextEdit="1"/>
              </p:cNvSpPr>
              <p:nvPr/>
            </p:nvSpPr>
            <p:spPr>
              <a:xfrm>
                <a:off x="641738" y="1606034"/>
                <a:ext cx="566822" cy="381643"/>
              </a:xfrm>
              <a:prstGeom prst="rect">
                <a:avLst/>
              </a:prstGeom>
              <a:blipFill>
                <a:blip r:embed="rId4"/>
                <a:stretch>
                  <a:fillRect b="-3175"/>
                </a:stretch>
              </a:blipFill>
            </p:spPr>
            <p:txBody>
              <a:bodyPr/>
              <a:lstStyle/>
              <a:p>
                <a:r>
                  <a:rPr lang="ja-JP" altLang="en-US">
                    <a:noFill/>
                  </a:rPr>
                  <a:t> </a:t>
                </a:r>
              </a:p>
            </p:txBody>
          </p:sp>
        </mc:Fallback>
      </mc:AlternateContent>
      <p:cxnSp>
        <p:nvCxnSpPr>
          <p:cNvPr id="12" name="直線矢印コネクタ 11">
            <a:extLst>
              <a:ext uri="{FF2B5EF4-FFF2-40B4-BE49-F238E27FC236}">
                <a16:creationId xmlns:a16="http://schemas.microsoft.com/office/drawing/2014/main" id="{E48737DE-E507-437E-8665-FD9527010811}"/>
              </a:ext>
            </a:extLst>
          </p:cNvPr>
          <p:cNvCxnSpPr>
            <a:cxnSpLocks/>
          </p:cNvCxnSpPr>
          <p:nvPr/>
        </p:nvCxnSpPr>
        <p:spPr>
          <a:xfrm flipH="1">
            <a:off x="5814835" y="2473888"/>
            <a:ext cx="958229" cy="95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73CA4C5-E161-4082-B874-8CB6B9EF34F2}"/>
                  </a:ext>
                </a:extLst>
              </p:cNvPr>
              <p:cNvSpPr txBox="1"/>
              <p:nvPr/>
            </p:nvSpPr>
            <p:spPr>
              <a:xfrm>
                <a:off x="3842316" y="1197791"/>
                <a:ext cx="566822" cy="4008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m:rPr>
                              <m:sty m:val="p"/>
                            </m:rPr>
                            <a:rPr kumimoji="1" lang="en-US" altLang="ja-JP" b="0" i="0" smtClean="0">
                              <a:latin typeface="Cambria Math" panose="02040503050406030204" pitchFamily="18" charset="0"/>
                            </a:rPr>
                            <m:t>h</m:t>
                          </m:r>
                        </m:sub>
                        <m:sup>
                          <m:r>
                            <m:rPr>
                              <m:sty m:val="p"/>
                            </m:rPr>
                            <a:rPr kumimoji="1" lang="en-US" altLang="ja-JP" b="0" i="0" smtClean="0">
                              <a:latin typeface="Cambria Math" panose="02040503050406030204" pitchFamily="18" charset="0"/>
                            </a:rPr>
                            <m:t>td</m:t>
                          </m:r>
                        </m:sup>
                      </m:sSubSup>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373CA4C5-E161-4082-B874-8CB6B9EF34F2}"/>
                  </a:ext>
                </a:extLst>
              </p:cNvPr>
              <p:cNvSpPr txBox="1">
                <a:spLocks noRot="1" noChangeAspect="1" noMove="1" noResize="1" noEditPoints="1" noAdjustHandles="1" noChangeArrowheads="1" noChangeShapeType="1" noTextEdit="1"/>
              </p:cNvSpPr>
              <p:nvPr/>
            </p:nvSpPr>
            <p:spPr>
              <a:xfrm>
                <a:off x="3842316" y="1197791"/>
                <a:ext cx="566822" cy="400815"/>
              </a:xfrm>
              <a:prstGeom prst="rect">
                <a:avLst/>
              </a:prstGeom>
              <a:blipFill>
                <a:blip r:embed="rId5"/>
                <a:stretch>
                  <a:fillRect b="-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9DB9AD4-B037-4358-9941-951A3706AF5F}"/>
                  </a:ext>
                </a:extLst>
              </p:cNvPr>
              <p:cNvSpPr txBox="1"/>
              <p:nvPr/>
            </p:nvSpPr>
            <p:spPr>
              <a:xfrm>
                <a:off x="3869872" y="1908042"/>
                <a:ext cx="566822" cy="4017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m:rPr>
                              <m:sty m:val="p"/>
                            </m:rPr>
                            <a:rPr kumimoji="1" lang="en-US" altLang="ja-JP" b="0" i="0" smtClean="0">
                              <a:latin typeface="Cambria Math" panose="02040503050406030204" pitchFamily="18" charset="0"/>
                            </a:rPr>
                            <m:t>f</m:t>
                          </m:r>
                        </m:sub>
                        <m:sup>
                          <m:r>
                            <m:rPr>
                              <m:sty m:val="p"/>
                            </m:rPr>
                            <a:rPr kumimoji="1" lang="en-US" altLang="ja-JP" b="0" i="0" smtClean="0">
                              <a:latin typeface="Cambria Math" panose="02040503050406030204" pitchFamily="18" charset="0"/>
                            </a:rPr>
                            <m:t>td</m:t>
                          </m:r>
                        </m:sup>
                      </m:sSubSup>
                    </m:oMath>
                  </m:oMathPara>
                </a14:m>
                <a:endParaRPr kumimoji="1" lang="ja-JP" altLang="en-US" dirty="0"/>
              </a:p>
            </p:txBody>
          </p:sp>
        </mc:Choice>
        <mc:Fallback xmlns="">
          <p:sp>
            <p:nvSpPr>
              <p:cNvPr id="15" name="テキスト ボックス 14">
                <a:extLst>
                  <a:ext uri="{FF2B5EF4-FFF2-40B4-BE49-F238E27FC236}">
                    <a16:creationId xmlns:a16="http://schemas.microsoft.com/office/drawing/2014/main" id="{29DB9AD4-B037-4358-9941-951A3706AF5F}"/>
                  </a:ext>
                </a:extLst>
              </p:cNvPr>
              <p:cNvSpPr txBox="1">
                <a:spLocks noRot="1" noChangeAspect="1" noMove="1" noResize="1" noEditPoints="1" noAdjustHandles="1" noChangeArrowheads="1" noChangeShapeType="1" noTextEdit="1"/>
              </p:cNvSpPr>
              <p:nvPr/>
            </p:nvSpPr>
            <p:spPr>
              <a:xfrm>
                <a:off x="3869872" y="1908042"/>
                <a:ext cx="566822" cy="401713"/>
              </a:xfrm>
              <a:prstGeom prst="rect">
                <a:avLst/>
              </a:prstGeom>
              <a:blipFill>
                <a:blip r:embed="rId6"/>
                <a:stretch>
                  <a:fillRect b="-3030"/>
                </a:stretch>
              </a:blipFill>
            </p:spPr>
            <p:txBody>
              <a:bodyPr/>
              <a:lstStyle/>
              <a:p>
                <a:r>
                  <a:rPr lang="ja-JP" altLang="en-US">
                    <a:noFill/>
                  </a:rPr>
                  <a:t> </a:t>
                </a:r>
              </a:p>
            </p:txBody>
          </p:sp>
        </mc:Fallback>
      </mc:AlternateContent>
      <p:cxnSp>
        <p:nvCxnSpPr>
          <p:cNvPr id="16" name="直線矢印コネクタ 15">
            <a:extLst>
              <a:ext uri="{FF2B5EF4-FFF2-40B4-BE49-F238E27FC236}">
                <a16:creationId xmlns:a16="http://schemas.microsoft.com/office/drawing/2014/main" id="{74499F9A-A2B3-465D-B4CC-F87EA39917C3}"/>
              </a:ext>
            </a:extLst>
          </p:cNvPr>
          <p:cNvCxnSpPr/>
          <p:nvPr/>
        </p:nvCxnSpPr>
        <p:spPr>
          <a:xfrm>
            <a:off x="1151165" y="4748373"/>
            <a:ext cx="28819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BC71C80C-FCD2-4AEB-8E40-B59793AAA0A0}"/>
              </a:ext>
            </a:extLst>
          </p:cNvPr>
          <p:cNvCxnSpPr/>
          <p:nvPr/>
        </p:nvCxnSpPr>
        <p:spPr>
          <a:xfrm flipV="1">
            <a:off x="1151165" y="3417595"/>
            <a:ext cx="0" cy="1322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BFAD183C-F76A-4301-822F-B5687A679CDF}"/>
                  </a:ext>
                </a:extLst>
              </p:cNvPr>
              <p:cNvSpPr txBox="1"/>
              <p:nvPr/>
            </p:nvSpPr>
            <p:spPr>
              <a:xfrm>
                <a:off x="2105714" y="2978025"/>
                <a:ext cx="9728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𝜙</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𝜙</m:t>
                          </m:r>
                        </m:e>
                        <m:sub>
                          <m:r>
                            <a:rPr kumimoji="1" lang="en-US" altLang="ja-JP" b="0" i="1" smtClean="0">
                              <a:latin typeface="Cambria Math" panose="02040503050406030204" pitchFamily="18" charset="0"/>
                            </a:rPr>
                            <m:t>2</m:t>
                          </m:r>
                        </m:sub>
                      </m:sSub>
                    </m:oMath>
                  </m:oMathPara>
                </a14:m>
                <a:endParaRPr kumimoji="1" lang="ja-JP" altLang="en-US" dirty="0"/>
              </a:p>
            </p:txBody>
          </p:sp>
        </mc:Choice>
        <mc:Fallback xmlns="">
          <p:sp>
            <p:nvSpPr>
              <p:cNvPr id="20" name="テキスト ボックス 19">
                <a:extLst>
                  <a:ext uri="{FF2B5EF4-FFF2-40B4-BE49-F238E27FC236}">
                    <a16:creationId xmlns:a16="http://schemas.microsoft.com/office/drawing/2014/main" id="{BFAD183C-F76A-4301-822F-B5687A679CDF}"/>
                  </a:ext>
                </a:extLst>
              </p:cNvPr>
              <p:cNvSpPr txBox="1">
                <a:spLocks noRot="1" noChangeAspect="1" noMove="1" noResize="1" noEditPoints="1" noAdjustHandles="1" noChangeArrowheads="1" noChangeShapeType="1" noTextEdit="1"/>
              </p:cNvSpPr>
              <p:nvPr/>
            </p:nvSpPr>
            <p:spPr>
              <a:xfrm>
                <a:off x="2105714" y="2978025"/>
                <a:ext cx="972894" cy="369332"/>
              </a:xfrm>
              <a:prstGeom prst="rect">
                <a:avLst/>
              </a:prstGeom>
              <a:blipFill>
                <a:blip r:embed="rId7"/>
                <a:stretch>
                  <a:fillRect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50EEE069-8ADC-4C58-A738-EC12DC454577}"/>
                  </a:ext>
                </a:extLst>
              </p:cNvPr>
              <p:cNvSpPr txBox="1"/>
              <p:nvPr/>
            </p:nvSpPr>
            <p:spPr>
              <a:xfrm>
                <a:off x="4022174" y="4557295"/>
                <a:ext cx="386964" cy="382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𝜃</m:t>
                          </m:r>
                        </m:e>
                      </m:acc>
                    </m:oMath>
                  </m:oMathPara>
                </a14:m>
                <a:endParaRPr kumimoji="1" lang="ja-JP" altLang="en-US" dirty="0"/>
              </a:p>
            </p:txBody>
          </p:sp>
        </mc:Choice>
        <mc:Fallback xmlns="">
          <p:sp>
            <p:nvSpPr>
              <p:cNvPr id="21" name="テキスト ボックス 20">
                <a:extLst>
                  <a:ext uri="{FF2B5EF4-FFF2-40B4-BE49-F238E27FC236}">
                    <a16:creationId xmlns:a16="http://schemas.microsoft.com/office/drawing/2014/main" id="{50EEE069-8ADC-4C58-A738-EC12DC454577}"/>
                  </a:ext>
                </a:extLst>
              </p:cNvPr>
              <p:cNvSpPr txBox="1">
                <a:spLocks noRot="1" noChangeAspect="1" noMove="1" noResize="1" noEditPoints="1" noAdjustHandles="1" noChangeArrowheads="1" noChangeShapeType="1" noTextEdit="1"/>
              </p:cNvSpPr>
              <p:nvPr/>
            </p:nvSpPr>
            <p:spPr>
              <a:xfrm>
                <a:off x="4022174" y="4557295"/>
                <a:ext cx="386964" cy="382156"/>
              </a:xfrm>
              <a:prstGeom prst="rect">
                <a:avLst/>
              </a:prstGeom>
              <a:blipFill>
                <a:blip r:embed="rId8"/>
                <a:stretch>
                  <a:fillRect r="-15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A61221F0-8703-49C9-945D-0F401B24D6BD}"/>
                  </a:ext>
                </a:extLst>
              </p:cNvPr>
              <p:cNvSpPr txBox="1"/>
              <p:nvPr/>
            </p:nvSpPr>
            <p:spPr>
              <a:xfrm>
                <a:off x="641738" y="3831643"/>
                <a:ext cx="566822" cy="3816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𝛾</m:t>
                          </m:r>
                        </m:e>
                        <m:sup>
                          <m:r>
                            <m:rPr>
                              <m:sty m:val="p"/>
                            </m:rPr>
                            <a:rPr kumimoji="1" lang="en-US" altLang="ja-JP" b="0" i="0" smtClean="0">
                              <a:latin typeface="Cambria Math" panose="02040503050406030204" pitchFamily="18" charset="0"/>
                            </a:rPr>
                            <m:t>td</m:t>
                          </m:r>
                        </m:sup>
                      </m:sSup>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A61221F0-8703-49C9-945D-0F401B24D6BD}"/>
                  </a:ext>
                </a:extLst>
              </p:cNvPr>
              <p:cNvSpPr txBox="1">
                <a:spLocks noRot="1" noChangeAspect="1" noMove="1" noResize="1" noEditPoints="1" noAdjustHandles="1" noChangeArrowheads="1" noChangeShapeType="1" noTextEdit="1"/>
              </p:cNvSpPr>
              <p:nvPr/>
            </p:nvSpPr>
            <p:spPr>
              <a:xfrm>
                <a:off x="641738" y="3831643"/>
                <a:ext cx="566822" cy="381643"/>
              </a:xfrm>
              <a:prstGeom prst="rect">
                <a:avLst/>
              </a:prstGeom>
              <a:blipFill>
                <a:blip r:embed="rId9"/>
                <a:stretch>
                  <a:fillRect b="-48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A9DC8A8E-7A1B-4506-9E34-B6DDFEF7286E}"/>
                  </a:ext>
                </a:extLst>
              </p:cNvPr>
              <p:cNvSpPr txBox="1"/>
              <p:nvPr/>
            </p:nvSpPr>
            <p:spPr>
              <a:xfrm>
                <a:off x="3842316" y="3248929"/>
                <a:ext cx="566822" cy="4008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m:rPr>
                              <m:sty m:val="p"/>
                            </m:rPr>
                            <a:rPr kumimoji="1" lang="en-US" altLang="ja-JP" b="0" i="0" smtClean="0">
                              <a:latin typeface="Cambria Math" panose="02040503050406030204" pitchFamily="18" charset="0"/>
                            </a:rPr>
                            <m:t>h</m:t>
                          </m:r>
                        </m:sub>
                        <m:sup>
                          <m:r>
                            <m:rPr>
                              <m:sty m:val="p"/>
                            </m:rPr>
                            <a:rPr kumimoji="1" lang="en-US" altLang="ja-JP" b="0" i="0" smtClean="0">
                              <a:latin typeface="Cambria Math" panose="02040503050406030204" pitchFamily="18" charset="0"/>
                            </a:rPr>
                            <m:t>td</m:t>
                          </m:r>
                        </m:sup>
                      </m:sSubSup>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A9DC8A8E-7A1B-4506-9E34-B6DDFEF7286E}"/>
                  </a:ext>
                </a:extLst>
              </p:cNvPr>
              <p:cNvSpPr txBox="1">
                <a:spLocks noRot="1" noChangeAspect="1" noMove="1" noResize="1" noEditPoints="1" noAdjustHandles="1" noChangeArrowheads="1" noChangeShapeType="1" noTextEdit="1"/>
              </p:cNvSpPr>
              <p:nvPr/>
            </p:nvSpPr>
            <p:spPr>
              <a:xfrm>
                <a:off x="3842316" y="3248929"/>
                <a:ext cx="566822" cy="400815"/>
              </a:xfrm>
              <a:prstGeom prst="rect">
                <a:avLst/>
              </a:prstGeom>
              <a:blipFill>
                <a:blip r:embed="rId10"/>
                <a:stretch>
                  <a:fillRect b="-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B905FE4-EAE3-4C78-9D2B-4C9D4AF5C15D}"/>
                  </a:ext>
                </a:extLst>
              </p:cNvPr>
              <p:cNvSpPr txBox="1"/>
              <p:nvPr/>
            </p:nvSpPr>
            <p:spPr>
              <a:xfrm>
                <a:off x="3869872" y="4133651"/>
                <a:ext cx="566822" cy="4017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m:rPr>
                              <m:sty m:val="p"/>
                            </m:rPr>
                            <a:rPr kumimoji="1" lang="en-US" altLang="ja-JP" b="0" i="0" smtClean="0">
                              <a:latin typeface="Cambria Math" panose="02040503050406030204" pitchFamily="18" charset="0"/>
                            </a:rPr>
                            <m:t>f</m:t>
                          </m:r>
                        </m:sub>
                        <m:sup>
                          <m:r>
                            <m:rPr>
                              <m:sty m:val="p"/>
                            </m:rPr>
                            <a:rPr kumimoji="1" lang="en-US" altLang="ja-JP" b="0" i="0" smtClean="0">
                              <a:latin typeface="Cambria Math" panose="02040503050406030204" pitchFamily="18" charset="0"/>
                            </a:rPr>
                            <m:t>td</m:t>
                          </m:r>
                        </m:sup>
                      </m:sSubSup>
                    </m:oMath>
                  </m:oMathPara>
                </a14:m>
                <a:endParaRPr kumimoji="1" lang="ja-JP" altLang="en-US" dirty="0"/>
              </a:p>
            </p:txBody>
          </p:sp>
        </mc:Choice>
        <mc:Fallback xmlns="">
          <p:sp>
            <p:nvSpPr>
              <p:cNvPr id="24" name="テキスト ボックス 23">
                <a:extLst>
                  <a:ext uri="{FF2B5EF4-FFF2-40B4-BE49-F238E27FC236}">
                    <a16:creationId xmlns:a16="http://schemas.microsoft.com/office/drawing/2014/main" id="{BB905FE4-EAE3-4C78-9D2B-4C9D4AF5C15D}"/>
                  </a:ext>
                </a:extLst>
              </p:cNvPr>
              <p:cNvSpPr txBox="1">
                <a:spLocks noRot="1" noChangeAspect="1" noMove="1" noResize="1" noEditPoints="1" noAdjustHandles="1" noChangeArrowheads="1" noChangeShapeType="1" noTextEdit="1"/>
              </p:cNvSpPr>
              <p:nvPr/>
            </p:nvSpPr>
            <p:spPr>
              <a:xfrm>
                <a:off x="3869872" y="4133651"/>
                <a:ext cx="566822" cy="401713"/>
              </a:xfrm>
              <a:prstGeom prst="rect">
                <a:avLst/>
              </a:prstGeom>
              <a:blipFill>
                <a:blip r:embed="rId11"/>
                <a:stretch>
                  <a:fillRect b="-3030"/>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A1531552-E46F-4F40-B159-3247DEA782E0}"/>
              </a:ext>
            </a:extLst>
          </p:cNvPr>
          <p:cNvSpPr txBox="1"/>
          <p:nvPr/>
        </p:nvSpPr>
        <p:spPr>
          <a:xfrm>
            <a:off x="2426642" y="5135131"/>
            <a:ext cx="461665" cy="784830"/>
          </a:xfrm>
          <a:prstGeom prst="rect">
            <a:avLst/>
          </a:prstGeom>
          <a:noFill/>
        </p:spPr>
        <p:txBody>
          <a:bodyPr vert="eaVert" wrap="none" rtlCol="0">
            <a:spAutoFit/>
          </a:bodyPr>
          <a:lstStyle/>
          <a:p>
            <a:r>
              <a:rPr lang="ja-JP" altLang="en-US" dirty="0"/>
              <a:t>・・・</a:t>
            </a:r>
            <a:endParaRPr kumimoji="1" lang="ja-JP" altLang="en-US" dirty="0"/>
          </a:p>
        </p:txBody>
      </p:sp>
      <p:sp>
        <p:nvSpPr>
          <p:cNvPr id="26" name="フリーフォーム: 図形 25">
            <a:extLst>
              <a:ext uri="{FF2B5EF4-FFF2-40B4-BE49-F238E27FC236}">
                <a16:creationId xmlns:a16="http://schemas.microsoft.com/office/drawing/2014/main" id="{E363FEFF-1B1D-4980-AB90-716061ABE9F0}"/>
              </a:ext>
            </a:extLst>
          </p:cNvPr>
          <p:cNvSpPr/>
          <p:nvPr/>
        </p:nvSpPr>
        <p:spPr>
          <a:xfrm>
            <a:off x="1518556" y="3543300"/>
            <a:ext cx="2351309" cy="255107"/>
          </a:xfrm>
          <a:custGeom>
            <a:avLst/>
            <a:gdLst>
              <a:gd name="connsiteX0" fmla="*/ 0 w 1992086"/>
              <a:gd name="connsiteY0" fmla="*/ 97971 h 255107"/>
              <a:gd name="connsiteX1" fmla="*/ 816429 w 1992086"/>
              <a:gd name="connsiteY1" fmla="*/ 253093 h 255107"/>
              <a:gd name="connsiteX2" fmla="*/ 1992086 w 1992086"/>
              <a:gd name="connsiteY2" fmla="*/ 0 h 255107"/>
            </a:gdLst>
            <a:ahLst/>
            <a:cxnLst>
              <a:cxn ang="0">
                <a:pos x="connsiteX0" y="connsiteY0"/>
              </a:cxn>
              <a:cxn ang="0">
                <a:pos x="connsiteX1" y="connsiteY1"/>
              </a:cxn>
              <a:cxn ang="0">
                <a:pos x="connsiteX2" y="connsiteY2"/>
              </a:cxn>
            </a:cxnLst>
            <a:rect l="l" t="t" r="r" b="b"/>
            <a:pathLst>
              <a:path w="1992086" h="255107">
                <a:moveTo>
                  <a:pt x="0" y="97971"/>
                </a:moveTo>
                <a:cubicBezTo>
                  <a:pt x="242207" y="183696"/>
                  <a:pt x="484415" y="269421"/>
                  <a:pt x="816429" y="253093"/>
                </a:cubicBezTo>
                <a:cubicBezTo>
                  <a:pt x="1148443" y="236765"/>
                  <a:pt x="1570264" y="118382"/>
                  <a:pt x="1992086" y="0"/>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id="{A49A0977-4187-4715-A65E-054037C84EE6}"/>
              </a:ext>
            </a:extLst>
          </p:cNvPr>
          <p:cNvSpPr/>
          <p:nvPr/>
        </p:nvSpPr>
        <p:spPr>
          <a:xfrm>
            <a:off x="1510392" y="4187427"/>
            <a:ext cx="2331919" cy="245780"/>
          </a:xfrm>
          <a:custGeom>
            <a:avLst/>
            <a:gdLst>
              <a:gd name="connsiteX0" fmla="*/ 0 w 1959428"/>
              <a:gd name="connsiteY0" fmla="*/ 180466 h 245780"/>
              <a:gd name="connsiteX1" fmla="*/ 734786 w 1959428"/>
              <a:gd name="connsiteY1" fmla="*/ 852 h 245780"/>
              <a:gd name="connsiteX2" fmla="*/ 1959428 w 1959428"/>
              <a:gd name="connsiteY2" fmla="*/ 245780 h 245780"/>
            </a:gdLst>
            <a:ahLst/>
            <a:cxnLst>
              <a:cxn ang="0">
                <a:pos x="connsiteX0" y="connsiteY0"/>
              </a:cxn>
              <a:cxn ang="0">
                <a:pos x="connsiteX1" y="connsiteY1"/>
              </a:cxn>
              <a:cxn ang="0">
                <a:pos x="connsiteX2" y="connsiteY2"/>
              </a:cxn>
            </a:cxnLst>
            <a:rect l="l" t="t" r="r" b="b"/>
            <a:pathLst>
              <a:path w="1959428" h="245780">
                <a:moveTo>
                  <a:pt x="0" y="180466"/>
                </a:moveTo>
                <a:cubicBezTo>
                  <a:pt x="204107" y="85216"/>
                  <a:pt x="408215" y="-10034"/>
                  <a:pt x="734786" y="852"/>
                </a:cubicBezTo>
                <a:cubicBezTo>
                  <a:pt x="1061357" y="11738"/>
                  <a:pt x="1510392" y="128759"/>
                  <a:pt x="1959428" y="24578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FDE06B2E-0D32-4C3E-B672-B168D451760F}"/>
              </a:ext>
            </a:extLst>
          </p:cNvPr>
          <p:cNvCxnSpPr/>
          <p:nvPr/>
        </p:nvCxnSpPr>
        <p:spPr>
          <a:xfrm>
            <a:off x="6773063" y="2473888"/>
            <a:ext cx="28819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CA4FC1D-4425-4A2C-A42B-354C050575A8}"/>
              </a:ext>
            </a:extLst>
          </p:cNvPr>
          <p:cNvCxnSpPr>
            <a:cxnSpLocks/>
          </p:cNvCxnSpPr>
          <p:nvPr/>
        </p:nvCxnSpPr>
        <p:spPr>
          <a:xfrm flipV="1">
            <a:off x="6773063" y="908834"/>
            <a:ext cx="0" cy="1556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6EC14C5F-1F0B-4912-AC68-1EEB93C58BDC}"/>
              </a:ext>
            </a:extLst>
          </p:cNvPr>
          <p:cNvSpPr/>
          <p:nvPr/>
        </p:nvSpPr>
        <p:spPr>
          <a:xfrm>
            <a:off x="6562250" y="1362778"/>
            <a:ext cx="2588067" cy="1322584"/>
          </a:xfrm>
          <a:prstGeom prst="rect">
            <a:avLst/>
          </a:prstGeom>
          <a:solidFill>
            <a:schemeClr val="bg1">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E388CAF1-F26B-4815-83DA-EC0AD25FE884}"/>
              </a:ext>
            </a:extLst>
          </p:cNvPr>
          <p:cNvSpPr/>
          <p:nvPr/>
        </p:nvSpPr>
        <p:spPr>
          <a:xfrm>
            <a:off x="6351437" y="1597084"/>
            <a:ext cx="2588067" cy="1322584"/>
          </a:xfrm>
          <a:prstGeom prst="rect">
            <a:avLst/>
          </a:prstGeom>
          <a:solidFill>
            <a:schemeClr val="bg1">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3F4A615F-47A9-44D6-A665-786AFFB68B0A}"/>
              </a:ext>
            </a:extLst>
          </p:cNvPr>
          <p:cNvSpPr/>
          <p:nvPr/>
        </p:nvSpPr>
        <p:spPr>
          <a:xfrm>
            <a:off x="6096000" y="1853308"/>
            <a:ext cx="2588067" cy="1322584"/>
          </a:xfrm>
          <a:prstGeom prst="rect">
            <a:avLst/>
          </a:prstGeom>
          <a:solidFill>
            <a:schemeClr val="bg1">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3E672B47-1BA4-4F56-9703-C65EA9448FB3}"/>
                  </a:ext>
                </a:extLst>
              </p:cNvPr>
              <p:cNvSpPr txBox="1"/>
              <p:nvPr/>
            </p:nvSpPr>
            <p:spPr>
              <a:xfrm>
                <a:off x="9865109" y="2309755"/>
                <a:ext cx="386964" cy="382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𝜃</m:t>
                          </m:r>
                        </m:e>
                      </m:acc>
                    </m:oMath>
                  </m:oMathPara>
                </a14:m>
                <a:endParaRPr kumimoji="1" lang="ja-JP" altLang="en-US" dirty="0"/>
              </a:p>
            </p:txBody>
          </p:sp>
        </mc:Choice>
        <mc:Fallback xmlns="">
          <p:sp>
            <p:nvSpPr>
              <p:cNvPr id="37" name="テキスト ボックス 36">
                <a:extLst>
                  <a:ext uri="{FF2B5EF4-FFF2-40B4-BE49-F238E27FC236}">
                    <a16:creationId xmlns:a16="http://schemas.microsoft.com/office/drawing/2014/main" id="{3E672B47-1BA4-4F56-9703-C65EA9448FB3}"/>
                  </a:ext>
                </a:extLst>
              </p:cNvPr>
              <p:cNvSpPr txBox="1">
                <a:spLocks noRot="1" noChangeAspect="1" noMove="1" noResize="1" noEditPoints="1" noAdjustHandles="1" noChangeArrowheads="1" noChangeShapeType="1" noTextEdit="1"/>
              </p:cNvSpPr>
              <p:nvPr/>
            </p:nvSpPr>
            <p:spPr>
              <a:xfrm>
                <a:off x="9865109" y="2309755"/>
                <a:ext cx="386964" cy="382156"/>
              </a:xfrm>
              <a:prstGeom prst="rect">
                <a:avLst/>
              </a:prstGeom>
              <a:blipFill>
                <a:blip r:embed="rId12"/>
                <a:stretch>
                  <a:fillRect r="-15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00ABEF74-C0EC-424E-8559-008E42D57C4A}"/>
                  </a:ext>
                </a:extLst>
              </p:cNvPr>
              <p:cNvSpPr txBox="1"/>
              <p:nvPr/>
            </p:nvSpPr>
            <p:spPr>
              <a:xfrm>
                <a:off x="6489652" y="469065"/>
                <a:ext cx="566822" cy="3816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𝛾</m:t>
                          </m:r>
                        </m:e>
                        <m:sup>
                          <m:r>
                            <m:rPr>
                              <m:sty m:val="p"/>
                            </m:rPr>
                            <a:rPr kumimoji="1" lang="en-US" altLang="ja-JP" b="0" i="0" smtClean="0">
                              <a:latin typeface="Cambria Math" panose="02040503050406030204" pitchFamily="18" charset="0"/>
                            </a:rPr>
                            <m:t>td</m:t>
                          </m:r>
                        </m:sup>
                      </m:sSup>
                    </m:oMath>
                  </m:oMathPara>
                </a14:m>
                <a:endParaRPr kumimoji="1" lang="ja-JP" altLang="en-US" dirty="0"/>
              </a:p>
            </p:txBody>
          </p:sp>
        </mc:Choice>
        <mc:Fallback xmlns="">
          <p:sp>
            <p:nvSpPr>
              <p:cNvPr id="38" name="テキスト ボックス 37">
                <a:extLst>
                  <a:ext uri="{FF2B5EF4-FFF2-40B4-BE49-F238E27FC236}">
                    <a16:creationId xmlns:a16="http://schemas.microsoft.com/office/drawing/2014/main" id="{00ABEF74-C0EC-424E-8559-008E42D57C4A}"/>
                  </a:ext>
                </a:extLst>
              </p:cNvPr>
              <p:cNvSpPr txBox="1">
                <a:spLocks noRot="1" noChangeAspect="1" noMove="1" noResize="1" noEditPoints="1" noAdjustHandles="1" noChangeArrowheads="1" noChangeShapeType="1" noTextEdit="1"/>
              </p:cNvSpPr>
              <p:nvPr/>
            </p:nvSpPr>
            <p:spPr>
              <a:xfrm>
                <a:off x="6489652" y="469065"/>
                <a:ext cx="566822" cy="381643"/>
              </a:xfrm>
              <a:prstGeom prst="rect">
                <a:avLst/>
              </a:prstGeom>
              <a:blipFill>
                <a:blip r:embed="rId13"/>
                <a:stretch>
                  <a:fillRect b="-3175"/>
                </a:stretch>
              </a:blipFill>
            </p:spPr>
            <p:txBody>
              <a:bodyPr/>
              <a:lstStyle/>
              <a:p>
                <a:r>
                  <a:rPr lang="ja-JP" altLang="en-US">
                    <a:noFill/>
                  </a:rPr>
                  <a:t> </a:t>
                </a:r>
              </a:p>
            </p:txBody>
          </p:sp>
        </mc:Fallback>
      </mc:AlternateContent>
      <p:cxnSp>
        <p:nvCxnSpPr>
          <p:cNvPr id="40" name="直線矢印コネクタ 39">
            <a:extLst>
              <a:ext uri="{FF2B5EF4-FFF2-40B4-BE49-F238E27FC236}">
                <a16:creationId xmlns:a16="http://schemas.microsoft.com/office/drawing/2014/main" id="{C18EF9B1-BAA1-4A0B-9016-D993BCB9B1E8}"/>
              </a:ext>
            </a:extLst>
          </p:cNvPr>
          <p:cNvCxnSpPr/>
          <p:nvPr/>
        </p:nvCxnSpPr>
        <p:spPr>
          <a:xfrm flipV="1">
            <a:off x="4754880" y="1362778"/>
            <a:ext cx="1734772" cy="35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8F815782-FF90-4424-BFF0-FD5168C8CE2E}"/>
              </a:ext>
            </a:extLst>
          </p:cNvPr>
          <p:cNvCxnSpPr>
            <a:cxnSpLocks/>
          </p:cNvCxnSpPr>
          <p:nvPr/>
        </p:nvCxnSpPr>
        <p:spPr>
          <a:xfrm flipV="1">
            <a:off x="4436694" y="2618853"/>
            <a:ext cx="1659306" cy="120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フリーフォーム: 図形 42">
            <a:extLst>
              <a:ext uri="{FF2B5EF4-FFF2-40B4-BE49-F238E27FC236}">
                <a16:creationId xmlns:a16="http://schemas.microsoft.com/office/drawing/2014/main" id="{C33EEC39-E010-420F-A612-2A9A896EC009}"/>
              </a:ext>
            </a:extLst>
          </p:cNvPr>
          <p:cNvSpPr/>
          <p:nvPr/>
        </p:nvSpPr>
        <p:spPr>
          <a:xfrm>
            <a:off x="6268325" y="1953897"/>
            <a:ext cx="2351309" cy="255107"/>
          </a:xfrm>
          <a:custGeom>
            <a:avLst/>
            <a:gdLst>
              <a:gd name="connsiteX0" fmla="*/ 0 w 1992086"/>
              <a:gd name="connsiteY0" fmla="*/ 97971 h 255107"/>
              <a:gd name="connsiteX1" fmla="*/ 816429 w 1992086"/>
              <a:gd name="connsiteY1" fmla="*/ 253093 h 255107"/>
              <a:gd name="connsiteX2" fmla="*/ 1992086 w 1992086"/>
              <a:gd name="connsiteY2" fmla="*/ 0 h 255107"/>
            </a:gdLst>
            <a:ahLst/>
            <a:cxnLst>
              <a:cxn ang="0">
                <a:pos x="connsiteX0" y="connsiteY0"/>
              </a:cxn>
              <a:cxn ang="0">
                <a:pos x="connsiteX1" y="connsiteY1"/>
              </a:cxn>
              <a:cxn ang="0">
                <a:pos x="connsiteX2" y="connsiteY2"/>
              </a:cxn>
            </a:cxnLst>
            <a:rect l="l" t="t" r="r" b="b"/>
            <a:pathLst>
              <a:path w="1992086" h="255107">
                <a:moveTo>
                  <a:pt x="0" y="97971"/>
                </a:moveTo>
                <a:cubicBezTo>
                  <a:pt x="242207" y="183696"/>
                  <a:pt x="484415" y="269421"/>
                  <a:pt x="816429" y="253093"/>
                </a:cubicBezTo>
                <a:cubicBezTo>
                  <a:pt x="1148443" y="236765"/>
                  <a:pt x="1570264" y="118382"/>
                  <a:pt x="1992086" y="0"/>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図形 43">
            <a:extLst>
              <a:ext uri="{FF2B5EF4-FFF2-40B4-BE49-F238E27FC236}">
                <a16:creationId xmlns:a16="http://schemas.microsoft.com/office/drawing/2014/main" id="{8064D8DF-AF51-41C9-BE84-983171791CF5}"/>
              </a:ext>
            </a:extLst>
          </p:cNvPr>
          <p:cNvSpPr/>
          <p:nvPr/>
        </p:nvSpPr>
        <p:spPr>
          <a:xfrm>
            <a:off x="6245646" y="2745200"/>
            <a:ext cx="2331919" cy="245780"/>
          </a:xfrm>
          <a:custGeom>
            <a:avLst/>
            <a:gdLst>
              <a:gd name="connsiteX0" fmla="*/ 0 w 1959428"/>
              <a:gd name="connsiteY0" fmla="*/ 180466 h 245780"/>
              <a:gd name="connsiteX1" fmla="*/ 734786 w 1959428"/>
              <a:gd name="connsiteY1" fmla="*/ 852 h 245780"/>
              <a:gd name="connsiteX2" fmla="*/ 1959428 w 1959428"/>
              <a:gd name="connsiteY2" fmla="*/ 245780 h 245780"/>
            </a:gdLst>
            <a:ahLst/>
            <a:cxnLst>
              <a:cxn ang="0">
                <a:pos x="connsiteX0" y="connsiteY0"/>
              </a:cxn>
              <a:cxn ang="0">
                <a:pos x="connsiteX1" y="connsiteY1"/>
              </a:cxn>
              <a:cxn ang="0">
                <a:pos x="connsiteX2" y="connsiteY2"/>
              </a:cxn>
            </a:cxnLst>
            <a:rect l="l" t="t" r="r" b="b"/>
            <a:pathLst>
              <a:path w="1959428" h="245780">
                <a:moveTo>
                  <a:pt x="0" y="180466"/>
                </a:moveTo>
                <a:cubicBezTo>
                  <a:pt x="204107" y="85216"/>
                  <a:pt x="408215" y="-10034"/>
                  <a:pt x="734786" y="852"/>
                </a:cubicBezTo>
                <a:cubicBezTo>
                  <a:pt x="1061357" y="11738"/>
                  <a:pt x="1510392" y="128759"/>
                  <a:pt x="1959428" y="24578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B45F8439-9917-42D7-9CBC-7444B29EB35C}"/>
              </a:ext>
            </a:extLst>
          </p:cNvPr>
          <p:cNvSpPr txBox="1"/>
          <p:nvPr/>
        </p:nvSpPr>
        <p:spPr>
          <a:xfrm>
            <a:off x="6629658" y="4060946"/>
            <a:ext cx="4108817" cy="646331"/>
          </a:xfrm>
          <a:prstGeom prst="rect">
            <a:avLst/>
          </a:prstGeom>
          <a:noFill/>
        </p:spPr>
        <p:txBody>
          <a:bodyPr wrap="none" rtlCol="0">
            <a:spAutoFit/>
          </a:bodyPr>
          <a:lstStyle/>
          <a:p>
            <a:r>
              <a:rPr kumimoji="1" lang="ja-JP" altLang="en-US" dirty="0"/>
              <a:t>結果は</a:t>
            </a:r>
            <a:r>
              <a:rPr lang="ja-JP" altLang="en-US" dirty="0"/>
              <a:t>最終的に</a:t>
            </a:r>
            <a:endParaRPr kumimoji="1" lang="en-US" altLang="ja-JP" dirty="0"/>
          </a:p>
          <a:p>
            <a:r>
              <a:rPr lang="ja-JP" altLang="en-US" dirty="0"/>
              <a:t>オレンジの曲面と青の曲面を形成する</a:t>
            </a:r>
            <a:endParaRPr lang="en-US" altLang="ja-JP" dirty="0"/>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5191EB68-F2FD-4307-9E1D-9742C0C87132}"/>
                  </a:ext>
                </a:extLst>
              </p:cNvPr>
              <p:cNvSpPr txBox="1"/>
              <p:nvPr/>
            </p:nvSpPr>
            <p:spPr>
              <a:xfrm>
                <a:off x="5707533" y="3517131"/>
                <a:ext cx="4124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𝜙</m:t>
                      </m:r>
                    </m:oMath>
                  </m:oMathPara>
                </a14:m>
                <a:endParaRPr kumimoji="1" lang="ja-JP" altLang="en-US" dirty="0"/>
              </a:p>
            </p:txBody>
          </p:sp>
        </mc:Choice>
        <mc:Fallback xmlns="">
          <p:sp>
            <p:nvSpPr>
              <p:cNvPr id="46" name="テキスト ボックス 45">
                <a:extLst>
                  <a:ext uri="{FF2B5EF4-FFF2-40B4-BE49-F238E27FC236}">
                    <a16:creationId xmlns:a16="http://schemas.microsoft.com/office/drawing/2014/main" id="{5191EB68-F2FD-4307-9E1D-9742C0C87132}"/>
                  </a:ext>
                </a:extLst>
              </p:cNvPr>
              <p:cNvSpPr txBox="1">
                <a:spLocks noRot="1" noChangeAspect="1" noMove="1" noResize="1" noEditPoints="1" noAdjustHandles="1" noChangeArrowheads="1" noChangeShapeType="1" noTextEdit="1"/>
              </p:cNvSpPr>
              <p:nvPr/>
            </p:nvSpPr>
            <p:spPr>
              <a:xfrm>
                <a:off x="5707533" y="3517131"/>
                <a:ext cx="412421" cy="369332"/>
              </a:xfrm>
              <a:prstGeom prst="rect">
                <a:avLst/>
              </a:prstGeom>
              <a:blipFill>
                <a:blip r:embed="rId14"/>
                <a:stretch>
                  <a:fillRect b="-114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89742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674E5F8-739D-4AEF-8DA9-B82CE63C5592}"/>
              </a:ext>
            </a:extLst>
          </p:cNvPr>
          <p:cNvSpPr txBox="1"/>
          <p:nvPr/>
        </p:nvSpPr>
        <p:spPr>
          <a:xfrm>
            <a:off x="401511" y="234958"/>
            <a:ext cx="646331"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考察</a:t>
            </a:r>
          </a:p>
        </p:txBody>
      </p:sp>
      <p:sp>
        <p:nvSpPr>
          <p:cNvPr id="3" name="テキスト ボックス 2">
            <a:extLst>
              <a:ext uri="{FF2B5EF4-FFF2-40B4-BE49-F238E27FC236}">
                <a16:creationId xmlns:a16="http://schemas.microsoft.com/office/drawing/2014/main" id="{0ABEAAB9-BAEC-450E-800B-A69A07968278}"/>
              </a:ext>
            </a:extLst>
          </p:cNvPr>
          <p:cNvSpPr txBox="1"/>
          <p:nvPr/>
        </p:nvSpPr>
        <p:spPr>
          <a:xfrm>
            <a:off x="1597794" y="234958"/>
            <a:ext cx="5955476" cy="369332"/>
          </a:xfrm>
          <a:prstGeom prst="rect">
            <a:avLst/>
          </a:prstGeom>
          <a:noFill/>
        </p:spPr>
        <p:txBody>
          <a:bodyPr wrap="none" rtlCol="0">
            <a:spAutoFit/>
          </a:bodyPr>
          <a:lstStyle/>
          <a:p>
            <a:r>
              <a:rPr kumimoji="1" lang="ja-JP" altLang="en-US" dirty="0"/>
              <a:t>見つかった固定点全てに対して，さまざまな指標を計算</a:t>
            </a:r>
          </a:p>
        </p:txBody>
      </p:sp>
      <p:sp>
        <p:nvSpPr>
          <p:cNvPr id="4" name="テキスト ボックス 3">
            <a:extLst>
              <a:ext uri="{FF2B5EF4-FFF2-40B4-BE49-F238E27FC236}">
                <a16:creationId xmlns:a16="http://schemas.microsoft.com/office/drawing/2014/main" id="{779CBE87-8736-4332-9A70-B6BCBDA8FEFE}"/>
              </a:ext>
            </a:extLst>
          </p:cNvPr>
          <p:cNvSpPr txBox="1"/>
          <p:nvPr/>
        </p:nvSpPr>
        <p:spPr>
          <a:xfrm>
            <a:off x="1597794" y="773973"/>
            <a:ext cx="2550698" cy="92333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安定性</a:t>
            </a:r>
            <a:endParaRPr kumimoji="1" lang="en-US" altLang="ja-JP" dirty="0"/>
          </a:p>
          <a:p>
            <a:pPr marL="285750" indent="-285750">
              <a:buFont typeface="Arial" panose="020B0604020202020204" pitchFamily="34" charset="0"/>
              <a:buChar char="•"/>
            </a:pPr>
            <a:r>
              <a:rPr lang="ja-JP" altLang="en-US" dirty="0"/>
              <a:t>床反力</a:t>
            </a:r>
            <a:endParaRPr lang="en-US" altLang="ja-JP" dirty="0"/>
          </a:p>
          <a:p>
            <a:pPr marL="285750" indent="-285750">
              <a:buFont typeface="Arial" panose="020B0604020202020204" pitchFamily="34" charset="0"/>
              <a:buChar char="•"/>
            </a:pPr>
            <a:r>
              <a:rPr kumimoji="1" lang="ja-JP" altLang="en-US" dirty="0"/>
              <a:t>移動エネルギー効率</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DF26697-B51D-41FD-B8AF-8B205EA5E366}"/>
                  </a:ext>
                </a:extLst>
              </p:cNvPr>
              <p:cNvSpPr txBox="1"/>
              <p:nvPr/>
            </p:nvSpPr>
            <p:spPr>
              <a:xfrm>
                <a:off x="1684421" y="2194560"/>
                <a:ext cx="3091231" cy="659155"/>
              </a:xfrm>
              <a:prstGeom prst="rect">
                <a:avLst/>
              </a:prstGeom>
              <a:noFill/>
            </p:spPr>
            <p:txBody>
              <a:bodyPr wrap="none" rtlCol="0">
                <a:spAutoFit/>
              </a:bodyPr>
              <a:lstStyle/>
              <a:p>
                <a:r>
                  <a:rPr kumimoji="1" lang="ja-JP" altLang="en-US" dirty="0"/>
                  <a:t>体幹の曲げ</a:t>
                </a:r>
                <a14:m>
                  <m:oMath xmlns:m="http://schemas.openxmlformats.org/officeDocument/2006/math">
                    <m:r>
                      <a:rPr kumimoji="1" lang="en-US" altLang="ja-JP" b="0" i="1" smtClean="0">
                        <a:latin typeface="Cambria Math" panose="02040503050406030204" pitchFamily="18" charset="0"/>
                      </a:rPr>
                      <m:t>𝜙</m:t>
                    </m:r>
                  </m:oMath>
                </a14:m>
                <a:r>
                  <a:rPr kumimoji="1" lang="ja-JP" altLang="en-US" dirty="0"/>
                  <a:t>が大きいこと</a:t>
                </a:r>
                <a:endParaRPr kumimoji="1" lang="en-US" altLang="ja-JP" dirty="0"/>
              </a:p>
              <a:p>
                <a:r>
                  <a:rPr kumimoji="1" lang="ja-JP" altLang="en-US" dirty="0"/>
                  <a:t>ピッチ角速度</a:t>
                </a:r>
                <a14:m>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𝜃</m:t>
                        </m:r>
                      </m:e>
                    </m:acc>
                  </m:oMath>
                </a14:m>
                <a:r>
                  <a:rPr kumimoji="1" lang="ja-JP" altLang="en-US" dirty="0"/>
                  <a:t>が大きいこと</a:t>
                </a:r>
              </a:p>
            </p:txBody>
          </p:sp>
        </mc:Choice>
        <mc:Fallback xmlns="">
          <p:sp>
            <p:nvSpPr>
              <p:cNvPr id="5" name="テキスト ボックス 4">
                <a:extLst>
                  <a:ext uri="{FF2B5EF4-FFF2-40B4-BE49-F238E27FC236}">
                    <a16:creationId xmlns:a16="http://schemas.microsoft.com/office/drawing/2014/main" id="{DDF26697-B51D-41FD-B8AF-8B205EA5E366}"/>
                  </a:ext>
                </a:extLst>
              </p:cNvPr>
              <p:cNvSpPr txBox="1">
                <a:spLocks noRot="1" noChangeAspect="1" noMove="1" noResize="1" noEditPoints="1" noAdjustHandles="1" noChangeArrowheads="1" noChangeShapeType="1" noTextEdit="1"/>
              </p:cNvSpPr>
              <p:nvPr/>
            </p:nvSpPr>
            <p:spPr>
              <a:xfrm>
                <a:off x="1684421" y="2194560"/>
                <a:ext cx="3091231" cy="659155"/>
              </a:xfrm>
              <a:prstGeom prst="rect">
                <a:avLst/>
              </a:prstGeom>
              <a:blipFill>
                <a:blip r:embed="rId2"/>
                <a:stretch>
                  <a:fillRect l="-1578" t="-3704" r="-1381" b="-14815"/>
                </a:stretch>
              </a:blipFill>
            </p:spPr>
            <p:txBody>
              <a:bodyPr/>
              <a:lstStyle/>
              <a:p>
                <a:r>
                  <a:rPr lang="ja-JP" altLang="en-US">
                    <a:noFill/>
                  </a:rPr>
                  <a:t> </a:t>
                </a:r>
              </a:p>
            </p:txBody>
          </p:sp>
        </mc:Fallback>
      </mc:AlternateContent>
      <p:sp>
        <p:nvSpPr>
          <p:cNvPr id="6" name="右中かっこ 5">
            <a:extLst>
              <a:ext uri="{FF2B5EF4-FFF2-40B4-BE49-F238E27FC236}">
                <a16:creationId xmlns:a16="http://schemas.microsoft.com/office/drawing/2014/main" id="{67507DB9-9E75-4903-BCA9-F55FB84839A9}"/>
              </a:ext>
            </a:extLst>
          </p:cNvPr>
          <p:cNvSpPr/>
          <p:nvPr/>
        </p:nvSpPr>
        <p:spPr>
          <a:xfrm>
            <a:off x="4775652" y="2146082"/>
            <a:ext cx="231006" cy="75077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AAD16227-0E74-45C1-BD09-3F5293A06FF2}"/>
              </a:ext>
            </a:extLst>
          </p:cNvPr>
          <p:cNvSpPr txBox="1"/>
          <p:nvPr/>
        </p:nvSpPr>
        <p:spPr>
          <a:xfrm>
            <a:off x="5380522" y="2336801"/>
            <a:ext cx="6417141" cy="369332"/>
          </a:xfrm>
          <a:prstGeom prst="rect">
            <a:avLst/>
          </a:prstGeom>
          <a:noFill/>
        </p:spPr>
        <p:txBody>
          <a:bodyPr wrap="none" rtlCol="0">
            <a:spAutoFit/>
          </a:bodyPr>
          <a:lstStyle/>
          <a:p>
            <a:r>
              <a:rPr kumimoji="1" lang="ja-JP" altLang="en-US" dirty="0"/>
              <a:t>これらの間に，何かしらのトレードオフ関係が見えないか？</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5FA0104-6D7E-4713-B9A1-AB0145DDFEED}"/>
                  </a:ext>
                </a:extLst>
              </p:cNvPr>
              <p:cNvSpPr txBox="1"/>
              <p:nvPr/>
            </p:nvSpPr>
            <p:spPr>
              <a:xfrm>
                <a:off x="811483" y="3631570"/>
                <a:ext cx="10774424" cy="659155"/>
              </a:xfrm>
              <a:prstGeom prst="rect">
                <a:avLst/>
              </a:prstGeom>
              <a:noFill/>
            </p:spPr>
            <p:txBody>
              <a:bodyPr wrap="none" rtlCol="0">
                <a:spAutoFit/>
              </a:bodyPr>
              <a:lstStyle/>
              <a:p>
                <a:r>
                  <a:rPr kumimoji="1" lang="ja-JP" altLang="en-US" dirty="0"/>
                  <a:t>あるいは，チーターのパラメータを使うと，</a:t>
                </a:r>
                <a:r>
                  <a:rPr lang="en-US" altLang="ja-JP" dirty="0"/>
                  <a:t> </a:t>
                </a:r>
                <a14:m>
                  <m:oMath xmlns:m="http://schemas.openxmlformats.org/officeDocument/2006/math">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𝜃</m:t>
                        </m:r>
                      </m:e>
                    </m:acc>
                  </m:oMath>
                </a14:m>
                <a:r>
                  <a:rPr kumimoji="1" lang="ja-JP" altLang="en-US" dirty="0"/>
                  <a:t>が大きくなると不安定化するとかの傾向が見えないか？</a:t>
                </a:r>
                <a:endParaRPr kumimoji="1" lang="en-US" altLang="ja-JP" dirty="0"/>
              </a:p>
              <a:p>
                <a:r>
                  <a:rPr lang="ja-JP" altLang="en-US" dirty="0"/>
                  <a:t>チーターが体幹の曲げを大きく用いていて，ピッチ回転が小さいことの説明ができると嬉しい．</a:t>
                </a:r>
                <a:endParaRPr kumimoji="1" lang="ja-JP" altLang="en-US" dirty="0"/>
              </a:p>
            </p:txBody>
          </p:sp>
        </mc:Choice>
        <mc:Fallback xmlns="">
          <p:sp>
            <p:nvSpPr>
              <p:cNvPr id="8" name="テキスト ボックス 7">
                <a:extLst>
                  <a:ext uri="{FF2B5EF4-FFF2-40B4-BE49-F238E27FC236}">
                    <a16:creationId xmlns:a16="http://schemas.microsoft.com/office/drawing/2014/main" id="{E5FA0104-6D7E-4713-B9A1-AB0145DDFEED}"/>
                  </a:ext>
                </a:extLst>
              </p:cNvPr>
              <p:cNvSpPr txBox="1">
                <a:spLocks noRot="1" noChangeAspect="1" noMove="1" noResize="1" noEditPoints="1" noAdjustHandles="1" noChangeArrowheads="1" noChangeShapeType="1" noTextEdit="1"/>
              </p:cNvSpPr>
              <p:nvPr/>
            </p:nvSpPr>
            <p:spPr>
              <a:xfrm>
                <a:off x="811483" y="3631570"/>
                <a:ext cx="10774424" cy="659155"/>
              </a:xfrm>
              <a:prstGeom prst="rect">
                <a:avLst/>
              </a:prstGeom>
              <a:blipFill>
                <a:blip r:embed="rId3"/>
                <a:stretch>
                  <a:fillRect l="-452" t="-2778" b="-14815"/>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18BA3212-69BC-4887-9BD6-63EE49837802}"/>
              </a:ext>
            </a:extLst>
          </p:cNvPr>
          <p:cNvSpPr txBox="1"/>
          <p:nvPr/>
        </p:nvSpPr>
        <p:spPr>
          <a:xfrm>
            <a:off x="1489713" y="4960185"/>
            <a:ext cx="9417963" cy="923330"/>
          </a:xfrm>
          <a:prstGeom prst="rect">
            <a:avLst/>
          </a:prstGeom>
          <a:noFill/>
        </p:spPr>
        <p:txBody>
          <a:bodyPr wrap="none" rtlCol="0">
            <a:spAutoFit/>
          </a:bodyPr>
          <a:lstStyle/>
          <a:p>
            <a:r>
              <a:rPr kumimoji="1" lang="ja-JP" altLang="en-US" dirty="0"/>
              <a:t>脚が受ける床反力は体幹の角速度を変化させる．</a:t>
            </a:r>
            <a:endParaRPr kumimoji="1" lang="en-US" altLang="ja-JP" dirty="0"/>
          </a:p>
          <a:p>
            <a:r>
              <a:rPr lang="ja-JP" altLang="en-US" dirty="0"/>
              <a:t>これまでの研究ではこれに着目することでいろいろと重要な性質が明らかになってきた．</a:t>
            </a:r>
            <a:endParaRPr lang="en-US" altLang="ja-JP" dirty="0"/>
          </a:p>
          <a:p>
            <a:r>
              <a:rPr kumimoji="1" lang="ja-JP" altLang="en-US" dirty="0"/>
              <a:t>今回も角速度変化に着目して説明ができると予想される．</a:t>
            </a:r>
          </a:p>
        </p:txBody>
      </p:sp>
    </p:spTree>
    <p:extLst>
      <p:ext uri="{BB962C8B-B14F-4D97-AF65-F5344CB8AC3E}">
        <p14:creationId xmlns:p14="http://schemas.microsoft.com/office/powerpoint/2010/main" val="470650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D122C03-33A9-4ED0-9196-CB7F7460D316}"/>
              </a:ext>
            </a:extLst>
          </p:cNvPr>
          <p:cNvSpPr txBox="1"/>
          <p:nvPr/>
        </p:nvSpPr>
        <p:spPr>
          <a:xfrm>
            <a:off x="677636" y="506186"/>
            <a:ext cx="133882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研究目的①</a:t>
            </a:r>
          </a:p>
        </p:txBody>
      </p:sp>
      <p:sp>
        <p:nvSpPr>
          <p:cNvPr id="5" name="テキスト ボックス 4">
            <a:extLst>
              <a:ext uri="{FF2B5EF4-FFF2-40B4-BE49-F238E27FC236}">
                <a16:creationId xmlns:a16="http://schemas.microsoft.com/office/drawing/2014/main" id="{177737FF-2419-49AE-B915-197EDE8E0535}"/>
              </a:ext>
            </a:extLst>
          </p:cNvPr>
          <p:cNvSpPr txBox="1"/>
          <p:nvPr/>
        </p:nvSpPr>
        <p:spPr>
          <a:xfrm>
            <a:off x="677636" y="1052210"/>
            <a:ext cx="7859844" cy="646331"/>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チーターは体幹を大きく曲げ伸ばし高速走行を達成している</a:t>
            </a:r>
            <a:endParaRPr kumimoji="1" lang="en-US" altLang="ja-JP" dirty="0"/>
          </a:p>
          <a:p>
            <a:pPr marL="285750" indent="-285750">
              <a:buFont typeface="Arial" panose="020B0604020202020204" pitchFamily="34" charset="0"/>
              <a:buChar char="•"/>
            </a:pPr>
            <a:r>
              <a:rPr kumimoji="1" lang="ja-JP" altLang="en-US" dirty="0"/>
              <a:t>体幹内部の振動は見られるが，体幹全体の回転はほとんど見られない</a:t>
            </a:r>
          </a:p>
        </p:txBody>
      </p:sp>
      <p:sp>
        <p:nvSpPr>
          <p:cNvPr id="6" name="テキスト ボックス 5">
            <a:extLst>
              <a:ext uri="{FF2B5EF4-FFF2-40B4-BE49-F238E27FC236}">
                <a16:creationId xmlns:a16="http://schemas.microsoft.com/office/drawing/2014/main" id="{13AB572A-4711-4288-B0BE-6EED4CE727B4}"/>
              </a:ext>
            </a:extLst>
          </p:cNvPr>
          <p:cNvSpPr txBox="1"/>
          <p:nvPr/>
        </p:nvSpPr>
        <p:spPr>
          <a:xfrm>
            <a:off x="525306" y="1935527"/>
            <a:ext cx="11428569" cy="923330"/>
          </a:xfrm>
          <a:prstGeom prst="rect">
            <a:avLst/>
          </a:prstGeom>
          <a:noFill/>
        </p:spPr>
        <p:txBody>
          <a:bodyPr wrap="square" rtlCol="0">
            <a:spAutoFit/>
          </a:bodyPr>
          <a:lstStyle/>
          <a:p>
            <a:r>
              <a:rPr kumimoji="1" lang="ja-JP" altLang="en-US" dirty="0">
                <a:solidFill>
                  <a:srgbClr val="FF0000"/>
                </a:solidFill>
              </a:rPr>
              <a:t>体幹全体の回転・体幹内部の回転を自由度として持つモデルを構築し，これらの関係を明らかにする</a:t>
            </a:r>
            <a:endParaRPr kumimoji="1" lang="en-US" altLang="ja-JP" dirty="0">
              <a:solidFill>
                <a:srgbClr val="FF0000"/>
              </a:solidFill>
            </a:endParaRPr>
          </a:p>
          <a:p>
            <a:r>
              <a:rPr lang="ja-JP" altLang="en-US" b="1" dirty="0">
                <a:solidFill>
                  <a:srgbClr val="FF0000"/>
                </a:solidFill>
              </a:rPr>
              <a:t>なぜチーターには全体の回転がほとんどないのか，</a:t>
            </a:r>
            <a:r>
              <a:rPr lang="ja-JP" altLang="en-US" dirty="0">
                <a:solidFill>
                  <a:srgbClr val="FF0000"/>
                </a:solidFill>
              </a:rPr>
              <a:t>その理由を明らかにし，これによって高速走行を生み出すメカニズムを説明する．</a:t>
            </a:r>
            <a:endParaRPr kumimoji="1" lang="ja-JP" altLang="en-US" dirty="0">
              <a:solidFill>
                <a:srgbClr val="FF0000"/>
              </a:solidFill>
            </a:endParaRPr>
          </a:p>
        </p:txBody>
      </p:sp>
      <p:sp>
        <p:nvSpPr>
          <p:cNvPr id="7" name="テキスト ボックス 6">
            <a:extLst>
              <a:ext uri="{FF2B5EF4-FFF2-40B4-BE49-F238E27FC236}">
                <a16:creationId xmlns:a16="http://schemas.microsoft.com/office/drawing/2014/main" id="{A41E9E33-AC4A-4AE7-BED6-23ADC20AB992}"/>
              </a:ext>
            </a:extLst>
          </p:cNvPr>
          <p:cNvSpPr txBox="1"/>
          <p:nvPr/>
        </p:nvSpPr>
        <p:spPr>
          <a:xfrm>
            <a:off x="525306" y="2993932"/>
            <a:ext cx="11428569" cy="2585323"/>
          </a:xfrm>
          <a:prstGeom prst="rect">
            <a:avLst/>
          </a:prstGeom>
          <a:noFill/>
        </p:spPr>
        <p:txBody>
          <a:bodyPr wrap="square" rtlCol="0">
            <a:spAutoFit/>
          </a:bodyPr>
          <a:lstStyle/>
          <a:p>
            <a:r>
              <a:rPr lang="ja-JP" altLang="en-US" dirty="0"/>
              <a:t>同様のモデルを用いた先行研究がいくつか存在する．</a:t>
            </a:r>
            <a:endParaRPr lang="en-US" altLang="ja-JP" dirty="0"/>
          </a:p>
          <a:p>
            <a:pPr marL="342900" indent="-342900">
              <a:buFont typeface="+mj-lt"/>
              <a:buAutoNum type="arabicPeriod"/>
            </a:pPr>
            <a:r>
              <a:rPr kumimoji="1" lang="en-US" altLang="ja-JP" dirty="0"/>
              <a:t>Cao &amp; </a:t>
            </a:r>
            <a:r>
              <a:rPr kumimoji="1" lang="en-US" altLang="ja-JP" dirty="0" err="1"/>
              <a:t>Poulakakis</a:t>
            </a:r>
            <a:r>
              <a:rPr lang="en-US" altLang="ja-JP" dirty="0"/>
              <a:t>, </a:t>
            </a:r>
            <a:r>
              <a:rPr lang="en-US" altLang="ja-JP" i="1" dirty="0" err="1"/>
              <a:t>Bioinspir</a:t>
            </a:r>
            <a:r>
              <a:rPr lang="en-US" altLang="ja-JP" i="1" dirty="0"/>
              <a:t>. </a:t>
            </a:r>
            <a:r>
              <a:rPr lang="en-US" altLang="ja-JP" i="1" dirty="0" err="1"/>
              <a:t>Biomim</a:t>
            </a:r>
            <a:r>
              <a:rPr lang="en-US" altLang="ja-JP" dirty="0"/>
              <a:t>., 2013</a:t>
            </a:r>
          </a:p>
          <a:p>
            <a:pPr marL="342900" indent="-342900">
              <a:buFont typeface="+mj-lt"/>
              <a:buAutoNum type="arabicPeriod"/>
            </a:pPr>
            <a:r>
              <a:rPr kumimoji="1" lang="en-US" altLang="ja-JP" dirty="0"/>
              <a:t>Kamimura et al.</a:t>
            </a:r>
            <a:r>
              <a:rPr lang="en-US" altLang="ja-JP" dirty="0"/>
              <a:t>, </a:t>
            </a:r>
            <a:r>
              <a:rPr lang="en-US" altLang="ja-JP" i="1" dirty="0" err="1"/>
              <a:t>Artif</a:t>
            </a:r>
            <a:r>
              <a:rPr lang="en-US" altLang="ja-JP" i="1" dirty="0"/>
              <a:t>. Life Robot</a:t>
            </a:r>
            <a:r>
              <a:rPr lang="en-US" altLang="ja-JP" dirty="0"/>
              <a:t>., 2015</a:t>
            </a:r>
          </a:p>
          <a:p>
            <a:pPr marL="342900" indent="-342900">
              <a:buFont typeface="+mj-lt"/>
              <a:buAutoNum type="arabicPeriod"/>
            </a:pPr>
            <a:r>
              <a:rPr lang="en-US" altLang="ja-JP" dirty="0"/>
              <a:t>Cao &amp; </a:t>
            </a:r>
            <a:r>
              <a:rPr lang="en-US" altLang="ja-JP" dirty="0" err="1"/>
              <a:t>Poulakakis</a:t>
            </a:r>
            <a:r>
              <a:rPr lang="en-US" altLang="ja-JP" dirty="0"/>
              <a:t>, </a:t>
            </a:r>
            <a:r>
              <a:rPr lang="en-US" altLang="ja-JP" i="1" dirty="0" err="1"/>
              <a:t>Bioinspir</a:t>
            </a:r>
            <a:r>
              <a:rPr lang="en-US" altLang="ja-JP" i="1" dirty="0"/>
              <a:t>. </a:t>
            </a:r>
            <a:r>
              <a:rPr lang="en-US" altLang="ja-JP" i="1" dirty="0" err="1"/>
              <a:t>Biomim</a:t>
            </a:r>
            <a:r>
              <a:rPr lang="en-US" altLang="ja-JP" dirty="0"/>
              <a:t>., 2015</a:t>
            </a:r>
          </a:p>
          <a:p>
            <a:pPr marL="342900" indent="-342900">
              <a:buFont typeface="+mj-lt"/>
              <a:buAutoNum type="arabicPeriod"/>
            </a:pPr>
            <a:r>
              <a:rPr lang="en-US" altLang="ja-JP" dirty="0"/>
              <a:t>Wei et al., </a:t>
            </a:r>
            <a:r>
              <a:rPr lang="en-US" altLang="ja-JP" i="1" dirty="0"/>
              <a:t>Adv. Robot</a:t>
            </a:r>
            <a:r>
              <a:rPr lang="en-US" altLang="ja-JP" dirty="0"/>
              <a:t>., 2015</a:t>
            </a:r>
          </a:p>
          <a:p>
            <a:pPr marL="342900" indent="-342900">
              <a:buFont typeface="+mj-lt"/>
              <a:buAutoNum type="arabicPeriod"/>
            </a:pPr>
            <a:r>
              <a:rPr lang="en-US" altLang="ja-JP" dirty="0"/>
              <a:t>Wang et al., </a:t>
            </a:r>
            <a:r>
              <a:rPr lang="en-US" altLang="ja-JP" i="1" dirty="0"/>
              <a:t>Adv. Robot.,</a:t>
            </a:r>
            <a:r>
              <a:rPr lang="en-US" altLang="ja-JP" dirty="0"/>
              <a:t> 2017</a:t>
            </a:r>
          </a:p>
          <a:p>
            <a:pPr marL="342900" indent="-342900">
              <a:buFont typeface="+mj-lt"/>
              <a:buAutoNum type="arabicPeriod"/>
            </a:pPr>
            <a:r>
              <a:rPr lang="en-US" altLang="ja-JP" dirty="0" err="1"/>
              <a:t>Pouya</a:t>
            </a:r>
            <a:r>
              <a:rPr lang="en-US" altLang="ja-JP" dirty="0"/>
              <a:t> et al., </a:t>
            </a:r>
            <a:r>
              <a:rPr lang="en-US" altLang="ja-JP" i="1" dirty="0" err="1"/>
              <a:t>Auton</a:t>
            </a:r>
            <a:r>
              <a:rPr lang="en-US" altLang="ja-JP" i="1" dirty="0"/>
              <a:t>. Robot</a:t>
            </a:r>
            <a:r>
              <a:rPr lang="en-US" altLang="ja-JP" dirty="0"/>
              <a:t>., 2017</a:t>
            </a:r>
          </a:p>
          <a:p>
            <a:pPr marL="342900" indent="-342900">
              <a:buFont typeface="+mj-lt"/>
              <a:buAutoNum type="arabicPeriod"/>
            </a:pPr>
            <a:r>
              <a:rPr kumimoji="1" lang="en-US" altLang="ja-JP" dirty="0" err="1"/>
              <a:t>Yesivelsly</a:t>
            </a:r>
            <a:r>
              <a:rPr kumimoji="1" lang="en-US" altLang="ja-JP" dirty="0"/>
              <a:t> </a:t>
            </a:r>
            <a:r>
              <a:rPr lang="en-US" altLang="ja-JP" dirty="0"/>
              <a:t>et al., </a:t>
            </a:r>
            <a:r>
              <a:rPr lang="en-US" altLang="ja-JP" i="1" dirty="0" err="1"/>
              <a:t>Bioinspir</a:t>
            </a:r>
            <a:r>
              <a:rPr lang="en-US" altLang="ja-JP" i="1" dirty="0"/>
              <a:t>. </a:t>
            </a:r>
            <a:r>
              <a:rPr lang="en-US" altLang="ja-JP" i="1" dirty="0" err="1"/>
              <a:t>Biomim</a:t>
            </a:r>
            <a:r>
              <a:rPr lang="en-US" altLang="ja-JP" dirty="0"/>
              <a:t>., 2018</a:t>
            </a:r>
          </a:p>
          <a:p>
            <a:pPr marL="342900" indent="-342900">
              <a:buFont typeface="+mj-lt"/>
              <a:buAutoNum type="arabicPeriod"/>
            </a:pPr>
            <a:r>
              <a:rPr lang="en-US" altLang="ja-JP" dirty="0"/>
              <a:t>Fukuhara et al., </a:t>
            </a:r>
            <a:r>
              <a:rPr lang="en-US" altLang="ja-JP" i="1" dirty="0"/>
              <a:t>Adapt. </a:t>
            </a:r>
            <a:r>
              <a:rPr lang="en-US" altLang="ja-JP" i="1" dirty="0" err="1"/>
              <a:t>Behav</a:t>
            </a:r>
            <a:r>
              <a:rPr lang="en-US" altLang="ja-JP" dirty="0"/>
              <a:t>., 2019</a:t>
            </a:r>
          </a:p>
        </p:txBody>
      </p:sp>
      <p:sp>
        <p:nvSpPr>
          <p:cNvPr id="8" name="テキスト ボックス 7">
            <a:extLst>
              <a:ext uri="{FF2B5EF4-FFF2-40B4-BE49-F238E27FC236}">
                <a16:creationId xmlns:a16="http://schemas.microsoft.com/office/drawing/2014/main" id="{7075D622-927E-496C-9A67-DDF9655A480E}"/>
              </a:ext>
            </a:extLst>
          </p:cNvPr>
          <p:cNvSpPr txBox="1"/>
          <p:nvPr/>
        </p:nvSpPr>
        <p:spPr>
          <a:xfrm>
            <a:off x="525306" y="5714330"/>
            <a:ext cx="11428569" cy="369332"/>
          </a:xfrm>
          <a:prstGeom prst="rect">
            <a:avLst/>
          </a:prstGeom>
          <a:noFill/>
        </p:spPr>
        <p:txBody>
          <a:bodyPr wrap="square" rtlCol="0">
            <a:spAutoFit/>
          </a:bodyPr>
          <a:lstStyle/>
          <a:p>
            <a:r>
              <a:rPr lang="ja-JP" altLang="en-US" dirty="0"/>
              <a:t>本研究はチーターの運動に着目し，</a:t>
            </a:r>
            <a:r>
              <a:rPr lang="ja-JP" altLang="en-US" b="1" dirty="0"/>
              <a:t>モデルの新しさではなく，結果の分析に新規性を置く</a:t>
            </a:r>
            <a:r>
              <a:rPr lang="ja-JP" altLang="en-US" dirty="0"/>
              <a:t>．</a:t>
            </a:r>
            <a:endParaRPr lang="en-US" altLang="ja-JP" dirty="0"/>
          </a:p>
        </p:txBody>
      </p:sp>
    </p:spTree>
    <p:extLst>
      <p:ext uri="{BB962C8B-B14F-4D97-AF65-F5344CB8AC3E}">
        <p14:creationId xmlns:p14="http://schemas.microsoft.com/office/powerpoint/2010/main" val="3512263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FA4681E-00FA-458E-84B8-C8C5B7497A35}"/>
              </a:ext>
            </a:extLst>
          </p:cNvPr>
          <p:cNvSpPr/>
          <p:nvPr/>
        </p:nvSpPr>
        <p:spPr>
          <a:xfrm>
            <a:off x="794656" y="2354125"/>
            <a:ext cx="10602687" cy="1200329"/>
          </a:xfrm>
          <a:prstGeom prst="rect">
            <a:avLst/>
          </a:prstGeom>
        </p:spPr>
        <p:txBody>
          <a:bodyPr wrap="square">
            <a:spAutoFit/>
          </a:bodyPr>
          <a:lstStyle/>
          <a:p>
            <a:r>
              <a:rPr lang="ja-JP" altLang="en-US" dirty="0">
                <a:solidFill>
                  <a:srgbClr val="FF0000"/>
                </a:solidFill>
              </a:rPr>
              <a:t>これまでのモデルのすべてが，前後対称を仮定している．</a:t>
            </a:r>
            <a:endParaRPr lang="en-US" altLang="ja-JP" dirty="0">
              <a:solidFill>
                <a:srgbClr val="FF0000"/>
              </a:solidFill>
            </a:endParaRPr>
          </a:p>
          <a:p>
            <a:r>
              <a:rPr lang="ja-JP" altLang="en-US" dirty="0">
                <a:solidFill>
                  <a:srgbClr val="FF0000"/>
                </a:solidFill>
              </a:rPr>
              <a:t>しかし，生物は一般に前後非対称性を持ち，これを有効活用して走行運動を行っていると予想される．</a:t>
            </a:r>
            <a:endParaRPr lang="en-US" altLang="ja-JP" dirty="0">
              <a:solidFill>
                <a:srgbClr val="FF0000"/>
              </a:solidFill>
            </a:endParaRPr>
          </a:p>
          <a:p>
            <a:r>
              <a:rPr lang="ja-JP" altLang="en-US" b="1" dirty="0">
                <a:solidFill>
                  <a:srgbClr val="FF0000"/>
                </a:solidFill>
              </a:rPr>
              <a:t>前後非対称性を含むモデルを構築</a:t>
            </a:r>
            <a:r>
              <a:rPr lang="ja-JP" altLang="en-US" dirty="0">
                <a:solidFill>
                  <a:srgbClr val="FF0000"/>
                </a:solidFill>
              </a:rPr>
              <a:t>し，これについて考察することで，生物が高速走行を安定して行うメカニズムを探索する．</a:t>
            </a:r>
            <a:endParaRPr lang="en-US" altLang="ja-JP" dirty="0">
              <a:solidFill>
                <a:srgbClr val="FF0000"/>
              </a:solidFill>
            </a:endParaRPr>
          </a:p>
        </p:txBody>
      </p:sp>
      <p:sp>
        <p:nvSpPr>
          <p:cNvPr id="3" name="テキスト ボックス 2">
            <a:extLst>
              <a:ext uri="{FF2B5EF4-FFF2-40B4-BE49-F238E27FC236}">
                <a16:creationId xmlns:a16="http://schemas.microsoft.com/office/drawing/2014/main" id="{C514110C-8263-4779-9D43-8A616310A047}"/>
              </a:ext>
            </a:extLst>
          </p:cNvPr>
          <p:cNvSpPr txBox="1"/>
          <p:nvPr/>
        </p:nvSpPr>
        <p:spPr>
          <a:xfrm>
            <a:off x="677636" y="506186"/>
            <a:ext cx="133882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研究目的②</a:t>
            </a:r>
          </a:p>
        </p:txBody>
      </p:sp>
      <p:sp>
        <p:nvSpPr>
          <p:cNvPr id="4" name="正方形/長方形 3">
            <a:extLst>
              <a:ext uri="{FF2B5EF4-FFF2-40B4-BE49-F238E27FC236}">
                <a16:creationId xmlns:a16="http://schemas.microsoft.com/office/drawing/2014/main" id="{4E625A31-50CA-415C-B28A-7954C2CBFDE2}"/>
              </a:ext>
            </a:extLst>
          </p:cNvPr>
          <p:cNvSpPr/>
          <p:nvPr/>
        </p:nvSpPr>
        <p:spPr>
          <a:xfrm>
            <a:off x="1162050" y="1014657"/>
            <a:ext cx="9867900" cy="1200329"/>
          </a:xfrm>
          <a:prstGeom prst="rect">
            <a:avLst/>
          </a:prstGeom>
        </p:spPr>
        <p:txBody>
          <a:bodyPr wrap="square">
            <a:spAutoFit/>
          </a:bodyPr>
          <a:lstStyle/>
          <a:p>
            <a:r>
              <a:rPr lang="ja-JP" altLang="en-US" dirty="0"/>
              <a:t>チーターに限らず四足動物一般について，</a:t>
            </a:r>
            <a:endParaRPr lang="en-US" altLang="ja-JP" dirty="0"/>
          </a:p>
          <a:p>
            <a:r>
              <a:rPr lang="ja-JP" altLang="en-US" b="1" dirty="0"/>
              <a:t>前肢の筋肉よりも，後肢の筋肉のほうが発達</a:t>
            </a:r>
            <a:r>
              <a:rPr lang="ja-JP" altLang="en-US" dirty="0"/>
              <a:t>している．</a:t>
            </a:r>
            <a:endParaRPr lang="en-US" altLang="ja-JP" dirty="0"/>
          </a:p>
          <a:p>
            <a:r>
              <a:rPr lang="ja-JP" altLang="en-US" dirty="0"/>
              <a:t>これは，主に</a:t>
            </a:r>
            <a:r>
              <a:rPr lang="ja-JP" altLang="en-US" b="1" dirty="0"/>
              <a:t>後肢が加速・前肢が減速</a:t>
            </a:r>
            <a:r>
              <a:rPr lang="ja-JP" altLang="en-US" dirty="0"/>
              <a:t>の役割を持ち，後肢が十分な加速を生み出すのに大きな出力のアクチュエータ（筋肉）を必要とするからである．</a:t>
            </a:r>
            <a:endParaRPr lang="en-US" altLang="ja-JP" dirty="0"/>
          </a:p>
        </p:txBody>
      </p:sp>
      <p:sp>
        <p:nvSpPr>
          <p:cNvPr id="5" name="正方形/長方形 4">
            <a:extLst>
              <a:ext uri="{FF2B5EF4-FFF2-40B4-BE49-F238E27FC236}">
                <a16:creationId xmlns:a16="http://schemas.microsoft.com/office/drawing/2014/main" id="{1D1D3EF9-67B6-4975-8910-A50A79B9EC8A}"/>
              </a:ext>
            </a:extLst>
          </p:cNvPr>
          <p:cNvSpPr/>
          <p:nvPr/>
        </p:nvSpPr>
        <p:spPr>
          <a:xfrm>
            <a:off x="1162049" y="3796311"/>
            <a:ext cx="10410826" cy="1477328"/>
          </a:xfrm>
          <a:prstGeom prst="rect">
            <a:avLst/>
          </a:prstGeom>
        </p:spPr>
        <p:txBody>
          <a:bodyPr wrap="square">
            <a:spAutoFit/>
          </a:bodyPr>
          <a:lstStyle/>
          <a:p>
            <a:r>
              <a:rPr lang="ja-JP" altLang="en-US" dirty="0"/>
              <a:t>本研究では，研究目的①が達成されたあと</a:t>
            </a:r>
            <a:r>
              <a:rPr lang="ja-JP" altLang="en-US" b="1" dirty="0"/>
              <a:t>時間があれば</a:t>
            </a:r>
            <a:r>
              <a:rPr lang="ja-JP" altLang="en-US" dirty="0"/>
              <a:t>，</a:t>
            </a:r>
            <a:endParaRPr lang="en-US" altLang="ja-JP" dirty="0"/>
          </a:p>
          <a:p>
            <a:r>
              <a:rPr lang="ja-JP" altLang="en-US" dirty="0"/>
              <a:t>脚パラメータの前後非対称性を導入し，その応答を調べる．</a:t>
            </a:r>
            <a:endParaRPr lang="en-US" altLang="ja-JP" dirty="0"/>
          </a:p>
          <a:p>
            <a:r>
              <a:rPr lang="ja-JP" altLang="en-US" dirty="0"/>
              <a:t>具体的には，</a:t>
            </a:r>
            <a:r>
              <a:rPr lang="ja-JP" altLang="en-US" b="1" dirty="0"/>
              <a:t>後肢のバネ定数を前肢よりも大きく</a:t>
            </a:r>
            <a:r>
              <a:rPr lang="ja-JP" altLang="en-US" dirty="0"/>
              <a:t>したときどのような影響を及ぼすかを調べる．</a:t>
            </a:r>
            <a:endParaRPr lang="en-US" altLang="ja-JP" dirty="0"/>
          </a:p>
          <a:p>
            <a:r>
              <a:rPr lang="ja-JP" altLang="en-US" dirty="0"/>
              <a:t>後肢が強くなることで高速走行が安定化するとか，前肢が硬いと不安定になりがちといった傾向が見えると良い．</a:t>
            </a:r>
            <a:endParaRPr lang="en-US" altLang="ja-JP" dirty="0"/>
          </a:p>
        </p:txBody>
      </p:sp>
      <p:sp>
        <p:nvSpPr>
          <p:cNvPr id="6" name="正方形/長方形 5">
            <a:extLst>
              <a:ext uri="{FF2B5EF4-FFF2-40B4-BE49-F238E27FC236}">
                <a16:creationId xmlns:a16="http://schemas.microsoft.com/office/drawing/2014/main" id="{5F114EF0-C7FC-41FB-8E12-CBE4A81BF32A}"/>
              </a:ext>
            </a:extLst>
          </p:cNvPr>
          <p:cNvSpPr/>
          <p:nvPr/>
        </p:nvSpPr>
        <p:spPr>
          <a:xfrm>
            <a:off x="1162048" y="5441701"/>
            <a:ext cx="10308773" cy="923330"/>
          </a:xfrm>
          <a:prstGeom prst="rect">
            <a:avLst/>
          </a:prstGeom>
        </p:spPr>
        <p:txBody>
          <a:bodyPr wrap="square">
            <a:spAutoFit/>
          </a:bodyPr>
          <a:lstStyle/>
          <a:p>
            <a:r>
              <a:rPr lang="ja-JP" altLang="en-US" dirty="0"/>
              <a:t>加えて，身体の非対称性を導入すると，得られる周期解も非対称になると予想される．</a:t>
            </a:r>
            <a:endParaRPr lang="en-US" altLang="ja-JP" dirty="0"/>
          </a:p>
          <a:p>
            <a:r>
              <a:rPr lang="ja-JP" altLang="en-US" dirty="0"/>
              <a:t>その中でも，</a:t>
            </a:r>
            <a:r>
              <a:rPr lang="ja-JP" altLang="en-US" b="1" dirty="0"/>
              <a:t>対称性を保つような解と非対称性が大きい解</a:t>
            </a:r>
            <a:r>
              <a:rPr lang="ja-JP" altLang="en-US" dirty="0"/>
              <a:t>が見つかり，定性的な違いが見られるとなお良い</a:t>
            </a:r>
            <a:r>
              <a:rPr lang="en-US" altLang="ja-JP" dirty="0"/>
              <a:t>(</a:t>
            </a:r>
            <a:r>
              <a:rPr lang="ja-JP" altLang="en-US" dirty="0"/>
              <a:t>山田ら</a:t>
            </a:r>
            <a:r>
              <a:rPr lang="en-US" altLang="ja-JP" dirty="0"/>
              <a:t>, SCI’20)</a:t>
            </a:r>
            <a:r>
              <a:rPr lang="ja-JP" altLang="en-US" dirty="0" err="1"/>
              <a:t>．</a:t>
            </a:r>
            <a:endParaRPr lang="en-US" altLang="ja-JP" dirty="0"/>
          </a:p>
        </p:txBody>
      </p:sp>
    </p:spTree>
    <p:extLst>
      <p:ext uri="{BB962C8B-B14F-4D97-AF65-F5344CB8AC3E}">
        <p14:creationId xmlns:p14="http://schemas.microsoft.com/office/powerpoint/2010/main" val="3781586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テキスト ボックス 35">
            <a:extLst>
              <a:ext uri="{FF2B5EF4-FFF2-40B4-BE49-F238E27FC236}">
                <a16:creationId xmlns:a16="http://schemas.microsoft.com/office/drawing/2014/main" id="{E26FD3C3-D412-4CAC-96B2-96EBD8431109}"/>
              </a:ext>
            </a:extLst>
          </p:cNvPr>
          <p:cNvSpPr txBox="1"/>
          <p:nvPr/>
        </p:nvSpPr>
        <p:spPr>
          <a:xfrm>
            <a:off x="428369" y="275434"/>
            <a:ext cx="843501"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モデル</a:t>
            </a: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087E5026-9540-4012-85DA-DD986C39B976}"/>
                  </a:ext>
                </a:extLst>
              </p:cNvPr>
              <p:cNvSpPr txBox="1"/>
              <p:nvPr/>
            </p:nvSpPr>
            <p:spPr>
              <a:xfrm>
                <a:off x="507360" y="1552859"/>
                <a:ext cx="6305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37" name="テキスト ボックス 36">
                <a:extLst>
                  <a:ext uri="{FF2B5EF4-FFF2-40B4-BE49-F238E27FC236}">
                    <a16:creationId xmlns:a16="http://schemas.microsoft.com/office/drawing/2014/main" id="{087E5026-9540-4012-85DA-DD986C39B976}"/>
                  </a:ext>
                </a:extLst>
              </p:cNvPr>
              <p:cNvSpPr txBox="1">
                <a:spLocks noRot="1" noChangeAspect="1" noMove="1" noResize="1" noEditPoints="1" noAdjustHandles="1" noChangeArrowheads="1" noChangeShapeType="1" noTextEdit="1"/>
              </p:cNvSpPr>
              <p:nvPr/>
            </p:nvSpPr>
            <p:spPr>
              <a:xfrm>
                <a:off x="507360" y="1552859"/>
                <a:ext cx="630557" cy="36933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E1C8BE0-3ACB-4981-9BE3-C41EA1C06318}"/>
                  </a:ext>
                </a:extLst>
              </p:cNvPr>
              <p:cNvSpPr txBox="1"/>
              <p:nvPr/>
            </p:nvSpPr>
            <p:spPr>
              <a:xfrm>
                <a:off x="494272" y="1960082"/>
                <a:ext cx="6508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𝑈</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38" name="テキスト ボックス 37">
                <a:extLst>
                  <a:ext uri="{FF2B5EF4-FFF2-40B4-BE49-F238E27FC236}">
                    <a16:creationId xmlns:a16="http://schemas.microsoft.com/office/drawing/2014/main" id="{3E1C8BE0-3ACB-4981-9BE3-C41EA1C06318}"/>
                  </a:ext>
                </a:extLst>
              </p:cNvPr>
              <p:cNvSpPr txBox="1">
                <a:spLocks noRot="1" noChangeAspect="1" noMove="1" noResize="1" noEditPoints="1" noAdjustHandles="1" noChangeArrowheads="1" noChangeShapeType="1" noTextEdit="1"/>
              </p:cNvSpPr>
              <p:nvPr/>
            </p:nvSpPr>
            <p:spPr>
              <a:xfrm>
                <a:off x="494272" y="1960082"/>
                <a:ext cx="650819" cy="369332"/>
              </a:xfrm>
              <a:prstGeom prst="rect">
                <a:avLst/>
              </a:prstGeom>
              <a:blipFill>
                <a:blip r:embed="rId3"/>
                <a:stretch>
                  <a:fillRect/>
                </a:stretch>
              </a:blipFill>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8F577427-7364-4950-BD0C-0101963FB771}"/>
              </a:ext>
            </a:extLst>
          </p:cNvPr>
          <p:cNvSpPr txBox="1"/>
          <p:nvPr/>
        </p:nvSpPr>
        <p:spPr>
          <a:xfrm>
            <a:off x="467579" y="911228"/>
            <a:ext cx="3754554" cy="369332"/>
          </a:xfrm>
          <a:prstGeom prst="rect">
            <a:avLst/>
          </a:prstGeom>
          <a:noFill/>
        </p:spPr>
        <p:txBody>
          <a:bodyPr wrap="none" rtlCol="0">
            <a:spAutoFit/>
          </a:bodyPr>
          <a:lstStyle/>
          <a:p>
            <a:r>
              <a:rPr lang="ja-JP" altLang="en-US" dirty="0"/>
              <a:t>運動方程式はラグランジアンから導く</a:t>
            </a:r>
            <a:endParaRPr kumimoji="1" lang="ja-JP" altLang="en-US" dirty="0"/>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CA70C1AC-8EBB-47F9-940A-77C8A03395AB}"/>
                  </a:ext>
                </a:extLst>
              </p:cNvPr>
              <p:cNvSpPr txBox="1"/>
              <p:nvPr/>
            </p:nvSpPr>
            <p:spPr>
              <a:xfrm>
                <a:off x="507360" y="2716317"/>
                <a:ext cx="12489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𝑈</m:t>
                      </m:r>
                    </m:oMath>
                  </m:oMathPara>
                </a14:m>
                <a:endParaRPr kumimoji="1" lang="ja-JP" altLang="en-US" dirty="0"/>
              </a:p>
            </p:txBody>
          </p:sp>
        </mc:Choice>
        <mc:Fallback xmlns="">
          <p:sp>
            <p:nvSpPr>
              <p:cNvPr id="40" name="テキスト ボックス 39">
                <a:extLst>
                  <a:ext uri="{FF2B5EF4-FFF2-40B4-BE49-F238E27FC236}">
                    <a16:creationId xmlns:a16="http://schemas.microsoft.com/office/drawing/2014/main" id="{CA70C1AC-8EBB-47F9-940A-77C8A03395AB}"/>
                  </a:ext>
                </a:extLst>
              </p:cNvPr>
              <p:cNvSpPr txBox="1">
                <a:spLocks noRot="1" noChangeAspect="1" noMove="1" noResize="1" noEditPoints="1" noAdjustHandles="1" noChangeArrowheads="1" noChangeShapeType="1" noTextEdit="1"/>
              </p:cNvSpPr>
              <p:nvPr/>
            </p:nvSpPr>
            <p:spPr>
              <a:xfrm>
                <a:off x="507360" y="2716317"/>
                <a:ext cx="1248932"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44" name="表 43">
                <a:extLst>
                  <a:ext uri="{FF2B5EF4-FFF2-40B4-BE49-F238E27FC236}">
                    <a16:creationId xmlns:a16="http://schemas.microsoft.com/office/drawing/2014/main" id="{D42B3EEA-E3A8-404A-AA95-EB4274FAE582}"/>
                  </a:ext>
                </a:extLst>
              </p:cNvPr>
              <p:cNvGraphicFramePr>
                <a:graphicFrameLocks noGrp="1"/>
              </p:cNvGraphicFramePr>
              <p:nvPr>
                <p:extLst>
                  <p:ext uri="{D42A27DB-BD31-4B8C-83A1-F6EECF244321}">
                    <p14:modId xmlns:p14="http://schemas.microsoft.com/office/powerpoint/2010/main" val="2956157406"/>
                  </p:ext>
                </p:extLst>
              </p:nvPr>
            </p:nvGraphicFramePr>
            <p:xfrm>
              <a:off x="7217981" y="3429000"/>
              <a:ext cx="4067856" cy="2966720"/>
            </p:xfrm>
            <a:graphic>
              <a:graphicData uri="http://schemas.openxmlformats.org/drawingml/2006/table">
                <a:tbl>
                  <a:tblPr firstRow="1" bandRow="1">
                    <a:tableStyleId>{5C22544A-7EE6-4342-B048-85BDC9FD1C3A}</a:tableStyleId>
                  </a:tblPr>
                  <a:tblGrid>
                    <a:gridCol w="1355952">
                      <a:extLst>
                        <a:ext uri="{9D8B030D-6E8A-4147-A177-3AD203B41FA5}">
                          <a16:colId xmlns:a16="http://schemas.microsoft.com/office/drawing/2014/main" val="20000"/>
                        </a:ext>
                      </a:extLst>
                    </a:gridCol>
                    <a:gridCol w="1355952">
                      <a:extLst>
                        <a:ext uri="{9D8B030D-6E8A-4147-A177-3AD203B41FA5}">
                          <a16:colId xmlns:a16="http://schemas.microsoft.com/office/drawing/2014/main" val="20001"/>
                        </a:ext>
                      </a:extLst>
                    </a:gridCol>
                    <a:gridCol w="1355952">
                      <a:extLst>
                        <a:ext uri="{9D8B030D-6E8A-4147-A177-3AD203B41FA5}">
                          <a16:colId xmlns:a16="http://schemas.microsoft.com/office/drawing/2014/main" val="20002"/>
                        </a:ext>
                      </a:extLst>
                    </a:gridCol>
                  </a:tblGrid>
                  <a:tr h="370840">
                    <a:tc>
                      <a:txBody>
                        <a:bodyPr/>
                        <a:lstStyle/>
                        <a:p>
                          <a:r>
                            <a:rPr kumimoji="1" lang="en-US" altLang="ja-JP" dirty="0"/>
                            <a:t>Parameter</a:t>
                          </a:r>
                          <a:endParaRPr kumimoji="1" lang="ja-JP" altLang="en-US" dirty="0"/>
                        </a:p>
                      </a:txBody>
                      <a:tcPr/>
                    </a:tc>
                    <a:tc>
                      <a:txBody>
                        <a:bodyPr/>
                        <a:lstStyle/>
                        <a:p>
                          <a:r>
                            <a:rPr kumimoji="1" lang="en-US" altLang="ja-JP" dirty="0"/>
                            <a:t>Value</a:t>
                          </a:r>
                          <a:endParaRPr kumimoji="1" lang="ja-JP" altLang="en-US" dirty="0"/>
                        </a:p>
                      </a:txBody>
                      <a:tcPr/>
                    </a:tc>
                    <a:tc>
                      <a:txBody>
                        <a:bodyPr/>
                        <a:lstStyle/>
                        <a:p>
                          <a:r>
                            <a:rPr kumimoji="1" lang="en-US" altLang="ja-JP" dirty="0"/>
                            <a:t>Unit</a:t>
                          </a:r>
                          <a:endParaRPr kumimoji="1" lang="ja-JP" altLang="en-US" dirty="0"/>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𝑀</m:t>
                                </m:r>
                              </m:oMath>
                            </m:oMathPara>
                          </a14:m>
                          <a:endParaRPr kumimoji="1" lang="ja-JP" altLang="en-US" dirty="0"/>
                        </a:p>
                      </a:txBody>
                      <a:tcPr/>
                    </a:tc>
                    <a:tc>
                      <a:txBody>
                        <a:bodyPr/>
                        <a:lstStyle/>
                        <a:p>
                          <a:pPr algn="r"/>
                          <a:r>
                            <a:rPr kumimoji="1" lang="en-US" altLang="ja-JP" dirty="0"/>
                            <a:t>18.4</a:t>
                          </a:r>
                          <a:endParaRPr kumimoji="1" lang="ja-JP" altLang="en-US" dirty="0"/>
                        </a:p>
                      </a:txBody>
                      <a:tcPr/>
                    </a:tc>
                    <a:tc>
                      <a:txBody>
                        <a:bodyPr/>
                        <a:lstStyle/>
                        <a:p>
                          <a:r>
                            <a:rPr kumimoji="1" lang="en-US" altLang="ja-JP" dirty="0"/>
                            <a:t>kg</a:t>
                          </a:r>
                          <a:endParaRPr kumimoji="1" lang="ja-JP" altLang="en-US" dirty="0"/>
                        </a:p>
                      </a:txBody>
                      <a:tcPr/>
                    </a:tc>
                    <a:extLst>
                      <a:ext uri="{0D108BD9-81ED-4DB2-BD59-A6C34878D82A}">
                        <a16:rowId xmlns:a16="http://schemas.microsoft.com/office/drawing/2014/main" val="10001"/>
                      </a:ext>
                    </a:extLst>
                  </a:tr>
                  <a:tr h="370840">
                    <a:tc>
                      <a:txBody>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𝐽</m:t>
                                </m:r>
                              </m:oMath>
                            </m:oMathPara>
                          </a14:m>
                          <a:endParaRPr kumimoji="1" lang="ja-JP" altLang="en-US" dirty="0"/>
                        </a:p>
                      </a:txBody>
                      <a:tcPr/>
                    </a:tc>
                    <a:tc>
                      <a:txBody>
                        <a:bodyPr/>
                        <a:lstStyle/>
                        <a:p>
                          <a:pPr algn="r"/>
                          <a:r>
                            <a:rPr kumimoji="1" lang="en-US" altLang="ja-JP" dirty="0"/>
                            <a:t>0.18</a:t>
                          </a:r>
                          <a:endParaRPr kumimoji="1" lang="ja-JP" altLang="en-US" dirty="0"/>
                        </a:p>
                      </a:txBody>
                      <a:tcPr/>
                    </a:tc>
                    <a:tc>
                      <a:txBody>
                        <a:bodyPr/>
                        <a:lstStyle/>
                        <a:p>
                          <a:r>
                            <a:rPr kumimoji="1" lang="en-US" altLang="ja-JP" dirty="0"/>
                            <a:t>kg</a:t>
                          </a:r>
                          <a:r>
                            <a:rPr kumimoji="1" lang="en-US" altLang="ja-JP" baseline="0" dirty="0"/>
                            <a:t> m^2</a:t>
                          </a:r>
                          <a:endParaRPr kumimoji="1" lang="ja-JP" altLang="en-US" dirty="0"/>
                        </a:p>
                      </a:txBody>
                      <a:tcP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𝐿</m:t>
                                </m:r>
                              </m:oMath>
                            </m:oMathPara>
                          </a14:m>
                          <a:endParaRPr kumimoji="1" lang="ja-JP" altLang="en-US" i="1" dirty="0"/>
                        </a:p>
                      </a:txBody>
                      <a:tcPr/>
                    </a:tc>
                    <a:tc>
                      <a:txBody>
                        <a:bodyPr/>
                        <a:lstStyle/>
                        <a:p>
                          <a:pPr algn="r"/>
                          <a:r>
                            <a:rPr kumimoji="1" lang="en-US" altLang="ja-JP" dirty="0"/>
                            <a:t>0.19</a:t>
                          </a:r>
                          <a:endParaRPr kumimoji="1" lang="ja-JP" altLang="en-US" dirty="0"/>
                        </a:p>
                      </a:txBody>
                      <a:tcPr/>
                    </a:tc>
                    <a:tc>
                      <a:txBody>
                        <a:bodyPr/>
                        <a:lstStyle/>
                        <a:p>
                          <a:r>
                            <a:rPr kumimoji="1" lang="en-US" altLang="ja-JP" dirty="0"/>
                            <a:t>m</a:t>
                          </a:r>
                          <a:endParaRPr kumimoji="1" lang="ja-JP" altLang="en-US" dirty="0"/>
                        </a:p>
                      </a:txBody>
                      <a:tcPr/>
                    </a:tc>
                    <a:extLst>
                      <a:ext uri="{0D108BD9-81ED-4DB2-BD59-A6C34878D82A}">
                        <a16:rowId xmlns:a16="http://schemas.microsoft.com/office/drawing/2014/main" val="10003"/>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0</m:t>
                                    </m:r>
                                  </m:sub>
                                </m:sSub>
                              </m:oMath>
                            </m:oMathPara>
                          </a14:m>
                          <a:endParaRPr kumimoji="1" lang="ja-JP" altLang="en-US" dirty="0"/>
                        </a:p>
                      </a:txBody>
                      <a:tcPr/>
                    </a:tc>
                    <a:tc>
                      <a:txBody>
                        <a:bodyPr/>
                        <a:lstStyle/>
                        <a:p>
                          <a:pPr algn="r"/>
                          <a:r>
                            <a:rPr kumimoji="1" lang="en-US" altLang="ja-JP" dirty="0"/>
                            <a:t>0.57</a:t>
                          </a:r>
                          <a:endParaRPr kumimoji="1" lang="ja-JP" altLang="en-US" dirty="0"/>
                        </a:p>
                      </a:txBody>
                      <a:tcPr/>
                    </a:tc>
                    <a:tc>
                      <a:txBody>
                        <a:bodyPr/>
                        <a:lstStyle/>
                        <a:p>
                          <a:r>
                            <a:rPr kumimoji="1" lang="en-US" altLang="ja-JP" dirty="0"/>
                            <a:t>m</a:t>
                          </a:r>
                          <a:endParaRPr kumimoji="1" lang="ja-JP" altLang="en-US" dirty="0"/>
                        </a:p>
                      </a:txBody>
                      <a:tcPr/>
                    </a:tc>
                    <a:extLst>
                      <a:ext uri="{0D108BD9-81ED-4DB2-BD59-A6C34878D82A}">
                        <a16:rowId xmlns:a16="http://schemas.microsoft.com/office/drawing/2014/main" val="10004"/>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m:rPr>
                                        <m:sty m:val="p"/>
                                      </m:rPr>
                                      <a:rPr kumimoji="1" lang="en-US" altLang="ja-JP" b="0" i="0" smtClean="0">
                                        <a:latin typeface="Cambria Math" panose="02040503050406030204" pitchFamily="18" charset="0"/>
                                      </a:rPr>
                                      <m:t>f</m:t>
                                    </m:r>
                                  </m:sub>
                                </m:sSub>
                              </m:oMath>
                            </m:oMathPara>
                          </a14:m>
                          <a:endParaRPr kumimoji="1" lang="ja-JP" altLang="en-US" dirty="0"/>
                        </a:p>
                      </a:txBody>
                      <a:tcPr/>
                    </a:tc>
                    <a:tc>
                      <a:txBody>
                        <a:bodyPr/>
                        <a:lstStyle/>
                        <a:p>
                          <a:pPr algn="r"/>
                          <a:r>
                            <a:rPr kumimoji="1" lang="en-US" altLang="ja-JP" dirty="0"/>
                            <a:t>8000</a:t>
                          </a:r>
                          <a:endParaRPr kumimoji="1" lang="ja-JP" altLang="en-US" dirty="0"/>
                        </a:p>
                      </a:txBody>
                      <a:tcPr/>
                    </a:tc>
                    <a:tc>
                      <a:txBody>
                        <a:bodyPr/>
                        <a:lstStyle/>
                        <a:p>
                          <a:r>
                            <a:rPr kumimoji="1" lang="en-US" altLang="ja-JP" dirty="0"/>
                            <a:t>N/m</a:t>
                          </a:r>
                          <a:endParaRPr kumimoji="1" lang="ja-JP" altLang="en-US" dirty="0"/>
                        </a:p>
                      </a:txBody>
                      <a:tcPr/>
                    </a:tc>
                    <a:extLst>
                      <a:ext uri="{0D108BD9-81ED-4DB2-BD59-A6C34878D82A}">
                        <a16:rowId xmlns:a16="http://schemas.microsoft.com/office/drawing/2014/main" val="10005"/>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m:rPr>
                                        <m:sty m:val="p"/>
                                      </m:rPr>
                                      <a:rPr kumimoji="1" lang="en-US" altLang="ja-JP" b="0" i="0" smtClean="0">
                                        <a:latin typeface="Cambria Math" panose="02040503050406030204" pitchFamily="18" charset="0"/>
                                      </a:rPr>
                                      <m:t>h</m:t>
                                    </m:r>
                                  </m:sub>
                                </m:sSub>
                              </m:oMath>
                            </m:oMathPara>
                          </a14:m>
                          <a:endParaRPr kumimoji="1" lang="ja-JP" alt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8000</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N/m</a:t>
                          </a:r>
                          <a:endParaRPr kumimoji="1" lang="ja-JP" altLang="en-US" dirty="0"/>
                        </a:p>
                      </a:txBody>
                      <a:tcPr/>
                    </a:tc>
                    <a:extLst>
                      <a:ext uri="{0D108BD9-81ED-4DB2-BD59-A6C34878D82A}">
                        <a16:rowId xmlns:a16="http://schemas.microsoft.com/office/drawing/2014/main" val="29405978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m:rPr>
                                        <m:sty m:val="p"/>
                                      </m:rPr>
                                      <a:rPr kumimoji="1" lang="en-US" altLang="ja-JP" b="0" i="0" smtClean="0">
                                        <a:latin typeface="Cambria Math" panose="02040503050406030204" pitchFamily="18" charset="0"/>
                                      </a:rPr>
                                      <m:t>t</m:t>
                                    </m:r>
                                  </m:sub>
                                </m:sSub>
                              </m:oMath>
                            </m:oMathPara>
                          </a14:m>
                          <a:endParaRPr kumimoji="1" lang="ja-JP" altLang="en-US" dirty="0"/>
                        </a:p>
                      </a:txBody>
                      <a:tcPr/>
                    </a:tc>
                    <a:tc>
                      <a:txBody>
                        <a:bodyPr/>
                        <a:lstStyle/>
                        <a:p>
                          <a:pPr algn="r"/>
                          <a:r>
                            <a:rPr kumimoji="1" lang="en-US" altLang="ja-JP" dirty="0"/>
                            <a:t>Unknown</a:t>
                          </a:r>
                          <a:endParaRPr kumimoji="1" lang="ja-JP" altLang="en-US" dirty="0"/>
                        </a:p>
                      </a:txBody>
                      <a:tcPr/>
                    </a:tc>
                    <a:tc>
                      <a:txBody>
                        <a:bodyPr/>
                        <a:lstStyle/>
                        <a:p>
                          <a:r>
                            <a:rPr kumimoji="1" lang="en-US" altLang="ja-JP" dirty="0"/>
                            <a:t>Nm/rad</a:t>
                          </a:r>
                          <a:endParaRPr kumimoji="1" lang="ja-JP" altLang="en-US" dirty="0"/>
                        </a:p>
                      </a:txBody>
                      <a:tcPr/>
                    </a:tc>
                    <a:extLst>
                      <a:ext uri="{0D108BD9-81ED-4DB2-BD59-A6C34878D82A}">
                        <a16:rowId xmlns:a16="http://schemas.microsoft.com/office/drawing/2014/main" val="3515452441"/>
                      </a:ext>
                    </a:extLst>
                  </a:tr>
                </a:tbl>
              </a:graphicData>
            </a:graphic>
          </p:graphicFrame>
        </mc:Choice>
        <mc:Fallback>
          <p:graphicFrame>
            <p:nvGraphicFramePr>
              <p:cNvPr id="44" name="表 43">
                <a:extLst>
                  <a:ext uri="{FF2B5EF4-FFF2-40B4-BE49-F238E27FC236}">
                    <a16:creationId xmlns:a16="http://schemas.microsoft.com/office/drawing/2014/main" id="{D42B3EEA-E3A8-404A-AA95-EB4274FAE582}"/>
                  </a:ext>
                </a:extLst>
              </p:cNvPr>
              <p:cNvGraphicFramePr>
                <a:graphicFrameLocks noGrp="1"/>
              </p:cNvGraphicFramePr>
              <p:nvPr>
                <p:extLst>
                  <p:ext uri="{D42A27DB-BD31-4B8C-83A1-F6EECF244321}">
                    <p14:modId xmlns:p14="http://schemas.microsoft.com/office/powerpoint/2010/main" val="2956157406"/>
                  </p:ext>
                </p:extLst>
              </p:nvPr>
            </p:nvGraphicFramePr>
            <p:xfrm>
              <a:off x="7217981" y="3429000"/>
              <a:ext cx="4067856" cy="2966720"/>
            </p:xfrm>
            <a:graphic>
              <a:graphicData uri="http://schemas.openxmlformats.org/drawingml/2006/table">
                <a:tbl>
                  <a:tblPr firstRow="1" bandRow="1">
                    <a:tableStyleId>{5C22544A-7EE6-4342-B048-85BDC9FD1C3A}</a:tableStyleId>
                  </a:tblPr>
                  <a:tblGrid>
                    <a:gridCol w="1355952">
                      <a:extLst>
                        <a:ext uri="{9D8B030D-6E8A-4147-A177-3AD203B41FA5}">
                          <a16:colId xmlns:a16="http://schemas.microsoft.com/office/drawing/2014/main" val="20000"/>
                        </a:ext>
                      </a:extLst>
                    </a:gridCol>
                    <a:gridCol w="1355952">
                      <a:extLst>
                        <a:ext uri="{9D8B030D-6E8A-4147-A177-3AD203B41FA5}">
                          <a16:colId xmlns:a16="http://schemas.microsoft.com/office/drawing/2014/main" val="20001"/>
                        </a:ext>
                      </a:extLst>
                    </a:gridCol>
                    <a:gridCol w="1355952">
                      <a:extLst>
                        <a:ext uri="{9D8B030D-6E8A-4147-A177-3AD203B41FA5}">
                          <a16:colId xmlns:a16="http://schemas.microsoft.com/office/drawing/2014/main" val="20002"/>
                        </a:ext>
                      </a:extLst>
                    </a:gridCol>
                  </a:tblGrid>
                  <a:tr h="370840">
                    <a:tc>
                      <a:txBody>
                        <a:bodyPr/>
                        <a:lstStyle/>
                        <a:p>
                          <a:r>
                            <a:rPr kumimoji="1" lang="en-US" altLang="ja-JP" dirty="0"/>
                            <a:t>Parameter</a:t>
                          </a:r>
                          <a:endParaRPr kumimoji="1" lang="ja-JP" altLang="en-US" dirty="0"/>
                        </a:p>
                      </a:txBody>
                      <a:tcPr/>
                    </a:tc>
                    <a:tc>
                      <a:txBody>
                        <a:bodyPr/>
                        <a:lstStyle/>
                        <a:p>
                          <a:r>
                            <a:rPr kumimoji="1" lang="en-US" altLang="ja-JP" dirty="0"/>
                            <a:t>Value</a:t>
                          </a:r>
                          <a:endParaRPr kumimoji="1" lang="ja-JP" altLang="en-US" dirty="0"/>
                        </a:p>
                      </a:txBody>
                      <a:tcPr/>
                    </a:tc>
                    <a:tc>
                      <a:txBody>
                        <a:bodyPr/>
                        <a:lstStyle/>
                        <a:p>
                          <a:r>
                            <a:rPr kumimoji="1" lang="en-US" altLang="ja-JP" dirty="0"/>
                            <a:t>Unit</a:t>
                          </a:r>
                          <a:endParaRPr kumimoji="1" lang="ja-JP" altLang="en-US" dirty="0"/>
                        </a:p>
                      </a:txBody>
                      <a:tcPr/>
                    </a:tc>
                    <a:extLst>
                      <a:ext uri="{0D108BD9-81ED-4DB2-BD59-A6C34878D82A}">
                        <a16:rowId xmlns:a16="http://schemas.microsoft.com/office/drawing/2014/main" val="10000"/>
                      </a:ext>
                    </a:extLst>
                  </a:tr>
                  <a:tr h="370840">
                    <a:tc>
                      <a:txBody>
                        <a:bodyPr/>
                        <a:lstStyle/>
                        <a:p>
                          <a:endParaRPr lang="ja-JP"/>
                        </a:p>
                      </a:txBody>
                      <a:tcPr>
                        <a:blipFill>
                          <a:blip r:embed="rId9"/>
                          <a:stretch>
                            <a:fillRect l="-448" t="-108197" r="-201345" b="-622951"/>
                          </a:stretch>
                        </a:blipFill>
                      </a:tcPr>
                    </a:tc>
                    <a:tc>
                      <a:txBody>
                        <a:bodyPr/>
                        <a:lstStyle/>
                        <a:p>
                          <a:pPr algn="r"/>
                          <a:r>
                            <a:rPr kumimoji="1" lang="en-US" altLang="ja-JP" dirty="0"/>
                            <a:t>18.4</a:t>
                          </a:r>
                          <a:endParaRPr kumimoji="1" lang="ja-JP" altLang="en-US" dirty="0"/>
                        </a:p>
                      </a:txBody>
                      <a:tcPr/>
                    </a:tc>
                    <a:tc>
                      <a:txBody>
                        <a:bodyPr/>
                        <a:lstStyle/>
                        <a:p>
                          <a:r>
                            <a:rPr kumimoji="1" lang="en-US" altLang="ja-JP" dirty="0"/>
                            <a:t>kg</a:t>
                          </a:r>
                          <a:endParaRPr kumimoji="1" lang="ja-JP" altLang="en-US" dirty="0"/>
                        </a:p>
                      </a:txBody>
                      <a:tcPr/>
                    </a:tc>
                    <a:extLst>
                      <a:ext uri="{0D108BD9-81ED-4DB2-BD59-A6C34878D82A}">
                        <a16:rowId xmlns:a16="http://schemas.microsoft.com/office/drawing/2014/main" val="10001"/>
                      </a:ext>
                    </a:extLst>
                  </a:tr>
                  <a:tr h="370840">
                    <a:tc>
                      <a:txBody>
                        <a:bodyPr/>
                        <a:lstStyle/>
                        <a:p>
                          <a:endParaRPr lang="ja-JP"/>
                        </a:p>
                      </a:txBody>
                      <a:tcPr>
                        <a:blipFill>
                          <a:blip r:embed="rId9"/>
                          <a:stretch>
                            <a:fillRect l="-448" t="-208197" r="-201345" b="-522951"/>
                          </a:stretch>
                        </a:blipFill>
                      </a:tcPr>
                    </a:tc>
                    <a:tc>
                      <a:txBody>
                        <a:bodyPr/>
                        <a:lstStyle/>
                        <a:p>
                          <a:pPr algn="r"/>
                          <a:r>
                            <a:rPr kumimoji="1" lang="en-US" altLang="ja-JP" dirty="0"/>
                            <a:t>0.18</a:t>
                          </a:r>
                          <a:endParaRPr kumimoji="1" lang="ja-JP" altLang="en-US" dirty="0"/>
                        </a:p>
                      </a:txBody>
                      <a:tcPr/>
                    </a:tc>
                    <a:tc>
                      <a:txBody>
                        <a:bodyPr/>
                        <a:lstStyle/>
                        <a:p>
                          <a:r>
                            <a:rPr kumimoji="1" lang="en-US" altLang="ja-JP" dirty="0"/>
                            <a:t>kg</a:t>
                          </a:r>
                          <a:r>
                            <a:rPr kumimoji="1" lang="en-US" altLang="ja-JP" baseline="0" dirty="0"/>
                            <a:t> m^2</a:t>
                          </a:r>
                          <a:endParaRPr kumimoji="1" lang="ja-JP" altLang="en-US" dirty="0"/>
                        </a:p>
                      </a:txBody>
                      <a:tcPr/>
                    </a:tc>
                    <a:extLst>
                      <a:ext uri="{0D108BD9-81ED-4DB2-BD59-A6C34878D82A}">
                        <a16:rowId xmlns:a16="http://schemas.microsoft.com/office/drawing/2014/main" val="10002"/>
                      </a:ext>
                    </a:extLst>
                  </a:tr>
                  <a:tr h="370840">
                    <a:tc>
                      <a:txBody>
                        <a:bodyPr/>
                        <a:lstStyle/>
                        <a:p>
                          <a:endParaRPr lang="ja-JP"/>
                        </a:p>
                      </a:txBody>
                      <a:tcPr>
                        <a:blipFill>
                          <a:blip r:embed="rId9"/>
                          <a:stretch>
                            <a:fillRect l="-448" t="-308197" r="-201345" b="-422951"/>
                          </a:stretch>
                        </a:blipFill>
                      </a:tcPr>
                    </a:tc>
                    <a:tc>
                      <a:txBody>
                        <a:bodyPr/>
                        <a:lstStyle/>
                        <a:p>
                          <a:pPr algn="r"/>
                          <a:r>
                            <a:rPr kumimoji="1" lang="en-US" altLang="ja-JP" dirty="0"/>
                            <a:t>0.19</a:t>
                          </a:r>
                          <a:endParaRPr kumimoji="1" lang="ja-JP" altLang="en-US" dirty="0"/>
                        </a:p>
                      </a:txBody>
                      <a:tcPr/>
                    </a:tc>
                    <a:tc>
                      <a:txBody>
                        <a:bodyPr/>
                        <a:lstStyle/>
                        <a:p>
                          <a:r>
                            <a:rPr kumimoji="1" lang="en-US" altLang="ja-JP" dirty="0"/>
                            <a:t>m</a:t>
                          </a:r>
                          <a:endParaRPr kumimoji="1" lang="ja-JP" altLang="en-US" dirty="0"/>
                        </a:p>
                      </a:txBody>
                      <a:tcPr/>
                    </a:tc>
                    <a:extLst>
                      <a:ext uri="{0D108BD9-81ED-4DB2-BD59-A6C34878D82A}">
                        <a16:rowId xmlns:a16="http://schemas.microsoft.com/office/drawing/2014/main" val="10003"/>
                      </a:ext>
                    </a:extLst>
                  </a:tr>
                  <a:tr h="370840">
                    <a:tc>
                      <a:txBody>
                        <a:bodyPr/>
                        <a:lstStyle/>
                        <a:p>
                          <a:endParaRPr lang="ja-JP"/>
                        </a:p>
                      </a:txBody>
                      <a:tcPr>
                        <a:blipFill>
                          <a:blip r:embed="rId9"/>
                          <a:stretch>
                            <a:fillRect l="-448" t="-408197" r="-201345" b="-322951"/>
                          </a:stretch>
                        </a:blipFill>
                      </a:tcPr>
                    </a:tc>
                    <a:tc>
                      <a:txBody>
                        <a:bodyPr/>
                        <a:lstStyle/>
                        <a:p>
                          <a:pPr algn="r"/>
                          <a:r>
                            <a:rPr kumimoji="1" lang="en-US" altLang="ja-JP" dirty="0"/>
                            <a:t>0.57</a:t>
                          </a:r>
                          <a:endParaRPr kumimoji="1" lang="ja-JP" altLang="en-US" dirty="0"/>
                        </a:p>
                      </a:txBody>
                      <a:tcPr/>
                    </a:tc>
                    <a:tc>
                      <a:txBody>
                        <a:bodyPr/>
                        <a:lstStyle/>
                        <a:p>
                          <a:r>
                            <a:rPr kumimoji="1" lang="en-US" altLang="ja-JP" dirty="0"/>
                            <a:t>m</a:t>
                          </a:r>
                          <a:endParaRPr kumimoji="1" lang="ja-JP" altLang="en-US" dirty="0"/>
                        </a:p>
                      </a:txBody>
                      <a:tcPr/>
                    </a:tc>
                    <a:extLst>
                      <a:ext uri="{0D108BD9-81ED-4DB2-BD59-A6C34878D82A}">
                        <a16:rowId xmlns:a16="http://schemas.microsoft.com/office/drawing/2014/main" val="10004"/>
                      </a:ext>
                    </a:extLst>
                  </a:tr>
                  <a:tr h="370840">
                    <a:tc>
                      <a:txBody>
                        <a:bodyPr/>
                        <a:lstStyle/>
                        <a:p>
                          <a:endParaRPr lang="ja-JP"/>
                        </a:p>
                      </a:txBody>
                      <a:tcPr>
                        <a:blipFill>
                          <a:blip r:embed="rId9"/>
                          <a:stretch>
                            <a:fillRect l="-448" t="-508197" r="-201345" b="-222951"/>
                          </a:stretch>
                        </a:blipFill>
                      </a:tcPr>
                    </a:tc>
                    <a:tc>
                      <a:txBody>
                        <a:bodyPr/>
                        <a:lstStyle/>
                        <a:p>
                          <a:pPr algn="r"/>
                          <a:r>
                            <a:rPr kumimoji="1" lang="en-US" altLang="ja-JP" dirty="0"/>
                            <a:t>8000</a:t>
                          </a:r>
                          <a:endParaRPr kumimoji="1" lang="ja-JP" altLang="en-US" dirty="0"/>
                        </a:p>
                      </a:txBody>
                      <a:tcPr/>
                    </a:tc>
                    <a:tc>
                      <a:txBody>
                        <a:bodyPr/>
                        <a:lstStyle/>
                        <a:p>
                          <a:r>
                            <a:rPr kumimoji="1" lang="en-US" altLang="ja-JP" dirty="0"/>
                            <a:t>N/m</a:t>
                          </a:r>
                          <a:endParaRPr kumimoji="1" lang="ja-JP" altLang="en-US" dirty="0"/>
                        </a:p>
                      </a:txBody>
                      <a:tcPr/>
                    </a:tc>
                    <a:extLst>
                      <a:ext uri="{0D108BD9-81ED-4DB2-BD59-A6C34878D82A}">
                        <a16:rowId xmlns:a16="http://schemas.microsoft.com/office/drawing/2014/main" val="10005"/>
                      </a:ext>
                    </a:extLst>
                  </a:tr>
                  <a:tr h="370840">
                    <a:tc>
                      <a:txBody>
                        <a:bodyPr/>
                        <a:lstStyle/>
                        <a:p>
                          <a:endParaRPr lang="ja-JP"/>
                        </a:p>
                      </a:txBody>
                      <a:tcPr>
                        <a:blipFill>
                          <a:blip r:embed="rId9"/>
                          <a:stretch>
                            <a:fillRect l="-448" t="-608197" r="-201345" b="-122951"/>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8000</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N/m</a:t>
                          </a:r>
                          <a:endParaRPr kumimoji="1" lang="ja-JP" altLang="en-US" dirty="0"/>
                        </a:p>
                      </a:txBody>
                      <a:tcPr/>
                    </a:tc>
                    <a:extLst>
                      <a:ext uri="{0D108BD9-81ED-4DB2-BD59-A6C34878D82A}">
                        <a16:rowId xmlns:a16="http://schemas.microsoft.com/office/drawing/2014/main" val="2940597845"/>
                      </a:ext>
                    </a:extLst>
                  </a:tr>
                  <a:tr h="370840">
                    <a:tc>
                      <a:txBody>
                        <a:bodyPr/>
                        <a:lstStyle/>
                        <a:p>
                          <a:endParaRPr lang="ja-JP"/>
                        </a:p>
                      </a:txBody>
                      <a:tcPr>
                        <a:blipFill>
                          <a:blip r:embed="rId9"/>
                          <a:stretch>
                            <a:fillRect l="-448" t="-708197" r="-201345" b="-22951"/>
                          </a:stretch>
                        </a:blipFill>
                      </a:tcPr>
                    </a:tc>
                    <a:tc>
                      <a:txBody>
                        <a:bodyPr/>
                        <a:lstStyle/>
                        <a:p>
                          <a:pPr algn="r"/>
                          <a:r>
                            <a:rPr kumimoji="1" lang="en-US" altLang="ja-JP" dirty="0"/>
                            <a:t>Unknown</a:t>
                          </a:r>
                          <a:endParaRPr kumimoji="1" lang="ja-JP" altLang="en-US" dirty="0"/>
                        </a:p>
                      </a:txBody>
                      <a:tcPr/>
                    </a:tc>
                    <a:tc>
                      <a:txBody>
                        <a:bodyPr/>
                        <a:lstStyle/>
                        <a:p>
                          <a:r>
                            <a:rPr kumimoji="1" lang="en-US" altLang="ja-JP" dirty="0"/>
                            <a:t>Nm/rad</a:t>
                          </a:r>
                          <a:endParaRPr kumimoji="1" lang="ja-JP" altLang="en-US" dirty="0"/>
                        </a:p>
                      </a:txBody>
                      <a:tcPr/>
                    </a:tc>
                    <a:extLst>
                      <a:ext uri="{0D108BD9-81ED-4DB2-BD59-A6C34878D82A}">
                        <a16:rowId xmlns:a16="http://schemas.microsoft.com/office/drawing/2014/main" val="3515452441"/>
                      </a:ext>
                    </a:extLst>
                  </a:tr>
                </a:tbl>
              </a:graphicData>
            </a:graphic>
          </p:graphicFrame>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56099E80-A15F-4209-858A-F24AE6DBC231}"/>
                  </a:ext>
                </a:extLst>
              </p:cNvPr>
              <p:cNvSpPr txBox="1"/>
              <p:nvPr/>
            </p:nvSpPr>
            <p:spPr>
              <a:xfrm>
                <a:off x="558822" y="4281468"/>
                <a:ext cx="3663311" cy="7087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𝑑</m:t>
                          </m:r>
                        </m:num>
                        <m:den>
                          <m:r>
                            <a:rPr kumimoji="1" lang="en-US" altLang="ja-JP" b="0" i="1" smtClean="0">
                              <a:latin typeface="Cambria Math" panose="02040503050406030204" pitchFamily="18" charset="0"/>
                            </a:rPr>
                            <m:t>𝑑𝑡</m:t>
                          </m:r>
                        </m:den>
                      </m:f>
                      <m:d>
                        <m:dPr>
                          <m:begChr m:val="["/>
                          <m:endChr m:val="]"/>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𝑞</m:t>
                              </m:r>
                            </m:e>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𝑞</m:t>
                                  </m:r>
                                </m:e>
                              </m:acc>
                            </m:e>
                          </m:eqAr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𝑞</m:t>
                                  </m:r>
                                </m:e>
                              </m:acc>
                            </m:e>
                            <m:e>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𝑀</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𝑞</m:t>
                                      </m:r>
                                    </m:e>
                                  </m:d>
                                </m:e>
                                <m:sup>
                                  <m:r>
                                    <a:rPr kumimoji="1" lang="en-US" altLang="ja-JP" b="0" i="1" smtClean="0">
                                      <a:latin typeface="Cambria Math" panose="02040503050406030204" pitchFamily="18" charset="0"/>
                                    </a:rPr>
                                    <m:t>−1</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𝐹</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𝑞</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𝑞</m:t>
                                      </m:r>
                                    </m:e>
                                  </m:d>
                                </m:e>
                              </m:d>
                            </m:e>
                          </m:eqArr>
                        </m:e>
                      </m:d>
                    </m:oMath>
                  </m:oMathPara>
                </a14:m>
                <a:endParaRPr kumimoji="1" lang="ja-JP" altLang="en-US" dirty="0"/>
              </a:p>
            </p:txBody>
          </p:sp>
        </mc:Choice>
        <mc:Fallback xmlns="">
          <p:sp>
            <p:nvSpPr>
              <p:cNvPr id="57" name="テキスト ボックス 56">
                <a:extLst>
                  <a:ext uri="{FF2B5EF4-FFF2-40B4-BE49-F238E27FC236}">
                    <a16:creationId xmlns:a16="http://schemas.microsoft.com/office/drawing/2014/main" id="{56099E80-A15F-4209-858A-F24AE6DBC231}"/>
                  </a:ext>
                </a:extLst>
              </p:cNvPr>
              <p:cNvSpPr txBox="1">
                <a:spLocks noRot="1" noChangeAspect="1" noMove="1" noResize="1" noEditPoints="1" noAdjustHandles="1" noChangeArrowheads="1" noChangeShapeType="1" noTextEdit="1"/>
              </p:cNvSpPr>
              <p:nvPr/>
            </p:nvSpPr>
            <p:spPr>
              <a:xfrm>
                <a:off x="558822" y="4281468"/>
                <a:ext cx="3663311" cy="708720"/>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90C9B154-61B3-4BBD-AA5C-74B81820AFB2}"/>
                  </a:ext>
                </a:extLst>
              </p:cNvPr>
              <p:cNvSpPr txBox="1"/>
              <p:nvPr/>
            </p:nvSpPr>
            <p:spPr>
              <a:xfrm>
                <a:off x="558822" y="3355485"/>
                <a:ext cx="2021259"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𝑑</m:t>
                          </m:r>
                        </m:num>
                        <m:den>
                          <m:r>
                            <a:rPr kumimoji="1" lang="en-US" altLang="ja-JP" b="0" i="1" smtClean="0">
                              <a:latin typeface="Cambria Math" panose="02040503050406030204" pitchFamily="18" charset="0"/>
                            </a:rPr>
                            <m:t>𝑑𝑡</m:t>
                          </m:r>
                        </m:den>
                      </m:f>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𝐿</m:t>
                              </m:r>
                            </m:num>
                            <m:den>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𝑞</m:t>
                                  </m:r>
                                </m:e>
                              </m:acc>
                            </m:den>
                          </m:f>
                        </m:e>
                      </m:d>
                      <m:r>
                        <a:rPr kumimoji="1"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𝐿</m:t>
                          </m:r>
                        </m:num>
                        <m:den>
                          <m:r>
                            <a:rPr lang="en-US" altLang="ja-JP" i="1">
                              <a:latin typeface="Cambria Math" panose="02040503050406030204" pitchFamily="18" charset="0"/>
                            </a:rPr>
                            <m:t>𝜕</m:t>
                          </m:r>
                          <m:r>
                            <a:rPr lang="en-US" altLang="ja-JP" b="0" i="1" smtClean="0">
                              <a:latin typeface="Cambria Math" panose="02040503050406030204" pitchFamily="18" charset="0"/>
                            </a:rPr>
                            <m:t>𝑞</m:t>
                          </m:r>
                        </m:den>
                      </m:f>
                      <m:r>
                        <a:rPr lang="en-US" altLang="ja-JP" b="0" i="1" smtClean="0">
                          <a:latin typeface="Cambria Math" panose="02040503050406030204" pitchFamily="18" charset="0"/>
                        </a:rPr>
                        <m:t>=0</m:t>
                      </m:r>
                    </m:oMath>
                  </m:oMathPara>
                </a14:m>
                <a:endParaRPr kumimoji="1" lang="ja-JP" altLang="en-US" dirty="0"/>
              </a:p>
            </p:txBody>
          </p:sp>
        </mc:Choice>
        <mc:Fallback xmlns="">
          <p:sp>
            <p:nvSpPr>
              <p:cNvPr id="58" name="テキスト ボックス 57">
                <a:extLst>
                  <a:ext uri="{FF2B5EF4-FFF2-40B4-BE49-F238E27FC236}">
                    <a16:creationId xmlns:a16="http://schemas.microsoft.com/office/drawing/2014/main" id="{90C9B154-61B3-4BBD-AA5C-74B81820AFB2}"/>
                  </a:ext>
                </a:extLst>
              </p:cNvPr>
              <p:cNvSpPr txBox="1">
                <a:spLocks noRot="1" noChangeAspect="1" noMove="1" noResize="1" noEditPoints="1" noAdjustHandles="1" noChangeArrowheads="1" noChangeShapeType="1" noTextEdit="1"/>
              </p:cNvSpPr>
              <p:nvPr/>
            </p:nvSpPr>
            <p:spPr>
              <a:xfrm>
                <a:off x="558822" y="3355485"/>
                <a:ext cx="2021259" cy="714683"/>
              </a:xfrm>
              <a:prstGeom prst="rect">
                <a:avLst/>
              </a:prstGeom>
              <a:blipFill>
                <a:blip r:embed="rId11"/>
                <a:stretch>
                  <a:fillRect/>
                </a:stretch>
              </a:blipFill>
            </p:spPr>
            <p:txBody>
              <a:bodyPr/>
              <a:lstStyle/>
              <a:p>
                <a:r>
                  <a:rPr lang="ja-JP" altLang="en-US">
                    <a:noFill/>
                  </a:rPr>
                  <a:t> </a:t>
                </a:r>
              </a:p>
            </p:txBody>
          </p:sp>
        </mc:Fallback>
      </mc:AlternateContent>
      <p:pic>
        <p:nvPicPr>
          <p:cNvPr id="60" name="図 59">
            <a:extLst>
              <a:ext uri="{FF2B5EF4-FFF2-40B4-BE49-F238E27FC236}">
                <a16:creationId xmlns:a16="http://schemas.microsoft.com/office/drawing/2014/main" id="{295A589A-79CD-4555-8C69-C4D1E47FFDA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78386" y="155394"/>
            <a:ext cx="4865233" cy="2936286"/>
          </a:xfrm>
          <a:prstGeom prst="rect">
            <a:avLst/>
          </a:prstGeom>
        </p:spPr>
      </p:pic>
      <p:cxnSp>
        <p:nvCxnSpPr>
          <p:cNvPr id="3" name="直線矢印コネクタ 2">
            <a:extLst>
              <a:ext uri="{FF2B5EF4-FFF2-40B4-BE49-F238E27FC236}">
                <a16:creationId xmlns:a16="http://schemas.microsoft.com/office/drawing/2014/main" id="{6AB6659F-EFBA-4822-A54D-CC5725F09400}"/>
              </a:ext>
            </a:extLst>
          </p:cNvPr>
          <p:cNvCxnSpPr>
            <a:cxnSpLocks/>
          </p:cNvCxnSpPr>
          <p:nvPr/>
        </p:nvCxnSpPr>
        <p:spPr>
          <a:xfrm>
            <a:off x="6314225" y="3766321"/>
            <a:ext cx="903756" cy="194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78F1EE34-DFF3-4CDE-9A6D-51B0B57AB544}"/>
              </a:ext>
            </a:extLst>
          </p:cNvPr>
          <p:cNvCxnSpPr>
            <a:cxnSpLocks/>
            <a:stCxn id="4" idx="3"/>
          </p:cNvCxnSpPr>
          <p:nvPr/>
        </p:nvCxnSpPr>
        <p:spPr>
          <a:xfrm>
            <a:off x="6314225" y="5650674"/>
            <a:ext cx="903756" cy="91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43F9BD50-D97F-4041-8B93-DA4D398B44B8}"/>
              </a:ext>
            </a:extLst>
          </p:cNvPr>
          <p:cNvSpPr txBox="1"/>
          <p:nvPr/>
        </p:nvSpPr>
        <p:spPr>
          <a:xfrm>
            <a:off x="2897905" y="5327508"/>
            <a:ext cx="3416320" cy="646331"/>
          </a:xfrm>
          <a:prstGeom prst="rect">
            <a:avLst/>
          </a:prstGeom>
          <a:noFill/>
        </p:spPr>
        <p:txBody>
          <a:bodyPr wrap="none" rtlCol="0">
            <a:spAutoFit/>
          </a:bodyPr>
          <a:lstStyle/>
          <a:p>
            <a:r>
              <a:rPr kumimoji="1" lang="ja-JP" altLang="en-US" dirty="0"/>
              <a:t>あとから非対称にできるように</a:t>
            </a:r>
            <a:endParaRPr kumimoji="1" lang="en-US" altLang="ja-JP" dirty="0"/>
          </a:p>
          <a:p>
            <a:r>
              <a:rPr kumimoji="1" lang="ja-JP" altLang="en-US" dirty="0"/>
              <a:t>別パラメータにしておく</a:t>
            </a:r>
          </a:p>
        </p:txBody>
      </p:sp>
      <p:sp>
        <p:nvSpPr>
          <p:cNvPr id="19" name="テキスト ボックス 18">
            <a:extLst>
              <a:ext uri="{FF2B5EF4-FFF2-40B4-BE49-F238E27FC236}">
                <a16:creationId xmlns:a16="http://schemas.microsoft.com/office/drawing/2014/main" id="{8F6A7EA5-FDA2-4A69-8A6E-C75AAA3EC95E}"/>
              </a:ext>
            </a:extLst>
          </p:cNvPr>
          <p:cNvSpPr txBox="1"/>
          <p:nvPr/>
        </p:nvSpPr>
        <p:spPr>
          <a:xfrm>
            <a:off x="2580081" y="5973839"/>
            <a:ext cx="3877985" cy="646331"/>
          </a:xfrm>
          <a:prstGeom prst="rect">
            <a:avLst/>
          </a:prstGeom>
          <a:noFill/>
        </p:spPr>
        <p:txBody>
          <a:bodyPr wrap="none" rtlCol="0">
            <a:spAutoFit/>
          </a:bodyPr>
          <a:lstStyle/>
          <a:p>
            <a:r>
              <a:rPr kumimoji="1" lang="ja-JP" altLang="en-US" dirty="0"/>
              <a:t>計測から決定するのは困難なので，</a:t>
            </a:r>
            <a:endParaRPr kumimoji="1" lang="en-US" altLang="ja-JP" dirty="0"/>
          </a:p>
          <a:p>
            <a:r>
              <a:rPr kumimoji="1" lang="ja-JP" altLang="en-US" dirty="0"/>
              <a:t>いろいろな値で計算を行ってみる</a:t>
            </a:r>
          </a:p>
        </p:txBody>
      </p:sp>
      <p:cxnSp>
        <p:nvCxnSpPr>
          <p:cNvPr id="20" name="直線矢印コネクタ 19">
            <a:extLst>
              <a:ext uri="{FF2B5EF4-FFF2-40B4-BE49-F238E27FC236}">
                <a16:creationId xmlns:a16="http://schemas.microsoft.com/office/drawing/2014/main" id="{11FF3C5C-13FD-4498-9E3D-862C2FB6B172}"/>
              </a:ext>
            </a:extLst>
          </p:cNvPr>
          <p:cNvCxnSpPr>
            <a:cxnSpLocks/>
          </p:cNvCxnSpPr>
          <p:nvPr/>
        </p:nvCxnSpPr>
        <p:spPr>
          <a:xfrm flipV="1">
            <a:off x="6314225" y="6174460"/>
            <a:ext cx="903756" cy="109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B4B9F98-C46F-46ED-B3B2-79165FE10910}"/>
              </a:ext>
            </a:extLst>
          </p:cNvPr>
          <p:cNvSpPr txBox="1"/>
          <p:nvPr/>
        </p:nvSpPr>
        <p:spPr>
          <a:xfrm>
            <a:off x="3062860" y="3020818"/>
            <a:ext cx="3946948" cy="923330"/>
          </a:xfrm>
          <a:prstGeom prst="rect">
            <a:avLst/>
          </a:prstGeom>
          <a:noFill/>
        </p:spPr>
        <p:txBody>
          <a:bodyPr wrap="square" rtlCol="0">
            <a:spAutoFit/>
          </a:bodyPr>
          <a:lstStyle/>
          <a:p>
            <a:r>
              <a:rPr kumimoji="1" lang="ja-JP" altLang="en-US" dirty="0"/>
              <a:t>前後胴体は良い対称性を示すので，</a:t>
            </a:r>
            <a:endParaRPr kumimoji="1" lang="en-US" altLang="ja-JP" dirty="0"/>
          </a:p>
          <a:p>
            <a:r>
              <a:rPr lang="ja-JP" altLang="en-US" dirty="0"/>
              <a:t>重さ長さのパラメータは前後で同じ値に</a:t>
            </a:r>
            <a:r>
              <a:rPr kumimoji="1" lang="ja-JP" altLang="en-US" dirty="0"/>
              <a:t>しておく</a:t>
            </a:r>
          </a:p>
        </p:txBody>
      </p:sp>
      <p:cxnSp>
        <p:nvCxnSpPr>
          <p:cNvPr id="24" name="直線矢印コネクタ 23">
            <a:extLst>
              <a:ext uri="{FF2B5EF4-FFF2-40B4-BE49-F238E27FC236}">
                <a16:creationId xmlns:a16="http://schemas.microsoft.com/office/drawing/2014/main" id="{9F9B9F18-520F-43A0-821F-01C524E6E1E5}"/>
              </a:ext>
            </a:extLst>
          </p:cNvPr>
          <p:cNvCxnSpPr>
            <a:cxnSpLocks/>
          </p:cNvCxnSpPr>
          <p:nvPr/>
        </p:nvCxnSpPr>
        <p:spPr>
          <a:xfrm>
            <a:off x="6314225" y="3766321"/>
            <a:ext cx="903756" cy="619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38C28555-3CA4-469A-AE29-C4FD58C6D5BA}"/>
              </a:ext>
            </a:extLst>
          </p:cNvPr>
          <p:cNvCxnSpPr>
            <a:cxnSpLocks/>
          </p:cNvCxnSpPr>
          <p:nvPr/>
        </p:nvCxnSpPr>
        <p:spPr>
          <a:xfrm>
            <a:off x="6314225" y="3766321"/>
            <a:ext cx="903756" cy="979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C13D59DE-19CA-461D-A891-FBEA862E7781}"/>
              </a:ext>
            </a:extLst>
          </p:cNvPr>
          <p:cNvCxnSpPr>
            <a:cxnSpLocks/>
          </p:cNvCxnSpPr>
          <p:nvPr/>
        </p:nvCxnSpPr>
        <p:spPr>
          <a:xfrm>
            <a:off x="6314225" y="3777412"/>
            <a:ext cx="903756" cy="1329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16ABA711-AF03-4A22-B646-08020CAD8155}"/>
              </a:ext>
            </a:extLst>
          </p:cNvPr>
          <p:cNvCxnSpPr>
            <a:cxnSpLocks/>
          </p:cNvCxnSpPr>
          <p:nvPr/>
        </p:nvCxnSpPr>
        <p:spPr>
          <a:xfrm flipV="1">
            <a:off x="6314225" y="5491627"/>
            <a:ext cx="903756" cy="109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4118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C147ADE-B0CE-4891-91A9-F427B2B3E6A9}"/>
              </a:ext>
            </a:extLst>
          </p:cNvPr>
          <p:cNvSpPr txBox="1"/>
          <p:nvPr/>
        </p:nvSpPr>
        <p:spPr>
          <a:xfrm>
            <a:off x="461473" y="376015"/>
            <a:ext cx="7984878" cy="369332"/>
          </a:xfrm>
          <a:prstGeom prst="rect">
            <a:avLst/>
          </a:prstGeom>
          <a:noFill/>
        </p:spPr>
        <p:txBody>
          <a:bodyPr wrap="none" rtlCol="0">
            <a:spAutoFit/>
          </a:bodyPr>
          <a:lstStyle/>
          <a:p>
            <a:r>
              <a:rPr lang="ja-JP" altLang="en-US" dirty="0"/>
              <a:t>モデルに必要とされる基本的な機能は，</a:t>
            </a:r>
            <a:r>
              <a:rPr lang="en-US" altLang="ja-JP" dirty="0" err="1"/>
              <a:t>TwoLeg.m</a:t>
            </a:r>
            <a:r>
              <a:rPr lang="ja-JP" altLang="en-US" dirty="0"/>
              <a:t>クラスに実装されている</a:t>
            </a:r>
            <a:endParaRPr kumimoji="1" lang="ja-JP" altLang="en-US" dirty="0"/>
          </a:p>
        </p:txBody>
      </p:sp>
      <p:sp>
        <p:nvSpPr>
          <p:cNvPr id="3" name="テキスト ボックス 2">
            <a:extLst>
              <a:ext uri="{FF2B5EF4-FFF2-40B4-BE49-F238E27FC236}">
                <a16:creationId xmlns:a16="http://schemas.microsoft.com/office/drawing/2014/main" id="{D09A183F-57D1-4E9B-AA70-4355A74C3B79}"/>
              </a:ext>
            </a:extLst>
          </p:cNvPr>
          <p:cNvSpPr txBox="1"/>
          <p:nvPr/>
        </p:nvSpPr>
        <p:spPr>
          <a:xfrm>
            <a:off x="461473" y="833214"/>
            <a:ext cx="1338828" cy="369332"/>
          </a:xfrm>
          <a:prstGeom prst="rect">
            <a:avLst/>
          </a:prstGeom>
          <a:noFill/>
        </p:spPr>
        <p:txBody>
          <a:bodyPr wrap="none" rtlCol="0">
            <a:spAutoFit/>
          </a:bodyPr>
          <a:lstStyle/>
          <a:p>
            <a:r>
              <a:rPr kumimoji="1" lang="ja-JP" altLang="en-US" dirty="0"/>
              <a:t>プロパティ</a:t>
            </a:r>
          </a:p>
        </p:txBody>
      </p:sp>
      <p:sp>
        <p:nvSpPr>
          <p:cNvPr id="4" name="テキスト ボックス 3">
            <a:extLst>
              <a:ext uri="{FF2B5EF4-FFF2-40B4-BE49-F238E27FC236}">
                <a16:creationId xmlns:a16="http://schemas.microsoft.com/office/drawing/2014/main" id="{0D27631F-9781-4BFB-A5E4-6D5EF5FB4220}"/>
              </a:ext>
            </a:extLst>
          </p:cNvPr>
          <p:cNvSpPr txBox="1"/>
          <p:nvPr/>
        </p:nvSpPr>
        <p:spPr>
          <a:xfrm>
            <a:off x="606752" y="1305560"/>
            <a:ext cx="4110421" cy="923330"/>
          </a:xfrm>
          <a:prstGeom prst="rect">
            <a:avLst/>
          </a:prstGeom>
          <a:noFill/>
        </p:spPr>
        <p:txBody>
          <a:bodyPr wrap="none" rtlCol="0">
            <a:spAutoFit/>
          </a:bodyPr>
          <a:lstStyle/>
          <a:p>
            <a:pPr marL="285750" indent="-285750">
              <a:buFont typeface="Arial" panose="020B0604020202020204" pitchFamily="34" charset="0"/>
              <a:buChar char="•"/>
            </a:pPr>
            <a:r>
              <a:rPr lang="ja-JP" altLang="en-US" dirty="0"/>
              <a:t>物理パラメータ全般</a:t>
            </a:r>
            <a:endParaRPr lang="en-US" altLang="ja-JP" dirty="0"/>
          </a:p>
          <a:p>
            <a:pPr marL="285750" indent="-285750">
              <a:buFont typeface="Arial" panose="020B0604020202020204" pitchFamily="34" charset="0"/>
              <a:buChar char="•"/>
            </a:pPr>
            <a:r>
              <a:rPr kumimoji="1" lang="en-US" altLang="ja-JP" dirty="0"/>
              <a:t>ODE45</a:t>
            </a:r>
            <a:r>
              <a:rPr kumimoji="1" lang="ja-JP" altLang="en-US" dirty="0"/>
              <a:t>の精度パラメータ</a:t>
            </a:r>
            <a:endParaRPr kumimoji="1" lang="en-US" altLang="ja-JP" dirty="0"/>
          </a:p>
          <a:p>
            <a:pPr marL="285750" indent="-285750">
              <a:buFont typeface="Arial" panose="020B0604020202020204" pitchFamily="34" charset="0"/>
              <a:buChar char="•"/>
            </a:pPr>
            <a:r>
              <a:rPr kumimoji="1" lang="ja-JP" altLang="en-US" dirty="0"/>
              <a:t>計算結果を保存しておく配列</a:t>
            </a:r>
            <a:r>
              <a:rPr kumimoji="1" lang="en-US" altLang="ja-JP" dirty="0"/>
              <a:t>(*out)</a:t>
            </a:r>
            <a:endParaRPr kumimoji="1" lang="ja-JP" altLang="en-US" dirty="0"/>
          </a:p>
        </p:txBody>
      </p:sp>
      <p:sp>
        <p:nvSpPr>
          <p:cNvPr id="5" name="テキスト ボックス 4">
            <a:extLst>
              <a:ext uri="{FF2B5EF4-FFF2-40B4-BE49-F238E27FC236}">
                <a16:creationId xmlns:a16="http://schemas.microsoft.com/office/drawing/2014/main" id="{1B790AA8-DD9C-4050-8815-01726210BBB5}"/>
              </a:ext>
            </a:extLst>
          </p:cNvPr>
          <p:cNvSpPr txBox="1"/>
          <p:nvPr/>
        </p:nvSpPr>
        <p:spPr>
          <a:xfrm>
            <a:off x="461473" y="2789103"/>
            <a:ext cx="1107996" cy="369332"/>
          </a:xfrm>
          <a:prstGeom prst="rect">
            <a:avLst/>
          </a:prstGeom>
          <a:noFill/>
        </p:spPr>
        <p:txBody>
          <a:bodyPr wrap="none" rtlCol="0">
            <a:spAutoFit/>
          </a:bodyPr>
          <a:lstStyle/>
          <a:p>
            <a:r>
              <a:rPr kumimoji="1" lang="ja-JP" altLang="en-US" dirty="0"/>
              <a:t>メソッド</a:t>
            </a:r>
          </a:p>
        </p:txBody>
      </p:sp>
      <p:sp>
        <p:nvSpPr>
          <p:cNvPr id="6" name="テキスト ボックス 5">
            <a:extLst>
              <a:ext uri="{FF2B5EF4-FFF2-40B4-BE49-F238E27FC236}">
                <a16:creationId xmlns:a16="http://schemas.microsoft.com/office/drawing/2014/main" id="{FA6C7758-209E-40EA-8E2A-92415EBDF1CE}"/>
              </a:ext>
            </a:extLst>
          </p:cNvPr>
          <p:cNvSpPr txBox="1"/>
          <p:nvPr/>
        </p:nvSpPr>
        <p:spPr>
          <a:xfrm>
            <a:off x="606752" y="3212122"/>
            <a:ext cx="9860392" cy="2308324"/>
          </a:xfrm>
          <a:prstGeom prst="rect">
            <a:avLst/>
          </a:prstGeom>
          <a:noFill/>
        </p:spPr>
        <p:txBody>
          <a:bodyPr wrap="none" rtlCol="0">
            <a:spAutoFit/>
          </a:bodyPr>
          <a:lstStyle/>
          <a:p>
            <a:pPr marL="285750" indent="-285750">
              <a:buFont typeface="Arial" panose="020B0604020202020204" pitchFamily="34" charset="0"/>
              <a:buChar char="•"/>
            </a:pPr>
            <a:r>
              <a:rPr kumimoji="1" lang="en-US" altLang="ja-JP" dirty="0" err="1"/>
              <a:t>init</a:t>
            </a:r>
            <a:r>
              <a:rPr kumimoji="1" lang="en-US" altLang="ja-JP" dirty="0"/>
              <a:t>()</a:t>
            </a:r>
            <a:br>
              <a:rPr kumimoji="1" lang="en-US" altLang="ja-JP" dirty="0"/>
            </a:br>
            <a:r>
              <a:rPr kumimoji="1" lang="ja-JP" altLang="en-US" dirty="0"/>
              <a:t>計算結果を保存しておく配列の中身をリセット．</a:t>
            </a:r>
            <a:endParaRPr kumimoji="1" lang="en-US" altLang="ja-JP" dirty="0"/>
          </a:p>
          <a:p>
            <a:pPr marL="285750" indent="-285750">
              <a:buFont typeface="Arial" panose="020B0604020202020204" pitchFamily="34" charset="0"/>
              <a:buChar char="•"/>
            </a:pPr>
            <a:r>
              <a:rPr kumimoji="1" lang="en-US" altLang="ja-JP" dirty="0"/>
              <a:t>bound(</a:t>
            </a:r>
            <a:r>
              <a:rPr kumimoji="1" lang="en-US" altLang="ja-JP" dirty="0" err="1"/>
              <a:t>q_initial</a:t>
            </a:r>
            <a:r>
              <a:rPr kumimoji="1" lang="en-US" altLang="ja-JP" dirty="0"/>
              <a:t>, u)</a:t>
            </a:r>
            <a:br>
              <a:rPr kumimoji="1" lang="en-US" altLang="ja-JP" dirty="0"/>
            </a:br>
            <a:r>
              <a:rPr kumimoji="1" lang="ja-JP" altLang="en-US" dirty="0"/>
              <a:t>初期値と入力（脚の</a:t>
            </a:r>
            <a:r>
              <a:rPr kumimoji="1" lang="en-US" altLang="ja-JP" dirty="0"/>
              <a:t>TD</a:t>
            </a:r>
            <a:r>
              <a:rPr kumimoji="1" lang="ja-JP" altLang="en-US" dirty="0"/>
              <a:t>角度）を与えると，１周期の運動を行う．</a:t>
            </a:r>
            <a:endParaRPr kumimoji="1" lang="en-US" altLang="ja-JP" dirty="0"/>
          </a:p>
          <a:p>
            <a:pPr marL="285750" indent="-285750">
              <a:buFont typeface="Arial" panose="020B0604020202020204" pitchFamily="34" charset="0"/>
              <a:buChar char="•"/>
            </a:pPr>
            <a:r>
              <a:rPr lang="en-US" altLang="ja-JP" dirty="0"/>
              <a:t>plot(</a:t>
            </a:r>
            <a:r>
              <a:rPr lang="en-US" altLang="ja-JP" dirty="0" err="1"/>
              <a:t>saveflag</a:t>
            </a:r>
            <a:r>
              <a:rPr lang="en-US" altLang="ja-JP" dirty="0"/>
              <a:t>)</a:t>
            </a:r>
            <a:br>
              <a:rPr lang="en-US" altLang="ja-JP" dirty="0"/>
            </a:br>
            <a:r>
              <a:rPr lang="en-US" altLang="ja-JP" dirty="0"/>
              <a:t>bound()</a:t>
            </a:r>
            <a:r>
              <a:rPr lang="ja-JP" altLang="en-US" dirty="0"/>
              <a:t>の結果をプロットする．状態量の時間変化・足の長さ・足の角度・エネルギー遷移</a:t>
            </a:r>
            <a:endParaRPr lang="en-US" altLang="ja-JP" dirty="0"/>
          </a:p>
          <a:p>
            <a:pPr marL="285750" indent="-285750">
              <a:buFont typeface="Arial" panose="020B0604020202020204" pitchFamily="34" charset="0"/>
              <a:buChar char="•"/>
            </a:pPr>
            <a:r>
              <a:rPr kumimoji="1" lang="en-US" altLang="ja-JP" dirty="0"/>
              <a:t>anime(speed, </a:t>
            </a:r>
            <a:r>
              <a:rPr kumimoji="1" lang="en-US" altLang="ja-JP" dirty="0" err="1"/>
              <a:t>saveflag</a:t>
            </a:r>
            <a:r>
              <a:rPr kumimoji="1" lang="en-US" altLang="ja-JP" dirty="0"/>
              <a:t>)</a:t>
            </a:r>
            <a:br>
              <a:rPr kumimoji="1" lang="en-US" altLang="ja-JP" dirty="0"/>
            </a:br>
            <a:r>
              <a:rPr kumimoji="1" lang="en-US" altLang="ja-JP" dirty="0"/>
              <a:t>bound()</a:t>
            </a:r>
            <a:r>
              <a:rPr kumimoji="1" lang="ja-JP" altLang="en-US" dirty="0"/>
              <a:t>の結果を動画にする．</a:t>
            </a:r>
            <a:r>
              <a:rPr kumimoji="1" lang="en-US" altLang="ja-JP" dirty="0"/>
              <a:t>speed</a:t>
            </a:r>
            <a:r>
              <a:rPr lang="ja-JP" altLang="en-US" dirty="0"/>
              <a:t>が</a:t>
            </a:r>
            <a:r>
              <a:rPr lang="en-US" altLang="ja-JP" dirty="0"/>
              <a:t>1</a:t>
            </a:r>
            <a:r>
              <a:rPr lang="ja-JP" altLang="en-US" dirty="0"/>
              <a:t>倍なら実時間でビデオを再生．</a:t>
            </a:r>
            <a:endParaRPr kumimoji="1" lang="ja-JP" altLang="en-US" dirty="0"/>
          </a:p>
        </p:txBody>
      </p:sp>
    </p:spTree>
    <p:extLst>
      <p:ext uri="{BB962C8B-B14F-4D97-AF65-F5344CB8AC3E}">
        <p14:creationId xmlns:p14="http://schemas.microsoft.com/office/powerpoint/2010/main" val="205511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A2EB355-8895-4873-9D80-EA62039DF541}"/>
              </a:ext>
            </a:extLst>
          </p:cNvPr>
          <p:cNvSpPr txBox="1"/>
          <p:nvPr/>
        </p:nvSpPr>
        <p:spPr>
          <a:xfrm>
            <a:off x="564022" y="299103"/>
            <a:ext cx="246734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dirty="0"/>
              <a:t>bound</a:t>
            </a:r>
            <a:r>
              <a:rPr kumimoji="1" lang="ja-JP" altLang="en-US" dirty="0"/>
              <a:t>メソッドの詳細</a:t>
            </a:r>
          </a:p>
        </p:txBody>
      </p:sp>
      <p:sp>
        <p:nvSpPr>
          <p:cNvPr id="3" name="テキスト ボックス 2">
            <a:extLst>
              <a:ext uri="{FF2B5EF4-FFF2-40B4-BE49-F238E27FC236}">
                <a16:creationId xmlns:a16="http://schemas.microsoft.com/office/drawing/2014/main" id="{7186B927-F38A-483B-A1BC-326C26C72685}"/>
              </a:ext>
            </a:extLst>
          </p:cNvPr>
          <p:cNvSpPr txBox="1"/>
          <p:nvPr/>
        </p:nvSpPr>
        <p:spPr>
          <a:xfrm>
            <a:off x="3614871" y="299103"/>
            <a:ext cx="3416320" cy="369332"/>
          </a:xfrm>
          <a:prstGeom prst="rect">
            <a:avLst/>
          </a:prstGeom>
          <a:noFill/>
        </p:spPr>
        <p:txBody>
          <a:bodyPr wrap="none" rtlCol="0">
            <a:spAutoFit/>
          </a:bodyPr>
          <a:lstStyle/>
          <a:p>
            <a:r>
              <a:rPr kumimoji="1" lang="ja-JP" altLang="en-US" dirty="0"/>
              <a:t>引数；初期状態量と接地脚角度</a:t>
            </a:r>
          </a:p>
        </p:txBody>
      </p:sp>
      <p:sp>
        <p:nvSpPr>
          <p:cNvPr id="4" name="テキスト ボックス 3">
            <a:extLst>
              <a:ext uri="{FF2B5EF4-FFF2-40B4-BE49-F238E27FC236}">
                <a16:creationId xmlns:a16="http://schemas.microsoft.com/office/drawing/2014/main" id="{DE0691A2-F389-4BAE-978D-4755CFCDE83F}"/>
              </a:ext>
            </a:extLst>
          </p:cNvPr>
          <p:cNvSpPr txBox="1"/>
          <p:nvPr/>
        </p:nvSpPr>
        <p:spPr>
          <a:xfrm>
            <a:off x="786213" y="1102407"/>
            <a:ext cx="9502922" cy="923330"/>
          </a:xfrm>
          <a:prstGeom prst="rect">
            <a:avLst/>
          </a:prstGeom>
          <a:noFill/>
        </p:spPr>
        <p:txBody>
          <a:bodyPr wrap="none" rtlCol="0">
            <a:spAutoFit/>
          </a:bodyPr>
          <a:lstStyle/>
          <a:p>
            <a:r>
              <a:rPr kumimoji="1" lang="ja-JP" altLang="en-US" dirty="0"/>
              <a:t>初期値から順番に数値積分を行い，１周期のバウンド歩容をさせる．</a:t>
            </a:r>
            <a:endParaRPr kumimoji="1" lang="en-US" altLang="ja-JP" dirty="0"/>
          </a:p>
          <a:p>
            <a:r>
              <a:rPr lang="ja-JP" altLang="en-US" dirty="0"/>
              <a:t>定義：初期値は</a:t>
            </a:r>
            <a:r>
              <a:rPr lang="en-US" altLang="ja-JP" dirty="0"/>
              <a:t>Flight</a:t>
            </a:r>
            <a:r>
              <a:rPr lang="ja-JP" altLang="en-US" dirty="0"/>
              <a:t>として，前肢・後肢が順番に関わらずそれぞれ</a:t>
            </a:r>
            <a:r>
              <a:rPr lang="en-US" altLang="ja-JP" dirty="0"/>
              <a:t>1</a:t>
            </a:r>
            <a:r>
              <a:rPr lang="ja-JP" altLang="en-US" dirty="0"/>
              <a:t>回の</a:t>
            </a:r>
            <a:r>
              <a:rPr lang="en-US" altLang="ja-JP" dirty="0"/>
              <a:t>Stance</a:t>
            </a:r>
            <a:r>
              <a:rPr lang="ja-JP" altLang="en-US" dirty="0"/>
              <a:t>を経て，</a:t>
            </a:r>
            <a:br>
              <a:rPr lang="en-US" altLang="ja-JP" dirty="0"/>
            </a:br>
            <a:r>
              <a:rPr lang="ja-JP" altLang="en-US" dirty="0"/>
              <a:t>再び</a:t>
            </a:r>
            <a:r>
              <a:rPr lang="en-US" altLang="ja-JP" dirty="0"/>
              <a:t>Flight</a:t>
            </a:r>
            <a:r>
              <a:rPr lang="ja-JP" altLang="en-US" dirty="0"/>
              <a:t>に戻るような運動を１周期とする．</a:t>
            </a:r>
            <a:endParaRPr kumimoji="1" lang="ja-JP" altLang="en-US" dirty="0"/>
          </a:p>
        </p:txBody>
      </p:sp>
      <p:grpSp>
        <p:nvGrpSpPr>
          <p:cNvPr id="10" name="グループ化 9">
            <a:extLst>
              <a:ext uri="{FF2B5EF4-FFF2-40B4-BE49-F238E27FC236}">
                <a16:creationId xmlns:a16="http://schemas.microsoft.com/office/drawing/2014/main" id="{E01E9872-78A8-4EA3-9152-CA13FA1EDAE6}"/>
              </a:ext>
            </a:extLst>
          </p:cNvPr>
          <p:cNvGrpSpPr/>
          <p:nvPr/>
        </p:nvGrpSpPr>
        <p:grpSpPr>
          <a:xfrm>
            <a:off x="664435" y="3582825"/>
            <a:ext cx="1321297" cy="452927"/>
            <a:chOff x="786213" y="2709017"/>
            <a:chExt cx="1807435" cy="619570"/>
          </a:xfrm>
        </p:grpSpPr>
        <p:sp>
          <p:nvSpPr>
            <p:cNvPr id="5" name="正方形/長方形 4">
              <a:extLst>
                <a:ext uri="{FF2B5EF4-FFF2-40B4-BE49-F238E27FC236}">
                  <a16:creationId xmlns:a16="http://schemas.microsoft.com/office/drawing/2014/main" id="{44DD2084-8C92-474C-AFC4-DD9E266AB0B4}"/>
                </a:ext>
              </a:extLst>
            </p:cNvPr>
            <p:cNvSpPr/>
            <p:nvPr/>
          </p:nvSpPr>
          <p:spPr>
            <a:xfrm>
              <a:off x="786213" y="2709017"/>
              <a:ext cx="1384419" cy="1623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AB4451D9-8AD7-4437-81D8-8DB981CCFD11}"/>
                </a:ext>
              </a:extLst>
            </p:cNvPr>
            <p:cNvCxnSpPr/>
            <p:nvPr/>
          </p:nvCxnSpPr>
          <p:spPr>
            <a:xfrm>
              <a:off x="882353" y="2790202"/>
              <a:ext cx="538385" cy="538385"/>
            </a:xfrm>
            <a:prstGeom prst="line">
              <a:avLst/>
            </a:prstGeom>
          </p:spPr>
          <p:style>
            <a:lnRef idx="2">
              <a:schemeClr val="dk1"/>
            </a:lnRef>
            <a:fillRef idx="1">
              <a:schemeClr val="lt1"/>
            </a:fillRef>
            <a:effectRef idx="0">
              <a:schemeClr val="dk1"/>
            </a:effectRef>
            <a:fontRef idx="minor">
              <a:schemeClr val="dk1"/>
            </a:fontRef>
          </p:style>
        </p:cxnSp>
        <p:cxnSp>
          <p:nvCxnSpPr>
            <p:cNvPr id="8" name="直線コネクタ 7">
              <a:extLst>
                <a:ext uri="{FF2B5EF4-FFF2-40B4-BE49-F238E27FC236}">
                  <a16:creationId xmlns:a16="http://schemas.microsoft.com/office/drawing/2014/main" id="{82EE9131-8D99-4E79-A60F-D6B6D6A8CE5D}"/>
                </a:ext>
              </a:extLst>
            </p:cNvPr>
            <p:cNvCxnSpPr/>
            <p:nvPr/>
          </p:nvCxnSpPr>
          <p:spPr>
            <a:xfrm>
              <a:off x="2055263" y="2790202"/>
              <a:ext cx="538385" cy="538385"/>
            </a:xfrm>
            <a:prstGeom prst="line">
              <a:avLst/>
            </a:prstGeom>
          </p:spPr>
          <p:style>
            <a:lnRef idx="2">
              <a:schemeClr val="dk1"/>
            </a:lnRef>
            <a:fillRef idx="1">
              <a:schemeClr val="lt1"/>
            </a:fillRef>
            <a:effectRef idx="0">
              <a:schemeClr val="dk1"/>
            </a:effectRef>
            <a:fontRef idx="minor">
              <a:schemeClr val="dk1"/>
            </a:fontRef>
          </p:style>
        </p:cxnSp>
      </p:grpSp>
      <p:sp>
        <p:nvSpPr>
          <p:cNvPr id="9" name="正方形/長方形 8">
            <a:extLst>
              <a:ext uri="{FF2B5EF4-FFF2-40B4-BE49-F238E27FC236}">
                <a16:creationId xmlns:a16="http://schemas.microsoft.com/office/drawing/2014/main" id="{1D0FB92F-5CC6-482D-BE65-8E0BAE076C53}"/>
              </a:ext>
            </a:extLst>
          </p:cNvPr>
          <p:cNvSpPr/>
          <p:nvPr/>
        </p:nvSpPr>
        <p:spPr>
          <a:xfrm>
            <a:off x="564022" y="4238715"/>
            <a:ext cx="1711295" cy="9400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7BA75F9A-A533-493A-8EA1-11BDFF4E412E}"/>
              </a:ext>
            </a:extLst>
          </p:cNvPr>
          <p:cNvSpPr/>
          <p:nvPr/>
        </p:nvSpPr>
        <p:spPr>
          <a:xfrm rot="20700000">
            <a:off x="2869283" y="2776204"/>
            <a:ext cx="1012058" cy="1186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0C94151D-1C1E-4721-8605-54FFCDA54EB2}"/>
              </a:ext>
            </a:extLst>
          </p:cNvPr>
          <p:cNvCxnSpPr>
            <a:cxnSpLocks/>
          </p:cNvCxnSpPr>
          <p:nvPr/>
        </p:nvCxnSpPr>
        <p:spPr>
          <a:xfrm>
            <a:off x="2954413" y="2948332"/>
            <a:ext cx="183335" cy="380168"/>
          </a:xfrm>
          <a:prstGeom prst="line">
            <a:avLst/>
          </a:prstGeom>
        </p:spPr>
        <p:style>
          <a:lnRef idx="2">
            <a:schemeClr val="dk1"/>
          </a:lnRef>
          <a:fillRef idx="1">
            <a:schemeClr val="lt1"/>
          </a:fillRef>
          <a:effectRef idx="0">
            <a:schemeClr val="dk1"/>
          </a:effectRef>
          <a:fontRef idx="minor">
            <a:schemeClr val="dk1"/>
          </a:fontRef>
        </p:style>
      </p:cxnSp>
      <p:cxnSp>
        <p:nvCxnSpPr>
          <p:cNvPr id="14" name="直線コネクタ 13">
            <a:extLst>
              <a:ext uri="{FF2B5EF4-FFF2-40B4-BE49-F238E27FC236}">
                <a16:creationId xmlns:a16="http://schemas.microsoft.com/office/drawing/2014/main" id="{35DDA460-5CA6-489F-9A56-F34F057D49FF}"/>
              </a:ext>
            </a:extLst>
          </p:cNvPr>
          <p:cNvCxnSpPr/>
          <p:nvPr/>
        </p:nvCxnSpPr>
        <p:spPr>
          <a:xfrm rot="20700000">
            <a:off x="3826861" y="2668773"/>
            <a:ext cx="393578" cy="393578"/>
          </a:xfrm>
          <a:prstGeom prst="line">
            <a:avLst/>
          </a:prstGeom>
        </p:spPr>
        <p:style>
          <a:lnRef idx="2">
            <a:schemeClr val="dk1"/>
          </a:lnRef>
          <a:fillRef idx="1">
            <a:schemeClr val="lt1"/>
          </a:fillRef>
          <a:effectRef idx="0">
            <a:schemeClr val="dk1"/>
          </a:effectRef>
          <a:fontRef idx="minor">
            <a:schemeClr val="dk1"/>
          </a:fontRef>
        </p:style>
      </p:cxnSp>
      <p:sp>
        <p:nvSpPr>
          <p:cNvPr id="15" name="正方形/長方形 14">
            <a:extLst>
              <a:ext uri="{FF2B5EF4-FFF2-40B4-BE49-F238E27FC236}">
                <a16:creationId xmlns:a16="http://schemas.microsoft.com/office/drawing/2014/main" id="{BB7E2125-C016-460A-8DF6-7C6CF660AC53}"/>
              </a:ext>
            </a:extLst>
          </p:cNvPr>
          <p:cNvSpPr/>
          <p:nvPr/>
        </p:nvSpPr>
        <p:spPr>
          <a:xfrm>
            <a:off x="2700470" y="3334997"/>
            <a:ext cx="1711295" cy="9400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8D11463F-5463-4925-9A8D-78473A89288A}"/>
              </a:ext>
            </a:extLst>
          </p:cNvPr>
          <p:cNvSpPr/>
          <p:nvPr/>
        </p:nvSpPr>
        <p:spPr>
          <a:xfrm rot="900000">
            <a:off x="2869282" y="4697527"/>
            <a:ext cx="1012058" cy="1186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6609052D-B928-41A5-B3A6-8E425C9D430D}"/>
              </a:ext>
            </a:extLst>
          </p:cNvPr>
          <p:cNvCxnSpPr>
            <a:cxnSpLocks/>
          </p:cNvCxnSpPr>
          <p:nvPr/>
        </p:nvCxnSpPr>
        <p:spPr>
          <a:xfrm rot="900000">
            <a:off x="2896773" y="4688323"/>
            <a:ext cx="393578" cy="393578"/>
          </a:xfrm>
          <a:prstGeom prst="line">
            <a:avLst/>
          </a:prstGeom>
        </p:spPr>
        <p:style>
          <a:lnRef idx="2">
            <a:schemeClr val="dk1"/>
          </a:lnRef>
          <a:fillRef idx="1">
            <a:schemeClr val="lt1"/>
          </a:fillRef>
          <a:effectRef idx="0">
            <a:schemeClr val="dk1"/>
          </a:effectRef>
          <a:fontRef idx="minor">
            <a:schemeClr val="dk1"/>
          </a:fontRef>
        </p:style>
      </p:cxnSp>
      <p:cxnSp>
        <p:nvCxnSpPr>
          <p:cNvPr id="19" name="直線コネクタ 18">
            <a:extLst>
              <a:ext uri="{FF2B5EF4-FFF2-40B4-BE49-F238E27FC236}">
                <a16:creationId xmlns:a16="http://schemas.microsoft.com/office/drawing/2014/main" id="{64CEF3EC-9C3E-46BF-B7B9-43EF5E03B12D}"/>
              </a:ext>
            </a:extLst>
          </p:cNvPr>
          <p:cNvCxnSpPr>
            <a:cxnSpLocks/>
          </p:cNvCxnSpPr>
          <p:nvPr/>
        </p:nvCxnSpPr>
        <p:spPr>
          <a:xfrm>
            <a:off x="3782632" y="4866018"/>
            <a:ext cx="185403" cy="521723"/>
          </a:xfrm>
          <a:prstGeom prst="line">
            <a:avLst/>
          </a:prstGeom>
        </p:spPr>
        <p:style>
          <a:lnRef idx="2">
            <a:schemeClr val="dk1"/>
          </a:lnRef>
          <a:fillRef idx="1">
            <a:schemeClr val="lt1"/>
          </a:fillRef>
          <a:effectRef idx="0">
            <a:schemeClr val="dk1"/>
          </a:effectRef>
          <a:fontRef idx="minor">
            <a:schemeClr val="dk1"/>
          </a:fontRef>
        </p:style>
      </p:cxnSp>
      <p:sp>
        <p:nvSpPr>
          <p:cNvPr id="20" name="正方形/長方形 19">
            <a:extLst>
              <a:ext uri="{FF2B5EF4-FFF2-40B4-BE49-F238E27FC236}">
                <a16:creationId xmlns:a16="http://schemas.microsoft.com/office/drawing/2014/main" id="{8CA6040A-77FA-4EDE-ADD6-A4E66038A4D3}"/>
              </a:ext>
            </a:extLst>
          </p:cNvPr>
          <p:cNvSpPr/>
          <p:nvPr/>
        </p:nvSpPr>
        <p:spPr>
          <a:xfrm>
            <a:off x="2700470" y="5387741"/>
            <a:ext cx="1711295" cy="9400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a:extLst>
              <a:ext uri="{FF2B5EF4-FFF2-40B4-BE49-F238E27FC236}">
                <a16:creationId xmlns:a16="http://schemas.microsoft.com/office/drawing/2014/main" id="{21C8F6B5-312B-4A1A-B89F-C7FBA8575568}"/>
              </a:ext>
            </a:extLst>
          </p:cNvPr>
          <p:cNvGrpSpPr/>
          <p:nvPr/>
        </p:nvGrpSpPr>
        <p:grpSpPr>
          <a:xfrm>
            <a:off x="5168231" y="2679107"/>
            <a:ext cx="1321297" cy="452927"/>
            <a:chOff x="786213" y="2709017"/>
            <a:chExt cx="1807435" cy="619570"/>
          </a:xfrm>
        </p:grpSpPr>
        <p:sp>
          <p:nvSpPr>
            <p:cNvPr id="24" name="正方形/長方形 23">
              <a:extLst>
                <a:ext uri="{FF2B5EF4-FFF2-40B4-BE49-F238E27FC236}">
                  <a16:creationId xmlns:a16="http://schemas.microsoft.com/office/drawing/2014/main" id="{1DD0ACC7-48D8-468B-BD40-E2F809AC81FE}"/>
                </a:ext>
              </a:extLst>
            </p:cNvPr>
            <p:cNvSpPr/>
            <p:nvPr/>
          </p:nvSpPr>
          <p:spPr>
            <a:xfrm>
              <a:off x="786213" y="2709017"/>
              <a:ext cx="1384419" cy="1623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2E58189C-E759-4A38-8D2A-7C4CB95352D8}"/>
                </a:ext>
              </a:extLst>
            </p:cNvPr>
            <p:cNvCxnSpPr/>
            <p:nvPr/>
          </p:nvCxnSpPr>
          <p:spPr>
            <a:xfrm>
              <a:off x="882353" y="2790202"/>
              <a:ext cx="538385" cy="538385"/>
            </a:xfrm>
            <a:prstGeom prst="line">
              <a:avLst/>
            </a:prstGeom>
          </p:spPr>
          <p:style>
            <a:lnRef idx="2">
              <a:schemeClr val="dk1"/>
            </a:lnRef>
            <a:fillRef idx="1">
              <a:schemeClr val="lt1"/>
            </a:fillRef>
            <a:effectRef idx="0">
              <a:schemeClr val="dk1"/>
            </a:effectRef>
            <a:fontRef idx="minor">
              <a:schemeClr val="dk1"/>
            </a:fontRef>
          </p:style>
        </p:cxnSp>
        <p:cxnSp>
          <p:nvCxnSpPr>
            <p:cNvPr id="26" name="直線コネクタ 25">
              <a:extLst>
                <a:ext uri="{FF2B5EF4-FFF2-40B4-BE49-F238E27FC236}">
                  <a16:creationId xmlns:a16="http://schemas.microsoft.com/office/drawing/2014/main" id="{B5CFA0D1-543D-444F-97D3-3B3519E58E6B}"/>
                </a:ext>
              </a:extLst>
            </p:cNvPr>
            <p:cNvCxnSpPr/>
            <p:nvPr/>
          </p:nvCxnSpPr>
          <p:spPr>
            <a:xfrm>
              <a:off x="2055263" y="2790202"/>
              <a:ext cx="538385" cy="538385"/>
            </a:xfrm>
            <a:prstGeom prst="line">
              <a:avLst/>
            </a:prstGeom>
          </p:spPr>
          <p:style>
            <a:lnRef idx="2">
              <a:schemeClr val="dk1"/>
            </a:lnRef>
            <a:fillRef idx="1">
              <a:schemeClr val="lt1"/>
            </a:fillRef>
            <a:effectRef idx="0">
              <a:schemeClr val="dk1"/>
            </a:effectRef>
            <a:fontRef idx="minor">
              <a:schemeClr val="dk1"/>
            </a:fontRef>
          </p:style>
        </p:cxnSp>
      </p:grpSp>
      <p:sp>
        <p:nvSpPr>
          <p:cNvPr id="27" name="正方形/長方形 26">
            <a:extLst>
              <a:ext uri="{FF2B5EF4-FFF2-40B4-BE49-F238E27FC236}">
                <a16:creationId xmlns:a16="http://schemas.microsoft.com/office/drawing/2014/main" id="{8CC36DD9-40CC-4E88-A07D-EA2C6BE8075E}"/>
              </a:ext>
            </a:extLst>
          </p:cNvPr>
          <p:cNvSpPr/>
          <p:nvPr/>
        </p:nvSpPr>
        <p:spPr>
          <a:xfrm>
            <a:off x="5067818" y="3334997"/>
            <a:ext cx="1711295" cy="9400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B394218C-40BA-4682-9E47-AF2E4AB9A9B0}"/>
              </a:ext>
            </a:extLst>
          </p:cNvPr>
          <p:cNvSpPr/>
          <p:nvPr/>
        </p:nvSpPr>
        <p:spPr>
          <a:xfrm>
            <a:off x="5407188" y="4864670"/>
            <a:ext cx="1012058" cy="1186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54E31B81-5DD9-4011-A3C5-AEC6C52B592F}"/>
              </a:ext>
            </a:extLst>
          </p:cNvPr>
          <p:cNvCxnSpPr>
            <a:cxnSpLocks/>
          </p:cNvCxnSpPr>
          <p:nvPr/>
        </p:nvCxnSpPr>
        <p:spPr>
          <a:xfrm flipH="1">
            <a:off x="5407188" y="4924019"/>
            <a:ext cx="70282" cy="452927"/>
          </a:xfrm>
          <a:prstGeom prst="line">
            <a:avLst/>
          </a:prstGeom>
        </p:spPr>
        <p:style>
          <a:lnRef idx="2">
            <a:schemeClr val="dk1"/>
          </a:lnRef>
          <a:fillRef idx="1">
            <a:schemeClr val="lt1"/>
          </a:fillRef>
          <a:effectRef idx="0">
            <a:schemeClr val="dk1"/>
          </a:effectRef>
          <a:fontRef idx="minor">
            <a:schemeClr val="dk1"/>
          </a:fontRef>
        </p:style>
      </p:cxnSp>
      <p:cxnSp>
        <p:nvCxnSpPr>
          <p:cNvPr id="31" name="直線コネクタ 30">
            <a:extLst>
              <a:ext uri="{FF2B5EF4-FFF2-40B4-BE49-F238E27FC236}">
                <a16:creationId xmlns:a16="http://schemas.microsoft.com/office/drawing/2014/main" id="{E5E3C88F-A10A-4127-AB1E-CB439B7D315E}"/>
              </a:ext>
            </a:extLst>
          </p:cNvPr>
          <p:cNvCxnSpPr>
            <a:cxnSpLocks/>
          </p:cNvCxnSpPr>
          <p:nvPr/>
        </p:nvCxnSpPr>
        <p:spPr>
          <a:xfrm>
            <a:off x="6334907" y="4924019"/>
            <a:ext cx="154621" cy="452927"/>
          </a:xfrm>
          <a:prstGeom prst="line">
            <a:avLst/>
          </a:prstGeom>
        </p:spPr>
        <p:style>
          <a:lnRef idx="2">
            <a:schemeClr val="dk1"/>
          </a:lnRef>
          <a:fillRef idx="1">
            <a:schemeClr val="lt1"/>
          </a:fillRef>
          <a:effectRef idx="0">
            <a:schemeClr val="dk1"/>
          </a:effectRef>
          <a:fontRef idx="minor">
            <a:schemeClr val="dk1"/>
          </a:fontRef>
        </p:style>
      </p:cxnSp>
      <p:sp>
        <p:nvSpPr>
          <p:cNvPr id="32" name="正方形/長方形 31">
            <a:extLst>
              <a:ext uri="{FF2B5EF4-FFF2-40B4-BE49-F238E27FC236}">
                <a16:creationId xmlns:a16="http://schemas.microsoft.com/office/drawing/2014/main" id="{90F5B314-CFB9-4C2C-83B5-1354279E941B}"/>
              </a:ext>
            </a:extLst>
          </p:cNvPr>
          <p:cNvSpPr/>
          <p:nvPr/>
        </p:nvSpPr>
        <p:spPr>
          <a:xfrm>
            <a:off x="5067818" y="5387741"/>
            <a:ext cx="1711295" cy="9400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91E24903-0F21-493B-85DD-073EC8287938}"/>
              </a:ext>
            </a:extLst>
          </p:cNvPr>
          <p:cNvSpPr/>
          <p:nvPr/>
        </p:nvSpPr>
        <p:spPr>
          <a:xfrm rot="900000">
            <a:off x="7593788" y="2648673"/>
            <a:ext cx="1012058" cy="1186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9" name="直線コネクタ 38">
            <a:extLst>
              <a:ext uri="{FF2B5EF4-FFF2-40B4-BE49-F238E27FC236}">
                <a16:creationId xmlns:a16="http://schemas.microsoft.com/office/drawing/2014/main" id="{F0140A7F-5C59-43B5-BA90-4365EC65A616}"/>
              </a:ext>
            </a:extLst>
          </p:cNvPr>
          <p:cNvCxnSpPr>
            <a:cxnSpLocks/>
          </p:cNvCxnSpPr>
          <p:nvPr/>
        </p:nvCxnSpPr>
        <p:spPr>
          <a:xfrm rot="900000">
            <a:off x="7621279" y="2639469"/>
            <a:ext cx="393578" cy="393578"/>
          </a:xfrm>
          <a:prstGeom prst="line">
            <a:avLst/>
          </a:prstGeom>
        </p:spPr>
        <p:style>
          <a:lnRef idx="2">
            <a:schemeClr val="dk1"/>
          </a:lnRef>
          <a:fillRef idx="1">
            <a:schemeClr val="lt1"/>
          </a:fillRef>
          <a:effectRef idx="0">
            <a:schemeClr val="dk1"/>
          </a:effectRef>
          <a:fontRef idx="minor">
            <a:schemeClr val="dk1"/>
          </a:fontRef>
        </p:style>
      </p:cxnSp>
      <p:cxnSp>
        <p:nvCxnSpPr>
          <p:cNvPr id="40" name="直線コネクタ 39">
            <a:extLst>
              <a:ext uri="{FF2B5EF4-FFF2-40B4-BE49-F238E27FC236}">
                <a16:creationId xmlns:a16="http://schemas.microsoft.com/office/drawing/2014/main" id="{FABDF940-63B3-4830-8AE7-2ACE0EB3E255}"/>
              </a:ext>
            </a:extLst>
          </p:cNvPr>
          <p:cNvCxnSpPr>
            <a:cxnSpLocks/>
          </p:cNvCxnSpPr>
          <p:nvPr/>
        </p:nvCxnSpPr>
        <p:spPr>
          <a:xfrm>
            <a:off x="8507138" y="2817164"/>
            <a:ext cx="185403" cy="521723"/>
          </a:xfrm>
          <a:prstGeom prst="line">
            <a:avLst/>
          </a:prstGeom>
        </p:spPr>
        <p:style>
          <a:lnRef idx="2">
            <a:schemeClr val="dk1"/>
          </a:lnRef>
          <a:fillRef idx="1">
            <a:schemeClr val="lt1"/>
          </a:fillRef>
          <a:effectRef idx="0">
            <a:schemeClr val="dk1"/>
          </a:effectRef>
          <a:fontRef idx="minor">
            <a:schemeClr val="dk1"/>
          </a:fontRef>
        </p:style>
      </p:cxnSp>
      <p:sp>
        <p:nvSpPr>
          <p:cNvPr id="41" name="正方形/長方形 40">
            <a:extLst>
              <a:ext uri="{FF2B5EF4-FFF2-40B4-BE49-F238E27FC236}">
                <a16:creationId xmlns:a16="http://schemas.microsoft.com/office/drawing/2014/main" id="{67D1D306-6DA5-485E-AF75-4F19CC902886}"/>
              </a:ext>
            </a:extLst>
          </p:cNvPr>
          <p:cNvSpPr/>
          <p:nvPr/>
        </p:nvSpPr>
        <p:spPr>
          <a:xfrm>
            <a:off x="7424976" y="3338887"/>
            <a:ext cx="1711295" cy="9400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B1742B41-01ED-437E-996B-6BAC3B2D6F98}"/>
              </a:ext>
            </a:extLst>
          </p:cNvPr>
          <p:cNvSpPr/>
          <p:nvPr/>
        </p:nvSpPr>
        <p:spPr>
          <a:xfrm rot="20700000">
            <a:off x="7620007" y="4875949"/>
            <a:ext cx="1012058" cy="1186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27416D3B-E903-4295-AAC7-36FC044228C3}"/>
              </a:ext>
            </a:extLst>
          </p:cNvPr>
          <p:cNvCxnSpPr>
            <a:cxnSpLocks/>
          </p:cNvCxnSpPr>
          <p:nvPr/>
        </p:nvCxnSpPr>
        <p:spPr>
          <a:xfrm>
            <a:off x="7705137" y="5048077"/>
            <a:ext cx="183335" cy="380168"/>
          </a:xfrm>
          <a:prstGeom prst="line">
            <a:avLst/>
          </a:prstGeom>
        </p:spPr>
        <p:style>
          <a:lnRef idx="2">
            <a:schemeClr val="dk1"/>
          </a:lnRef>
          <a:fillRef idx="1">
            <a:schemeClr val="lt1"/>
          </a:fillRef>
          <a:effectRef idx="0">
            <a:schemeClr val="dk1"/>
          </a:effectRef>
          <a:fontRef idx="minor">
            <a:schemeClr val="dk1"/>
          </a:fontRef>
        </p:style>
      </p:cxnSp>
      <p:cxnSp>
        <p:nvCxnSpPr>
          <p:cNvPr id="44" name="直線コネクタ 43">
            <a:extLst>
              <a:ext uri="{FF2B5EF4-FFF2-40B4-BE49-F238E27FC236}">
                <a16:creationId xmlns:a16="http://schemas.microsoft.com/office/drawing/2014/main" id="{4C054411-91D0-4BCE-9DFC-8C86D1DDFC4D}"/>
              </a:ext>
            </a:extLst>
          </p:cNvPr>
          <p:cNvCxnSpPr/>
          <p:nvPr/>
        </p:nvCxnSpPr>
        <p:spPr>
          <a:xfrm rot="20700000">
            <a:off x="8577585" y="4768518"/>
            <a:ext cx="393578" cy="393578"/>
          </a:xfrm>
          <a:prstGeom prst="line">
            <a:avLst/>
          </a:prstGeom>
        </p:spPr>
        <p:style>
          <a:lnRef idx="2">
            <a:schemeClr val="dk1"/>
          </a:lnRef>
          <a:fillRef idx="1">
            <a:schemeClr val="lt1"/>
          </a:fillRef>
          <a:effectRef idx="0">
            <a:schemeClr val="dk1"/>
          </a:effectRef>
          <a:fontRef idx="minor">
            <a:schemeClr val="dk1"/>
          </a:fontRef>
        </p:style>
      </p:cxnSp>
      <p:sp>
        <p:nvSpPr>
          <p:cNvPr id="45" name="正方形/長方形 44">
            <a:extLst>
              <a:ext uri="{FF2B5EF4-FFF2-40B4-BE49-F238E27FC236}">
                <a16:creationId xmlns:a16="http://schemas.microsoft.com/office/drawing/2014/main" id="{96B219D9-69F4-4233-880B-28580DC80168}"/>
              </a:ext>
            </a:extLst>
          </p:cNvPr>
          <p:cNvSpPr/>
          <p:nvPr/>
        </p:nvSpPr>
        <p:spPr>
          <a:xfrm>
            <a:off x="7451194" y="5434742"/>
            <a:ext cx="1711295" cy="9400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6" name="グループ化 45">
            <a:extLst>
              <a:ext uri="{FF2B5EF4-FFF2-40B4-BE49-F238E27FC236}">
                <a16:creationId xmlns:a16="http://schemas.microsoft.com/office/drawing/2014/main" id="{13BDB8CF-732E-4301-B68D-309999F5F6C3}"/>
              </a:ext>
            </a:extLst>
          </p:cNvPr>
          <p:cNvGrpSpPr/>
          <p:nvPr/>
        </p:nvGrpSpPr>
        <p:grpSpPr>
          <a:xfrm>
            <a:off x="10389548" y="3629826"/>
            <a:ext cx="1321297" cy="452927"/>
            <a:chOff x="786213" y="2709017"/>
            <a:chExt cx="1807435" cy="619570"/>
          </a:xfrm>
        </p:grpSpPr>
        <p:sp>
          <p:nvSpPr>
            <p:cNvPr id="47" name="正方形/長方形 46">
              <a:extLst>
                <a:ext uri="{FF2B5EF4-FFF2-40B4-BE49-F238E27FC236}">
                  <a16:creationId xmlns:a16="http://schemas.microsoft.com/office/drawing/2014/main" id="{9D85E96C-84F8-4658-B846-5164AE529585}"/>
                </a:ext>
              </a:extLst>
            </p:cNvPr>
            <p:cNvSpPr/>
            <p:nvPr/>
          </p:nvSpPr>
          <p:spPr>
            <a:xfrm>
              <a:off x="786213" y="2709017"/>
              <a:ext cx="1384419" cy="1623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8" name="直線コネクタ 47">
              <a:extLst>
                <a:ext uri="{FF2B5EF4-FFF2-40B4-BE49-F238E27FC236}">
                  <a16:creationId xmlns:a16="http://schemas.microsoft.com/office/drawing/2014/main" id="{1B19FE9D-2708-4F87-B899-74C3D87DBB89}"/>
                </a:ext>
              </a:extLst>
            </p:cNvPr>
            <p:cNvCxnSpPr/>
            <p:nvPr/>
          </p:nvCxnSpPr>
          <p:spPr>
            <a:xfrm>
              <a:off x="882353" y="2790202"/>
              <a:ext cx="538385" cy="538385"/>
            </a:xfrm>
            <a:prstGeom prst="line">
              <a:avLst/>
            </a:prstGeom>
          </p:spPr>
          <p:style>
            <a:lnRef idx="2">
              <a:schemeClr val="dk1"/>
            </a:lnRef>
            <a:fillRef idx="1">
              <a:schemeClr val="lt1"/>
            </a:fillRef>
            <a:effectRef idx="0">
              <a:schemeClr val="dk1"/>
            </a:effectRef>
            <a:fontRef idx="minor">
              <a:schemeClr val="dk1"/>
            </a:fontRef>
          </p:style>
        </p:cxnSp>
        <p:cxnSp>
          <p:nvCxnSpPr>
            <p:cNvPr id="49" name="直線コネクタ 48">
              <a:extLst>
                <a:ext uri="{FF2B5EF4-FFF2-40B4-BE49-F238E27FC236}">
                  <a16:creationId xmlns:a16="http://schemas.microsoft.com/office/drawing/2014/main" id="{20438144-8CF8-4FEE-8BEC-040965FA0739}"/>
                </a:ext>
              </a:extLst>
            </p:cNvPr>
            <p:cNvCxnSpPr/>
            <p:nvPr/>
          </p:nvCxnSpPr>
          <p:spPr>
            <a:xfrm>
              <a:off x="2055263" y="2790202"/>
              <a:ext cx="538385" cy="538385"/>
            </a:xfrm>
            <a:prstGeom prst="line">
              <a:avLst/>
            </a:prstGeom>
          </p:spPr>
          <p:style>
            <a:lnRef idx="2">
              <a:schemeClr val="dk1"/>
            </a:lnRef>
            <a:fillRef idx="1">
              <a:schemeClr val="lt1"/>
            </a:fillRef>
            <a:effectRef idx="0">
              <a:schemeClr val="dk1"/>
            </a:effectRef>
            <a:fontRef idx="minor">
              <a:schemeClr val="dk1"/>
            </a:fontRef>
          </p:style>
        </p:cxnSp>
      </p:grpSp>
      <p:sp>
        <p:nvSpPr>
          <p:cNvPr id="50" name="正方形/長方形 49">
            <a:extLst>
              <a:ext uri="{FF2B5EF4-FFF2-40B4-BE49-F238E27FC236}">
                <a16:creationId xmlns:a16="http://schemas.microsoft.com/office/drawing/2014/main" id="{7E5090F5-7C9F-4B48-8C8F-5BD045C3D1FD}"/>
              </a:ext>
            </a:extLst>
          </p:cNvPr>
          <p:cNvSpPr/>
          <p:nvPr/>
        </p:nvSpPr>
        <p:spPr>
          <a:xfrm>
            <a:off x="10289135" y="4285716"/>
            <a:ext cx="1711295" cy="9400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矢印: 右 50">
            <a:extLst>
              <a:ext uri="{FF2B5EF4-FFF2-40B4-BE49-F238E27FC236}">
                <a16:creationId xmlns:a16="http://schemas.microsoft.com/office/drawing/2014/main" id="{EA7E8687-E374-494A-A5D3-FFA414189FF7}"/>
              </a:ext>
            </a:extLst>
          </p:cNvPr>
          <p:cNvSpPr/>
          <p:nvPr/>
        </p:nvSpPr>
        <p:spPr>
          <a:xfrm>
            <a:off x="4591319" y="2817164"/>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矢印: 右 51">
            <a:extLst>
              <a:ext uri="{FF2B5EF4-FFF2-40B4-BE49-F238E27FC236}">
                <a16:creationId xmlns:a16="http://schemas.microsoft.com/office/drawing/2014/main" id="{19292642-EEA7-444C-A649-85B5D519E9B0}"/>
              </a:ext>
            </a:extLst>
          </p:cNvPr>
          <p:cNvSpPr/>
          <p:nvPr/>
        </p:nvSpPr>
        <p:spPr>
          <a:xfrm>
            <a:off x="4591319" y="4892503"/>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矢印: 右 52">
            <a:extLst>
              <a:ext uri="{FF2B5EF4-FFF2-40B4-BE49-F238E27FC236}">
                <a16:creationId xmlns:a16="http://schemas.microsoft.com/office/drawing/2014/main" id="{0D82A7D7-E81C-48F0-9B92-86CF50868DB6}"/>
              </a:ext>
            </a:extLst>
          </p:cNvPr>
          <p:cNvSpPr/>
          <p:nvPr/>
        </p:nvSpPr>
        <p:spPr>
          <a:xfrm rot="19800000">
            <a:off x="4591318" y="4132026"/>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矢印: 右 53">
            <a:extLst>
              <a:ext uri="{FF2B5EF4-FFF2-40B4-BE49-F238E27FC236}">
                <a16:creationId xmlns:a16="http://schemas.microsoft.com/office/drawing/2014/main" id="{E1080D3E-D7C0-4653-BCA5-CF1B9052927A}"/>
              </a:ext>
            </a:extLst>
          </p:cNvPr>
          <p:cNvSpPr/>
          <p:nvPr/>
        </p:nvSpPr>
        <p:spPr>
          <a:xfrm rot="1800000">
            <a:off x="4591318" y="3433750"/>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矢印: 右 54">
            <a:extLst>
              <a:ext uri="{FF2B5EF4-FFF2-40B4-BE49-F238E27FC236}">
                <a16:creationId xmlns:a16="http://schemas.microsoft.com/office/drawing/2014/main" id="{BF50AB32-B693-4D5D-BE39-6324842F9CA1}"/>
              </a:ext>
            </a:extLst>
          </p:cNvPr>
          <p:cNvSpPr/>
          <p:nvPr/>
        </p:nvSpPr>
        <p:spPr>
          <a:xfrm rot="19800000">
            <a:off x="2343306" y="3232037"/>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矢印: 右 55">
            <a:extLst>
              <a:ext uri="{FF2B5EF4-FFF2-40B4-BE49-F238E27FC236}">
                <a16:creationId xmlns:a16="http://schemas.microsoft.com/office/drawing/2014/main" id="{3E583DA8-52FD-4927-A503-12E57D4D2E1B}"/>
              </a:ext>
            </a:extLst>
          </p:cNvPr>
          <p:cNvSpPr/>
          <p:nvPr/>
        </p:nvSpPr>
        <p:spPr>
          <a:xfrm rot="1800000">
            <a:off x="2354240" y="4608021"/>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矢印: 右 56">
            <a:extLst>
              <a:ext uri="{FF2B5EF4-FFF2-40B4-BE49-F238E27FC236}">
                <a16:creationId xmlns:a16="http://schemas.microsoft.com/office/drawing/2014/main" id="{F2909ECB-B419-4880-9919-2DE6150C687B}"/>
              </a:ext>
            </a:extLst>
          </p:cNvPr>
          <p:cNvSpPr/>
          <p:nvPr/>
        </p:nvSpPr>
        <p:spPr>
          <a:xfrm>
            <a:off x="6985340" y="2817164"/>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矢印: 右 57">
            <a:extLst>
              <a:ext uri="{FF2B5EF4-FFF2-40B4-BE49-F238E27FC236}">
                <a16:creationId xmlns:a16="http://schemas.microsoft.com/office/drawing/2014/main" id="{92EFDC15-EC74-45AE-8668-512C22A9325D}"/>
              </a:ext>
            </a:extLst>
          </p:cNvPr>
          <p:cNvSpPr/>
          <p:nvPr/>
        </p:nvSpPr>
        <p:spPr>
          <a:xfrm>
            <a:off x="6985340" y="4892503"/>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矢印: 右 58">
            <a:extLst>
              <a:ext uri="{FF2B5EF4-FFF2-40B4-BE49-F238E27FC236}">
                <a16:creationId xmlns:a16="http://schemas.microsoft.com/office/drawing/2014/main" id="{2824FB2F-C44B-45AD-A201-273DD34AFA63}"/>
              </a:ext>
            </a:extLst>
          </p:cNvPr>
          <p:cNvSpPr/>
          <p:nvPr/>
        </p:nvSpPr>
        <p:spPr>
          <a:xfrm rot="19800000">
            <a:off x="9582624" y="4132027"/>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矢印: 右 59">
            <a:extLst>
              <a:ext uri="{FF2B5EF4-FFF2-40B4-BE49-F238E27FC236}">
                <a16:creationId xmlns:a16="http://schemas.microsoft.com/office/drawing/2014/main" id="{0ECB7C5B-A5D3-4D75-9922-0EAFF746E1DC}"/>
              </a:ext>
            </a:extLst>
          </p:cNvPr>
          <p:cNvSpPr/>
          <p:nvPr/>
        </p:nvSpPr>
        <p:spPr>
          <a:xfrm rot="1800000">
            <a:off x="9582624" y="3433751"/>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矢印: 右 60">
            <a:extLst>
              <a:ext uri="{FF2B5EF4-FFF2-40B4-BE49-F238E27FC236}">
                <a16:creationId xmlns:a16="http://schemas.microsoft.com/office/drawing/2014/main" id="{AA5332DD-8F9D-4B9E-BEE5-1DBDAF20DC26}"/>
              </a:ext>
            </a:extLst>
          </p:cNvPr>
          <p:cNvSpPr/>
          <p:nvPr/>
        </p:nvSpPr>
        <p:spPr>
          <a:xfrm rot="19800000">
            <a:off x="6983821" y="4132028"/>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矢印: 右 61">
            <a:extLst>
              <a:ext uri="{FF2B5EF4-FFF2-40B4-BE49-F238E27FC236}">
                <a16:creationId xmlns:a16="http://schemas.microsoft.com/office/drawing/2014/main" id="{0CCBD856-E378-4B63-9C32-BFF4AB17F490}"/>
              </a:ext>
            </a:extLst>
          </p:cNvPr>
          <p:cNvSpPr/>
          <p:nvPr/>
        </p:nvSpPr>
        <p:spPr>
          <a:xfrm rot="1800000">
            <a:off x="6983821" y="3433752"/>
            <a:ext cx="183335" cy="31114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9044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9288D01-C676-4A48-8EE0-FE976F58A405}"/>
              </a:ext>
            </a:extLst>
          </p:cNvPr>
          <p:cNvSpPr txBox="1"/>
          <p:nvPr/>
        </p:nvSpPr>
        <p:spPr>
          <a:xfrm>
            <a:off x="438150" y="333286"/>
            <a:ext cx="308289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ja-JP" dirty="0"/>
              <a:t>4</a:t>
            </a:r>
            <a:r>
              <a:rPr lang="ja-JP" altLang="en-US" dirty="0" err="1"/>
              <a:t>つの</a:t>
            </a:r>
            <a:r>
              <a:rPr lang="ja-JP" altLang="en-US" dirty="0"/>
              <a:t>フェーズを切り替える</a:t>
            </a:r>
            <a:endParaRPr kumimoji="1" lang="ja-JP" altLang="en-US" dirty="0"/>
          </a:p>
        </p:txBody>
      </p:sp>
      <p:sp>
        <p:nvSpPr>
          <p:cNvPr id="23" name="テキスト ボックス 22">
            <a:extLst>
              <a:ext uri="{FF2B5EF4-FFF2-40B4-BE49-F238E27FC236}">
                <a16:creationId xmlns:a16="http://schemas.microsoft.com/office/drawing/2014/main" id="{A6B71032-F5DA-45F6-B484-2C8A10A1FEB4}"/>
              </a:ext>
            </a:extLst>
          </p:cNvPr>
          <p:cNvSpPr txBox="1"/>
          <p:nvPr/>
        </p:nvSpPr>
        <p:spPr>
          <a:xfrm>
            <a:off x="919006" y="808445"/>
            <a:ext cx="10046340" cy="923330"/>
          </a:xfrm>
          <a:prstGeom prst="rect">
            <a:avLst/>
          </a:prstGeom>
          <a:noFill/>
        </p:spPr>
        <p:txBody>
          <a:bodyPr wrap="none" rtlCol="0">
            <a:spAutoFit/>
          </a:bodyPr>
          <a:lstStyle/>
          <a:p>
            <a:r>
              <a:rPr lang="ja-JP" altLang="en-US" dirty="0"/>
              <a:t>フラグ</a:t>
            </a:r>
            <a:r>
              <a:rPr lang="en-US" altLang="ja-JP" dirty="0" err="1"/>
              <a:t>eveflg</a:t>
            </a:r>
            <a:r>
              <a:rPr lang="ja-JP" altLang="en-US" dirty="0"/>
              <a:t>によって，今どのフェーズにいるのか判別できる．</a:t>
            </a:r>
            <a:endParaRPr lang="en-US" altLang="ja-JP" dirty="0"/>
          </a:p>
          <a:p>
            <a:r>
              <a:rPr kumimoji="1" lang="ja-JP" altLang="en-US" dirty="0"/>
              <a:t>各フェーズの終端条件は</a:t>
            </a:r>
            <a:r>
              <a:rPr kumimoji="1" lang="en-US" altLang="ja-JP" dirty="0"/>
              <a:t>event</a:t>
            </a:r>
            <a:r>
              <a:rPr kumimoji="1" lang="ja-JP" altLang="en-US" dirty="0"/>
              <a:t>関数で管理されている．</a:t>
            </a:r>
            <a:endParaRPr lang="en-US" altLang="ja-JP" dirty="0"/>
          </a:p>
          <a:p>
            <a:r>
              <a:rPr lang="en-US" altLang="ja-JP" dirty="0"/>
              <a:t>Accumulate</a:t>
            </a:r>
            <a:r>
              <a:rPr lang="ja-JP" altLang="en-US" dirty="0"/>
              <a:t>関数内で，発生した</a:t>
            </a:r>
            <a:r>
              <a:rPr lang="en-US" altLang="ja-JP" dirty="0"/>
              <a:t>event</a:t>
            </a:r>
            <a:r>
              <a:rPr lang="ja-JP" altLang="en-US" dirty="0"/>
              <a:t>によって次のフェーズが何になるか判断し，</a:t>
            </a:r>
            <a:r>
              <a:rPr lang="en-US" altLang="ja-JP" dirty="0" err="1"/>
              <a:t>eveflg</a:t>
            </a:r>
            <a:r>
              <a:rPr lang="ja-JP" altLang="en-US" dirty="0"/>
              <a:t>を更新</a:t>
            </a:r>
            <a:endParaRPr kumimoji="1" lang="ja-JP" altLang="en-US" dirty="0"/>
          </a:p>
        </p:txBody>
      </p:sp>
      <p:sp>
        <p:nvSpPr>
          <p:cNvPr id="2" name="楕円 1">
            <a:extLst>
              <a:ext uri="{FF2B5EF4-FFF2-40B4-BE49-F238E27FC236}">
                <a16:creationId xmlns:a16="http://schemas.microsoft.com/office/drawing/2014/main" id="{428B0414-D02E-4F93-BD01-FB95F194F443}"/>
              </a:ext>
            </a:extLst>
          </p:cNvPr>
          <p:cNvSpPr/>
          <p:nvPr/>
        </p:nvSpPr>
        <p:spPr>
          <a:xfrm>
            <a:off x="4575863" y="2196270"/>
            <a:ext cx="3113923" cy="94003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1. Flight</a:t>
            </a:r>
            <a:endParaRPr kumimoji="1" lang="ja-JP" altLang="en-US" dirty="0"/>
          </a:p>
        </p:txBody>
      </p:sp>
      <p:sp>
        <p:nvSpPr>
          <p:cNvPr id="4" name="楕円 3">
            <a:extLst>
              <a:ext uri="{FF2B5EF4-FFF2-40B4-BE49-F238E27FC236}">
                <a16:creationId xmlns:a16="http://schemas.microsoft.com/office/drawing/2014/main" id="{799ABC9E-FC51-4526-BFA4-7662F885C70D}"/>
              </a:ext>
            </a:extLst>
          </p:cNvPr>
          <p:cNvSpPr/>
          <p:nvPr/>
        </p:nvSpPr>
        <p:spPr>
          <a:xfrm>
            <a:off x="4575863" y="5405215"/>
            <a:ext cx="3113923" cy="94003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3. Double leg stance</a:t>
            </a:r>
            <a:endParaRPr kumimoji="1" lang="ja-JP" altLang="en-US" dirty="0"/>
          </a:p>
        </p:txBody>
      </p:sp>
      <p:sp>
        <p:nvSpPr>
          <p:cNvPr id="5" name="楕円 4">
            <a:extLst>
              <a:ext uri="{FF2B5EF4-FFF2-40B4-BE49-F238E27FC236}">
                <a16:creationId xmlns:a16="http://schemas.microsoft.com/office/drawing/2014/main" id="{192B5BC2-3EFE-4DAE-B4A7-D1CAFA2E2205}"/>
              </a:ext>
            </a:extLst>
          </p:cNvPr>
          <p:cNvSpPr/>
          <p:nvPr/>
        </p:nvSpPr>
        <p:spPr>
          <a:xfrm>
            <a:off x="635235" y="3800741"/>
            <a:ext cx="3113923" cy="94003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2. Hind leg stance</a:t>
            </a:r>
            <a:endParaRPr kumimoji="1" lang="ja-JP" altLang="en-US" dirty="0"/>
          </a:p>
        </p:txBody>
      </p:sp>
      <p:sp>
        <p:nvSpPr>
          <p:cNvPr id="6" name="楕円 5">
            <a:extLst>
              <a:ext uri="{FF2B5EF4-FFF2-40B4-BE49-F238E27FC236}">
                <a16:creationId xmlns:a16="http://schemas.microsoft.com/office/drawing/2014/main" id="{BBFBAE74-0D58-44D7-BE3D-3E43783ED421}"/>
              </a:ext>
            </a:extLst>
          </p:cNvPr>
          <p:cNvSpPr/>
          <p:nvPr/>
        </p:nvSpPr>
        <p:spPr>
          <a:xfrm>
            <a:off x="8645089" y="3800742"/>
            <a:ext cx="3113923" cy="94003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4. </a:t>
            </a:r>
            <a:r>
              <a:rPr lang="en-US" altLang="ja-JP" dirty="0"/>
              <a:t>Fore leg stance</a:t>
            </a:r>
            <a:endParaRPr kumimoji="1" lang="ja-JP" altLang="en-US" dirty="0"/>
          </a:p>
        </p:txBody>
      </p:sp>
      <p:cxnSp>
        <p:nvCxnSpPr>
          <p:cNvPr id="8" name="直線矢印コネクタ 7">
            <a:extLst>
              <a:ext uri="{FF2B5EF4-FFF2-40B4-BE49-F238E27FC236}">
                <a16:creationId xmlns:a16="http://schemas.microsoft.com/office/drawing/2014/main" id="{17AB141A-4761-46A3-BBE1-7915DB847185}"/>
              </a:ext>
            </a:extLst>
          </p:cNvPr>
          <p:cNvCxnSpPr/>
          <p:nvPr/>
        </p:nvCxnSpPr>
        <p:spPr>
          <a:xfrm flipH="1">
            <a:off x="2826004" y="2862841"/>
            <a:ext cx="1749859" cy="760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7DE82E37-C66A-4684-957B-0E72C853F0BC}"/>
              </a:ext>
            </a:extLst>
          </p:cNvPr>
          <p:cNvCxnSpPr>
            <a:cxnSpLocks/>
          </p:cNvCxnSpPr>
          <p:nvPr/>
        </p:nvCxnSpPr>
        <p:spPr>
          <a:xfrm flipH="1">
            <a:off x="7336713" y="4740778"/>
            <a:ext cx="1749859" cy="760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E09076FD-2FCC-420B-A443-5B55C3615400}"/>
              </a:ext>
            </a:extLst>
          </p:cNvPr>
          <p:cNvCxnSpPr/>
          <p:nvPr/>
        </p:nvCxnSpPr>
        <p:spPr>
          <a:xfrm flipH="1">
            <a:off x="3074015" y="2999574"/>
            <a:ext cx="1749859" cy="76057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141CB08D-A72F-4756-99B3-CAE62B4EB8E3}"/>
              </a:ext>
            </a:extLst>
          </p:cNvPr>
          <p:cNvCxnSpPr/>
          <p:nvPr/>
        </p:nvCxnSpPr>
        <p:spPr>
          <a:xfrm flipH="1">
            <a:off x="7689786" y="4879649"/>
            <a:ext cx="1749859" cy="76057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29E1C403-82CF-4543-99CA-1E8123F638C8}"/>
              </a:ext>
            </a:extLst>
          </p:cNvPr>
          <p:cNvCxnSpPr>
            <a:cxnSpLocks/>
          </p:cNvCxnSpPr>
          <p:nvPr/>
        </p:nvCxnSpPr>
        <p:spPr>
          <a:xfrm flipH="1" flipV="1">
            <a:off x="7850536" y="2873653"/>
            <a:ext cx="1749859" cy="738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EB10E69E-F7A8-4CFC-864A-051FDFA427DF}"/>
              </a:ext>
            </a:extLst>
          </p:cNvPr>
          <p:cNvCxnSpPr>
            <a:cxnSpLocks/>
          </p:cNvCxnSpPr>
          <p:nvPr/>
        </p:nvCxnSpPr>
        <p:spPr>
          <a:xfrm flipH="1" flipV="1">
            <a:off x="7441775" y="3061790"/>
            <a:ext cx="1749859" cy="738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E7DC5DF0-C75E-4834-8591-14E9D45776DD}"/>
              </a:ext>
            </a:extLst>
          </p:cNvPr>
          <p:cNvCxnSpPr>
            <a:cxnSpLocks/>
          </p:cNvCxnSpPr>
          <p:nvPr/>
        </p:nvCxnSpPr>
        <p:spPr>
          <a:xfrm flipH="1" flipV="1">
            <a:off x="3141064" y="4733439"/>
            <a:ext cx="1749859" cy="738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3CD5AFA3-8733-48EC-A39C-8DD8CBFDE8B8}"/>
              </a:ext>
            </a:extLst>
          </p:cNvPr>
          <p:cNvCxnSpPr>
            <a:cxnSpLocks/>
          </p:cNvCxnSpPr>
          <p:nvPr/>
        </p:nvCxnSpPr>
        <p:spPr>
          <a:xfrm flipH="1" flipV="1">
            <a:off x="2874228" y="4891529"/>
            <a:ext cx="1749859" cy="738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3B26E6CF-FE1D-4150-99DD-C2F8F76C6237}"/>
              </a:ext>
            </a:extLst>
          </p:cNvPr>
          <p:cNvCxnSpPr>
            <a:cxnSpLocks/>
          </p:cNvCxnSpPr>
          <p:nvPr/>
        </p:nvCxnSpPr>
        <p:spPr>
          <a:xfrm flipV="1">
            <a:off x="5928446" y="3243128"/>
            <a:ext cx="0" cy="201680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9FD753B8-0E09-4E4F-B62B-38A7AFEB9591}"/>
              </a:ext>
            </a:extLst>
          </p:cNvPr>
          <p:cNvCxnSpPr>
            <a:cxnSpLocks/>
          </p:cNvCxnSpPr>
          <p:nvPr/>
        </p:nvCxnSpPr>
        <p:spPr>
          <a:xfrm flipV="1">
            <a:off x="6369356" y="3243128"/>
            <a:ext cx="0" cy="201680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EB52B0CC-0243-4A1E-8372-034503AE3971}"/>
              </a:ext>
            </a:extLst>
          </p:cNvPr>
          <p:cNvSpPr txBox="1"/>
          <p:nvPr/>
        </p:nvSpPr>
        <p:spPr>
          <a:xfrm>
            <a:off x="2369763" y="2848823"/>
            <a:ext cx="1029449" cy="276999"/>
          </a:xfrm>
          <a:prstGeom prst="rect">
            <a:avLst/>
          </a:prstGeom>
          <a:noFill/>
        </p:spPr>
        <p:txBody>
          <a:bodyPr wrap="none" rtlCol="0">
            <a:spAutoFit/>
          </a:bodyPr>
          <a:lstStyle/>
          <a:p>
            <a:r>
              <a:rPr kumimoji="1" lang="en-US" altLang="ja-JP" sz="1200" dirty="0"/>
              <a:t>Hind leg TD</a:t>
            </a:r>
            <a:endParaRPr kumimoji="1" lang="ja-JP" altLang="en-US" sz="1200" dirty="0"/>
          </a:p>
        </p:txBody>
      </p:sp>
      <p:sp>
        <p:nvSpPr>
          <p:cNvPr id="27" name="テキスト ボックス 26">
            <a:extLst>
              <a:ext uri="{FF2B5EF4-FFF2-40B4-BE49-F238E27FC236}">
                <a16:creationId xmlns:a16="http://schemas.microsoft.com/office/drawing/2014/main" id="{6F8057E8-52B1-4E7E-9F05-5E197EE50A78}"/>
              </a:ext>
            </a:extLst>
          </p:cNvPr>
          <p:cNvSpPr txBox="1"/>
          <p:nvPr/>
        </p:nvSpPr>
        <p:spPr>
          <a:xfrm>
            <a:off x="3619894" y="3448500"/>
            <a:ext cx="1021433" cy="276999"/>
          </a:xfrm>
          <a:prstGeom prst="rect">
            <a:avLst/>
          </a:prstGeom>
          <a:noFill/>
        </p:spPr>
        <p:txBody>
          <a:bodyPr wrap="none" rtlCol="0">
            <a:spAutoFit/>
          </a:bodyPr>
          <a:lstStyle/>
          <a:p>
            <a:r>
              <a:rPr kumimoji="1" lang="en-US" altLang="ja-JP" sz="1200" dirty="0"/>
              <a:t>Hind leg LO</a:t>
            </a:r>
            <a:endParaRPr kumimoji="1" lang="ja-JP" altLang="en-US" sz="1200" dirty="0"/>
          </a:p>
        </p:txBody>
      </p:sp>
      <p:sp>
        <p:nvSpPr>
          <p:cNvPr id="28" name="テキスト ボックス 27">
            <a:extLst>
              <a:ext uri="{FF2B5EF4-FFF2-40B4-BE49-F238E27FC236}">
                <a16:creationId xmlns:a16="http://schemas.microsoft.com/office/drawing/2014/main" id="{826EABE2-34A4-4F81-A307-0A7BA7638E89}"/>
              </a:ext>
            </a:extLst>
          </p:cNvPr>
          <p:cNvSpPr txBox="1"/>
          <p:nvPr/>
        </p:nvSpPr>
        <p:spPr>
          <a:xfrm>
            <a:off x="2847550" y="5301208"/>
            <a:ext cx="1016625" cy="276999"/>
          </a:xfrm>
          <a:prstGeom prst="rect">
            <a:avLst/>
          </a:prstGeom>
          <a:noFill/>
        </p:spPr>
        <p:txBody>
          <a:bodyPr wrap="none" rtlCol="0">
            <a:spAutoFit/>
          </a:bodyPr>
          <a:lstStyle/>
          <a:p>
            <a:r>
              <a:rPr kumimoji="1" lang="en-US" altLang="ja-JP" sz="1200" dirty="0"/>
              <a:t>Fore leg TD</a:t>
            </a:r>
            <a:endParaRPr kumimoji="1" lang="ja-JP" altLang="en-US" sz="1200" dirty="0"/>
          </a:p>
        </p:txBody>
      </p:sp>
      <p:sp>
        <p:nvSpPr>
          <p:cNvPr id="29" name="テキスト ボックス 28">
            <a:extLst>
              <a:ext uri="{FF2B5EF4-FFF2-40B4-BE49-F238E27FC236}">
                <a16:creationId xmlns:a16="http://schemas.microsoft.com/office/drawing/2014/main" id="{CBBE0B57-091D-4205-A6A7-5FFF85EFCE6B}"/>
              </a:ext>
            </a:extLst>
          </p:cNvPr>
          <p:cNvSpPr txBox="1"/>
          <p:nvPr/>
        </p:nvSpPr>
        <p:spPr>
          <a:xfrm>
            <a:off x="3934698" y="4822354"/>
            <a:ext cx="1008609" cy="276999"/>
          </a:xfrm>
          <a:prstGeom prst="rect">
            <a:avLst/>
          </a:prstGeom>
          <a:noFill/>
        </p:spPr>
        <p:txBody>
          <a:bodyPr wrap="none" rtlCol="0">
            <a:spAutoFit/>
          </a:bodyPr>
          <a:lstStyle/>
          <a:p>
            <a:r>
              <a:rPr kumimoji="1" lang="en-US" altLang="ja-JP" sz="1200" dirty="0"/>
              <a:t>Fore leg LO</a:t>
            </a:r>
            <a:endParaRPr kumimoji="1" lang="ja-JP" altLang="en-US" sz="1200" dirty="0"/>
          </a:p>
        </p:txBody>
      </p:sp>
      <p:sp>
        <p:nvSpPr>
          <p:cNvPr id="30" name="テキスト ボックス 29">
            <a:extLst>
              <a:ext uri="{FF2B5EF4-FFF2-40B4-BE49-F238E27FC236}">
                <a16:creationId xmlns:a16="http://schemas.microsoft.com/office/drawing/2014/main" id="{0F6AD24B-8B5D-4789-94A7-93C36DED27C1}"/>
              </a:ext>
            </a:extLst>
          </p:cNvPr>
          <p:cNvSpPr txBox="1"/>
          <p:nvPr/>
        </p:nvSpPr>
        <p:spPr>
          <a:xfrm>
            <a:off x="7402278" y="3429673"/>
            <a:ext cx="1016625" cy="276999"/>
          </a:xfrm>
          <a:prstGeom prst="rect">
            <a:avLst/>
          </a:prstGeom>
          <a:noFill/>
        </p:spPr>
        <p:txBody>
          <a:bodyPr wrap="none" rtlCol="0">
            <a:spAutoFit/>
          </a:bodyPr>
          <a:lstStyle/>
          <a:p>
            <a:r>
              <a:rPr kumimoji="1" lang="en-US" altLang="ja-JP" sz="1200" dirty="0"/>
              <a:t>Fore leg TD</a:t>
            </a:r>
            <a:endParaRPr kumimoji="1" lang="ja-JP" altLang="en-US" sz="1200" dirty="0"/>
          </a:p>
        </p:txBody>
      </p:sp>
      <p:sp>
        <p:nvSpPr>
          <p:cNvPr id="31" name="テキスト ボックス 30">
            <a:extLst>
              <a:ext uri="{FF2B5EF4-FFF2-40B4-BE49-F238E27FC236}">
                <a16:creationId xmlns:a16="http://schemas.microsoft.com/office/drawing/2014/main" id="{784C3FC8-D6AB-4524-BFC8-9929F2B74E6A}"/>
              </a:ext>
            </a:extLst>
          </p:cNvPr>
          <p:cNvSpPr txBox="1"/>
          <p:nvPr/>
        </p:nvSpPr>
        <p:spPr>
          <a:xfrm>
            <a:off x="8564715" y="2898722"/>
            <a:ext cx="1021433" cy="276999"/>
          </a:xfrm>
          <a:prstGeom prst="rect">
            <a:avLst/>
          </a:prstGeom>
          <a:noFill/>
        </p:spPr>
        <p:txBody>
          <a:bodyPr wrap="none" rtlCol="0">
            <a:spAutoFit/>
          </a:bodyPr>
          <a:lstStyle/>
          <a:p>
            <a:r>
              <a:rPr kumimoji="1" lang="en-US" altLang="ja-JP" sz="1200" dirty="0"/>
              <a:t>Hind leg LO</a:t>
            </a:r>
            <a:endParaRPr kumimoji="1" lang="ja-JP" altLang="en-US" sz="1200" dirty="0"/>
          </a:p>
        </p:txBody>
      </p:sp>
      <p:sp>
        <p:nvSpPr>
          <p:cNvPr id="32" name="テキスト ボックス 31">
            <a:extLst>
              <a:ext uri="{FF2B5EF4-FFF2-40B4-BE49-F238E27FC236}">
                <a16:creationId xmlns:a16="http://schemas.microsoft.com/office/drawing/2014/main" id="{B0DD6A56-A78C-4F9E-915A-0E3B40E11103}"/>
              </a:ext>
            </a:extLst>
          </p:cNvPr>
          <p:cNvSpPr txBox="1"/>
          <p:nvPr/>
        </p:nvSpPr>
        <p:spPr>
          <a:xfrm>
            <a:off x="7513249" y="4754482"/>
            <a:ext cx="1029449" cy="276999"/>
          </a:xfrm>
          <a:prstGeom prst="rect">
            <a:avLst/>
          </a:prstGeom>
          <a:noFill/>
        </p:spPr>
        <p:txBody>
          <a:bodyPr wrap="none" rtlCol="0">
            <a:spAutoFit/>
          </a:bodyPr>
          <a:lstStyle/>
          <a:p>
            <a:r>
              <a:rPr kumimoji="1" lang="en-US" altLang="ja-JP" sz="1200" dirty="0"/>
              <a:t>Hind leg TD</a:t>
            </a:r>
            <a:endParaRPr kumimoji="1" lang="ja-JP" altLang="en-US" sz="1200" dirty="0"/>
          </a:p>
        </p:txBody>
      </p:sp>
      <p:sp>
        <p:nvSpPr>
          <p:cNvPr id="34" name="テキスト ボックス 33">
            <a:extLst>
              <a:ext uri="{FF2B5EF4-FFF2-40B4-BE49-F238E27FC236}">
                <a16:creationId xmlns:a16="http://schemas.microsoft.com/office/drawing/2014/main" id="{1F7837C5-F2C5-414E-BDFC-09F3BD5B474B}"/>
              </a:ext>
            </a:extLst>
          </p:cNvPr>
          <p:cNvSpPr txBox="1"/>
          <p:nvPr/>
        </p:nvSpPr>
        <p:spPr>
          <a:xfrm>
            <a:off x="8472527" y="5383986"/>
            <a:ext cx="1021433" cy="276999"/>
          </a:xfrm>
          <a:prstGeom prst="rect">
            <a:avLst/>
          </a:prstGeom>
          <a:noFill/>
        </p:spPr>
        <p:txBody>
          <a:bodyPr wrap="none" rtlCol="0">
            <a:spAutoFit/>
          </a:bodyPr>
          <a:lstStyle/>
          <a:p>
            <a:r>
              <a:rPr kumimoji="1" lang="en-US" altLang="ja-JP" sz="1200" dirty="0"/>
              <a:t>Hind leg LO</a:t>
            </a:r>
            <a:endParaRPr kumimoji="1" lang="ja-JP" altLang="en-US" sz="1200" dirty="0"/>
          </a:p>
        </p:txBody>
      </p:sp>
      <p:sp>
        <p:nvSpPr>
          <p:cNvPr id="35" name="テキスト ボックス 34">
            <a:extLst>
              <a:ext uri="{FF2B5EF4-FFF2-40B4-BE49-F238E27FC236}">
                <a16:creationId xmlns:a16="http://schemas.microsoft.com/office/drawing/2014/main" id="{A02EA2AA-61CD-42DF-AB13-2E7F8D7CBA3F}"/>
              </a:ext>
            </a:extLst>
          </p:cNvPr>
          <p:cNvSpPr txBox="1"/>
          <p:nvPr/>
        </p:nvSpPr>
        <p:spPr>
          <a:xfrm>
            <a:off x="4949643" y="3272267"/>
            <a:ext cx="1293944" cy="276999"/>
          </a:xfrm>
          <a:prstGeom prst="rect">
            <a:avLst/>
          </a:prstGeom>
          <a:noFill/>
        </p:spPr>
        <p:txBody>
          <a:bodyPr wrap="none" rtlCol="0">
            <a:spAutoFit/>
          </a:bodyPr>
          <a:lstStyle/>
          <a:p>
            <a:r>
              <a:rPr kumimoji="1" lang="en-US" altLang="ja-JP" sz="1200" dirty="0"/>
              <a:t>Fore &amp; </a:t>
            </a:r>
            <a:r>
              <a:rPr lang="en-US" altLang="ja-JP" sz="1200" dirty="0"/>
              <a:t>H</a:t>
            </a:r>
            <a:r>
              <a:rPr kumimoji="1" lang="en-US" altLang="ja-JP" sz="1200" dirty="0"/>
              <a:t>ind TD</a:t>
            </a:r>
            <a:endParaRPr kumimoji="1" lang="ja-JP" altLang="en-US" sz="1200" dirty="0"/>
          </a:p>
        </p:txBody>
      </p:sp>
      <p:sp>
        <p:nvSpPr>
          <p:cNvPr id="36" name="テキスト ボックス 35">
            <a:extLst>
              <a:ext uri="{FF2B5EF4-FFF2-40B4-BE49-F238E27FC236}">
                <a16:creationId xmlns:a16="http://schemas.microsoft.com/office/drawing/2014/main" id="{3D893D7F-B363-4764-86C1-A1C29F2E89D5}"/>
              </a:ext>
            </a:extLst>
          </p:cNvPr>
          <p:cNvSpPr txBox="1"/>
          <p:nvPr/>
        </p:nvSpPr>
        <p:spPr>
          <a:xfrm>
            <a:off x="6084637" y="4989345"/>
            <a:ext cx="1285929" cy="276999"/>
          </a:xfrm>
          <a:prstGeom prst="rect">
            <a:avLst/>
          </a:prstGeom>
          <a:noFill/>
        </p:spPr>
        <p:txBody>
          <a:bodyPr wrap="none" rtlCol="0">
            <a:spAutoFit/>
          </a:bodyPr>
          <a:lstStyle/>
          <a:p>
            <a:r>
              <a:rPr kumimoji="1" lang="en-US" altLang="ja-JP" sz="1200" dirty="0"/>
              <a:t>Fore &amp; </a:t>
            </a:r>
            <a:r>
              <a:rPr lang="en-US" altLang="ja-JP" sz="1200" dirty="0"/>
              <a:t>H</a:t>
            </a:r>
            <a:r>
              <a:rPr kumimoji="1" lang="en-US" altLang="ja-JP" sz="1200" dirty="0"/>
              <a:t>ind LO</a:t>
            </a:r>
            <a:endParaRPr kumimoji="1" lang="ja-JP" altLang="en-US" sz="1200" dirty="0"/>
          </a:p>
        </p:txBody>
      </p:sp>
      <p:cxnSp>
        <p:nvCxnSpPr>
          <p:cNvPr id="10" name="直線矢印コネクタ 9">
            <a:extLst>
              <a:ext uri="{FF2B5EF4-FFF2-40B4-BE49-F238E27FC236}">
                <a16:creationId xmlns:a16="http://schemas.microsoft.com/office/drawing/2014/main" id="{F1EBB9C0-8AD7-445F-82C7-1A459C900BC3}"/>
              </a:ext>
            </a:extLst>
          </p:cNvPr>
          <p:cNvCxnSpPr/>
          <p:nvPr/>
        </p:nvCxnSpPr>
        <p:spPr>
          <a:xfrm>
            <a:off x="3749157" y="4033156"/>
            <a:ext cx="48959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EC0B887B-B963-4C5B-8742-1608ABD46195}"/>
              </a:ext>
            </a:extLst>
          </p:cNvPr>
          <p:cNvCxnSpPr/>
          <p:nvPr/>
        </p:nvCxnSpPr>
        <p:spPr>
          <a:xfrm flipH="1">
            <a:off x="3820886" y="4343400"/>
            <a:ext cx="4743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0F976DF-7825-4A8D-A5CC-6F1A731FEA09}"/>
              </a:ext>
            </a:extLst>
          </p:cNvPr>
          <p:cNvSpPr txBox="1"/>
          <p:nvPr/>
        </p:nvSpPr>
        <p:spPr>
          <a:xfrm>
            <a:off x="3898239" y="3809658"/>
            <a:ext cx="1540806" cy="276999"/>
          </a:xfrm>
          <a:prstGeom prst="rect">
            <a:avLst/>
          </a:prstGeom>
          <a:noFill/>
        </p:spPr>
        <p:txBody>
          <a:bodyPr wrap="none" rtlCol="0">
            <a:spAutoFit/>
          </a:bodyPr>
          <a:lstStyle/>
          <a:p>
            <a:r>
              <a:rPr kumimoji="1" lang="en-US" altLang="ja-JP" sz="1200" dirty="0"/>
              <a:t>Fore TD</a:t>
            </a:r>
            <a:r>
              <a:rPr lang="ja-JP" altLang="en-US" sz="1200" dirty="0"/>
              <a:t> </a:t>
            </a:r>
            <a:r>
              <a:rPr lang="en-US" altLang="ja-JP" sz="1200" dirty="0"/>
              <a:t>&amp;</a:t>
            </a:r>
            <a:r>
              <a:rPr lang="ja-JP" altLang="en-US" sz="1200" dirty="0"/>
              <a:t> </a:t>
            </a:r>
            <a:r>
              <a:rPr lang="en-US" altLang="ja-JP" sz="1200" dirty="0"/>
              <a:t>Hind</a:t>
            </a:r>
            <a:r>
              <a:rPr lang="ja-JP" altLang="en-US" sz="1200" dirty="0"/>
              <a:t> </a:t>
            </a:r>
            <a:r>
              <a:rPr lang="en-US" altLang="ja-JP" sz="1200" dirty="0"/>
              <a:t>LO</a:t>
            </a:r>
            <a:endParaRPr kumimoji="1" lang="ja-JP" altLang="en-US" sz="1200" dirty="0"/>
          </a:p>
        </p:txBody>
      </p:sp>
      <p:sp>
        <p:nvSpPr>
          <p:cNvPr id="37" name="テキスト ボックス 36">
            <a:extLst>
              <a:ext uri="{FF2B5EF4-FFF2-40B4-BE49-F238E27FC236}">
                <a16:creationId xmlns:a16="http://schemas.microsoft.com/office/drawing/2014/main" id="{A5855C2E-91D0-4912-892B-CC3C4343224C}"/>
              </a:ext>
            </a:extLst>
          </p:cNvPr>
          <p:cNvSpPr txBox="1"/>
          <p:nvPr/>
        </p:nvSpPr>
        <p:spPr>
          <a:xfrm>
            <a:off x="6878097" y="4243585"/>
            <a:ext cx="1540806" cy="276999"/>
          </a:xfrm>
          <a:prstGeom prst="rect">
            <a:avLst/>
          </a:prstGeom>
          <a:noFill/>
        </p:spPr>
        <p:txBody>
          <a:bodyPr wrap="none" rtlCol="0">
            <a:spAutoFit/>
          </a:bodyPr>
          <a:lstStyle/>
          <a:p>
            <a:r>
              <a:rPr kumimoji="1" lang="en-US" altLang="ja-JP" sz="1200" dirty="0"/>
              <a:t>Hind TD</a:t>
            </a:r>
            <a:r>
              <a:rPr lang="ja-JP" altLang="en-US" sz="1200" dirty="0"/>
              <a:t> </a:t>
            </a:r>
            <a:r>
              <a:rPr lang="en-US" altLang="ja-JP" sz="1200" dirty="0"/>
              <a:t>&amp;</a:t>
            </a:r>
            <a:r>
              <a:rPr lang="ja-JP" altLang="en-US" sz="1200" dirty="0"/>
              <a:t> </a:t>
            </a:r>
            <a:r>
              <a:rPr lang="en-US" altLang="ja-JP" sz="1200" dirty="0"/>
              <a:t>Fore</a:t>
            </a:r>
            <a:r>
              <a:rPr lang="ja-JP" altLang="en-US" sz="1200" dirty="0"/>
              <a:t> </a:t>
            </a:r>
            <a:r>
              <a:rPr lang="en-US" altLang="ja-JP" sz="1200" dirty="0"/>
              <a:t>LO</a:t>
            </a:r>
            <a:endParaRPr kumimoji="1" lang="ja-JP" altLang="en-US" sz="1200" dirty="0"/>
          </a:p>
        </p:txBody>
      </p:sp>
    </p:spTree>
    <p:extLst>
      <p:ext uri="{BB962C8B-B14F-4D97-AF65-F5344CB8AC3E}">
        <p14:creationId xmlns:p14="http://schemas.microsoft.com/office/powerpoint/2010/main" val="335754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259DCE6-88AB-45AA-9F33-9323773FB4A9}"/>
              </a:ext>
            </a:extLst>
          </p:cNvPr>
          <p:cNvSpPr txBox="1"/>
          <p:nvPr/>
        </p:nvSpPr>
        <p:spPr>
          <a:xfrm>
            <a:off x="408214" y="269421"/>
            <a:ext cx="156966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ja-JP" altLang="en-US" dirty="0"/>
              <a:t>周期解の探索</a:t>
            </a:r>
            <a:endParaRPr kumimoji="1" lang="ja-JP" altLang="en-US"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F0E4576-99AA-4BD5-A916-2274840B7A30}"/>
                  </a:ext>
                </a:extLst>
              </p:cNvPr>
              <p:cNvSpPr txBox="1"/>
              <p:nvPr/>
            </p:nvSpPr>
            <p:spPr>
              <a:xfrm>
                <a:off x="561640" y="1745654"/>
                <a:ext cx="5675721" cy="369332"/>
              </a:xfrm>
              <a:prstGeom prst="rect">
                <a:avLst/>
              </a:prstGeom>
              <a:noFill/>
            </p:spPr>
            <p:txBody>
              <a:bodyPr wrap="none" rtlCol="0">
                <a:spAutoFit/>
              </a:bodyPr>
              <a:lstStyle/>
              <a:p>
                <a:r>
                  <a:rPr lang="ja-JP" altLang="en-US" dirty="0"/>
                  <a:t>ポアンカレ断面：</a:t>
                </a:r>
                <a:r>
                  <a:rPr lang="en-US" altLang="ja-JP" dirty="0"/>
                  <a:t>Apex height (</a:t>
                </a:r>
                <a14:m>
                  <m:oMath xmlns:m="http://schemas.openxmlformats.org/officeDocument/2006/math">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dirty="0" smtClean="0">
                        <a:latin typeface="Cambria Math" panose="02040503050406030204" pitchFamily="18" charset="0"/>
                      </a:rPr>
                      <m:t>=0</m:t>
                    </m:r>
                  </m:oMath>
                </a14:m>
                <a:r>
                  <a:rPr lang="en-US" altLang="ja-JP" dirty="0"/>
                  <a:t> in flight phase)</a:t>
                </a:r>
                <a:endParaRPr kumimoji="1" lang="ja-JP" altLang="en-US" dirty="0"/>
              </a:p>
            </p:txBody>
          </p:sp>
        </mc:Choice>
        <mc:Fallback xmlns="">
          <p:sp>
            <p:nvSpPr>
              <p:cNvPr id="9" name="テキスト ボックス 8">
                <a:extLst>
                  <a:ext uri="{FF2B5EF4-FFF2-40B4-BE49-F238E27FC236}">
                    <a16:creationId xmlns:a16="http://schemas.microsoft.com/office/drawing/2014/main" id="{0F0E4576-99AA-4BD5-A916-2274840B7A30}"/>
                  </a:ext>
                </a:extLst>
              </p:cNvPr>
              <p:cNvSpPr txBox="1">
                <a:spLocks noRot="1" noChangeAspect="1" noMove="1" noResize="1" noEditPoints="1" noAdjustHandles="1" noChangeArrowheads="1" noChangeShapeType="1" noTextEdit="1"/>
              </p:cNvSpPr>
              <p:nvPr/>
            </p:nvSpPr>
            <p:spPr>
              <a:xfrm>
                <a:off x="561640" y="1745654"/>
                <a:ext cx="5675721" cy="369332"/>
              </a:xfrm>
              <a:prstGeom prst="rect">
                <a:avLst/>
              </a:prstGeom>
              <a:blipFill>
                <a:blip r:embed="rId2"/>
                <a:stretch>
                  <a:fillRect l="-859" t="-6557" r="-215" b="-26230"/>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C098D437-6A4D-460E-B005-7E092EBF77DF}"/>
              </a:ext>
            </a:extLst>
          </p:cNvPr>
          <p:cNvSpPr txBox="1"/>
          <p:nvPr/>
        </p:nvSpPr>
        <p:spPr>
          <a:xfrm>
            <a:off x="530880" y="731975"/>
            <a:ext cx="6489790" cy="369332"/>
          </a:xfrm>
          <a:prstGeom prst="rect">
            <a:avLst/>
          </a:prstGeom>
          <a:noFill/>
        </p:spPr>
        <p:txBody>
          <a:bodyPr wrap="none" rtlCol="0">
            <a:spAutoFit/>
          </a:bodyPr>
          <a:lstStyle/>
          <a:p>
            <a:r>
              <a:rPr kumimoji="1" lang="en-US" altLang="ja-JP" dirty="0"/>
              <a:t>2</a:t>
            </a:r>
            <a:r>
              <a:rPr kumimoji="1" lang="ja-JP" altLang="en-US" dirty="0"/>
              <a:t>回の</a:t>
            </a:r>
            <a:r>
              <a:rPr kumimoji="1" lang="en-US" altLang="ja-JP" dirty="0"/>
              <a:t>flight phase</a:t>
            </a:r>
            <a:r>
              <a:rPr lang="ja-JP" altLang="en-US" dirty="0"/>
              <a:t>と</a:t>
            </a:r>
            <a:r>
              <a:rPr lang="en-US" altLang="ja-JP" dirty="0"/>
              <a:t>2</a:t>
            </a:r>
            <a:r>
              <a:rPr lang="ja-JP" altLang="en-US" dirty="0"/>
              <a:t>回の</a:t>
            </a:r>
            <a:r>
              <a:rPr lang="en-US" altLang="ja-JP" dirty="0"/>
              <a:t>stance phase</a:t>
            </a:r>
            <a:r>
              <a:rPr lang="ja-JP" altLang="en-US" dirty="0"/>
              <a:t>を経て</a:t>
            </a:r>
            <a:r>
              <a:rPr lang="en-US" altLang="ja-JP" dirty="0"/>
              <a:t>1</a:t>
            </a:r>
            <a:r>
              <a:rPr lang="ja-JP" altLang="en-US" dirty="0"/>
              <a:t>周期の運動とする．</a:t>
            </a:r>
            <a:endParaRPr kumimoji="1" lang="ja-JP" altLang="en-US" dirty="0"/>
          </a:p>
        </p:txBody>
      </p:sp>
      <p:cxnSp>
        <p:nvCxnSpPr>
          <p:cNvPr id="11" name="直線コネクタ 10">
            <a:extLst>
              <a:ext uri="{FF2B5EF4-FFF2-40B4-BE49-F238E27FC236}">
                <a16:creationId xmlns:a16="http://schemas.microsoft.com/office/drawing/2014/main" id="{7B298066-0F43-4EED-8BF0-9EB3DC1D8650}"/>
              </a:ext>
            </a:extLst>
          </p:cNvPr>
          <p:cNvCxnSpPr>
            <a:stCxn id="17" idx="1"/>
            <a:endCxn id="17" idx="3"/>
          </p:cNvCxnSpPr>
          <p:nvPr/>
        </p:nvCxnSpPr>
        <p:spPr>
          <a:xfrm>
            <a:off x="3730081" y="2459518"/>
            <a:ext cx="2705934" cy="0"/>
          </a:xfrm>
          <a:prstGeom prst="line">
            <a:avLst/>
          </a:prstGeom>
          <a:ln w="47625" cmpd="dbl"/>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0A7B9DD6-73C2-4BA9-81CB-847EB0F6C6AE}"/>
              </a:ext>
            </a:extLst>
          </p:cNvPr>
          <p:cNvSpPr txBox="1"/>
          <p:nvPr/>
        </p:nvSpPr>
        <p:spPr>
          <a:xfrm>
            <a:off x="488606" y="1248718"/>
            <a:ext cx="1107996" cy="369332"/>
          </a:xfrm>
          <a:prstGeom prst="rect">
            <a:avLst/>
          </a:prstGeom>
          <a:noFill/>
        </p:spPr>
        <p:txBody>
          <a:bodyPr wrap="none" rtlCol="0">
            <a:spAutoFit/>
          </a:bodyPr>
          <a:lstStyle/>
          <a:p>
            <a:r>
              <a:rPr kumimoji="1" lang="ja-JP" altLang="en-US" dirty="0"/>
              <a:t>状態変数</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03563CD-CEBA-4E9C-A6AD-454AFAFB4726}"/>
                  </a:ext>
                </a:extLst>
              </p:cNvPr>
              <p:cNvSpPr txBox="1"/>
              <p:nvPr/>
            </p:nvSpPr>
            <p:spPr>
              <a:xfrm>
                <a:off x="2603156" y="1203834"/>
                <a:ext cx="3520707" cy="4591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𝑞</m:t>
                                  </m:r>
                                </m:e>
                              </m:acc>
                            </m:e>
                          </m:d>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𝜃</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𝜙</m:t>
                              </m:r>
                              <m:r>
                                <a:rPr kumimoji="1" lang="en-US" altLang="ja-JP" b="0" i="1" smtClean="0">
                                  <a:latin typeface="Cambria Math" panose="02040503050406030204" pitchFamily="18" charset="0"/>
                                </a:rPr>
                                <m:t> </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𝑥</m:t>
                                  </m:r>
                                </m:e>
                              </m:acc>
                              <m:r>
                                <a:rPr kumimoji="1" lang="en-US" altLang="ja-JP" b="0" i="1" smtClean="0">
                                  <a:latin typeface="Cambria Math" panose="02040503050406030204" pitchFamily="18" charset="0"/>
                                </a:rPr>
                                <m:t> </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𝑦</m:t>
                                  </m:r>
                                </m:e>
                              </m:acc>
                              <m:r>
                                <a:rPr kumimoji="1" lang="en-US" altLang="ja-JP" b="0" i="1" smtClean="0">
                                  <a:latin typeface="Cambria Math" panose="02040503050406030204" pitchFamily="18" charset="0"/>
                                </a:rPr>
                                <m:t> </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𝜃</m:t>
                                  </m:r>
                                </m:e>
                              </m:acc>
                              <m:r>
                                <a:rPr kumimoji="1" lang="en-US" altLang="ja-JP" b="0" i="1" smtClean="0">
                                  <a:latin typeface="Cambria Math" panose="02040503050406030204" pitchFamily="18" charset="0"/>
                                </a:rPr>
                                <m:t> </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𝜙</m:t>
                                  </m:r>
                                </m:e>
                              </m:acc>
                            </m:e>
                          </m:d>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ℝ</m:t>
                          </m:r>
                        </m:e>
                        <m:sup>
                          <m:r>
                            <a:rPr kumimoji="1" lang="en-US" altLang="ja-JP" b="0" i="1" smtClean="0">
                              <a:latin typeface="Cambria Math" panose="02040503050406030204" pitchFamily="18" charset="0"/>
                            </a:rPr>
                            <m:t>8</m:t>
                          </m:r>
                        </m:sup>
                      </m:sSup>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203563CD-CEBA-4E9C-A6AD-454AFAFB4726}"/>
                  </a:ext>
                </a:extLst>
              </p:cNvPr>
              <p:cNvSpPr txBox="1">
                <a:spLocks noRot="1" noChangeAspect="1" noMove="1" noResize="1" noEditPoints="1" noAdjustHandles="1" noChangeArrowheads="1" noChangeShapeType="1" noTextEdit="1"/>
              </p:cNvSpPr>
              <p:nvPr/>
            </p:nvSpPr>
            <p:spPr>
              <a:xfrm>
                <a:off x="2603156" y="1203834"/>
                <a:ext cx="3520707" cy="459100"/>
              </a:xfrm>
              <a:prstGeom prst="rect">
                <a:avLst/>
              </a:prstGeom>
              <a:blipFill>
                <a:blip r:embed="rId3"/>
                <a:stretch>
                  <a:fillRect b="-6579"/>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BF07B9B0-A56E-4DA9-8026-0125D56B4085}"/>
              </a:ext>
            </a:extLst>
          </p:cNvPr>
          <p:cNvSpPr txBox="1"/>
          <p:nvPr/>
        </p:nvSpPr>
        <p:spPr>
          <a:xfrm>
            <a:off x="488606" y="2274852"/>
            <a:ext cx="2627642" cy="369332"/>
          </a:xfrm>
          <a:prstGeom prst="rect">
            <a:avLst/>
          </a:prstGeom>
          <a:noFill/>
        </p:spPr>
        <p:txBody>
          <a:bodyPr wrap="none" rtlCol="0">
            <a:spAutoFit/>
          </a:bodyPr>
          <a:lstStyle/>
          <a:p>
            <a:r>
              <a:rPr lang="ja-JP" altLang="en-US" dirty="0"/>
              <a:t>シンメトリーな歩容を仮定</a:t>
            </a:r>
            <a:endParaRPr kumimoji="1" lang="ja-JP" altLang="en-US" dirty="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57DDD791-AB89-43B1-A210-EEE7486B675D}"/>
                  </a:ext>
                </a:extLst>
              </p:cNvPr>
              <p:cNvSpPr txBox="1"/>
              <p:nvPr/>
            </p:nvSpPr>
            <p:spPr>
              <a:xfrm>
                <a:off x="3730081" y="2250614"/>
                <a:ext cx="2705934" cy="417807"/>
              </a:xfrm>
              <a:prstGeom prst="rect">
                <a:avLst/>
              </a:prstGeom>
              <a:noFill/>
            </p:spPr>
            <p:txBody>
              <a:bodyPr wrap="none" rtlCol="0">
                <a:spAutoFit/>
              </a:bodyPr>
              <a:lstStyle/>
              <a:p>
                <a14:m>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a:rPr kumimoji="1" lang="en-US" altLang="ja-JP" b="0" i="1" smtClean="0">
                            <a:latin typeface="Cambria Math" panose="02040503050406030204" pitchFamily="18" charset="0"/>
                          </a:rPr>
                          <m:t>𝑓</m:t>
                        </m:r>
                      </m:sub>
                      <m:sup>
                        <m:r>
                          <a:rPr kumimoji="1" lang="en-US" altLang="ja-JP" b="0" i="1" smtClean="0">
                            <a:latin typeface="Cambria Math" panose="02040503050406030204" pitchFamily="18" charset="0"/>
                          </a:rPr>
                          <m:t>𝐿𝑂</m:t>
                        </m:r>
                      </m:sup>
                    </m:sSubSup>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a:rPr kumimoji="1" lang="en-US" altLang="ja-JP" b="0" i="1" smtClean="0">
                            <a:latin typeface="Cambria Math" panose="02040503050406030204" pitchFamily="18" charset="0"/>
                          </a:rPr>
                          <m:t>h</m:t>
                        </m:r>
                      </m:sub>
                      <m:sup>
                        <m:r>
                          <a:rPr kumimoji="1" lang="en-US" altLang="ja-JP" b="0" i="1" smtClean="0">
                            <a:latin typeface="Cambria Math" panose="02040503050406030204" pitchFamily="18" charset="0"/>
                          </a:rPr>
                          <m:t>𝑇𝐷</m:t>
                        </m:r>
                      </m:sup>
                    </m:sSubSup>
                  </m:oMath>
                </a14:m>
                <a:r>
                  <a:rPr kumimoji="1" lang="en-US" altLang="ja-JP" dirty="0"/>
                  <a:t>, </a:t>
                </a:r>
                <a14:m>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a:rPr kumimoji="1" lang="en-US" altLang="ja-JP" b="0" i="1" smtClean="0">
                            <a:latin typeface="Cambria Math" panose="02040503050406030204" pitchFamily="18" charset="0"/>
                          </a:rPr>
                          <m:t>h</m:t>
                        </m:r>
                      </m:sub>
                      <m:sup>
                        <m:r>
                          <a:rPr kumimoji="1" lang="en-US" altLang="ja-JP" b="0" i="1" smtClean="0">
                            <a:latin typeface="Cambria Math" panose="02040503050406030204" pitchFamily="18" charset="0"/>
                          </a:rPr>
                          <m:t>𝐿𝑂</m:t>
                        </m:r>
                      </m:sup>
                    </m:sSubSup>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a:rPr kumimoji="1" lang="en-US" altLang="ja-JP" b="0" i="1" smtClean="0">
                            <a:latin typeface="Cambria Math" panose="02040503050406030204" pitchFamily="18" charset="0"/>
                          </a:rPr>
                          <m:t>𝑓</m:t>
                        </m:r>
                      </m:sub>
                      <m:sup>
                        <m:r>
                          <a:rPr kumimoji="1" lang="en-US" altLang="ja-JP" b="0" i="1" smtClean="0">
                            <a:latin typeface="Cambria Math" panose="02040503050406030204" pitchFamily="18" charset="0"/>
                          </a:rPr>
                          <m:t>𝑇𝐷</m:t>
                        </m:r>
                      </m:sup>
                    </m:sSubSup>
                  </m:oMath>
                </a14:m>
                <a:endParaRPr kumimoji="1" lang="ja-JP" altLang="en-US" dirty="0"/>
              </a:p>
            </p:txBody>
          </p:sp>
        </mc:Choice>
        <mc:Fallback xmlns="">
          <p:sp>
            <p:nvSpPr>
              <p:cNvPr id="17" name="テキスト ボックス 16">
                <a:extLst>
                  <a:ext uri="{FF2B5EF4-FFF2-40B4-BE49-F238E27FC236}">
                    <a16:creationId xmlns:a16="http://schemas.microsoft.com/office/drawing/2014/main" id="{57DDD791-AB89-43B1-A210-EEE7486B675D}"/>
                  </a:ext>
                </a:extLst>
              </p:cNvPr>
              <p:cNvSpPr txBox="1">
                <a:spLocks noRot="1" noChangeAspect="1" noMove="1" noResize="1" noEditPoints="1" noAdjustHandles="1" noChangeArrowheads="1" noChangeShapeType="1" noTextEdit="1"/>
              </p:cNvSpPr>
              <p:nvPr/>
            </p:nvSpPr>
            <p:spPr>
              <a:xfrm>
                <a:off x="3730081" y="2250614"/>
                <a:ext cx="2705934" cy="417807"/>
              </a:xfrm>
              <a:prstGeom prst="rect">
                <a:avLst/>
              </a:prstGeom>
              <a:blipFill>
                <a:blip r:embed="rId4"/>
                <a:stretch>
                  <a:fillRect t="-1449" b="-15942"/>
                </a:stretch>
              </a:blipFill>
            </p:spPr>
            <p:txBody>
              <a:bodyPr/>
              <a:lstStyle/>
              <a:p>
                <a:r>
                  <a:rPr lang="ja-JP" altLang="en-US">
                    <a:noFill/>
                  </a:rPr>
                  <a:t> </a:t>
                </a:r>
              </a:p>
            </p:txBody>
          </p:sp>
        </mc:Fallback>
      </mc:AlternateContent>
      <p:sp>
        <p:nvSpPr>
          <p:cNvPr id="19" name="正方形/長方形 18">
            <a:extLst>
              <a:ext uri="{FF2B5EF4-FFF2-40B4-BE49-F238E27FC236}">
                <a16:creationId xmlns:a16="http://schemas.microsoft.com/office/drawing/2014/main" id="{805D6C4C-FE11-48CB-ADB3-3E2D15BB6A96}"/>
              </a:ext>
            </a:extLst>
          </p:cNvPr>
          <p:cNvSpPr/>
          <p:nvPr/>
        </p:nvSpPr>
        <p:spPr>
          <a:xfrm rot="900000">
            <a:off x="561640" y="3031731"/>
            <a:ext cx="1034962" cy="1039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63CCAB19-B9D4-4BE9-9E11-9FB38E2ED60A}"/>
              </a:ext>
            </a:extLst>
          </p:cNvPr>
          <p:cNvCxnSpPr>
            <a:cxnSpLocks/>
          </p:cNvCxnSpPr>
          <p:nvPr/>
        </p:nvCxnSpPr>
        <p:spPr>
          <a:xfrm>
            <a:off x="748009" y="2999999"/>
            <a:ext cx="534301" cy="843007"/>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03388F9F-995E-4092-BA72-A82075E8EEF4}"/>
                  </a:ext>
                </a:extLst>
              </p:cNvPr>
              <p:cNvSpPr txBox="1"/>
              <p:nvPr/>
            </p:nvSpPr>
            <p:spPr>
              <a:xfrm>
                <a:off x="3712146" y="2739927"/>
                <a:ext cx="8995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𝜃</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r>
                        <a:rPr lang="en-US" altLang="ja-JP" i="1">
                          <a:latin typeface="Cambria Math" panose="02040503050406030204" pitchFamily="18" charset="0"/>
                        </a:rPr>
                        <m:t>0</m:t>
                      </m:r>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03388F9F-995E-4092-BA72-A82075E8EEF4}"/>
                  </a:ext>
                </a:extLst>
              </p:cNvPr>
              <p:cNvSpPr txBox="1">
                <a:spLocks noRot="1" noChangeAspect="1" noMove="1" noResize="1" noEditPoints="1" noAdjustHandles="1" noChangeArrowheads="1" noChangeShapeType="1" noTextEdit="1"/>
              </p:cNvSpPr>
              <p:nvPr/>
            </p:nvSpPr>
            <p:spPr>
              <a:xfrm>
                <a:off x="3712146" y="2739927"/>
                <a:ext cx="899541" cy="369332"/>
              </a:xfrm>
              <a:prstGeom prst="rect">
                <a:avLst/>
              </a:prstGeom>
              <a:blipFill>
                <a:blip r:embed="rId5"/>
                <a:stretch>
                  <a:fillRect/>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6AD8F11F-55E0-4956-B50D-7F91969E2F76}"/>
              </a:ext>
            </a:extLst>
          </p:cNvPr>
          <p:cNvSpPr txBox="1"/>
          <p:nvPr/>
        </p:nvSpPr>
        <p:spPr>
          <a:xfrm>
            <a:off x="5017182" y="2739927"/>
            <a:ext cx="3491661" cy="369332"/>
          </a:xfrm>
          <a:prstGeom prst="rect">
            <a:avLst/>
          </a:prstGeom>
          <a:noFill/>
        </p:spPr>
        <p:txBody>
          <a:bodyPr wrap="none" rtlCol="0">
            <a:spAutoFit/>
          </a:bodyPr>
          <a:lstStyle/>
          <a:p>
            <a:r>
              <a:rPr kumimoji="1" lang="en-US" altLang="ja-JP" dirty="0"/>
              <a:t>(</a:t>
            </a:r>
            <a:r>
              <a:rPr kumimoji="1" lang="ja-JP" altLang="en-US" dirty="0"/>
              <a:t>全体として水平</a:t>
            </a:r>
            <a:r>
              <a:rPr kumimoji="1" lang="en-US" altLang="ja-JP" dirty="0"/>
              <a:t>@</a:t>
            </a:r>
            <a:r>
              <a:rPr kumimoji="1" lang="ja-JP" altLang="en-US" dirty="0"/>
              <a:t>ポアンカレ断面</a:t>
            </a:r>
            <a:r>
              <a:rPr kumimoji="1" lang="en-US" altLang="ja-JP" dirty="0"/>
              <a:t>)</a:t>
            </a:r>
            <a:endParaRPr kumimoji="1" lang="ja-JP" altLang="en-US" dirty="0"/>
          </a:p>
        </p:txBody>
      </p:sp>
      <p:sp>
        <p:nvSpPr>
          <p:cNvPr id="24" name="左中かっこ 23">
            <a:extLst>
              <a:ext uri="{FF2B5EF4-FFF2-40B4-BE49-F238E27FC236}">
                <a16:creationId xmlns:a16="http://schemas.microsoft.com/office/drawing/2014/main" id="{B659A176-F995-4692-A654-5F7F12B121DA}"/>
              </a:ext>
            </a:extLst>
          </p:cNvPr>
          <p:cNvSpPr/>
          <p:nvPr/>
        </p:nvSpPr>
        <p:spPr>
          <a:xfrm>
            <a:off x="3502139" y="2232902"/>
            <a:ext cx="97806" cy="1212003"/>
          </a:xfrm>
          <a:prstGeom prst="leftBrace">
            <a:avLst>
              <a:gd name="adj1" fmla="val 60831"/>
              <a:gd name="adj2" fmla="val 1905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BA15AC95-AA60-4AE4-8D6D-024CC34D5C83}"/>
                  </a:ext>
                </a:extLst>
              </p:cNvPr>
              <p:cNvSpPr txBox="1"/>
              <p:nvPr/>
            </p:nvSpPr>
            <p:spPr>
              <a:xfrm>
                <a:off x="530880" y="5372019"/>
                <a:ext cx="3350020" cy="369332"/>
              </a:xfrm>
              <a:prstGeom prst="rect">
                <a:avLst/>
              </a:prstGeom>
              <a:noFill/>
            </p:spPr>
            <p:txBody>
              <a:bodyPr wrap="none" rtlCol="0">
                <a:spAutoFit/>
              </a:bodyPr>
              <a:lstStyle/>
              <a:p>
                <a:r>
                  <a:rPr kumimoji="1" lang="ja-JP" altLang="en-US" dirty="0"/>
                  <a:t>ポアンカレ写像</a:t>
                </a: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oMath>
                </a14:m>
                <a:r>
                  <a:rPr kumimoji="1" lang="ja-JP" altLang="en-US" dirty="0"/>
                  <a:t>を用いて，</a:t>
                </a:r>
              </a:p>
            </p:txBody>
          </p:sp>
        </mc:Choice>
        <mc:Fallback xmlns="">
          <p:sp>
            <p:nvSpPr>
              <p:cNvPr id="25" name="テキスト ボックス 24">
                <a:extLst>
                  <a:ext uri="{FF2B5EF4-FFF2-40B4-BE49-F238E27FC236}">
                    <a16:creationId xmlns:a16="http://schemas.microsoft.com/office/drawing/2014/main" id="{BA15AC95-AA60-4AE4-8D6D-024CC34D5C83}"/>
                  </a:ext>
                </a:extLst>
              </p:cNvPr>
              <p:cNvSpPr txBox="1">
                <a:spLocks noRot="1" noChangeAspect="1" noMove="1" noResize="1" noEditPoints="1" noAdjustHandles="1" noChangeArrowheads="1" noChangeShapeType="1" noTextEdit="1"/>
              </p:cNvSpPr>
              <p:nvPr/>
            </p:nvSpPr>
            <p:spPr>
              <a:xfrm>
                <a:off x="530880" y="5372019"/>
                <a:ext cx="3350020" cy="369332"/>
              </a:xfrm>
              <a:prstGeom prst="rect">
                <a:avLst/>
              </a:prstGeom>
              <a:blipFill>
                <a:blip r:embed="rId6"/>
                <a:stretch>
                  <a:fillRect l="-1455" t="-6557" r="-9636"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76BE1DA6-27C0-41E0-AFE7-82F43BA982C7}"/>
                  </a:ext>
                </a:extLst>
              </p:cNvPr>
              <p:cNvSpPr txBox="1"/>
              <p:nvPr/>
            </p:nvSpPr>
            <p:spPr>
              <a:xfrm>
                <a:off x="3759021" y="5359305"/>
                <a:ext cx="16259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𝑧</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𝑧</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26" name="テキスト ボックス 25">
                <a:extLst>
                  <a:ext uri="{FF2B5EF4-FFF2-40B4-BE49-F238E27FC236}">
                    <a16:creationId xmlns:a16="http://schemas.microsoft.com/office/drawing/2014/main" id="{76BE1DA6-27C0-41E0-AFE7-82F43BA982C7}"/>
                  </a:ext>
                </a:extLst>
              </p:cNvPr>
              <p:cNvSpPr txBox="1">
                <a:spLocks noRot="1" noChangeAspect="1" noMove="1" noResize="1" noEditPoints="1" noAdjustHandles="1" noChangeArrowheads="1" noChangeShapeType="1" noTextEdit="1"/>
              </p:cNvSpPr>
              <p:nvPr/>
            </p:nvSpPr>
            <p:spPr>
              <a:xfrm>
                <a:off x="3759021" y="5359305"/>
                <a:ext cx="1625958" cy="369332"/>
              </a:xfrm>
              <a:prstGeom prst="rect">
                <a:avLst/>
              </a:prstGeom>
              <a:blipFill>
                <a:blip r:embed="rId7"/>
                <a:stretch>
                  <a:fillRect b="-131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7B1B631-A230-40AA-AD1E-29BB2F8CC2F4}"/>
                  </a:ext>
                </a:extLst>
              </p:cNvPr>
              <p:cNvSpPr txBox="1"/>
              <p:nvPr/>
            </p:nvSpPr>
            <p:spPr>
              <a:xfrm>
                <a:off x="748009" y="4209535"/>
                <a:ext cx="5696559" cy="369332"/>
              </a:xfrm>
              <a:prstGeom prst="rect">
                <a:avLst/>
              </a:prstGeom>
              <a:noFill/>
            </p:spPr>
            <p:txBody>
              <a:bodyPr wrap="none" rtlCol="0">
                <a:spAutoFit/>
              </a:bodyPr>
              <a:lstStyle/>
              <a:p>
                <a:r>
                  <a:rPr kumimoji="1" lang="ja-JP" altLang="en-US" dirty="0"/>
                  <a:t>以上から，ポアンカレ断面上で気にするべき状態変数</a:t>
                </a:r>
                <a14:m>
                  <m:oMath xmlns:m="http://schemas.openxmlformats.org/officeDocument/2006/math">
                    <m:r>
                      <a:rPr kumimoji="1" lang="en-US" altLang="ja-JP" b="0" i="1" smtClean="0">
                        <a:latin typeface="Cambria Math" panose="02040503050406030204" pitchFamily="18" charset="0"/>
                      </a:rPr>
                      <m:t>𝑧</m:t>
                    </m:r>
                  </m:oMath>
                </a14:m>
                <a:r>
                  <a:rPr kumimoji="1" lang="ja-JP" altLang="en-US" dirty="0"/>
                  <a:t>は</a:t>
                </a:r>
              </a:p>
            </p:txBody>
          </p:sp>
        </mc:Choice>
        <mc:Fallback xmlns="">
          <p:sp>
            <p:nvSpPr>
              <p:cNvPr id="27" name="テキスト ボックス 26">
                <a:extLst>
                  <a:ext uri="{FF2B5EF4-FFF2-40B4-BE49-F238E27FC236}">
                    <a16:creationId xmlns:a16="http://schemas.microsoft.com/office/drawing/2014/main" id="{07B1B631-A230-40AA-AD1E-29BB2F8CC2F4}"/>
                  </a:ext>
                </a:extLst>
              </p:cNvPr>
              <p:cNvSpPr txBox="1">
                <a:spLocks noRot="1" noChangeAspect="1" noMove="1" noResize="1" noEditPoints="1" noAdjustHandles="1" noChangeArrowheads="1" noChangeShapeType="1" noTextEdit="1"/>
              </p:cNvSpPr>
              <p:nvPr/>
            </p:nvSpPr>
            <p:spPr>
              <a:xfrm>
                <a:off x="748009" y="4209535"/>
                <a:ext cx="5696559" cy="369332"/>
              </a:xfrm>
              <a:prstGeom prst="rect">
                <a:avLst/>
              </a:prstGeom>
              <a:blipFill>
                <a:blip r:embed="rId8"/>
                <a:stretch>
                  <a:fillRect l="-964" t="-8333" r="-6745"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AEEE10D7-5691-433B-9CCE-73D8D9A92D52}"/>
                  </a:ext>
                </a:extLst>
              </p:cNvPr>
              <p:cNvSpPr txBox="1"/>
              <p:nvPr/>
            </p:nvSpPr>
            <p:spPr>
              <a:xfrm>
                <a:off x="3274514" y="4554870"/>
                <a:ext cx="1677126" cy="4591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𝜙</m:t>
                              </m:r>
                              <m:r>
                                <a:rPr kumimoji="1" lang="en-US" altLang="ja-JP" b="0" i="1" smtClean="0">
                                  <a:latin typeface="Cambria Math" panose="02040503050406030204" pitchFamily="18" charset="0"/>
                                </a:rPr>
                                <m:t> </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𝑥</m:t>
                                  </m:r>
                                </m:e>
                              </m:acc>
                              <m:r>
                                <a:rPr kumimoji="1" lang="en-US" altLang="ja-JP" b="0" i="1" smtClean="0">
                                  <a:latin typeface="Cambria Math" panose="02040503050406030204" pitchFamily="18" charset="0"/>
                                </a:rPr>
                                <m:t> </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𝜃</m:t>
                                  </m:r>
                                </m:e>
                              </m:acc>
                            </m:e>
                          </m:d>
                        </m:e>
                        <m:sup>
                          <m:r>
                            <a:rPr kumimoji="1" lang="en-US" altLang="ja-JP" b="0" i="1" smtClean="0">
                              <a:latin typeface="Cambria Math" panose="02040503050406030204" pitchFamily="18" charset="0"/>
                            </a:rPr>
                            <m:t>⊤</m:t>
                          </m:r>
                        </m:sup>
                      </m:sSup>
                    </m:oMath>
                  </m:oMathPara>
                </a14:m>
                <a:endParaRPr kumimoji="1" lang="ja-JP" altLang="en-US" dirty="0"/>
              </a:p>
            </p:txBody>
          </p:sp>
        </mc:Choice>
        <mc:Fallback xmlns="">
          <p:sp>
            <p:nvSpPr>
              <p:cNvPr id="28" name="テキスト ボックス 27">
                <a:extLst>
                  <a:ext uri="{FF2B5EF4-FFF2-40B4-BE49-F238E27FC236}">
                    <a16:creationId xmlns:a16="http://schemas.microsoft.com/office/drawing/2014/main" id="{AEEE10D7-5691-433B-9CCE-73D8D9A92D52}"/>
                  </a:ext>
                </a:extLst>
              </p:cNvPr>
              <p:cNvSpPr txBox="1">
                <a:spLocks noRot="1" noChangeAspect="1" noMove="1" noResize="1" noEditPoints="1" noAdjustHandles="1" noChangeArrowheads="1" noChangeShapeType="1" noTextEdit="1"/>
              </p:cNvSpPr>
              <p:nvPr/>
            </p:nvSpPr>
            <p:spPr>
              <a:xfrm>
                <a:off x="3274514" y="4554870"/>
                <a:ext cx="1677126" cy="459100"/>
              </a:xfrm>
              <a:prstGeom prst="rect">
                <a:avLst/>
              </a:prstGeom>
              <a:blipFill>
                <a:blip r:embed="rId9"/>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94A5ABFA-D813-4A36-A906-C86DC0DF090A}"/>
                  </a:ext>
                </a:extLst>
              </p:cNvPr>
              <p:cNvSpPr txBox="1"/>
              <p:nvPr/>
            </p:nvSpPr>
            <p:spPr>
              <a:xfrm>
                <a:off x="5460442" y="5371463"/>
                <a:ext cx="3600024" cy="369332"/>
              </a:xfrm>
              <a:prstGeom prst="rect">
                <a:avLst/>
              </a:prstGeom>
              <a:noFill/>
            </p:spPr>
            <p:txBody>
              <a:bodyPr wrap="none" rtlCol="0">
                <a:spAutoFit/>
              </a:bodyPr>
              <a:lstStyle/>
              <a:p>
                <a:r>
                  <a:rPr lang="ja-JP" altLang="en-US" dirty="0"/>
                  <a:t>を満たす</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𝑧</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 </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𝑢</m:t>
                        </m:r>
                      </m:e>
                      <m:sup>
                        <m:r>
                          <a:rPr lang="en-US" altLang="ja-JP" b="0" i="1" smtClean="0">
                            <a:latin typeface="Cambria Math" panose="02040503050406030204" pitchFamily="18" charset="0"/>
                          </a:rPr>
                          <m:t>∗</m:t>
                        </m:r>
                      </m:sup>
                    </m:sSup>
                  </m:oMath>
                </a14:m>
                <a:r>
                  <a:rPr kumimoji="1" lang="ja-JP" altLang="en-US" dirty="0"/>
                  <a:t>の組を数値的に探す</a:t>
                </a:r>
              </a:p>
            </p:txBody>
          </p:sp>
        </mc:Choice>
        <mc:Fallback xmlns="">
          <p:sp>
            <p:nvSpPr>
              <p:cNvPr id="29" name="テキスト ボックス 28">
                <a:extLst>
                  <a:ext uri="{FF2B5EF4-FFF2-40B4-BE49-F238E27FC236}">
                    <a16:creationId xmlns:a16="http://schemas.microsoft.com/office/drawing/2014/main" id="{94A5ABFA-D813-4A36-A906-C86DC0DF090A}"/>
                  </a:ext>
                </a:extLst>
              </p:cNvPr>
              <p:cNvSpPr txBox="1">
                <a:spLocks noRot="1" noChangeAspect="1" noMove="1" noResize="1" noEditPoints="1" noAdjustHandles="1" noChangeArrowheads="1" noChangeShapeType="1" noTextEdit="1"/>
              </p:cNvSpPr>
              <p:nvPr/>
            </p:nvSpPr>
            <p:spPr>
              <a:xfrm>
                <a:off x="5460442" y="5371463"/>
                <a:ext cx="3600024" cy="369332"/>
              </a:xfrm>
              <a:prstGeom prst="rect">
                <a:avLst/>
              </a:prstGeom>
              <a:blipFill>
                <a:blip r:embed="rId10"/>
                <a:stretch>
                  <a:fillRect l="-1525" t="-6557" r="-4068"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B8674FF4-D1C5-40E7-92AB-BA975B1E4F8B}"/>
                  </a:ext>
                </a:extLst>
              </p:cNvPr>
              <p:cNvSpPr txBox="1"/>
              <p:nvPr/>
            </p:nvSpPr>
            <p:spPr>
              <a:xfrm>
                <a:off x="530880" y="5908631"/>
                <a:ext cx="2234330" cy="369332"/>
              </a:xfrm>
              <a:prstGeom prst="rect">
                <a:avLst/>
              </a:prstGeom>
              <a:noFill/>
            </p:spPr>
            <p:txBody>
              <a:bodyPr wrap="none" rtlCol="0">
                <a:spAutoFit/>
              </a:bodyPr>
              <a:lstStyle/>
              <a:p>
                <a:r>
                  <a:rPr kumimoji="1" lang="ja-JP" altLang="en-US" dirty="0"/>
                  <a:t>ただし，制御入力</a:t>
                </a:r>
                <a14:m>
                  <m:oMath xmlns:m="http://schemas.openxmlformats.org/officeDocument/2006/math">
                    <m:r>
                      <a:rPr kumimoji="1" lang="en-US" altLang="ja-JP" b="0" i="1" smtClean="0">
                        <a:latin typeface="Cambria Math" panose="02040503050406030204" pitchFamily="18" charset="0"/>
                      </a:rPr>
                      <m:t>𝑢</m:t>
                    </m:r>
                    <m:r>
                      <a:rPr lang="ja-JP" altLang="en-US" i="1">
                        <a:latin typeface="Cambria Math" panose="02040503050406030204" pitchFamily="18" charset="0"/>
                      </a:rPr>
                      <m:t>は</m:t>
                    </m:r>
                  </m:oMath>
                </a14:m>
                <a:endParaRPr kumimoji="1" lang="ja-JP" altLang="en-US" dirty="0"/>
              </a:p>
            </p:txBody>
          </p:sp>
        </mc:Choice>
        <mc:Fallback xmlns="">
          <p:sp>
            <p:nvSpPr>
              <p:cNvPr id="30" name="テキスト ボックス 29">
                <a:extLst>
                  <a:ext uri="{FF2B5EF4-FFF2-40B4-BE49-F238E27FC236}">
                    <a16:creationId xmlns:a16="http://schemas.microsoft.com/office/drawing/2014/main" id="{B8674FF4-D1C5-40E7-92AB-BA975B1E4F8B}"/>
                  </a:ext>
                </a:extLst>
              </p:cNvPr>
              <p:cNvSpPr txBox="1">
                <a:spLocks noRot="1" noChangeAspect="1" noMove="1" noResize="1" noEditPoints="1" noAdjustHandles="1" noChangeArrowheads="1" noChangeShapeType="1" noTextEdit="1"/>
              </p:cNvSpPr>
              <p:nvPr/>
            </p:nvSpPr>
            <p:spPr>
              <a:xfrm>
                <a:off x="530880" y="5908631"/>
                <a:ext cx="2234330" cy="369332"/>
              </a:xfrm>
              <a:prstGeom prst="rect">
                <a:avLst/>
              </a:prstGeom>
              <a:blipFill>
                <a:blip r:embed="rId11"/>
                <a:stretch>
                  <a:fillRect l="-2180" t="-6557" r="-7084"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FF8CE3B6-B9C0-4676-879F-BA02A502DDB9}"/>
                  </a:ext>
                </a:extLst>
              </p:cNvPr>
              <p:cNvSpPr txBox="1"/>
              <p:nvPr/>
            </p:nvSpPr>
            <p:spPr>
              <a:xfrm>
                <a:off x="2674567" y="5829521"/>
                <a:ext cx="1667251" cy="4701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m:rPr>
                                      <m:sty m:val="p"/>
                                    </m:rPr>
                                    <a:rPr kumimoji="1" lang="en-US" altLang="ja-JP" b="0" i="0" smtClean="0">
                                      <a:latin typeface="Cambria Math" panose="02040503050406030204" pitchFamily="18" charset="0"/>
                                    </a:rPr>
                                    <m:t>h</m:t>
                                  </m:r>
                                </m:sub>
                                <m:sup>
                                  <m:r>
                                    <m:rPr>
                                      <m:sty m:val="p"/>
                                    </m:rPr>
                                    <a:rPr kumimoji="1" lang="en-US" altLang="ja-JP" b="0" i="0" smtClean="0">
                                      <a:latin typeface="Cambria Math" panose="02040503050406030204" pitchFamily="18" charset="0"/>
                                    </a:rPr>
                                    <m:t>td</m:t>
                                  </m:r>
                                </m:sup>
                              </m:sSubSup>
                              <m:r>
                                <a:rPr kumimoji="1" lang="en-US" altLang="ja-JP" b="0" i="1" smtClean="0">
                                  <a:latin typeface="Cambria Math" panose="02040503050406030204" pitchFamily="18" charset="0"/>
                                </a:rPr>
                                <m:t> </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m:rPr>
                                      <m:sty m:val="p"/>
                                    </m:rPr>
                                    <a:rPr kumimoji="1" lang="en-US" altLang="ja-JP" b="0" i="0" smtClean="0">
                                      <a:latin typeface="Cambria Math" panose="02040503050406030204" pitchFamily="18" charset="0"/>
                                    </a:rPr>
                                    <m:t>f</m:t>
                                  </m:r>
                                </m:sub>
                                <m:sup>
                                  <m:r>
                                    <m:rPr>
                                      <m:sty m:val="p"/>
                                    </m:rPr>
                                    <a:rPr kumimoji="1" lang="en-US" altLang="ja-JP" b="0" i="0" smtClean="0">
                                      <a:latin typeface="Cambria Math" panose="02040503050406030204" pitchFamily="18" charset="0"/>
                                    </a:rPr>
                                    <m:t>td</m:t>
                                  </m:r>
                                </m:sup>
                              </m:sSubSup>
                            </m:e>
                          </m:d>
                        </m:e>
                        <m:sup>
                          <m:r>
                            <a:rPr kumimoji="1" lang="en-US" altLang="ja-JP" b="0" i="1" smtClean="0">
                              <a:latin typeface="Cambria Math" panose="02040503050406030204" pitchFamily="18" charset="0"/>
                            </a:rPr>
                            <m:t>⊤</m:t>
                          </m:r>
                        </m:sup>
                      </m:sSup>
                    </m:oMath>
                  </m:oMathPara>
                </a14:m>
                <a:endParaRPr kumimoji="1" lang="ja-JP" altLang="en-US" dirty="0"/>
              </a:p>
            </p:txBody>
          </p:sp>
        </mc:Choice>
        <mc:Fallback xmlns="">
          <p:sp>
            <p:nvSpPr>
              <p:cNvPr id="31" name="テキスト ボックス 30">
                <a:extLst>
                  <a:ext uri="{FF2B5EF4-FFF2-40B4-BE49-F238E27FC236}">
                    <a16:creationId xmlns:a16="http://schemas.microsoft.com/office/drawing/2014/main" id="{FF8CE3B6-B9C0-4676-879F-BA02A502DDB9}"/>
                  </a:ext>
                </a:extLst>
              </p:cNvPr>
              <p:cNvSpPr txBox="1">
                <a:spLocks noRot="1" noChangeAspect="1" noMove="1" noResize="1" noEditPoints="1" noAdjustHandles="1" noChangeArrowheads="1" noChangeShapeType="1" noTextEdit="1"/>
              </p:cNvSpPr>
              <p:nvPr/>
            </p:nvSpPr>
            <p:spPr>
              <a:xfrm>
                <a:off x="2674567" y="5829521"/>
                <a:ext cx="1667251" cy="47012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1B6B92FC-10AA-49F0-87D5-8847AA74D502}"/>
                  </a:ext>
                </a:extLst>
              </p:cNvPr>
              <p:cNvSpPr txBox="1"/>
              <p:nvPr/>
            </p:nvSpPr>
            <p:spPr>
              <a:xfrm>
                <a:off x="3558783" y="3639092"/>
                <a:ext cx="1469248" cy="369332"/>
              </a:xfrm>
              <a:prstGeom prst="rect">
                <a:avLst/>
              </a:prstGeom>
              <a:noFill/>
            </p:spPr>
            <p:txBody>
              <a:bodyPr wrap="none" rtlCol="0">
                <a:spAutoFit/>
              </a:bodyPr>
              <a:lstStyle/>
              <a:p>
                <a14:m>
                  <m:oMath xmlns:m="http://schemas.openxmlformats.org/officeDocument/2006/math">
                    <m:r>
                      <a:rPr lang="en-US" altLang="ja-JP" b="0" i="1" dirty="0" smtClean="0">
                        <a:latin typeface="Cambria Math" panose="02040503050406030204" pitchFamily="18" charset="0"/>
                      </a:rPr>
                      <m:t>𝑥</m:t>
                    </m:r>
                  </m:oMath>
                </a14:m>
                <a:r>
                  <a:rPr kumimoji="1" lang="ja-JP" altLang="en-US" dirty="0"/>
                  <a:t>は単調増加</a:t>
                </a:r>
              </a:p>
            </p:txBody>
          </p:sp>
        </mc:Choice>
        <mc:Fallback xmlns="">
          <p:sp>
            <p:nvSpPr>
              <p:cNvPr id="32" name="テキスト ボックス 31">
                <a:extLst>
                  <a:ext uri="{FF2B5EF4-FFF2-40B4-BE49-F238E27FC236}">
                    <a16:creationId xmlns:a16="http://schemas.microsoft.com/office/drawing/2014/main" id="{1B6B92FC-10AA-49F0-87D5-8847AA74D502}"/>
                  </a:ext>
                </a:extLst>
              </p:cNvPr>
              <p:cNvSpPr txBox="1">
                <a:spLocks noRot="1" noChangeAspect="1" noMove="1" noResize="1" noEditPoints="1" noAdjustHandles="1" noChangeArrowheads="1" noChangeShapeType="1" noTextEdit="1"/>
              </p:cNvSpPr>
              <p:nvPr/>
            </p:nvSpPr>
            <p:spPr>
              <a:xfrm>
                <a:off x="3558783" y="3639092"/>
                <a:ext cx="1469248" cy="369332"/>
              </a:xfrm>
              <a:prstGeom prst="rect">
                <a:avLst/>
              </a:prstGeom>
              <a:blipFill>
                <a:blip r:embed="rId13"/>
                <a:stretch>
                  <a:fillRect t="-8197" r="-3320" b="-26230"/>
                </a:stretch>
              </a:blipFill>
            </p:spPr>
            <p:txBody>
              <a:bodyPr/>
              <a:lstStyle/>
              <a:p>
                <a:r>
                  <a:rPr lang="ja-JP" altLang="en-US">
                    <a:noFill/>
                  </a:rPr>
                  <a:t> </a:t>
                </a:r>
              </a:p>
            </p:txBody>
          </p:sp>
        </mc:Fallback>
      </mc:AlternateContent>
      <p:sp>
        <p:nvSpPr>
          <p:cNvPr id="36" name="正方形/長方形 35">
            <a:extLst>
              <a:ext uri="{FF2B5EF4-FFF2-40B4-BE49-F238E27FC236}">
                <a16:creationId xmlns:a16="http://schemas.microsoft.com/office/drawing/2014/main" id="{A7FA84F3-236F-47CC-BB37-193C84022890}"/>
              </a:ext>
            </a:extLst>
          </p:cNvPr>
          <p:cNvSpPr/>
          <p:nvPr/>
        </p:nvSpPr>
        <p:spPr>
          <a:xfrm rot="20700000">
            <a:off x="1588247" y="3031730"/>
            <a:ext cx="1034962" cy="1039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8" name="直線コネクタ 37">
            <a:extLst>
              <a:ext uri="{FF2B5EF4-FFF2-40B4-BE49-F238E27FC236}">
                <a16:creationId xmlns:a16="http://schemas.microsoft.com/office/drawing/2014/main" id="{369E4322-561F-4125-8CB3-496E103B62EE}"/>
              </a:ext>
            </a:extLst>
          </p:cNvPr>
          <p:cNvCxnSpPr>
            <a:stCxn id="19" idx="1"/>
            <a:endCxn id="36" idx="3"/>
          </p:cNvCxnSpPr>
          <p:nvPr/>
        </p:nvCxnSpPr>
        <p:spPr>
          <a:xfrm flipV="1">
            <a:off x="579273" y="2949783"/>
            <a:ext cx="202630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AEAB21F-A84F-440C-9D80-61C675B1BA17}"/>
              </a:ext>
            </a:extLst>
          </p:cNvPr>
          <p:cNvCxnSpPr/>
          <p:nvPr/>
        </p:nvCxnSpPr>
        <p:spPr>
          <a:xfrm>
            <a:off x="2400657" y="3011716"/>
            <a:ext cx="585455" cy="76915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99B7A892-560E-439E-B854-39697F519C56}"/>
                  </a:ext>
                </a:extLst>
              </p:cNvPr>
              <p:cNvSpPr txBox="1"/>
              <p:nvPr/>
            </p:nvSpPr>
            <p:spPr>
              <a:xfrm>
                <a:off x="3712146" y="3106725"/>
                <a:ext cx="937821" cy="382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𝜙</m:t>
                              </m:r>
                            </m:e>
                          </m:acc>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r>
                        <a:rPr lang="en-US" altLang="ja-JP" i="1">
                          <a:latin typeface="Cambria Math" panose="02040503050406030204" pitchFamily="18" charset="0"/>
                        </a:rPr>
                        <m:t>0</m:t>
                      </m:r>
                    </m:oMath>
                  </m:oMathPara>
                </a14:m>
                <a:endParaRPr kumimoji="1" lang="ja-JP" altLang="en-US" dirty="0"/>
              </a:p>
            </p:txBody>
          </p:sp>
        </mc:Choice>
        <mc:Fallback xmlns="">
          <p:sp>
            <p:nvSpPr>
              <p:cNvPr id="39" name="テキスト ボックス 38">
                <a:extLst>
                  <a:ext uri="{FF2B5EF4-FFF2-40B4-BE49-F238E27FC236}">
                    <a16:creationId xmlns:a16="http://schemas.microsoft.com/office/drawing/2014/main" id="{99B7A892-560E-439E-B854-39697F519C56}"/>
                  </a:ext>
                </a:extLst>
              </p:cNvPr>
              <p:cNvSpPr txBox="1">
                <a:spLocks noRot="1" noChangeAspect="1" noMove="1" noResize="1" noEditPoints="1" noAdjustHandles="1" noChangeArrowheads="1" noChangeShapeType="1" noTextEdit="1"/>
              </p:cNvSpPr>
              <p:nvPr/>
            </p:nvSpPr>
            <p:spPr>
              <a:xfrm>
                <a:off x="3712146" y="3106725"/>
                <a:ext cx="937821" cy="382156"/>
              </a:xfrm>
              <a:prstGeom prst="rect">
                <a:avLst/>
              </a:prstGeom>
              <a:blipFill>
                <a:blip r:embed="rId14"/>
                <a:stretch>
                  <a:fillRect b="-12903"/>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0BAF8AD2-D276-4CEB-A682-31C7B340115E}"/>
              </a:ext>
            </a:extLst>
          </p:cNvPr>
          <p:cNvSpPr txBox="1"/>
          <p:nvPr/>
        </p:nvSpPr>
        <p:spPr>
          <a:xfrm>
            <a:off x="5017182" y="3145314"/>
            <a:ext cx="4487126" cy="369332"/>
          </a:xfrm>
          <a:prstGeom prst="rect">
            <a:avLst/>
          </a:prstGeom>
          <a:noFill/>
        </p:spPr>
        <p:txBody>
          <a:bodyPr wrap="none" rtlCol="0">
            <a:spAutoFit/>
          </a:bodyPr>
          <a:lstStyle/>
          <a:p>
            <a:r>
              <a:rPr kumimoji="1" lang="en-US" altLang="ja-JP" dirty="0"/>
              <a:t>(</a:t>
            </a:r>
            <a:r>
              <a:rPr kumimoji="1" lang="ja-JP" altLang="en-US" dirty="0"/>
              <a:t>最大まで曲がっている</a:t>
            </a:r>
            <a:r>
              <a:rPr kumimoji="1" lang="en-US" altLang="ja-JP" dirty="0"/>
              <a:t>@</a:t>
            </a:r>
            <a:r>
              <a:rPr kumimoji="1" lang="ja-JP" altLang="en-US" dirty="0"/>
              <a:t>ポアンカレ断面</a:t>
            </a:r>
            <a:r>
              <a:rPr kumimoji="1" lang="en-US" altLang="ja-JP" dirty="0"/>
              <a:t>)</a:t>
            </a:r>
            <a:endParaRPr kumimoji="1" lang="ja-JP" altLang="en-US" dirty="0"/>
          </a:p>
        </p:txBody>
      </p:sp>
    </p:spTree>
    <p:extLst>
      <p:ext uri="{BB962C8B-B14F-4D97-AF65-F5344CB8AC3E}">
        <p14:creationId xmlns:p14="http://schemas.microsoft.com/office/powerpoint/2010/main" val="1854053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36EA8A7-24B0-4A8A-861C-BDEA57695CCB}"/>
              </a:ext>
            </a:extLst>
          </p:cNvPr>
          <p:cNvSpPr txBox="1"/>
          <p:nvPr/>
        </p:nvSpPr>
        <p:spPr>
          <a:xfrm>
            <a:off x="387178" y="271849"/>
            <a:ext cx="156966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ja-JP" altLang="en-US" dirty="0"/>
              <a:t>周期解の探索</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1DD15B2-2925-4C04-BF18-7AA49D3A5418}"/>
                  </a:ext>
                </a:extLst>
              </p:cNvPr>
              <p:cNvSpPr txBox="1"/>
              <p:nvPr/>
            </p:nvSpPr>
            <p:spPr>
              <a:xfrm>
                <a:off x="530880" y="772011"/>
                <a:ext cx="1677126" cy="4591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𝜙</m:t>
                              </m:r>
                              <m:r>
                                <a:rPr kumimoji="1" lang="en-US" altLang="ja-JP" b="0" i="1" smtClean="0">
                                  <a:latin typeface="Cambria Math" panose="02040503050406030204" pitchFamily="18" charset="0"/>
                                </a:rPr>
                                <m:t> </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𝑥</m:t>
                                  </m:r>
                                </m:e>
                              </m:acc>
                              <m:r>
                                <a:rPr kumimoji="1" lang="en-US" altLang="ja-JP" b="0" i="1" smtClean="0">
                                  <a:latin typeface="Cambria Math" panose="02040503050406030204" pitchFamily="18" charset="0"/>
                                </a:rPr>
                                <m:t> </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𝜃</m:t>
                                  </m:r>
                                </m:e>
                              </m:acc>
                            </m:e>
                          </m:d>
                        </m:e>
                        <m:sup>
                          <m:r>
                            <a:rPr kumimoji="1" lang="en-US" altLang="ja-JP" b="0" i="1" smtClean="0">
                              <a:latin typeface="Cambria Math" panose="02040503050406030204" pitchFamily="18" charset="0"/>
                            </a:rPr>
                            <m:t>⊤</m:t>
                          </m:r>
                        </m:sup>
                      </m:sSup>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D1DD15B2-2925-4C04-BF18-7AA49D3A5418}"/>
                  </a:ext>
                </a:extLst>
              </p:cNvPr>
              <p:cNvSpPr txBox="1">
                <a:spLocks noRot="1" noChangeAspect="1" noMove="1" noResize="1" noEditPoints="1" noAdjustHandles="1" noChangeArrowheads="1" noChangeShapeType="1" noTextEdit="1"/>
              </p:cNvSpPr>
              <p:nvPr/>
            </p:nvSpPr>
            <p:spPr>
              <a:xfrm>
                <a:off x="530880" y="772011"/>
                <a:ext cx="1677126" cy="459100"/>
              </a:xfrm>
              <a:prstGeom prst="rect">
                <a:avLst/>
              </a:prstGeom>
              <a:blipFill>
                <a:blip r:embed="rId2"/>
                <a:stretch>
                  <a:fillRect b="-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2B31B86-B610-4D68-9ECB-979CF0303A98}"/>
                  </a:ext>
                </a:extLst>
              </p:cNvPr>
              <p:cNvSpPr txBox="1"/>
              <p:nvPr/>
            </p:nvSpPr>
            <p:spPr>
              <a:xfrm>
                <a:off x="2344005" y="772742"/>
                <a:ext cx="1667251" cy="4701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m:rPr>
                                      <m:sty m:val="p"/>
                                    </m:rPr>
                                    <a:rPr kumimoji="1" lang="en-US" altLang="ja-JP" b="0" i="0" smtClean="0">
                                      <a:latin typeface="Cambria Math" panose="02040503050406030204" pitchFamily="18" charset="0"/>
                                    </a:rPr>
                                    <m:t>h</m:t>
                                  </m:r>
                                </m:sub>
                                <m:sup>
                                  <m:r>
                                    <m:rPr>
                                      <m:sty m:val="p"/>
                                    </m:rPr>
                                    <a:rPr kumimoji="1" lang="en-US" altLang="ja-JP" b="0" i="0" smtClean="0">
                                      <a:latin typeface="Cambria Math" panose="02040503050406030204" pitchFamily="18" charset="0"/>
                                    </a:rPr>
                                    <m:t>td</m:t>
                                  </m:r>
                                </m:sup>
                              </m:sSubSup>
                              <m:r>
                                <a:rPr kumimoji="1" lang="en-US" altLang="ja-JP" b="0" i="1" smtClean="0">
                                  <a:latin typeface="Cambria Math" panose="02040503050406030204" pitchFamily="18" charset="0"/>
                                </a:rPr>
                                <m:t> </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𝛾</m:t>
                                  </m:r>
                                </m:e>
                                <m:sub>
                                  <m:r>
                                    <m:rPr>
                                      <m:sty m:val="p"/>
                                    </m:rPr>
                                    <a:rPr kumimoji="1" lang="en-US" altLang="ja-JP" b="0" i="0" smtClean="0">
                                      <a:latin typeface="Cambria Math" panose="02040503050406030204" pitchFamily="18" charset="0"/>
                                    </a:rPr>
                                    <m:t>f</m:t>
                                  </m:r>
                                </m:sub>
                                <m:sup>
                                  <m:r>
                                    <m:rPr>
                                      <m:sty m:val="p"/>
                                    </m:rPr>
                                    <a:rPr kumimoji="1" lang="en-US" altLang="ja-JP" b="0" i="0" smtClean="0">
                                      <a:latin typeface="Cambria Math" panose="02040503050406030204" pitchFamily="18" charset="0"/>
                                    </a:rPr>
                                    <m:t>td</m:t>
                                  </m:r>
                                </m:sup>
                              </m:sSubSup>
                            </m:e>
                          </m:d>
                        </m:e>
                        <m:sup>
                          <m:r>
                            <a:rPr kumimoji="1" lang="en-US" altLang="ja-JP" b="0" i="1" smtClean="0">
                              <a:latin typeface="Cambria Math" panose="02040503050406030204" pitchFamily="18" charset="0"/>
                            </a:rPr>
                            <m:t>⊤</m:t>
                          </m:r>
                        </m:sup>
                      </m:sSup>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F2B31B86-B610-4D68-9ECB-979CF0303A98}"/>
                  </a:ext>
                </a:extLst>
              </p:cNvPr>
              <p:cNvSpPr txBox="1">
                <a:spLocks noRot="1" noChangeAspect="1" noMove="1" noResize="1" noEditPoints="1" noAdjustHandles="1" noChangeArrowheads="1" noChangeShapeType="1" noTextEdit="1"/>
              </p:cNvSpPr>
              <p:nvPr/>
            </p:nvSpPr>
            <p:spPr>
              <a:xfrm>
                <a:off x="2344005" y="772742"/>
                <a:ext cx="1667251" cy="470129"/>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CE69C0F-65EB-48BA-B0BD-A53DB6F644B0}"/>
              </a:ext>
            </a:extLst>
          </p:cNvPr>
          <p:cNvSpPr txBox="1"/>
          <p:nvPr/>
        </p:nvSpPr>
        <p:spPr>
          <a:xfrm>
            <a:off x="4157130" y="825096"/>
            <a:ext cx="3607078" cy="369332"/>
          </a:xfrm>
          <a:prstGeom prst="rect">
            <a:avLst/>
          </a:prstGeom>
          <a:noFill/>
        </p:spPr>
        <p:txBody>
          <a:bodyPr wrap="none" rtlCol="0">
            <a:spAutoFit/>
          </a:bodyPr>
          <a:lstStyle/>
          <a:p>
            <a:r>
              <a:rPr lang="ja-JP" altLang="en-US" dirty="0"/>
              <a:t>を探索すると，探索次元が高すぎる</a:t>
            </a:r>
            <a:endParaRPr kumimoji="1" lang="ja-JP" altLang="en-US" dirty="0"/>
          </a:p>
        </p:txBody>
      </p:sp>
      <p:sp>
        <p:nvSpPr>
          <p:cNvPr id="6" name="テキスト ボックス 5">
            <a:extLst>
              <a:ext uri="{FF2B5EF4-FFF2-40B4-BE49-F238E27FC236}">
                <a16:creationId xmlns:a16="http://schemas.microsoft.com/office/drawing/2014/main" id="{8A7B3442-A9DF-4D59-AA2B-E50C6EAEFA60}"/>
              </a:ext>
            </a:extLst>
          </p:cNvPr>
          <p:cNvSpPr txBox="1"/>
          <p:nvPr/>
        </p:nvSpPr>
        <p:spPr>
          <a:xfrm>
            <a:off x="628650" y="1484751"/>
            <a:ext cx="4378122" cy="646331"/>
          </a:xfrm>
          <a:prstGeom prst="rect">
            <a:avLst/>
          </a:prstGeom>
          <a:noFill/>
        </p:spPr>
        <p:txBody>
          <a:bodyPr wrap="none" rtlCol="0">
            <a:spAutoFit/>
          </a:bodyPr>
          <a:lstStyle/>
          <a:p>
            <a:r>
              <a:rPr kumimoji="1" lang="ja-JP" altLang="en-US" dirty="0"/>
              <a:t>いくつかの状態変数をあらかじめ指定して，</a:t>
            </a:r>
            <a:endParaRPr kumimoji="1" lang="en-US" altLang="ja-JP" dirty="0"/>
          </a:p>
          <a:p>
            <a:r>
              <a:rPr kumimoji="1" lang="ja-JP" altLang="en-US" dirty="0"/>
              <a:t>探索次元をさらに削減する</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F66AA49-B648-483C-AADE-10914F2A5D2D}"/>
                  </a:ext>
                </a:extLst>
              </p:cNvPr>
              <p:cNvSpPr txBox="1"/>
              <p:nvPr/>
            </p:nvSpPr>
            <p:spPr>
              <a:xfrm>
                <a:off x="628650" y="2251501"/>
                <a:ext cx="5907066" cy="1213153"/>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ポアンカレ断面上の</a:t>
                </a:r>
                <a:r>
                  <a:rPr kumimoji="1" lang="en-US" altLang="ja-JP" dirty="0"/>
                  <a:t>COM</a:t>
                </a:r>
                <a:r>
                  <a:rPr kumimoji="1" lang="ja-JP" altLang="en-US" dirty="0"/>
                  <a:t>水平方向速度</a:t>
                </a:r>
                <a14:m>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𝑥</m:t>
                        </m:r>
                      </m:e>
                    </m:acc>
                  </m:oMath>
                </a14:m>
                <a:r>
                  <a:rPr kumimoji="1" lang="ja-JP" altLang="en-US" dirty="0"/>
                  <a:t>は指定する</a:t>
                </a:r>
              </a:p>
              <a:p>
                <a:pPr marL="285750" indent="-285750">
                  <a:buFont typeface="Arial" panose="020B0604020202020204" pitchFamily="34" charset="0"/>
                  <a:buChar char="•"/>
                </a:pPr>
                <a:r>
                  <a:rPr kumimoji="1" lang="ja-JP" altLang="en-US" dirty="0"/>
                  <a:t>ポアンカレ断面上の</a:t>
                </a:r>
                <a:r>
                  <a:rPr kumimoji="1" lang="en-US" altLang="ja-JP" dirty="0"/>
                  <a:t>COM</a:t>
                </a:r>
                <a:r>
                  <a:rPr kumimoji="1" lang="ja-JP" altLang="en-US" dirty="0"/>
                  <a:t>鉛直方向高さ</a:t>
                </a:r>
                <a14:m>
                  <m:oMath xmlns:m="http://schemas.openxmlformats.org/officeDocument/2006/math">
                    <m:r>
                      <a:rPr kumimoji="1" lang="en-US" altLang="ja-JP" b="0" i="1" smtClean="0">
                        <a:latin typeface="Cambria Math" panose="02040503050406030204" pitchFamily="18" charset="0"/>
                      </a:rPr>
                      <m:t>𝑦</m:t>
                    </m:r>
                  </m:oMath>
                </a14:m>
                <a:r>
                  <a:rPr lang="ja-JP" altLang="en-US" dirty="0"/>
                  <a:t>は指定する</a:t>
                </a:r>
                <a:endParaRPr lang="en-US" altLang="ja-JP" dirty="0"/>
              </a:p>
              <a:p>
                <a:pPr marL="285750" indent="-285750">
                  <a:buFont typeface="Arial" panose="020B0604020202020204" pitchFamily="34" charset="0"/>
                  <a:buChar char="•"/>
                </a:pPr>
                <a:r>
                  <a:rPr lang="ja-JP" altLang="en-US" dirty="0"/>
                  <a:t>ポアンカレ断面上のピッチ角速度</a:t>
                </a:r>
                <a14:m>
                  <m:oMath xmlns:m="http://schemas.openxmlformats.org/officeDocument/2006/math">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𝜃</m:t>
                        </m:r>
                      </m:e>
                    </m:acc>
                  </m:oMath>
                </a14:m>
                <a:r>
                  <a:rPr lang="ja-JP" altLang="en-US" dirty="0"/>
                  <a:t>は指定する</a:t>
                </a:r>
                <a:endParaRPr lang="en-US" altLang="ja-JP" dirty="0"/>
              </a:p>
              <a:p>
                <a:pPr marL="285750" indent="-285750">
                  <a:buFont typeface="Arial" panose="020B0604020202020204" pitchFamily="34" charset="0"/>
                  <a:buChar char="•"/>
                </a:pPr>
                <a:r>
                  <a:rPr lang="ja-JP" altLang="en-US" dirty="0"/>
                  <a:t>ポアンカレ断面上の曲げ角</a:t>
                </a:r>
                <a14:m>
                  <m:oMath xmlns:m="http://schemas.openxmlformats.org/officeDocument/2006/math">
                    <m:r>
                      <a:rPr lang="en-US" altLang="ja-JP" b="0" i="1" smtClean="0">
                        <a:latin typeface="Cambria Math" panose="02040503050406030204" pitchFamily="18" charset="0"/>
                      </a:rPr>
                      <m:t>𝜙</m:t>
                    </m:r>
                  </m:oMath>
                </a14:m>
                <a:r>
                  <a:rPr lang="ja-JP" altLang="en-US" dirty="0"/>
                  <a:t>は指定する</a:t>
                </a:r>
                <a:endParaRPr lang="en-US" altLang="ja-JP" dirty="0"/>
              </a:p>
            </p:txBody>
          </p:sp>
        </mc:Choice>
        <mc:Fallback xmlns="">
          <p:sp>
            <p:nvSpPr>
              <p:cNvPr id="7" name="テキスト ボックス 6">
                <a:extLst>
                  <a:ext uri="{FF2B5EF4-FFF2-40B4-BE49-F238E27FC236}">
                    <a16:creationId xmlns:a16="http://schemas.microsoft.com/office/drawing/2014/main" id="{1F66AA49-B648-483C-AADE-10914F2A5D2D}"/>
                  </a:ext>
                </a:extLst>
              </p:cNvPr>
              <p:cNvSpPr txBox="1">
                <a:spLocks noRot="1" noChangeAspect="1" noMove="1" noResize="1" noEditPoints="1" noAdjustHandles="1" noChangeArrowheads="1" noChangeShapeType="1" noTextEdit="1"/>
              </p:cNvSpPr>
              <p:nvPr/>
            </p:nvSpPr>
            <p:spPr>
              <a:xfrm>
                <a:off x="628650" y="2251501"/>
                <a:ext cx="5907066" cy="1213153"/>
              </a:xfrm>
              <a:prstGeom prst="rect">
                <a:avLst/>
              </a:prstGeom>
              <a:blipFill>
                <a:blip r:embed="rId4"/>
                <a:stretch>
                  <a:fillRect l="-619" t="-2010" b="-7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A17B683-1660-4ED1-9109-2E2F45BA918D}"/>
                  </a:ext>
                </a:extLst>
              </p:cNvPr>
              <p:cNvSpPr txBox="1"/>
              <p:nvPr/>
            </p:nvSpPr>
            <p:spPr>
              <a:xfrm>
                <a:off x="628650" y="4172025"/>
                <a:ext cx="7125092" cy="369332"/>
              </a:xfrm>
              <a:prstGeom prst="rect">
                <a:avLst/>
              </a:prstGeom>
              <a:noFill/>
            </p:spPr>
            <p:txBody>
              <a:bodyPr wrap="none" rtlCol="0">
                <a:spAutoFit/>
              </a:bodyPr>
              <a:lstStyle/>
              <a:p>
                <a:r>
                  <a:rPr lang="ja-JP" altLang="en-US" dirty="0"/>
                  <a:t>以上から，ポアンカレ断面上の探索対象となる変数は入力</a:t>
                </a:r>
                <a14:m>
                  <m:oMath xmlns:m="http://schemas.openxmlformats.org/officeDocument/2006/math">
                    <m:r>
                      <a:rPr lang="en-US" altLang="ja-JP" b="0" i="1" smtClean="0">
                        <a:latin typeface="Cambria Math" panose="02040503050406030204" pitchFamily="18" charset="0"/>
                      </a:rPr>
                      <m:t>𝑢</m:t>
                    </m:r>
                  </m:oMath>
                </a14:m>
                <a:r>
                  <a:rPr kumimoji="1" lang="ja-JP" altLang="en-US" dirty="0"/>
                  <a:t>のみとなり，</a:t>
                </a:r>
              </a:p>
            </p:txBody>
          </p:sp>
        </mc:Choice>
        <mc:Fallback xmlns="">
          <p:sp>
            <p:nvSpPr>
              <p:cNvPr id="8" name="テキスト ボックス 7">
                <a:extLst>
                  <a:ext uri="{FF2B5EF4-FFF2-40B4-BE49-F238E27FC236}">
                    <a16:creationId xmlns:a16="http://schemas.microsoft.com/office/drawing/2014/main" id="{4A17B683-1660-4ED1-9109-2E2F45BA918D}"/>
                  </a:ext>
                </a:extLst>
              </p:cNvPr>
              <p:cNvSpPr txBox="1">
                <a:spLocks noRot="1" noChangeAspect="1" noMove="1" noResize="1" noEditPoints="1" noAdjustHandles="1" noChangeArrowheads="1" noChangeShapeType="1" noTextEdit="1"/>
              </p:cNvSpPr>
              <p:nvPr/>
            </p:nvSpPr>
            <p:spPr>
              <a:xfrm>
                <a:off x="628650" y="4172025"/>
                <a:ext cx="7125092" cy="369332"/>
              </a:xfrm>
              <a:prstGeom prst="rect">
                <a:avLst/>
              </a:prstGeom>
              <a:blipFill>
                <a:blip r:embed="rId5"/>
                <a:stretch>
                  <a:fillRect l="-684" t="-6557" r="-8212"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3E3E193-CB4C-4CF0-A58F-48135BCCC235}"/>
                  </a:ext>
                </a:extLst>
              </p:cNvPr>
              <p:cNvSpPr txBox="1"/>
              <p:nvPr/>
            </p:nvSpPr>
            <p:spPr>
              <a:xfrm>
                <a:off x="628650" y="4554112"/>
                <a:ext cx="5905463" cy="400815"/>
              </a:xfrm>
              <a:prstGeom prst="rect">
                <a:avLst/>
              </a:prstGeom>
              <a:noFill/>
            </p:spPr>
            <p:txBody>
              <a:bodyPr wrap="none" rtlCol="0">
                <a:spAutoFit/>
              </a:bodyPr>
              <a:lstStyle/>
              <a:p>
                <a:r>
                  <a:rPr kumimoji="1" lang="ja-JP" altLang="en-US" dirty="0"/>
                  <a:t>全部で</a:t>
                </a:r>
                <a:r>
                  <a:rPr lang="en-US" altLang="ja-JP" dirty="0"/>
                  <a:t>2</a:t>
                </a:r>
                <a:r>
                  <a:rPr kumimoji="1" lang="ja-JP" altLang="en-US" dirty="0" err="1"/>
                  <a:t>つの</a:t>
                </a:r>
                <a:r>
                  <a:rPr kumimoji="1" lang="ja-JP" altLang="en-US" dirty="0"/>
                  <a:t>変数</a:t>
                </a:r>
                <a14:m>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𝛾</m:t>
                        </m:r>
                      </m:e>
                      <m:sub>
                        <m:r>
                          <m:rPr>
                            <m:sty m:val="p"/>
                          </m:rPr>
                          <a:rPr lang="en-US" altLang="ja-JP" i="0">
                            <a:latin typeface="Cambria Math" panose="02040503050406030204" pitchFamily="18" charset="0"/>
                          </a:rPr>
                          <m:t>h</m:t>
                        </m:r>
                      </m:sub>
                      <m:sup>
                        <m:r>
                          <m:rPr>
                            <m:sty m:val="p"/>
                          </m:rPr>
                          <a:rPr lang="en-US" altLang="ja-JP" b="0" i="0" smtClean="0">
                            <a:latin typeface="Cambria Math" panose="02040503050406030204" pitchFamily="18" charset="0"/>
                          </a:rPr>
                          <m:t>td</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𝛾</m:t>
                        </m:r>
                      </m:e>
                      <m:sub>
                        <m:r>
                          <m:rPr>
                            <m:sty m:val="p"/>
                          </m:rPr>
                          <a:rPr lang="en-US" altLang="ja-JP" i="0" smtClean="0">
                            <a:latin typeface="Cambria Math" panose="02040503050406030204" pitchFamily="18" charset="0"/>
                          </a:rPr>
                          <m:t>f</m:t>
                        </m:r>
                      </m:sub>
                      <m:sup>
                        <m:r>
                          <m:rPr>
                            <m:sty m:val="p"/>
                          </m:rPr>
                          <a:rPr lang="en-US" altLang="ja-JP" b="0" i="0" smtClean="0">
                            <a:latin typeface="Cambria Math" panose="02040503050406030204" pitchFamily="18" charset="0"/>
                          </a:rPr>
                          <m:t>td</m:t>
                        </m:r>
                      </m:sup>
                    </m:sSubSup>
                  </m:oMath>
                </a14:m>
                <a:r>
                  <a:rPr lang="ja-JP" altLang="en-US" dirty="0"/>
                  <a:t>を探索すればよいことになる．</a:t>
                </a:r>
                <a:endParaRPr kumimoji="1" lang="ja-JP" altLang="en-US" dirty="0"/>
              </a:p>
            </p:txBody>
          </p:sp>
        </mc:Choice>
        <mc:Fallback xmlns="">
          <p:sp>
            <p:nvSpPr>
              <p:cNvPr id="9" name="テキスト ボックス 8">
                <a:extLst>
                  <a:ext uri="{FF2B5EF4-FFF2-40B4-BE49-F238E27FC236}">
                    <a16:creationId xmlns:a16="http://schemas.microsoft.com/office/drawing/2014/main" id="{F3E3E193-CB4C-4CF0-A58F-48135BCCC235}"/>
                  </a:ext>
                </a:extLst>
              </p:cNvPr>
              <p:cNvSpPr txBox="1">
                <a:spLocks noRot="1" noChangeAspect="1" noMove="1" noResize="1" noEditPoints="1" noAdjustHandles="1" noChangeArrowheads="1" noChangeShapeType="1" noTextEdit="1"/>
              </p:cNvSpPr>
              <p:nvPr/>
            </p:nvSpPr>
            <p:spPr>
              <a:xfrm>
                <a:off x="628650" y="4554112"/>
                <a:ext cx="5905463" cy="400815"/>
              </a:xfrm>
              <a:prstGeom prst="rect">
                <a:avLst/>
              </a:prstGeom>
              <a:blipFill>
                <a:blip r:embed="rId6"/>
                <a:stretch>
                  <a:fillRect l="-826" b="-242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98B1EF7-3EC9-490F-99BA-49B7EB52C591}"/>
                  </a:ext>
                </a:extLst>
              </p:cNvPr>
              <p:cNvSpPr txBox="1"/>
              <p:nvPr/>
            </p:nvSpPr>
            <p:spPr>
              <a:xfrm>
                <a:off x="628650" y="3573094"/>
                <a:ext cx="5129096" cy="369332"/>
              </a:xfrm>
              <a:prstGeom prst="rect">
                <a:avLst/>
              </a:prstGeom>
              <a:noFill/>
            </p:spPr>
            <p:txBody>
              <a:bodyPr wrap="none" rtlCol="0">
                <a:spAutoFit/>
              </a:bodyPr>
              <a:lstStyle/>
              <a:p>
                <a:r>
                  <a:rPr kumimoji="1" lang="ja-JP" altLang="en-US" dirty="0"/>
                  <a:t>状態変数</a:t>
                </a:r>
                <a14:m>
                  <m:oMath xmlns:m="http://schemas.openxmlformats.org/officeDocument/2006/math">
                    <m:r>
                      <a:rPr kumimoji="1" lang="en-US" altLang="ja-JP" b="0" i="1" smtClean="0">
                        <a:latin typeface="Cambria Math" panose="02040503050406030204" pitchFamily="18" charset="0"/>
                      </a:rPr>
                      <m:t>𝑧</m:t>
                    </m:r>
                  </m:oMath>
                </a14:m>
                <a:r>
                  <a:rPr kumimoji="1" lang="ja-JP" altLang="en-US" dirty="0"/>
                  <a:t>はすべて指定して探索を行うことにする</a:t>
                </a:r>
              </a:p>
            </p:txBody>
          </p:sp>
        </mc:Choice>
        <mc:Fallback xmlns="">
          <p:sp>
            <p:nvSpPr>
              <p:cNvPr id="10" name="テキスト ボックス 9">
                <a:extLst>
                  <a:ext uri="{FF2B5EF4-FFF2-40B4-BE49-F238E27FC236}">
                    <a16:creationId xmlns:a16="http://schemas.microsoft.com/office/drawing/2014/main" id="{098B1EF7-3EC9-490F-99BA-49B7EB52C591}"/>
                  </a:ext>
                </a:extLst>
              </p:cNvPr>
              <p:cNvSpPr txBox="1">
                <a:spLocks noRot="1" noChangeAspect="1" noMove="1" noResize="1" noEditPoints="1" noAdjustHandles="1" noChangeArrowheads="1" noChangeShapeType="1" noTextEdit="1"/>
              </p:cNvSpPr>
              <p:nvPr/>
            </p:nvSpPr>
            <p:spPr>
              <a:xfrm>
                <a:off x="628650" y="3573094"/>
                <a:ext cx="5129096" cy="369332"/>
              </a:xfrm>
              <a:prstGeom prst="rect">
                <a:avLst/>
              </a:prstGeom>
              <a:blipFill>
                <a:blip r:embed="rId7"/>
                <a:stretch>
                  <a:fillRect l="-950" t="-6557" r="-5226" b="-26230"/>
                </a:stretch>
              </a:blipFill>
            </p:spPr>
            <p:txBody>
              <a:bodyPr/>
              <a:lstStyle/>
              <a:p>
                <a:r>
                  <a:rPr lang="ja-JP" altLang="en-US">
                    <a:noFill/>
                  </a:rPr>
                  <a:t> </a:t>
                </a:r>
              </a:p>
            </p:txBody>
          </p:sp>
        </mc:Fallback>
      </mc:AlternateContent>
      <p:sp>
        <p:nvSpPr>
          <p:cNvPr id="14" name="右中かっこ 13">
            <a:extLst>
              <a:ext uri="{FF2B5EF4-FFF2-40B4-BE49-F238E27FC236}">
                <a16:creationId xmlns:a16="http://schemas.microsoft.com/office/drawing/2014/main" id="{5E7D7BB0-61EA-41CE-A2B6-7ED5B342D24A}"/>
              </a:ext>
            </a:extLst>
          </p:cNvPr>
          <p:cNvSpPr/>
          <p:nvPr/>
        </p:nvSpPr>
        <p:spPr>
          <a:xfrm>
            <a:off x="5757746" y="2858077"/>
            <a:ext cx="338254" cy="57092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E6432266-4C9F-41B8-8F87-425D68B83E19}"/>
              </a:ext>
            </a:extLst>
          </p:cNvPr>
          <p:cNvSpPr txBox="1"/>
          <p:nvPr/>
        </p:nvSpPr>
        <p:spPr>
          <a:xfrm>
            <a:off x="6337420" y="2958872"/>
            <a:ext cx="3313728" cy="369332"/>
          </a:xfrm>
          <a:prstGeom prst="rect">
            <a:avLst/>
          </a:prstGeom>
          <a:noFill/>
        </p:spPr>
        <p:txBody>
          <a:bodyPr wrap="none" rtlCol="0">
            <a:spAutoFit/>
          </a:bodyPr>
          <a:lstStyle/>
          <a:p>
            <a:r>
              <a:rPr lang="ja-JP" altLang="en-US" dirty="0"/>
              <a:t>本研究は特にこの</a:t>
            </a:r>
            <a:r>
              <a:rPr lang="en-US" altLang="ja-JP" dirty="0"/>
              <a:t>2</a:t>
            </a:r>
            <a:r>
              <a:rPr lang="ja-JP" altLang="en-US" dirty="0"/>
              <a:t>変数に着目</a:t>
            </a:r>
            <a:endParaRPr kumimoji="1" lang="ja-JP" altLang="en-US" dirty="0"/>
          </a:p>
        </p:txBody>
      </p:sp>
    </p:spTree>
    <p:extLst>
      <p:ext uri="{BB962C8B-B14F-4D97-AF65-F5344CB8AC3E}">
        <p14:creationId xmlns:p14="http://schemas.microsoft.com/office/powerpoint/2010/main" val="44966782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1372</Words>
  <Application>Microsoft Office PowerPoint</Application>
  <PresentationFormat>ワイド画面</PresentationFormat>
  <Paragraphs>163</Paragraphs>
  <Slides>11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游ゴシック</vt:lpstr>
      <vt:lpstr>游ゴシック Light</vt:lpstr>
      <vt:lpstr>Arial</vt:lpstr>
      <vt:lpstr>Cambria Math</vt:lpstr>
      <vt:lpstr>Office テーマ</vt:lpstr>
      <vt:lpstr>TwoLegFlexible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TwoLegRigid</dc:title>
  <dc:creator>tomoya kamimura</dc:creator>
  <cp:lastModifiedBy>佐藤　花保</cp:lastModifiedBy>
  <cp:revision>41</cp:revision>
  <dcterms:created xsi:type="dcterms:W3CDTF">2020-06-19T06:45:18Z</dcterms:created>
  <dcterms:modified xsi:type="dcterms:W3CDTF">2020-07-10T04:00:16Z</dcterms:modified>
</cp:coreProperties>
</file>