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12117" r:id="rId2"/>
    <p:sldId id="12118" r:id="rId3"/>
    <p:sldId id="12119" r:id="rId4"/>
    <p:sldId id="1212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8C545-9A7D-E042-8391-57CAA0886534}"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23B74-CF2B-B349-8A6A-0388F1088F6F}" type="slidenum">
              <a:rPr lang="en-US" smtClean="0"/>
              <a:t>‹#›</a:t>
            </a:fld>
            <a:endParaRPr lang="en-US"/>
          </a:p>
        </p:txBody>
      </p:sp>
    </p:spTree>
    <p:extLst>
      <p:ext uri="{BB962C8B-B14F-4D97-AF65-F5344CB8AC3E}">
        <p14:creationId xmlns:p14="http://schemas.microsoft.com/office/powerpoint/2010/main" val="8565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Client: LCC (Leeds City Council)</a:t>
            </a:r>
          </a:p>
          <a:p>
            <a:r>
              <a:rPr lang="en-GB" dirty="0"/>
              <a:t>Service Line: OT&amp;S – Op Model</a:t>
            </a:r>
          </a:p>
          <a:p>
            <a:r>
              <a:rPr lang="en-GB" dirty="0"/>
              <a:t>Offering: Process Optimisation</a:t>
            </a:r>
          </a:p>
          <a:p>
            <a:endParaRPr lang="en-GB" dirty="0"/>
          </a:p>
          <a:p>
            <a:r>
              <a:rPr lang="en-GB" dirty="0"/>
              <a:t>Isn’t this the same as slide 2? </a:t>
            </a:r>
            <a:r>
              <a:rPr lang="en-GB" b="1" dirty="0"/>
              <a:t>(Do we keep this one or slide 2?)</a:t>
            </a:r>
          </a:p>
        </p:txBody>
      </p:sp>
      <p:sp>
        <p:nvSpPr>
          <p:cNvPr id="4" name="Slide Number Placeholder 3"/>
          <p:cNvSpPr>
            <a:spLocks noGrp="1"/>
          </p:cNvSpPr>
          <p:nvPr>
            <p:ph type="sldNum" sz="quarter" idx="5"/>
          </p:nvPr>
        </p:nvSpPr>
        <p:spPr/>
        <p:txBody>
          <a:bodyPr/>
          <a:lstStyle/>
          <a:p>
            <a:fld id="{09C00190-DC35-734B-9649-B4753F9EC698}" type="slidenum">
              <a:rPr lang="en-US" smtClean="0"/>
              <a:t>1</a:t>
            </a:fld>
            <a:endParaRPr lang="en-US"/>
          </a:p>
        </p:txBody>
      </p:sp>
    </p:spTree>
    <p:extLst>
      <p:ext uri="{BB962C8B-B14F-4D97-AF65-F5344CB8AC3E}">
        <p14:creationId xmlns:p14="http://schemas.microsoft.com/office/powerpoint/2010/main" val="319453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Client: LCC (Leeds City Council)</a:t>
            </a:r>
          </a:p>
          <a:p>
            <a:r>
              <a:rPr lang="en-GB" dirty="0"/>
              <a:t>Service Line: OT&amp;S – Op Model</a:t>
            </a:r>
          </a:p>
          <a:p>
            <a:r>
              <a:rPr lang="en-GB" dirty="0"/>
              <a:t>Offering: Process Optimisation</a:t>
            </a:r>
          </a:p>
          <a:p>
            <a:endParaRPr lang="en-GB" dirty="0"/>
          </a:p>
          <a:p>
            <a:r>
              <a:rPr lang="en-GB" dirty="0"/>
              <a:t>Isn’t this the same as slide 2? </a:t>
            </a:r>
            <a:r>
              <a:rPr lang="en-GB" b="1" dirty="0"/>
              <a:t>(Do we keep this one or slide 2?)</a:t>
            </a:r>
          </a:p>
        </p:txBody>
      </p:sp>
      <p:sp>
        <p:nvSpPr>
          <p:cNvPr id="4" name="Slide Number Placeholder 3"/>
          <p:cNvSpPr>
            <a:spLocks noGrp="1"/>
          </p:cNvSpPr>
          <p:nvPr>
            <p:ph type="sldNum" sz="quarter" idx="5"/>
          </p:nvPr>
        </p:nvSpPr>
        <p:spPr/>
        <p:txBody>
          <a:bodyPr/>
          <a:lstStyle/>
          <a:p>
            <a:fld id="{09C00190-DC35-734B-9649-B4753F9EC698}" type="slidenum">
              <a:rPr lang="en-US" smtClean="0"/>
              <a:t>2</a:t>
            </a:fld>
            <a:endParaRPr lang="en-US"/>
          </a:p>
        </p:txBody>
      </p:sp>
    </p:spTree>
    <p:extLst>
      <p:ext uri="{BB962C8B-B14F-4D97-AF65-F5344CB8AC3E}">
        <p14:creationId xmlns:p14="http://schemas.microsoft.com/office/powerpoint/2010/main" val="270801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Client: LCC (Leeds City Council)</a:t>
            </a:r>
          </a:p>
          <a:p>
            <a:r>
              <a:rPr lang="en-GB" dirty="0"/>
              <a:t>Service Line: OT&amp;S – Op Model</a:t>
            </a:r>
          </a:p>
          <a:p>
            <a:r>
              <a:rPr lang="en-GB" dirty="0"/>
              <a:t>Offering: Process Optimisation</a:t>
            </a:r>
          </a:p>
          <a:p>
            <a:endParaRPr lang="en-GB" dirty="0"/>
          </a:p>
          <a:p>
            <a:r>
              <a:rPr lang="en-GB" dirty="0"/>
              <a:t>Isn’t this the same as slide 2? </a:t>
            </a:r>
            <a:r>
              <a:rPr lang="en-GB" b="1" dirty="0"/>
              <a:t>(Do we keep this one or slide 2?)</a:t>
            </a:r>
          </a:p>
        </p:txBody>
      </p:sp>
      <p:sp>
        <p:nvSpPr>
          <p:cNvPr id="4" name="Slide Number Placeholder 3"/>
          <p:cNvSpPr>
            <a:spLocks noGrp="1"/>
          </p:cNvSpPr>
          <p:nvPr>
            <p:ph type="sldNum" sz="quarter" idx="5"/>
          </p:nvPr>
        </p:nvSpPr>
        <p:spPr/>
        <p:txBody>
          <a:bodyPr/>
          <a:lstStyle/>
          <a:p>
            <a:fld id="{09C00190-DC35-734B-9649-B4753F9EC698}" type="slidenum">
              <a:rPr lang="en-US" smtClean="0"/>
              <a:t>3</a:t>
            </a:fld>
            <a:endParaRPr lang="en-US"/>
          </a:p>
        </p:txBody>
      </p:sp>
    </p:spTree>
    <p:extLst>
      <p:ext uri="{BB962C8B-B14F-4D97-AF65-F5344CB8AC3E}">
        <p14:creationId xmlns:p14="http://schemas.microsoft.com/office/powerpoint/2010/main" val="144518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Client: LCC (Leeds City Council)</a:t>
            </a:r>
          </a:p>
          <a:p>
            <a:r>
              <a:rPr lang="en-GB" dirty="0"/>
              <a:t>Service Line: OT&amp;S – Op Model</a:t>
            </a:r>
          </a:p>
          <a:p>
            <a:r>
              <a:rPr lang="en-GB" dirty="0"/>
              <a:t>Offering: Process Optimisation</a:t>
            </a:r>
          </a:p>
          <a:p>
            <a:endParaRPr lang="en-GB" dirty="0"/>
          </a:p>
          <a:p>
            <a:r>
              <a:rPr lang="en-GB" dirty="0"/>
              <a:t>Isn’t this the same as slide 2? </a:t>
            </a:r>
            <a:r>
              <a:rPr lang="en-GB" b="1" dirty="0"/>
              <a:t>(Do we keep this one or slide 2?)</a:t>
            </a:r>
          </a:p>
        </p:txBody>
      </p:sp>
      <p:sp>
        <p:nvSpPr>
          <p:cNvPr id="4" name="Slide Number Placeholder 3"/>
          <p:cNvSpPr>
            <a:spLocks noGrp="1"/>
          </p:cNvSpPr>
          <p:nvPr>
            <p:ph type="sldNum" sz="quarter" idx="5"/>
          </p:nvPr>
        </p:nvSpPr>
        <p:spPr/>
        <p:txBody>
          <a:bodyPr/>
          <a:lstStyle/>
          <a:p>
            <a:fld id="{09C00190-DC35-734B-9649-B4753F9EC698}" type="slidenum">
              <a:rPr lang="en-US" smtClean="0"/>
              <a:t>4</a:t>
            </a:fld>
            <a:endParaRPr lang="en-US"/>
          </a:p>
        </p:txBody>
      </p:sp>
    </p:spTree>
    <p:extLst>
      <p:ext uri="{BB962C8B-B14F-4D97-AF65-F5344CB8AC3E}">
        <p14:creationId xmlns:p14="http://schemas.microsoft.com/office/powerpoint/2010/main" val="396931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A930-D70D-67EC-E444-51ADAA614E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B3B99F-C13B-D1A9-6B2B-89E75D9E6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CFE9123-4E0F-4E62-5A4D-748B19A6310D}"/>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C0CC51B3-6298-F769-F979-2E1F0F419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5B87D-4042-79D1-168D-EAF9F8B63797}"/>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38258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0816-3EC3-CAA2-44BD-A5219DBC462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9814C9-0593-D4DC-AC02-9EAF09C7F5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F4C765-A75A-04C5-D020-22254B105B01}"/>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117A5E53-158C-77ED-4577-F93E60FF5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A5950-4D5C-D027-93F4-604B14F9DE4A}"/>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57838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7C6B6-A96C-B9BE-1E3E-2782EAF7CF7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7499CD-47F7-859F-F681-7EF1EB5855F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95E55E-72C6-5BDD-7EAF-C79002BF89C7}"/>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E82BB131-FA91-8A26-CB7B-6EE2E9FB8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B1537-A301-60FB-1A14-DC936635A62E}"/>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383816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JSSColourful_PlainTitle&amp;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02806A92-9494-47E8-B126-B8CAE6D22630}"/>
              </a:ext>
            </a:extLst>
          </p:cNvPr>
          <p:cNvSpPr>
            <a:spLocks noGrp="1"/>
          </p:cNvSpPr>
          <p:nvPr>
            <p:ph type="title" hasCustomPrompt="1"/>
          </p:nvPr>
        </p:nvSpPr>
        <p:spPr>
          <a:xfrm>
            <a:off x="838200" y="365125"/>
            <a:ext cx="10515600" cy="830997"/>
          </a:xfrm>
          <a:prstGeom prst="rect">
            <a:avLst/>
          </a:prstGeom>
        </p:spPr>
        <p:txBody>
          <a:bodyPr vert="horz" lIns="0" tIns="0" rIns="0" bIns="0" rtlCol="0" anchor="ctr" anchorCtr="0">
            <a:noAutofit/>
          </a:bodyPr>
          <a:lstStyle/>
          <a:p>
            <a:r>
              <a:rPr lang="en-US"/>
              <a:t>Click to edit BJSS Master title style</a:t>
            </a:r>
            <a:endParaRPr lang="en-GB"/>
          </a:p>
        </p:txBody>
      </p:sp>
      <p:sp>
        <p:nvSpPr>
          <p:cNvPr id="3" name="Content Placeholder 2">
            <a:extLst>
              <a:ext uri="{FF2B5EF4-FFF2-40B4-BE49-F238E27FC236}">
                <a16:creationId xmlns:a16="http://schemas.microsoft.com/office/drawing/2014/main" id="{829DE756-0CBA-4F47-86E3-F084C3620FDD}"/>
              </a:ext>
            </a:extLst>
          </p:cNvPr>
          <p:cNvSpPr>
            <a:spLocks noGrp="1"/>
          </p:cNvSpPr>
          <p:nvPr>
            <p:ph sz="quarter" idx="10"/>
          </p:nvPr>
        </p:nvSpPr>
        <p:spPr>
          <a:xfrm>
            <a:off x="838800" y="1389600"/>
            <a:ext cx="10515600" cy="4788000"/>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44344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AE09-49B2-EA3D-DFDA-21BDA65EC2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B78CAF-D7E0-43CC-56E0-E6DD44C6EC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76C620-ABD0-DE1A-47A8-B55CD22B9C0B}"/>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20A95EFE-E0C9-BC81-0849-347BB79DF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EC6D9-A3A8-6BDC-B371-9CD6DD2F00C2}"/>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47659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88EA-333A-4FA0-B4DC-B701A0DF1D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BF6E21-93E6-6B23-127D-1A5E0F9A0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2157FE-E464-E59B-BF9D-EBAB53F1322B}"/>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9506FF2D-3891-91FB-9FC3-936E7906A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BF161-A519-F96B-43FC-E9370A4DC7EA}"/>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67102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FE01-849A-BE9C-925E-A1F7073F54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E12908-8B98-99F4-E90C-CC8A3AFBD3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4A2BFED-C24B-1F65-CF5C-0FD238BC66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FAB171D-950C-B848-2A4F-26985CC31F9D}"/>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6" name="Footer Placeholder 5">
            <a:extLst>
              <a:ext uri="{FF2B5EF4-FFF2-40B4-BE49-F238E27FC236}">
                <a16:creationId xmlns:a16="http://schemas.microsoft.com/office/drawing/2014/main" id="{C5E4F510-E879-8726-01B9-B8BB72BD6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1F6B3-C812-8288-BCCF-76881230885F}"/>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43715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4C14-8D18-25CA-4A40-701CAF864FA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FCA5435-057B-BE37-D961-128F42028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05A5BD-61D4-4B07-5DAE-A6FACE7C75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7A10F1-2D9E-67F3-C138-088355C06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C46FB4-48F0-793D-1B20-3BBF53B6347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BE9BC8B-3854-9B5E-F812-73A3393C7AAF}"/>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8" name="Footer Placeholder 7">
            <a:extLst>
              <a:ext uri="{FF2B5EF4-FFF2-40B4-BE49-F238E27FC236}">
                <a16:creationId xmlns:a16="http://schemas.microsoft.com/office/drawing/2014/main" id="{B50BA094-20E1-3545-FCD7-7CE20A56CB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7F19E2-454C-3450-35E9-03C482082B88}"/>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27683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8DE8-BEAE-C4C5-E92C-D058BE921B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5BA9672-9E23-4D3B-85FD-6EEB08DC45AE}"/>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4" name="Footer Placeholder 3">
            <a:extLst>
              <a:ext uri="{FF2B5EF4-FFF2-40B4-BE49-F238E27FC236}">
                <a16:creationId xmlns:a16="http://schemas.microsoft.com/office/drawing/2014/main" id="{78D3C8DA-9ABE-C325-E3D5-12E0C7E08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5CAB14-8801-3220-7828-E7B626C96D29}"/>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23444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B950F-B135-82B6-E3BE-9BB70322354D}"/>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3" name="Footer Placeholder 2">
            <a:extLst>
              <a:ext uri="{FF2B5EF4-FFF2-40B4-BE49-F238E27FC236}">
                <a16:creationId xmlns:a16="http://schemas.microsoft.com/office/drawing/2014/main" id="{A26D3193-D5EA-5782-036B-9A07C45299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2BD740-DC7B-0D41-C0B3-9611DD8CADF6}"/>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130378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FA90-FED6-05AC-192F-1AB8620674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7379BD-A6F3-31EF-E4D8-3A955C1DB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F34B184-3573-3E6A-CAE7-0355C3342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5F85F8-9EA5-6B02-66A4-E3FC2DF5E299}"/>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6" name="Footer Placeholder 5">
            <a:extLst>
              <a:ext uri="{FF2B5EF4-FFF2-40B4-BE49-F238E27FC236}">
                <a16:creationId xmlns:a16="http://schemas.microsoft.com/office/drawing/2014/main" id="{D2622B9B-7BD4-1957-C1D8-DD8A06746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4BA95-AAA8-327B-21ED-7F1E868C00C3}"/>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38507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419D-F583-E6AF-218B-D6922A7B24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DB3C4AC-7D9C-AF90-A4C5-1481080A4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BFD138-5015-19F2-99CF-4F4BA6426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AB19CA-34F2-B36E-E514-7A00FD216E99}"/>
              </a:ext>
            </a:extLst>
          </p:cNvPr>
          <p:cNvSpPr>
            <a:spLocks noGrp="1"/>
          </p:cNvSpPr>
          <p:nvPr>
            <p:ph type="dt" sz="half" idx="10"/>
          </p:nvPr>
        </p:nvSpPr>
        <p:spPr/>
        <p:txBody>
          <a:bodyPr/>
          <a:lstStyle/>
          <a:p>
            <a:fld id="{26C5608A-C56E-5041-B3C0-4050BDFF5595}" type="datetimeFigureOut">
              <a:rPr lang="en-US" smtClean="0"/>
              <a:t>10/5/23</a:t>
            </a:fld>
            <a:endParaRPr lang="en-US"/>
          </a:p>
        </p:txBody>
      </p:sp>
      <p:sp>
        <p:nvSpPr>
          <p:cNvPr id="6" name="Footer Placeholder 5">
            <a:extLst>
              <a:ext uri="{FF2B5EF4-FFF2-40B4-BE49-F238E27FC236}">
                <a16:creationId xmlns:a16="http://schemas.microsoft.com/office/drawing/2014/main" id="{2757F92B-E633-0395-0267-B9B77B0EF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B2470-58D5-A1D7-5920-E5B5658396AD}"/>
              </a:ext>
            </a:extLst>
          </p:cNvPr>
          <p:cNvSpPr>
            <a:spLocks noGrp="1"/>
          </p:cNvSpPr>
          <p:nvPr>
            <p:ph type="sldNum" sz="quarter" idx="12"/>
          </p:nvPr>
        </p:nvSpPr>
        <p:spPr/>
        <p:txBody>
          <a:bodyPr/>
          <a:lstStyle/>
          <a:p>
            <a:fld id="{FD36D7F7-C836-3D4E-BEF5-2B5DED7FAEC5}" type="slidenum">
              <a:rPr lang="en-US" smtClean="0"/>
              <a:t>‹#›</a:t>
            </a:fld>
            <a:endParaRPr lang="en-US"/>
          </a:p>
        </p:txBody>
      </p:sp>
    </p:spTree>
    <p:extLst>
      <p:ext uri="{BB962C8B-B14F-4D97-AF65-F5344CB8AC3E}">
        <p14:creationId xmlns:p14="http://schemas.microsoft.com/office/powerpoint/2010/main" val="21850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BB678-A8C4-46E9-6084-1B3C33EDC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CDBB87-5093-C4CF-61BE-CF4B706CA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4D0CE0-67FC-67C6-7E76-E59B7B7C5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5608A-C56E-5041-B3C0-4050BDFF5595}" type="datetimeFigureOut">
              <a:rPr lang="en-US" smtClean="0"/>
              <a:t>10/5/23</a:t>
            </a:fld>
            <a:endParaRPr lang="en-US"/>
          </a:p>
        </p:txBody>
      </p:sp>
      <p:sp>
        <p:nvSpPr>
          <p:cNvPr id="5" name="Footer Placeholder 4">
            <a:extLst>
              <a:ext uri="{FF2B5EF4-FFF2-40B4-BE49-F238E27FC236}">
                <a16:creationId xmlns:a16="http://schemas.microsoft.com/office/drawing/2014/main" id="{851A2299-59D3-BE0D-6CBA-04DBA2B69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067A9C-24B3-790B-3698-6216E0639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6D7F7-C836-3D4E-BEF5-2B5DED7FAEC5}" type="slidenum">
              <a:rPr lang="en-US" smtClean="0"/>
              <a:t>‹#›</a:t>
            </a:fld>
            <a:endParaRPr lang="en-US"/>
          </a:p>
        </p:txBody>
      </p:sp>
    </p:spTree>
    <p:extLst>
      <p:ext uri="{BB962C8B-B14F-4D97-AF65-F5344CB8AC3E}">
        <p14:creationId xmlns:p14="http://schemas.microsoft.com/office/powerpoint/2010/main" val="359711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2985788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359845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292790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BD6A-E1CB-4675-A975-E59C1E744C2D}"/>
              </a:ext>
            </a:extLst>
          </p:cNvPr>
          <p:cNvSpPr>
            <a:spLocks noGrp="1"/>
          </p:cNvSpPr>
          <p:nvPr>
            <p:ph type="title"/>
          </p:nvPr>
        </p:nvSpPr>
        <p:spPr>
          <a:xfrm>
            <a:off x="838200" y="639445"/>
            <a:ext cx="8185484" cy="630061"/>
          </a:xfrm>
        </p:spPr>
        <p:txBody>
          <a:bodyPr/>
          <a:lstStyle/>
          <a:p>
            <a:r>
              <a:rPr lang="en-GB" sz="2800" dirty="0">
                <a:solidFill>
                  <a:schemeClr val="tx1"/>
                </a:solidFill>
              </a:rPr>
              <a:t>overview slide - example</a:t>
            </a:r>
          </a:p>
        </p:txBody>
      </p:sp>
      <p:sp>
        <p:nvSpPr>
          <p:cNvPr id="18" name="Content Placeholder 2">
            <a:extLst>
              <a:ext uri="{FF2B5EF4-FFF2-40B4-BE49-F238E27FC236}">
                <a16:creationId xmlns:a16="http://schemas.microsoft.com/office/drawing/2014/main" id="{6CF6570F-CDE5-41D0-AB2E-5F9C0C8F5C15}"/>
              </a:ext>
            </a:extLst>
          </p:cNvPr>
          <p:cNvSpPr txBox="1">
            <a:spLocks/>
          </p:cNvSpPr>
          <p:nvPr/>
        </p:nvSpPr>
        <p:spPr>
          <a:xfrm>
            <a:off x="1131449" y="1801681"/>
            <a:ext cx="7706248" cy="863105"/>
          </a:xfrm>
          <a:prstGeom prst="rect">
            <a:avLst/>
          </a:prstGeom>
        </p:spPr>
        <p:txBody>
          <a:bodyPr vert="horz" wrap="square" lIns="0" tIns="90000" rIns="0" bIns="0" rtlCol="0" anchor="b">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a:solidFill>
                  <a:schemeClr val="tx1"/>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a:solidFill>
                  <a:schemeClr val="tx1"/>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a:solidFill>
                  <a:schemeClr val="tx1"/>
                </a:solidFill>
                <a:latin typeface="+mn-lt"/>
                <a:ea typeface="+mn-ea"/>
                <a:cs typeface="Catamaran" panose="000005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dirty="0">
                <a:latin typeface="Catamaran"/>
                <a:cs typeface="Catamaran"/>
              </a:rPr>
              <a:t>BJSS was engaged to remotely support a  council with an organisational restructure and operating model redesign with the aim of driving significant cost savings and efficiencies within a year. The team were also tasked with developing an implementation plan and a clear guide to implementing the recommendations as a response to the impact of Covid-19. </a:t>
            </a:r>
            <a:endParaRPr lang="en-GB" sz="1400" dirty="0">
              <a:latin typeface="Catamaran" pitchFamily="2" charset="77"/>
              <a:cs typeface="Catamaran" pitchFamily="2" charset="77"/>
            </a:endParaRPr>
          </a:p>
        </p:txBody>
      </p:sp>
      <p:sp>
        <p:nvSpPr>
          <p:cNvPr id="21" name="Rectangle 20">
            <a:extLst>
              <a:ext uri="{FF2B5EF4-FFF2-40B4-BE49-F238E27FC236}">
                <a16:creationId xmlns:a16="http://schemas.microsoft.com/office/drawing/2014/main" id="{414CDBF1-C452-4DA8-A8A9-999B3CE4CF01}"/>
              </a:ext>
            </a:extLst>
          </p:cNvPr>
          <p:cNvSpPr/>
          <p:nvPr/>
        </p:nvSpPr>
        <p:spPr>
          <a:xfrm>
            <a:off x="838200" y="1693664"/>
            <a:ext cx="72000" cy="10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Content Placeholder 2">
            <a:extLst>
              <a:ext uri="{FF2B5EF4-FFF2-40B4-BE49-F238E27FC236}">
                <a16:creationId xmlns:a16="http://schemas.microsoft.com/office/drawing/2014/main" id="{DF96B590-3602-4527-A4CC-6CB9EBE09D38}"/>
              </a:ext>
            </a:extLst>
          </p:cNvPr>
          <p:cNvSpPr txBox="1">
            <a:spLocks/>
          </p:cNvSpPr>
          <p:nvPr/>
        </p:nvSpPr>
        <p:spPr>
          <a:xfrm>
            <a:off x="838200" y="2941389"/>
            <a:ext cx="8030600" cy="3277166"/>
          </a:xfrm>
          <a:prstGeom prst="rect">
            <a:avLst/>
          </a:prstGeom>
        </p:spPr>
        <p:txBody>
          <a:bodyPr vert="horz" wrap="square" lIns="0" tIns="90000" rIns="0" bIns="0" rtlCol="0" anchor="t">
            <a:noAutofit/>
          </a:bodyPr>
          <a:lstStyle>
            <a:lvl1pPr marL="228600" indent="-228600" algn="l" defTabSz="914400" rtl="0" eaLnBrk="1" latinLnBrk="0" hangingPunct="1">
              <a:lnSpc>
                <a:spcPct val="80000"/>
              </a:lnSpc>
              <a:spcBef>
                <a:spcPts val="0"/>
              </a:spcBef>
              <a:spcAft>
                <a:spcPts val="1200"/>
              </a:spcAft>
              <a:buFont typeface="Arial" panose="020B0604020202020204" pitchFamily="34" charset="0"/>
              <a:buChar char="•"/>
              <a:defRPr sz="2400" kern="1200" baseline="0">
                <a:solidFill>
                  <a:srgbClr val="041E42"/>
                </a:solidFill>
                <a:latin typeface="+mn-lt"/>
                <a:ea typeface="+mn-ea"/>
                <a:cs typeface="Catamaran" panose="00000500000000000000" pitchFamily="2" charset="0"/>
              </a:defRPr>
            </a:lvl1pPr>
            <a:lvl2pPr marL="685800" indent="-228600" algn="l" defTabSz="914400" rtl="0" eaLnBrk="1" latinLnBrk="0" hangingPunct="1">
              <a:lnSpc>
                <a:spcPct val="80000"/>
              </a:lnSpc>
              <a:spcBef>
                <a:spcPts val="0"/>
              </a:spcBef>
              <a:spcAft>
                <a:spcPts val="1200"/>
              </a:spcAft>
              <a:buFont typeface="Arial" panose="020B0604020202020204" pitchFamily="34" charset="0"/>
              <a:buChar char="•"/>
              <a:defRPr sz="1800" kern="1200" baseline="0">
                <a:solidFill>
                  <a:srgbClr val="041E42"/>
                </a:solidFill>
                <a:latin typeface="+mn-lt"/>
                <a:ea typeface="+mn-ea"/>
                <a:cs typeface="Catamaran" panose="00000500000000000000" pitchFamily="2" charset="0"/>
              </a:defRPr>
            </a:lvl2pPr>
            <a:lvl3pPr marL="1143000" indent="-228600" algn="l" defTabSz="914400" rtl="0" eaLnBrk="1" latinLnBrk="0" hangingPunct="1">
              <a:lnSpc>
                <a:spcPct val="80000"/>
              </a:lnSpc>
              <a:spcBef>
                <a:spcPts val="0"/>
              </a:spcBef>
              <a:spcAft>
                <a:spcPts val="1200"/>
              </a:spcAft>
              <a:buFont typeface="Arial" panose="020B0604020202020204" pitchFamily="34" charset="0"/>
              <a:buChar char="•"/>
              <a:defRPr sz="1400" kern="1200" baseline="0">
                <a:solidFill>
                  <a:srgbClr val="041E42"/>
                </a:solidFill>
                <a:latin typeface="+mn-lt"/>
                <a:ea typeface="+mn-ea"/>
                <a:cs typeface="Catamaran Light" panose="00000400000000000000" pitchFamily="2" charset="0"/>
              </a:defRPr>
            </a:lvl3pPr>
            <a:lvl4pPr marL="1600200" indent="-228600" algn="l" defTabSz="914400" rtl="0" eaLnBrk="1" latinLnBrk="0" hangingPunct="1">
              <a:lnSpc>
                <a:spcPct val="80000"/>
              </a:lnSpc>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80000"/>
              </a:lnSpc>
              <a:spcBef>
                <a:spcPts val="0"/>
              </a:spcBef>
              <a:spcAft>
                <a:spcPts val="1200"/>
              </a:spcAft>
              <a:buFont typeface="Arial" panose="020B0604020202020204" pitchFamily="34" charset="0"/>
              <a:buChar char="•"/>
              <a:defRPr sz="10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400">
                <a:latin typeface="Catamaran SemiBold"/>
                <a:cs typeface="Catamaran SemiBold"/>
              </a:rPr>
              <a:t>Overview</a:t>
            </a:r>
          </a:p>
          <a:p>
            <a:pPr>
              <a:lnSpc>
                <a:spcPct val="100000"/>
              </a:lnSpc>
            </a:pPr>
            <a:r>
              <a:rPr lang="en-GB" sz="1200">
                <a:solidFill>
                  <a:schemeClr val="tx1"/>
                </a:solidFill>
                <a:latin typeface="Catamaran" pitchFamily="2" charset="77"/>
                <a:cs typeface="Catamaran" pitchFamily="2" charset="77"/>
              </a:rPr>
              <a:t>Quickly gained an understanding of council’s overarching transformation strategy, cost-saving requirement and the outcomes of previous transformation programmes to inform approach taken. Captured as-is processes and ways of working, existing matrix org structure and capabilities present in the team through a series of workshops and desk analysis. </a:t>
            </a:r>
          </a:p>
          <a:p>
            <a:pPr>
              <a:lnSpc>
                <a:spcPct val="100000"/>
              </a:lnSpc>
            </a:pPr>
            <a:r>
              <a:rPr lang="en-GB" sz="1200">
                <a:solidFill>
                  <a:schemeClr val="tx1"/>
                </a:solidFill>
                <a:latin typeface="Catamaran" pitchFamily="2" charset="77"/>
                <a:cs typeface="Catamaran" pitchFamily="2" charset="77"/>
              </a:rPr>
              <a:t>Conducted over 24 hours of remote interviews and workshops to complete the as-is analysis, capturing existing pain points, KPIs, SLA failures, handovers to other teams, and prioritising focus areas with project sponsor based on the findings. </a:t>
            </a:r>
          </a:p>
          <a:p>
            <a:pPr>
              <a:lnSpc>
                <a:spcPct val="100000"/>
              </a:lnSpc>
            </a:pPr>
            <a:r>
              <a:rPr lang="en-GB" sz="1200">
                <a:solidFill>
                  <a:schemeClr val="tx1"/>
                </a:solidFill>
                <a:latin typeface="Catamaran" pitchFamily="2" charset="77"/>
                <a:cs typeface="Catamaran" pitchFamily="2" charset="77"/>
              </a:rPr>
              <a:t>Defined and validated to-be operating model and processes centred on agile ways of working with squads and tribe capabilities. Developed supporting capability map and organisational structure. Completed gap analysis between as-is and to-be to create a detailed transition plan, including the change approach required to upskill teams on agile ways of working. </a:t>
            </a:r>
          </a:p>
          <a:p>
            <a:pPr marL="0" indent="0">
              <a:lnSpc>
                <a:spcPct val="100000"/>
              </a:lnSpc>
              <a:buNone/>
            </a:pPr>
            <a:r>
              <a:rPr lang="en-GB" sz="1400">
                <a:latin typeface="Catamaran SemiBold"/>
                <a:cs typeface="Catamaran SemiBold"/>
              </a:rPr>
              <a:t>Outcomes</a:t>
            </a:r>
          </a:p>
          <a:p>
            <a:pPr>
              <a:lnSpc>
                <a:spcPct val="100000"/>
              </a:lnSpc>
            </a:pPr>
            <a:r>
              <a:rPr lang="en-GB" sz="1200">
                <a:solidFill>
                  <a:schemeClr val="tx1"/>
                </a:solidFill>
                <a:latin typeface="Catamaran" pitchFamily="2" charset="77"/>
                <a:cs typeface="Catamaran" pitchFamily="2" charset="77"/>
              </a:rPr>
              <a:t>As a result of the engagement the council were able to realise a 15% cost saving through implementing the new structure and operating model. They were able to implement agile ways of working and demonstrate the best in class agile operating model to other similar organisations. </a:t>
            </a:r>
          </a:p>
        </p:txBody>
      </p:sp>
      <p:sp>
        <p:nvSpPr>
          <p:cNvPr id="36" name="Rectangle 35">
            <a:extLst>
              <a:ext uri="{FF2B5EF4-FFF2-40B4-BE49-F238E27FC236}">
                <a16:creationId xmlns:a16="http://schemas.microsoft.com/office/drawing/2014/main" id="{943F4637-8A7A-47BB-A657-8AFA13F2F82E}"/>
              </a:ext>
            </a:extLst>
          </p:cNvPr>
          <p:cNvSpPr/>
          <p:nvPr/>
        </p:nvSpPr>
        <p:spPr>
          <a:xfrm>
            <a:off x="9571786" y="17845"/>
            <a:ext cx="26202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3" name="TextBox 12">
            <a:extLst>
              <a:ext uri="{FF2B5EF4-FFF2-40B4-BE49-F238E27FC236}">
                <a16:creationId xmlns:a16="http://schemas.microsoft.com/office/drawing/2014/main" id="{0EFFA554-2466-4BF6-9F97-8DC0F981FF46}"/>
              </a:ext>
            </a:extLst>
          </p:cNvPr>
          <p:cNvSpPr txBox="1"/>
          <p:nvPr/>
        </p:nvSpPr>
        <p:spPr>
          <a:xfrm>
            <a:off x="9789146" y="1818942"/>
            <a:ext cx="2169076" cy="4719754"/>
          </a:xfrm>
          <a:prstGeom prst="rect">
            <a:avLst/>
          </a:prstGeom>
          <a:noFill/>
        </p:spPr>
        <p:txBody>
          <a:bodyPr wrap="square">
            <a:spAutoFit/>
          </a:bodyPr>
          <a:lstStyle/>
          <a:p>
            <a:pPr>
              <a:lnSpc>
                <a:spcPct val="80000"/>
              </a:lnSpc>
              <a:spcAft>
                <a:spcPts val="1200"/>
              </a:spcAft>
            </a:pPr>
            <a:r>
              <a:rPr lang="en-GB" sz="1400">
                <a:solidFill>
                  <a:schemeClr val="bg2"/>
                </a:solidFill>
                <a:latin typeface="Catamaran SemiBold" panose="00000700000000000000" pitchFamily="2" charset="0"/>
                <a:cs typeface="Catamaran SemiBold" panose="00000700000000000000" pitchFamily="2" charset="0"/>
              </a:rPr>
              <a:t>Summary of engagement:</a:t>
            </a:r>
          </a:p>
          <a:p>
            <a:pPr lvl="1"/>
            <a:r>
              <a:rPr lang="en-GB" sz="1400">
                <a:solidFill>
                  <a:schemeClr val="bg2"/>
                </a:solidFill>
                <a:latin typeface="Catamaran" pitchFamily="2" charset="77"/>
                <a:cs typeface="Catamaran" pitchFamily="2" charset="77"/>
              </a:rPr>
              <a:t>Target operating model design</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Operating model &amp; process design</a:t>
            </a:r>
          </a:p>
          <a:p>
            <a:pPr lvl="1"/>
            <a:r>
              <a:rPr lang="en-GB" sz="1400">
                <a:solidFill>
                  <a:schemeClr val="bg2"/>
                </a:solidFill>
                <a:latin typeface="Catamaran" pitchFamily="2" charset="77"/>
                <a:cs typeface="Catamaran" pitchFamily="2" charset="77"/>
              </a:rPr>
              <a:t> </a:t>
            </a:r>
          </a:p>
          <a:p>
            <a:pPr lvl="1"/>
            <a:r>
              <a:rPr lang="en-GB" sz="1400">
                <a:solidFill>
                  <a:schemeClr val="bg2"/>
                </a:solidFill>
                <a:latin typeface="Catamaran" pitchFamily="2" charset="77"/>
                <a:cs typeface="Catamaran" pitchFamily="2" charset="77"/>
              </a:rPr>
              <a:t>Change management approach</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Improvement in ways of working with agile guidance </a:t>
            </a:r>
          </a:p>
          <a:p>
            <a:pPr lvl="1"/>
            <a:endParaRPr lang="en-GB" sz="1400">
              <a:solidFill>
                <a:schemeClr val="bg2"/>
              </a:solidFill>
              <a:latin typeface="Catamaran" pitchFamily="2" charset="77"/>
              <a:cs typeface="Catamaran" pitchFamily="2" charset="77"/>
            </a:endParaRPr>
          </a:p>
          <a:p>
            <a:pPr lvl="1"/>
            <a:r>
              <a:rPr lang="en-GB" sz="1400">
                <a:solidFill>
                  <a:schemeClr val="bg2"/>
                </a:solidFill>
                <a:latin typeface="Catamaran" pitchFamily="2" charset="77"/>
                <a:cs typeface="Catamaran" pitchFamily="2" charset="77"/>
              </a:rPr>
              <a:t>Cost savings with newly proposed team structure</a:t>
            </a:r>
          </a:p>
          <a:p>
            <a:pPr lvl="1"/>
            <a:endParaRPr lang="en-GB" sz="1400">
              <a:solidFill>
                <a:schemeClr val="bg2"/>
              </a:solidFill>
              <a:latin typeface="Catamaran" pitchFamily="2" charset="77"/>
              <a:cs typeface="Catamaran" pitchFamily="2" charset="77"/>
            </a:endParaRPr>
          </a:p>
          <a:p>
            <a:pPr lvl="1"/>
            <a:endParaRPr lang="en-GB" sz="1400">
              <a:solidFill>
                <a:schemeClr val="bg2"/>
              </a:solidFill>
              <a:latin typeface="Catamaran" pitchFamily="2" charset="77"/>
              <a:cs typeface="Catamaran" pitchFamily="2" charset="77"/>
            </a:endParaRPr>
          </a:p>
          <a:p>
            <a:pPr>
              <a:lnSpc>
                <a:spcPct val="80000"/>
              </a:lnSpc>
              <a:spcAft>
                <a:spcPts val="1200"/>
              </a:spcAft>
            </a:pPr>
            <a:endParaRPr lang="en-GB" sz="1400">
              <a:solidFill>
                <a:schemeClr val="bg2"/>
              </a:solidFill>
              <a:latin typeface="Catamaran SemiBold" panose="00000700000000000000" pitchFamily="2" charset="0"/>
              <a:cs typeface="Catamaran SemiBold" panose="00000700000000000000" pitchFamily="2" charset="0"/>
            </a:endParaRPr>
          </a:p>
        </p:txBody>
      </p:sp>
      <p:pic>
        <p:nvPicPr>
          <p:cNvPr id="14" name="Graphic 13" descr="Bullseye with solid fill">
            <a:extLst>
              <a:ext uri="{FF2B5EF4-FFF2-40B4-BE49-F238E27FC236}">
                <a16:creationId xmlns:a16="http://schemas.microsoft.com/office/drawing/2014/main" id="{C784E4E2-583D-460E-9E49-B0AE3435CE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4390" y="2197664"/>
            <a:ext cx="360000" cy="360000"/>
          </a:xfrm>
          <a:prstGeom prst="rect">
            <a:avLst/>
          </a:prstGeom>
        </p:spPr>
      </p:pic>
      <p:pic>
        <p:nvPicPr>
          <p:cNvPr id="17" name="Picture 16">
            <a:extLst>
              <a:ext uri="{FF2B5EF4-FFF2-40B4-BE49-F238E27FC236}">
                <a16:creationId xmlns:a16="http://schemas.microsoft.com/office/drawing/2014/main" id="{F6316243-FFD6-4637-A279-B802B6E9C7D4}"/>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backgroundRemoval t="10000" b="90000" l="10000" r="90000">
                        <a14:foregroundMark x1="16928" y1="44720" x2="16928" y2="44720"/>
                        <a14:foregroundMark x1="13950" y1="24224" x2="13950" y2="24224"/>
                        <a14:foregroundMark x1="56270" y1="17184" x2="56270" y2="17184"/>
                        <a14:foregroundMark x1="29467" y1="47826" x2="29467" y2="47826"/>
                        <a14:foregroundMark x1="49530" y1="64182" x2="49530" y2="64182"/>
                        <a14:foregroundMark x1="69436" y1="46377" x2="69436" y2="46377"/>
                        <a14:foregroundMark x1="83856" y1="46377" x2="83856" y2="46377"/>
                        <a14:foregroundMark x1="84169" y1="61491" x2="84169" y2="61491"/>
                        <a14:foregroundMark x1="80564" y1="84679" x2="80564" y2="84679"/>
                        <a14:foregroundMark x1="68339" y1="87371" x2="68339" y2="87371"/>
                        <a14:foregroundMark x1="48589" y1="88613" x2="48589" y2="88613"/>
                      </a14:backgroundRemoval>
                    </a14:imgEffect>
                  </a14:imgLayer>
                </a14:imgProps>
              </a:ext>
            </a:extLst>
          </a:blip>
          <a:stretch>
            <a:fillRect/>
          </a:stretch>
        </p:blipFill>
        <p:spPr>
          <a:xfrm>
            <a:off x="9881607" y="2820104"/>
            <a:ext cx="425567" cy="322177"/>
          </a:xfrm>
          <a:prstGeom prst="rect">
            <a:avLst/>
          </a:prstGeom>
        </p:spPr>
      </p:pic>
      <p:pic>
        <p:nvPicPr>
          <p:cNvPr id="23" name="Graphic 22" descr="Cycle with people">
            <a:extLst>
              <a:ext uri="{FF2B5EF4-FFF2-40B4-BE49-F238E27FC236}">
                <a16:creationId xmlns:a16="http://schemas.microsoft.com/office/drawing/2014/main" id="{C67635EC-F834-40D8-A80E-6D82A9EEEA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390" y="3446845"/>
            <a:ext cx="360000" cy="360000"/>
          </a:xfrm>
          <a:prstGeom prst="rect">
            <a:avLst/>
          </a:prstGeom>
        </p:spPr>
      </p:pic>
      <p:pic>
        <p:nvPicPr>
          <p:cNvPr id="12" name="Picture 2" descr="Agile Icons - Download Free Vector Icons | Noun Project">
            <a:extLst>
              <a:ext uri="{FF2B5EF4-FFF2-40B4-BE49-F238E27FC236}">
                <a16:creationId xmlns:a16="http://schemas.microsoft.com/office/drawing/2014/main" id="{9E7EA0D0-527C-41EA-9050-8B30D1731E44}"/>
              </a:ext>
            </a:extLst>
          </p:cNvPr>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914390" y="4293211"/>
            <a:ext cx="360000" cy="360000"/>
          </a:xfrm>
          <a:prstGeom prst="rect">
            <a:avLst/>
          </a:prstGeom>
          <a:noFill/>
        </p:spPr>
      </p:pic>
      <p:pic>
        <p:nvPicPr>
          <p:cNvPr id="15" name="Graphic 14" descr="Piggy Bank with solid fill">
            <a:extLst>
              <a:ext uri="{FF2B5EF4-FFF2-40B4-BE49-F238E27FC236}">
                <a16:creationId xmlns:a16="http://schemas.microsoft.com/office/drawing/2014/main" id="{C714FE33-97BA-48F0-8F42-9C6E931F9E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390" y="5139577"/>
            <a:ext cx="360001" cy="360001"/>
          </a:xfrm>
          <a:prstGeom prst="rect">
            <a:avLst/>
          </a:prstGeom>
        </p:spPr>
      </p:pic>
      <p:sp>
        <p:nvSpPr>
          <p:cNvPr id="16" name="TextBox 15">
            <a:extLst>
              <a:ext uri="{FF2B5EF4-FFF2-40B4-BE49-F238E27FC236}">
                <a16:creationId xmlns:a16="http://schemas.microsoft.com/office/drawing/2014/main" id="{10F748C4-CD6C-48AD-8B13-E5DEDC7382A6}"/>
              </a:ext>
            </a:extLst>
          </p:cNvPr>
          <p:cNvSpPr txBox="1"/>
          <p:nvPr/>
        </p:nvSpPr>
        <p:spPr>
          <a:xfrm rot="19860960">
            <a:off x="1214412" y="3435249"/>
            <a:ext cx="6974676" cy="447675"/>
          </a:xfrm>
          <a:prstGeom prst="rect">
            <a:avLst/>
          </a:prstGeom>
          <a:solidFill>
            <a:srgbClr val="FFFF00"/>
          </a:solidFill>
        </p:spPr>
        <p:txBody>
          <a:bodyPr wrap="square" rtlCol="0">
            <a:noAutofit/>
          </a:bodyPr>
          <a:lstStyle/>
          <a:p>
            <a:pPr algn="ctr"/>
            <a:r>
              <a:rPr lang="en-GB" sz="2400" b="1"/>
              <a:t>EXAMPLE OVERVIEW SLIDE</a:t>
            </a:r>
          </a:p>
        </p:txBody>
      </p:sp>
    </p:spTree>
    <p:extLst>
      <p:ext uri="{BB962C8B-B14F-4D97-AF65-F5344CB8AC3E}">
        <p14:creationId xmlns:p14="http://schemas.microsoft.com/office/powerpoint/2010/main" val="19959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1344</Words>
  <Application>Microsoft Macintosh PowerPoint</Application>
  <PresentationFormat>Widescreen</PresentationFormat>
  <Paragraphs>104</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Catamaran</vt:lpstr>
      <vt:lpstr>Catamaran SemiBold</vt:lpstr>
      <vt:lpstr>Office Theme</vt:lpstr>
      <vt:lpstr>overview slide - example</vt:lpstr>
      <vt:lpstr>overview slide - example</vt:lpstr>
      <vt:lpstr>overview slide - example</vt:lpstr>
      <vt:lpstr>overview slide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slide - example</dc:title>
  <dc:creator>Tom Kellett</dc:creator>
  <cp:lastModifiedBy>Tom Kellett</cp:lastModifiedBy>
  <cp:revision>1</cp:revision>
  <dcterms:created xsi:type="dcterms:W3CDTF">2023-10-05T14:49:56Z</dcterms:created>
  <dcterms:modified xsi:type="dcterms:W3CDTF">2023-10-05T14:59:25Z</dcterms:modified>
</cp:coreProperties>
</file>