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y="5143500" cx="9144000"/>
  <p:notesSz cx="6858000" cy="9144000"/>
  <p:embeddedFontLst>
    <p:embeddedFont>
      <p:font typeface="Arimo"/>
      <p:regular r:id="rId74"/>
      <p:bold r:id="rId75"/>
      <p:italic r:id="rId76"/>
      <p:boldItalic r:id="rId77"/>
    </p:embeddedFont>
    <p:embeddedFont>
      <p:font typeface="Century Gothic"/>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8D954A-3B72-4E37-A3DB-B2ED064E619B}">
  <a:tblStyle styleId="{9E8D954A-3B72-4E37-A3DB-B2ED064E61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16EE5AF-5314-4547-BAC6-DACC86091BD9}"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5"/>
          </a:solidFill>
        </a:fill>
      </a:tcStyle>
    </a:lastCol>
    <a:firstCol>
      <a:tcTxStyle b="on" i="off">
        <a:font>
          <a:latin typeface="Arial"/>
          <a:ea typeface="Arial"/>
          <a:cs typeface="Arial"/>
        </a:font>
        <a:schemeClr val="lt1"/>
      </a:tcTxStyle>
      <a:tcStyle>
        <a:fill>
          <a:solidFill>
            <a:schemeClr val="accent5"/>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 styleId="{DB6D5E5E-B281-45BD-B247-81D33462BDE4}"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185A0C0-4474-436E-8C20-3495A2121901}" styleName="Table_3">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702336D-6403-41C4-837D-EECB6426A7DA}" styleName="Table_4">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CenturyGothic-italic.fntdata"/><Relationship Id="rId81" Type="http://schemas.openxmlformats.org/officeDocument/2006/relationships/font" Target="fonts/CenturyGothic-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Arimo-bold.fntdata"/><Relationship Id="rId30" Type="http://schemas.openxmlformats.org/officeDocument/2006/relationships/slide" Target="slides/slide23.xml"/><Relationship Id="rId74" Type="http://schemas.openxmlformats.org/officeDocument/2006/relationships/font" Target="fonts/Arimo-regular.fntdata"/><Relationship Id="rId33" Type="http://schemas.openxmlformats.org/officeDocument/2006/relationships/slide" Target="slides/slide26.xml"/><Relationship Id="rId77" Type="http://schemas.openxmlformats.org/officeDocument/2006/relationships/font" Target="fonts/Arimo-boldItalic.fntdata"/><Relationship Id="rId32" Type="http://schemas.openxmlformats.org/officeDocument/2006/relationships/slide" Target="slides/slide25.xml"/><Relationship Id="rId76" Type="http://schemas.openxmlformats.org/officeDocument/2006/relationships/font" Target="fonts/Arimo-italic.fntdata"/><Relationship Id="rId35" Type="http://schemas.openxmlformats.org/officeDocument/2006/relationships/slide" Target="slides/slide28.xml"/><Relationship Id="rId79" Type="http://schemas.openxmlformats.org/officeDocument/2006/relationships/font" Target="fonts/CenturyGothic-bold.fntdata"/><Relationship Id="rId34" Type="http://schemas.openxmlformats.org/officeDocument/2006/relationships/slide" Target="slides/slide27.xml"/><Relationship Id="rId78" Type="http://schemas.openxmlformats.org/officeDocument/2006/relationships/font" Target="fonts/CenturyGothic-regular.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770d8d2e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77770d8d2e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7770d8d2e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77770d8d2e_2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77770d8d2e_2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7770d8d2e_2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77770d8d2e_2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77770d8d2e_2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7770d8d2e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77770d8d2e_2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77770d8d2e_2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7770d8d2e_2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77770d8d2e_2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77770d8d2e_2_1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7770d8d2e_2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77770d8d2e_2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77770d8d2e_2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7770d8d2e_2_1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77770d8d2e_2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7770d8d2e_2_2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77770d8d2e_2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7a0abddcc_0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77a0abddcc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77a0abddcc_0_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77a0abddcc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77a0abddcc_0_1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77a0abddcc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7a0abddc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77a0abddcc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77a0abddcc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77a0abddcc_0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77a0abddcc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7770d8d2e_2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77770d8d2e_2_2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g77770d8d2e_2_2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77a0abddc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g77a0abddcc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g77a0abddcc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7d06f64dc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77d06f64dc_0_2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g77d06f64dc_0_2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804b7b2f58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g804b7b2f58_1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g804b7b2f58_1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804b7b2f5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g804b7b2f58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g804b7b2f58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804b7b2f58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g804b7b2f58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g804b7b2f58_1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804b7b2f58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g804b7b2f58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g804b7b2f58_1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804b7b2f58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g804b7b2f58_1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g804b7b2f58_1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804b7b2f58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g804b7b2f58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g804b7b2f58_1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a0abddc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77a0abddc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77a0abddc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77a0abddcc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g77a0abddcc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77d06f64dc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g77d06f64dc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g77d06f64dc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77cecc9a1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g77cecc9a14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g77cecc9a14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77cecc9a14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g77cecc9a14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g77cecc9a14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77cecc9a14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g77cecc9a14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4" name="Google Shape;614;g77cecc9a14_1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77cecc9a14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g77cecc9a14_1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8" name="Google Shape;628;g77cecc9a14_1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77cecc9a14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g77cecc9a14_1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0" name="Google Shape;640;g77cecc9a14_1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77d06f64dc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g77d06f64dc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4" name="Google Shape;654;g77d06f64dc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77cecc9a14_1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g77cecc9a14_1_2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6" name="Google Shape;666;g77cecc9a14_1_2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77d06f64dc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g77d06f64dc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8" name="Google Shape;678;g77d06f64dc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7770d8d2e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77770d8d2e_2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77770d8d2e_2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77d06f64dc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9" name="Google Shape;689;g77d06f64dc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0" name="Google Shape;690;g77d06f64dc_0_1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77d06f64dc_3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4" name="Google Shape;714;g77d06f64dc_3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5" name="Google Shape;715;g77d06f64dc_3_1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77d06f64dc_3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g77d06f64dc_3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8" name="Google Shape;728;g77d06f64dc_3_1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77d06f64dc_7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g77d06f64dc_7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1" name="Google Shape;741;g77d06f64dc_7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77d06f64dc_7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g77d06f64dc_7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6" name="Google Shape;756;g77d06f64dc_7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g77cecc9a14_1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g77cecc9a14_1_2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6" name="Google Shape;766;g77cecc9a14_1_2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77d06f64dc_7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0" name="Google Shape;780;g77d06f64dc_7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1" name="Google Shape;781;g77d06f64dc_7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77d06f64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g77d06f64d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2" name="Google Shape;792;g77d06f64d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77d06f64d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0" name="Google Shape;800;g77d06f64dc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1" name="Google Shape;801;g77d06f64dc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77d06f64d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5" name="Google Shape;815;g77d06f64dc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6" name="Google Shape;816;g77d06f64dc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7a0abddcc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77a0abddcc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77a0abddcc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77d06f64dc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g77d06f64dc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2" name="Google Shape;832;g77d06f64dc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g77d06f64dc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4" name="Google Shape;844;g77d06f64dc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5" name="Google Shape;845;g77d06f64dc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g77d06f64dc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3" name="Google Shape;853;g77d06f64dc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g77d06f64dc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77d06f64dc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g77d06f64dc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4" name="Google Shape;864;g77d06f64dc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g77d06f64dc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4" name="Google Shape;874;g77d06f64dc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5" name="Google Shape;875;g77d06f64dc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Google Shape;885;g77d06f64dc_3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g77d06f64dc_3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7" name="Google Shape;887;g77d06f64dc_3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77d06f64dc_0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3" name="Google Shape;893;g77d06f64dc_0_2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4" name="Google Shape;894;g77d06f64dc_0_2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Google Shape;909;g77d06f64dc_0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0" name="Google Shape;910;g77d06f64dc_0_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1" name="Google Shape;911;g77d06f64dc_0_3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5" name="Shape 925"/>
        <p:cNvGrpSpPr/>
        <p:nvPr/>
      </p:nvGrpSpPr>
      <p:grpSpPr>
        <a:xfrm>
          <a:off x="0" y="0"/>
          <a:ext cx="0" cy="0"/>
          <a:chOff x="0" y="0"/>
          <a:chExt cx="0" cy="0"/>
        </a:xfrm>
      </p:grpSpPr>
      <p:sp>
        <p:nvSpPr>
          <p:cNvPr id="926" name="Google Shape;926;g77d06f64dc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g77d06f64dc_0_3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8" name="Google Shape;928;g77d06f64dc_0_3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g77d06f64dc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2" name="Google Shape;942;g77d06f64dc_0_3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3" name="Google Shape;943;g77d06f64dc_0_3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7a0abddcc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77a0abddcc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Google Shape;958;g77d06f64dc_0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9" name="Google Shape;959;g77d06f64dc_0_3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0" name="Google Shape;960;g77d06f64dc_0_3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9" name="Shape 969"/>
        <p:cNvGrpSpPr/>
        <p:nvPr/>
      </p:nvGrpSpPr>
      <p:grpSpPr>
        <a:xfrm>
          <a:off x="0" y="0"/>
          <a:ext cx="0" cy="0"/>
          <a:chOff x="0" y="0"/>
          <a:chExt cx="0" cy="0"/>
        </a:xfrm>
      </p:grpSpPr>
      <p:sp>
        <p:nvSpPr>
          <p:cNvPr id="970" name="Google Shape;970;g77d06f64dc_0_3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1" name="Google Shape;971;g77d06f64dc_0_3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2" name="Google Shape;972;g77d06f64dc_0_3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3" name="Shape 983"/>
        <p:cNvGrpSpPr/>
        <p:nvPr/>
      </p:nvGrpSpPr>
      <p:grpSpPr>
        <a:xfrm>
          <a:off x="0" y="0"/>
          <a:ext cx="0" cy="0"/>
          <a:chOff x="0" y="0"/>
          <a:chExt cx="0" cy="0"/>
        </a:xfrm>
      </p:grpSpPr>
      <p:sp>
        <p:nvSpPr>
          <p:cNvPr id="984" name="Google Shape;984;g77d06f64dc_0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5" name="Google Shape;985;g77d06f64dc_0_3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6" name="Google Shape;986;g77d06f64dc_0_3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7" name="Shape 997"/>
        <p:cNvGrpSpPr/>
        <p:nvPr/>
      </p:nvGrpSpPr>
      <p:grpSpPr>
        <a:xfrm>
          <a:off x="0" y="0"/>
          <a:ext cx="0" cy="0"/>
          <a:chOff x="0" y="0"/>
          <a:chExt cx="0" cy="0"/>
        </a:xfrm>
      </p:grpSpPr>
      <p:sp>
        <p:nvSpPr>
          <p:cNvPr id="998" name="Google Shape;998;g77d06f64dc_0_3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9" name="Google Shape;999;g77d06f64dc_0_3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0" name="Google Shape;1000;g77d06f64dc_0_3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g77d06f64dc_3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6" name="Google Shape;1016;g77d06f64dc_3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7" name="Google Shape;1017;g77d06f64dc_3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Google Shape;1024;g77d06f64dc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5" name="Google Shape;1025;g77d06f64dc_5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6" name="Google Shape;1026;g77d06f64dc_5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3" name="Shape 1033"/>
        <p:cNvGrpSpPr/>
        <p:nvPr/>
      </p:nvGrpSpPr>
      <p:grpSpPr>
        <a:xfrm>
          <a:off x="0" y="0"/>
          <a:ext cx="0" cy="0"/>
          <a:chOff x="0" y="0"/>
          <a:chExt cx="0" cy="0"/>
        </a:xfrm>
      </p:grpSpPr>
      <p:sp>
        <p:nvSpPr>
          <p:cNvPr id="1034" name="Google Shape;1034;g77770d8d2e_2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5" name="Google Shape;1035;g77770d8d2e_2_3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6" name="Google Shape;1036;g77770d8d2e_2_3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770d8d2e_2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77770d8d2e_2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77770d8d2e_2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7770d8d2e_2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77770d8d2e_2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77770d8d2e_2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7770d8d2e_2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77770d8d2e_2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77770d8d2e_2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j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Meiryo"/>
              <a:buNone/>
              <a:defRPr sz="4500">
                <a:latin typeface="Meiryo"/>
                <a:ea typeface="Meiryo"/>
                <a:cs typeface="Meiryo"/>
                <a:sym typeface="Meiry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Font typeface="Meiryo"/>
              <a:buNone/>
              <a:defRPr sz="1800">
                <a:latin typeface="Meiryo"/>
                <a:ea typeface="Meiryo"/>
                <a:cs typeface="Meiryo"/>
                <a:sym typeface="Meiryo"/>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白紙">
  <p:cSld name="1_白紙">
    <p:spTree>
      <p:nvGrpSpPr>
        <p:cNvPr id="60" name="Shape 60"/>
        <p:cNvGrpSpPr/>
        <p:nvPr/>
      </p:nvGrpSpPr>
      <p:grpSpPr>
        <a:xfrm>
          <a:off x="0" y="0"/>
          <a:ext cx="0" cy="0"/>
          <a:chOff x="0" y="0"/>
          <a:chExt cx="0" cy="0"/>
        </a:xfrm>
      </p:grpSpPr>
      <p:sp>
        <p:nvSpPr>
          <p:cNvPr id="61" name="Google Shape;61;p15"/>
          <p:cNvSpPr txBox="1"/>
          <p:nvPr>
            <p:ph idx="1" type="body"/>
          </p:nvPr>
        </p:nvSpPr>
        <p:spPr>
          <a:xfrm>
            <a:off x="195863" y="611306"/>
            <a:ext cx="8820000" cy="40671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a:latin typeface="Century Gothic"/>
                <a:ea typeface="Century Gothic"/>
                <a:cs typeface="Century Gothic"/>
                <a:sym typeface="Century Gothic"/>
              </a:defRPr>
            </a:lvl1pPr>
            <a:lvl2pPr indent="-342900" lvl="1" marL="914400" algn="l">
              <a:lnSpc>
                <a:spcPct val="90000"/>
              </a:lnSpc>
              <a:spcBef>
                <a:spcPts val="400"/>
              </a:spcBef>
              <a:spcAft>
                <a:spcPts val="0"/>
              </a:spcAft>
              <a:buClr>
                <a:schemeClr val="dk1"/>
              </a:buClr>
              <a:buSzPts val="1800"/>
              <a:buChar char="•"/>
              <a:defRPr>
                <a:latin typeface="Century Gothic"/>
                <a:ea typeface="Century Gothic"/>
                <a:cs typeface="Century Gothic"/>
                <a:sym typeface="Century Gothic"/>
              </a:defRPr>
            </a:lvl2pPr>
            <a:lvl3pPr indent="-323850" lvl="2" marL="1371600" algn="l">
              <a:lnSpc>
                <a:spcPct val="90000"/>
              </a:lnSpc>
              <a:spcBef>
                <a:spcPts val="400"/>
              </a:spcBef>
              <a:spcAft>
                <a:spcPts val="0"/>
              </a:spcAft>
              <a:buClr>
                <a:schemeClr val="dk1"/>
              </a:buClr>
              <a:buSzPts val="1500"/>
              <a:buChar char="•"/>
              <a:defRPr>
                <a:latin typeface="Century Gothic"/>
                <a:ea typeface="Century Gothic"/>
                <a:cs typeface="Century Gothic"/>
                <a:sym typeface="Century Gothic"/>
              </a:defRPr>
            </a:lvl3pPr>
            <a:lvl4pPr indent="-317500" lvl="3" marL="1828800" algn="l">
              <a:lnSpc>
                <a:spcPct val="90000"/>
              </a:lnSpc>
              <a:spcBef>
                <a:spcPts val="400"/>
              </a:spcBef>
              <a:spcAft>
                <a:spcPts val="0"/>
              </a:spcAft>
              <a:buClr>
                <a:schemeClr val="dk1"/>
              </a:buClr>
              <a:buSzPts val="1400"/>
              <a:buChar char="•"/>
              <a:defRPr>
                <a:latin typeface="Century Gothic"/>
                <a:ea typeface="Century Gothic"/>
                <a:cs typeface="Century Gothic"/>
                <a:sym typeface="Century Gothic"/>
              </a:defRPr>
            </a:lvl4pPr>
            <a:lvl5pPr indent="-317500" lvl="4" marL="2286000" algn="l">
              <a:lnSpc>
                <a:spcPct val="90000"/>
              </a:lnSpc>
              <a:spcBef>
                <a:spcPts val="400"/>
              </a:spcBef>
              <a:spcAft>
                <a:spcPts val="0"/>
              </a:spcAft>
              <a:buClr>
                <a:schemeClr val="dk1"/>
              </a:buClr>
              <a:buSzPts val="1400"/>
              <a:buChar char="•"/>
              <a:defRPr>
                <a:latin typeface="Century Gothic"/>
                <a:ea typeface="Century Gothic"/>
                <a:cs typeface="Century Gothic"/>
                <a:sym typeface="Century Gothic"/>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15"/>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5"/>
          <p:cNvSpPr txBox="1"/>
          <p:nvPr>
            <p:ph idx="12" type="sldNum"/>
          </p:nvPr>
        </p:nvSpPr>
        <p:spPr>
          <a:xfrm>
            <a:off x="6958399" y="4797010"/>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grpSp>
        <p:nvGrpSpPr>
          <p:cNvPr id="64" name="Google Shape;64;p15"/>
          <p:cNvGrpSpPr/>
          <p:nvPr/>
        </p:nvGrpSpPr>
        <p:grpSpPr>
          <a:xfrm>
            <a:off x="242450" y="510079"/>
            <a:ext cx="7846583" cy="48975"/>
            <a:chOff x="323278" y="901006"/>
            <a:chExt cx="10462111" cy="65300"/>
          </a:xfrm>
        </p:grpSpPr>
        <p:sp>
          <p:nvSpPr>
            <p:cNvPr id="65" name="Google Shape;65;p15"/>
            <p:cNvSpPr/>
            <p:nvPr/>
          </p:nvSpPr>
          <p:spPr>
            <a:xfrm>
              <a:off x="323278" y="901007"/>
              <a:ext cx="8561230" cy="65299"/>
            </a:xfrm>
            <a:prstGeom prst="rect">
              <a:avLst/>
            </a:prstGeom>
            <a:solidFill>
              <a:srgbClr val="FFC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66" name="Google Shape;66;p15"/>
            <p:cNvSpPr/>
            <p:nvPr/>
          </p:nvSpPr>
          <p:spPr>
            <a:xfrm>
              <a:off x="8884508" y="901006"/>
              <a:ext cx="1900881" cy="653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p:cSld name="白紙">
    <p:spTree>
      <p:nvGrpSpPr>
        <p:cNvPr id="67" name="Shape 67"/>
        <p:cNvGrpSpPr/>
        <p:nvPr/>
      </p:nvGrpSpPr>
      <p:grpSpPr>
        <a:xfrm>
          <a:off x="0" y="0"/>
          <a:ext cx="0" cy="0"/>
          <a:chOff x="0" y="0"/>
          <a:chExt cx="0" cy="0"/>
        </a:xfrm>
      </p:grpSpPr>
      <p:sp>
        <p:nvSpPr>
          <p:cNvPr id="68" name="Google Shape;68;p16"/>
          <p:cNvSpPr txBox="1"/>
          <p:nvPr>
            <p:ph idx="1" type="body"/>
          </p:nvPr>
        </p:nvSpPr>
        <p:spPr>
          <a:xfrm>
            <a:off x="195863" y="630656"/>
            <a:ext cx="8731575" cy="407475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a:latin typeface="Century Gothic"/>
                <a:ea typeface="Century Gothic"/>
                <a:cs typeface="Century Gothic"/>
                <a:sym typeface="Century Gothic"/>
              </a:defRPr>
            </a:lvl1pPr>
            <a:lvl2pPr indent="-342900" lvl="1" marL="914400" algn="l">
              <a:lnSpc>
                <a:spcPct val="90000"/>
              </a:lnSpc>
              <a:spcBef>
                <a:spcPts val="400"/>
              </a:spcBef>
              <a:spcAft>
                <a:spcPts val="0"/>
              </a:spcAft>
              <a:buClr>
                <a:schemeClr val="dk1"/>
              </a:buClr>
              <a:buSzPts val="1800"/>
              <a:buChar char="•"/>
              <a:defRPr>
                <a:latin typeface="Century Gothic"/>
                <a:ea typeface="Century Gothic"/>
                <a:cs typeface="Century Gothic"/>
                <a:sym typeface="Century Gothic"/>
              </a:defRPr>
            </a:lvl2pPr>
            <a:lvl3pPr indent="-323850" lvl="2" marL="1371600" algn="l">
              <a:lnSpc>
                <a:spcPct val="90000"/>
              </a:lnSpc>
              <a:spcBef>
                <a:spcPts val="400"/>
              </a:spcBef>
              <a:spcAft>
                <a:spcPts val="0"/>
              </a:spcAft>
              <a:buClr>
                <a:schemeClr val="dk1"/>
              </a:buClr>
              <a:buSzPts val="1500"/>
              <a:buChar char="•"/>
              <a:defRPr>
                <a:latin typeface="Century Gothic"/>
                <a:ea typeface="Century Gothic"/>
                <a:cs typeface="Century Gothic"/>
                <a:sym typeface="Century Gothic"/>
              </a:defRPr>
            </a:lvl3pPr>
            <a:lvl4pPr indent="-317500" lvl="3" marL="1828800" algn="l">
              <a:lnSpc>
                <a:spcPct val="90000"/>
              </a:lnSpc>
              <a:spcBef>
                <a:spcPts val="400"/>
              </a:spcBef>
              <a:spcAft>
                <a:spcPts val="0"/>
              </a:spcAft>
              <a:buClr>
                <a:schemeClr val="dk1"/>
              </a:buClr>
              <a:buSzPts val="1400"/>
              <a:buChar char="•"/>
              <a:defRPr>
                <a:latin typeface="Century Gothic"/>
                <a:ea typeface="Century Gothic"/>
                <a:cs typeface="Century Gothic"/>
                <a:sym typeface="Century Gothic"/>
              </a:defRPr>
            </a:lvl4pPr>
            <a:lvl5pPr indent="-317500" lvl="4" marL="2286000" algn="l">
              <a:lnSpc>
                <a:spcPct val="90000"/>
              </a:lnSpc>
              <a:spcBef>
                <a:spcPts val="400"/>
              </a:spcBef>
              <a:spcAft>
                <a:spcPts val="0"/>
              </a:spcAft>
              <a:buClr>
                <a:schemeClr val="dk1"/>
              </a:buClr>
              <a:buSzPts val="1400"/>
              <a:buChar char="•"/>
              <a:defRPr>
                <a:latin typeface="Century Gothic"/>
                <a:ea typeface="Century Gothic"/>
                <a:cs typeface="Century Gothic"/>
                <a:sym typeface="Century Gothic"/>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type="title"/>
          </p:nvPr>
        </p:nvSpPr>
        <p:spPr>
          <a:xfrm>
            <a:off x="222395" y="30017"/>
            <a:ext cx="7886700" cy="5100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2" type="sldNum"/>
          </p:nvPr>
        </p:nvSpPr>
        <p:spPr>
          <a:xfrm>
            <a:off x="6958399" y="4797010"/>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grpSp>
        <p:nvGrpSpPr>
          <p:cNvPr id="71" name="Google Shape;71;p16"/>
          <p:cNvGrpSpPr/>
          <p:nvPr/>
        </p:nvGrpSpPr>
        <p:grpSpPr>
          <a:xfrm>
            <a:off x="242459" y="504304"/>
            <a:ext cx="7846583" cy="48975"/>
            <a:chOff x="323278" y="901006"/>
            <a:chExt cx="10462111" cy="65300"/>
          </a:xfrm>
        </p:grpSpPr>
        <p:sp>
          <p:nvSpPr>
            <p:cNvPr id="72" name="Google Shape;72;p16"/>
            <p:cNvSpPr/>
            <p:nvPr/>
          </p:nvSpPr>
          <p:spPr>
            <a:xfrm>
              <a:off x="323278" y="901007"/>
              <a:ext cx="8561230" cy="65299"/>
            </a:xfrm>
            <a:prstGeom prst="rect">
              <a:avLst/>
            </a:prstGeom>
            <a:solidFill>
              <a:srgbClr val="FFC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73" name="Google Shape;73;p16"/>
            <p:cNvSpPr/>
            <p:nvPr/>
          </p:nvSpPr>
          <p:spPr>
            <a:xfrm>
              <a:off x="8884508" y="901006"/>
              <a:ext cx="1900881" cy="65300"/>
            </a:xfrm>
            <a:prstGeom prst="rect">
              <a:avLst/>
            </a:prstGeom>
            <a:solidFill>
              <a:srgbClr val="BFBFB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タイトル スライド">
  <p:cSld name="1_タイトル スライド">
    <p:spTree>
      <p:nvGrpSpPr>
        <p:cNvPr id="74" name="Shape 74"/>
        <p:cNvGrpSpPr/>
        <p:nvPr/>
      </p:nvGrpSpPr>
      <p:grpSpPr>
        <a:xfrm>
          <a:off x="0" y="0"/>
          <a:ext cx="0" cy="0"/>
          <a:chOff x="0" y="0"/>
          <a:chExt cx="0" cy="0"/>
        </a:xfrm>
      </p:grpSpPr>
      <p:sp>
        <p:nvSpPr>
          <p:cNvPr id="75" name="Google Shape;75;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entury Gothic"/>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type="secHead">
  <p:cSld name="SECTION_HEADER">
    <p:spTree>
      <p:nvGrpSpPr>
        <p:cNvPr id="77" name="Shape 77"/>
        <p:cNvGrpSpPr/>
        <p:nvPr/>
      </p:nvGrpSpPr>
      <p:grpSpPr>
        <a:xfrm>
          <a:off x="0" y="0"/>
          <a:ext cx="0" cy="0"/>
          <a:chOff x="0" y="0"/>
          <a:chExt cx="0" cy="0"/>
        </a:xfrm>
      </p:grpSpPr>
      <p:sp>
        <p:nvSpPr>
          <p:cNvPr id="78" name="Google Shape;78;p18"/>
          <p:cNvSpPr txBox="1"/>
          <p:nvPr>
            <p:ph type="title"/>
          </p:nvPr>
        </p:nvSpPr>
        <p:spPr>
          <a:xfrm>
            <a:off x="623888" y="1282310"/>
            <a:ext cx="7886700" cy="16467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None/>
              <a:defRPr sz="4500"/>
            </a:lvl1pPr>
            <a:lvl2pPr lvl="1" algn="l">
              <a:lnSpc>
                <a:spcPct val="100000"/>
              </a:lnSpc>
              <a:spcBef>
                <a:spcPts val="0"/>
              </a:spcBef>
              <a:spcAft>
                <a:spcPts val="0"/>
              </a:spcAft>
              <a:buSzPts val="1100"/>
              <a:buFont typeface="Meiryo"/>
              <a:buNone/>
              <a:defRPr>
                <a:latin typeface="Meiryo"/>
                <a:ea typeface="Meiryo"/>
                <a:cs typeface="Meiryo"/>
                <a:sym typeface="Meiryo"/>
              </a:defRPr>
            </a:lvl2pPr>
            <a:lvl3pPr lvl="2" algn="l">
              <a:lnSpc>
                <a:spcPct val="100000"/>
              </a:lnSpc>
              <a:spcBef>
                <a:spcPts val="0"/>
              </a:spcBef>
              <a:spcAft>
                <a:spcPts val="0"/>
              </a:spcAft>
              <a:buSzPts val="1100"/>
              <a:buFont typeface="Meiryo"/>
              <a:buNone/>
              <a:defRPr>
                <a:latin typeface="Meiryo"/>
                <a:ea typeface="Meiryo"/>
                <a:cs typeface="Meiryo"/>
                <a:sym typeface="Meiryo"/>
              </a:defRPr>
            </a:lvl3pPr>
            <a:lvl4pPr lvl="3" algn="l">
              <a:lnSpc>
                <a:spcPct val="100000"/>
              </a:lnSpc>
              <a:spcBef>
                <a:spcPts val="0"/>
              </a:spcBef>
              <a:spcAft>
                <a:spcPts val="0"/>
              </a:spcAft>
              <a:buSzPts val="1100"/>
              <a:buFont typeface="Meiryo"/>
              <a:buNone/>
              <a:defRPr>
                <a:latin typeface="Meiryo"/>
                <a:ea typeface="Meiryo"/>
                <a:cs typeface="Meiryo"/>
                <a:sym typeface="Meiryo"/>
              </a:defRPr>
            </a:lvl4pPr>
            <a:lvl5pPr lvl="4" algn="l">
              <a:lnSpc>
                <a:spcPct val="100000"/>
              </a:lnSpc>
              <a:spcBef>
                <a:spcPts val="0"/>
              </a:spcBef>
              <a:spcAft>
                <a:spcPts val="0"/>
              </a:spcAft>
              <a:buSzPts val="1100"/>
              <a:buFont typeface="Meiryo"/>
              <a:buNone/>
              <a:defRPr>
                <a:latin typeface="Meiryo"/>
                <a:ea typeface="Meiryo"/>
                <a:cs typeface="Meiryo"/>
                <a:sym typeface="Meiryo"/>
              </a:defRPr>
            </a:lvl5pPr>
            <a:lvl6pPr lvl="5" algn="l">
              <a:lnSpc>
                <a:spcPct val="100000"/>
              </a:lnSpc>
              <a:spcBef>
                <a:spcPts val="0"/>
              </a:spcBef>
              <a:spcAft>
                <a:spcPts val="0"/>
              </a:spcAft>
              <a:buSzPts val="1100"/>
              <a:buFont typeface="Meiryo"/>
              <a:buNone/>
              <a:defRPr>
                <a:latin typeface="Meiryo"/>
                <a:ea typeface="Meiryo"/>
                <a:cs typeface="Meiryo"/>
                <a:sym typeface="Meiryo"/>
              </a:defRPr>
            </a:lvl6pPr>
            <a:lvl7pPr lvl="6" algn="l">
              <a:lnSpc>
                <a:spcPct val="100000"/>
              </a:lnSpc>
              <a:spcBef>
                <a:spcPts val="0"/>
              </a:spcBef>
              <a:spcAft>
                <a:spcPts val="0"/>
              </a:spcAft>
              <a:buSzPts val="1100"/>
              <a:buFont typeface="Meiryo"/>
              <a:buNone/>
              <a:defRPr>
                <a:latin typeface="Meiryo"/>
                <a:ea typeface="Meiryo"/>
                <a:cs typeface="Meiryo"/>
                <a:sym typeface="Meiryo"/>
              </a:defRPr>
            </a:lvl7pPr>
            <a:lvl8pPr lvl="7" algn="l">
              <a:lnSpc>
                <a:spcPct val="100000"/>
              </a:lnSpc>
              <a:spcBef>
                <a:spcPts val="0"/>
              </a:spcBef>
              <a:spcAft>
                <a:spcPts val="0"/>
              </a:spcAft>
              <a:buSzPts val="1100"/>
              <a:buFont typeface="Meiryo"/>
              <a:buNone/>
              <a:defRPr>
                <a:latin typeface="Meiryo"/>
                <a:ea typeface="Meiryo"/>
                <a:cs typeface="Meiryo"/>
                <a:sym typeface="Meiryo"/>
              </a:defRPr>
            </a:lvl8pPr>
            <a:lvl9pPr lvl="8" algn="l">
              <a:lnSpc>
                <a:spcPct val="100000"/>
              </a:lnSpc>
              <a:spcBef>
                <a:spcPts val="0"/>
              </a:spcBef>
              <a:spcAft>
                <a:spcPts val="0"/>
              </a:spcAft>
              <a:buSzPts val="1100"/>
              <a:buFont typeface="Meiryo"/>
              <a:buNone/>
              <a:defRPr>
                <a:latin typeface="Meiryo"/>
                <a:ea typeface="Meiryo"/>
                <a:cs typeface="Meiryo"/>
                <a:sym typeface="Meiryo"/>
              </a:defRPr>
            </a:lvl9pPr>
          </a:lstStyle>
          <a:p/>
        </p:txBody>
      </p:sp>
      <p:sp>
        <p:nvSpPr>
          <p:cNvPr id="79" name="Google Shape;79;p18"/>
          <p:cNvSpPr txBox="1"/>
          <p:nvPr>
            <p:ph idx="1" type="body"/>
          </p:nvPr>
        </p:nvSpPr>
        <p:spPr>
          <a:xfrm>
            <a:off x="623888" y="3018281"/>
            <a:ext cx="7886700" cy="164677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0" name="Google Shape;80;p18"/>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81" name="Google Shape;81;p18"/>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82" name="Shape 82"/>
        <p:cNvGrpSpPr/>
        <p:nvPr/>
      </p:nvGrpSpPr>
      <p:grpSpPr>
        <a:xfrm>
          <a:off x="0" y="0"/>
          <a:ext cx="0" cy="0"/>
          <a:chOff x="0" y="0"/>
          <a:chExt cx="0" cy="0"/>
        </a:xfrm>
      </p:grpSpPr>
      <p:sp>
        <p:nvSpPr>
          <p:cNvPr id="83" name="Google Shape;83;p19"/>
          <p:cNvSpPr txBox="1"/>
          <p:nvPr>
            <p:ph type="title"/>
          </p:nvPr>
        </p:nvSpPr>
        <p:spPr>
          <a:xfrm>
            <a:off x="628650" y="50944"/>
            <a:ext cx="7886700" cy="54765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9"/>
          <p:cNvSpPr txBox="1"/>
          <p:nvPr>
            <p:ph idx="1" type="body"/>
          </p:nvPr>
        </p:nvSpPr>
        <p:spPr>
          <a:xfrm>
            <a:off x="628650" y="729525"/>
            <a:ext cx="3886200" cy="393187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9"/>
          <p:cNvSpPr txBox="1"/>
          <p:nvPr>
            <p:ph idx="2" type="body"/>
          </p:nvPr>
        </p:nvSpPr>
        <p:spPr>
          <a:xfrm>
            <a:off x="4629150" y="729525"/>
            <a:ext cx="3886200" cy="393187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9"/>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87" name="Google Shape;87;p19"/>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88" name="Shape 88"/>
        <p:cNvGrpSpPr/>
        <p:nvPr/>
      </p:nvGrpSpPr>
      <p:grpSpPr>
        <a:xfrm>
          <a:off x="0" y="0"/>
          <a:ext cx="0" cy="0"/>
          <a:chOff x="0" y="0"/>
          <a:chExt cx="0" cy="0"/>
        </a:xfrm>
      </p:grpSpPr>
      <p:sp>
        <p:nvSpPr>
          <p:cNvPr id="89" name="Google Shape;89;p20"/>
          <p:cNvSpPr txBox="1"/>
          <p:nvPr>
            <p:ph type="title"/>
          </p:nvPr>
        </p:nvSpPr>
        <p:spPr>
          <a:xfrm>
            <a:off x="628650" y="25669"/>
            <a:ext cx="7886700" cy="515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20"/>
          <p:cNvSpPr txBox="1"/>
          <p:nvPr>
            <p:ph idx="1" type="body"/>
          </p:nvPr>
        </p:nvSpPr>
        <p:spPr>
          <a:xfrm>
            <a:off x="471206" y="541369"/>
            <a:ext cx="4027050" cy="2151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20"/>
          <p:cNvSpPr txBox="1"/>
          <p:nvPr>
            <p:ph idx="2" type="body"/>
          </p:nvPr>
        </p:nvSpPr>
        <p:spPr>
          <a:xfrm>
            <a:off x="471225" y="2616319"/>
            <a:ext cx="4027050" cy="21510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20"/>
          <p:cNvSpPr txBox="1"/>
          <p:nvPr>
            <p:ph idx="3" type="body"/>
          </p:nvPr>
        </p:nvSpPr>
        <p:spPr>
          <a:xfrm>
            <a:off x="4629150" y="541350"/>
            <a:ext cx="4027050" cy="2151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3" name="Google Shape;93;p20"/>
          <p:cNvSpPr txBox="1"/>
          <p:nvPr>
            <p:ph idx="4" type="body"/>
          </p:nvPr>
        </p:nvSpPr>
        <p:spPr>
          <a:xfrm>
            <a:off x="4629150" y="2616319"/>
            <a:ext cx="4027050" cy="21510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20"/>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95" name="Google Shape;95;p20"/>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96" name="Shape 96"/>
        <p:cNvGrpSpPr/>
        <p:nvPr/>
      </p:nvGrpSpPr>
      <p:grpSpPr>
        <a:xfrm>
          <a:off x="0" y="0"/>
          <a:ext cx="0" cy="0"/>
          <a:chOff x="0" y="0"/>
          <a:chExt cx="0" cy="0"/>
        </a:xfrm>
      </p:grpSpPr>
      <p:sp>
        <p:nvSpPr>
          <p:cNvPr id="97" name="Google Shape;97;p21"/>
          <p:cNvSpPr txBox="1"/>
          <p:nvPr>
            <p:ph type="title"/>
          </p:nvPr>
        </p:nvSpPr>
        <p:spPr>
          <a:xfrm>
            <a:off x="628650" y="50944"/>
            <a:ext cx="7886700" cy="54765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1"/>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99" name="Google Shape;99;p21"/>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10;コンテンツ" type="objTx">
  <p:cSld name="OBJECT_WITH_CAPTION_TEXT">
    <p:spTree>
      <p:nvGrpSpPr>
        <p:cNvPr id="100" name="Shape 100"/>
        <p:cNvGrpSpPr/>
        <p:nvPr/>
      </p:nvGrpSpPr>
      <p:grpSpPr>
        <a:xfrm>
          <a:off x="0" y="0"/>
          <a:ext cx="0" cy="0"/>
          <a:chOff x="0" y="0"/>
          <a:chExt cx="0" cy="0"/>
        </a:xfrm>
      </p:grpSpPr>
      <p:sp>
        <p:nvSpPr>
          <p:cNvPr id="101" name="Google Shape;101;p22"/>
          <p:cNvSpPr txBox="1"/>
          <p:nvPr>
            <p:ph type="title"/>
          </p:nvPr>
        </p:nvSpPr>
        <p:spPr>
          <a:xfrm>
            <a:off x="629850" y="76406"/>
            <a:ext cx="2949075" cy="7895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2"/>
          <p:cNvSpPr txBox="1"/>
          <p:nvPr>
            <p:ph idx="1" type="body"/>
          </p:nvPr>
        </p:nvSpPr>
        <p:spPr>
          <a:xfrm>
            <a:off x="3887400" y="865931"/>
            <a:ext cx="4629150" cy="37080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3" name="Google Shape;103;p22"/>
          <p:cNvSpPr txBox="1"/>
          <p:nvPr>
            <p:ph idx="2" type="body"/>
          </p:nvPr>
        </p:nvSpPr>
        <p:spPr>
          <a:xfrm>
            <a:off x="629850" y="865931"/>
            <a:ext cx="2949075" cy="38333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2"/>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105" name="Google Shape;105;p22"/>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type="picTx">
  <p:cSld name="PICTURE_WITH_CAPTION_TEXT">
    <p:spTree>
      <p:nvGrpSpPr>
        <p:cNvPr id="106" name="Shape 106"/>
        <p:cNvGrpSpPr/>
        <p:nvPr/>
      </p:nvGrpSpPr>
      <p:grpSpPr>
        <a:xfrm>
          <a:off x="0" y="0"/>
          <a:ext cx="0" cy="0"/>
          <a:chOff x="0" y="0"/>
          <a:chExt cx="0" cy="0"/>
        </a:xfrm>
      </p:grpSpPr>
      <p:sp>
        <p:nvSpPr>
          <p:cNvPr id="107" name="Google Shape;107;p23"/>
          <p:cNvSpPr txBox="1"/>
          <p:nvPr>
            <p:ph type="title"/>
          </p:nvPr>
        </p:nvSpPr>
        <p:spPr>
          <a:xfrm>
            <a:off x="629897" y="51844"/>
            <a:ext cx="2949075" cy="6887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3"/>
          <p:cNvSpPr/>
          <p:nvPr>
            <p:ph idx="2" type="pic"/>
          </p:nvPr>
        </p:nvSpPr>
        <p:spPr>
          <a:xfrm>
            <a:off x="3667781" y="740569"/>
            <a:ext cx="5132475" cy="3907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9pPr>
          </a:lstStyle>
          <a:p/>
        </p:txBody>
      </p:sp>
      <p:sp>
        <p:nvSpPr>
          <p:cNvPr id="109" name="Google Shape;109;p23"/>
          <p:cNvSpPr txBox="1"/>
          <p:nvPr>
            <p:ph idx="1" type="body"/>
          </p:nvPr>
        </p:nvSpPr>
        <p:spPr>
          <a:xfrm>
            <a:off x="629850" y="746531"/>
            <a:ext cx="2949075" cy="39710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3"/>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111" name="Google Shape;111;p23"/>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10;縦書きテキスト" type="vertTx">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50944"/>
            <a:ext cx="7886700" cy="54765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4"/>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116" name="Google Shape;116;p24"/>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10;縦書きテキスト" type="vertTitleAndTx">
  <p:cSld name="VERTICAL_TITLE_AND_VERTICAL_TEXT">
    <p:spTree>
      <p:nvGrpSpPr>
        <p:cNvPr id="117" name="Shape 117"/>
        <p:cNvGrpSpPr/>
        <p:nvPr/>
      </p:nvGrpSpPr>
      <p:grpSpPr>
        <a:xfrm>
          <a:off x="0" y="0"/>
          <a:ext cx="0" cy="0"/>
          <a:chOff x="0" y="0"/>
          <a:chExt cx="0" cy="0"/>
        </a:xfrm>
      </p:grpSpPr>
      <p:sp>
        <p:nvSpPr>
          <p:cNvPr id="118" name="Google Shape;118;p25"/>
          <p:cNvSpPr txBox="1"/>
          <p:nvPr>
            <p:ph type="title"/>
          </p:nvPr>
        </p:nvSpPr>
        <p:spPr>
          <a:xfrm rot="5400000">
            <a:off x="6223538" y="1818787"/>
            <a:ext cx="4358925" cy="1269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5"/>
          <p:cNvSpPr txBox="1"/>
          <p:nvPr>
            <p:ph idx="1" type="body"/>
          </p:nvPr>
        </p:nvSpPr>
        <p:spPr>
          <a:xfrm rot="5400000">
            <a:off x="1987313" y="-1084819"/>
            <a:ext cx="4358925" cy="707625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5"/>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121" name="Google Shape;121;p25"/>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50944"/>
            <a:ext cx="7886700" cy="54765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eiryo"/>
              <a:buNone/>
              <a:defRPr b="0" i="0" sz="3300" u="none" cap="none" strike="noStrike">
                <a:solidFill>
                  <a:schemeClr val="dk1"/>
                </a:solidFill>
                <a:latin typeface="Meiryo"/>
                <a:ea typeface="Meiryo"/>
                <a:cs typeface="Meiryo"/>
                <a:sym typeface="Meiry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598594"/>
            <a:ext cx="7886700" cy="41967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Meiryo"/>
              <a:buChar char="•"/>
              <a:defRPr b="0" i="0" sz="2100" u="none" cap="none" strike="noStrike">
                <a:solidFill>
                  <a:schemeClr val="dk1"/>
                </a:solidFill>
                <a:latin typeface="Meiryo"/>
                <a:ea typeface="Meiryo"/>
                <a:cs typeface="Meiryo"/>
                <a:sym typeface="Meiryo"/>
              </a:defRPr>
            </a:lvl1pPr>
            <a:lvl2pPr indent="-342900" lvl="1" marL="914400" marR="0" rtl="0" algn="l">
              <a:lnSpc>
                <a:spcPct val="90000"/>
              </a:lnSpc>
              <a:spcBef>
                <a:spcPts val="400"/>
              </a:spcBef>
              <a:spcAft>
                <a:spcPts val="0"/>
              </a:spcAft>
              <a:buClr>
                <a:schemeClr val="dk1"/>
              </a:buClr>
              <a:buSzPts val="1800"/>
              <a:buFont typeface="Meiryo"/>
              <a:buChar char="•"/>
              <a:defRPr b="0" i="0" sz="1800" u="none" cap="none" strike="noStrike">
                <a:solidFill>
                  <a:schemeClr val="dk1"/>
                </a:solidFill>
                <a:latin typeface="Meiryo"/>
                <a:ea typeface="Meiryo"/>
                <a:cs typeface="Meiryo"/>
                <a:sym typeface="Meiryo"/>
              </a:defRPr>
            </a:lvl2pPr>
            <a:lvl3pPr indent="-323850" lvl="2" marL="1371600" marR="0" rtl="0" algn="l">
              <a:lnSpc>
                <a:spcPct val="90000"/>
              </a:lnSpc>
              <a:spcBef>
                <a:spcPts val="400"/>
              </a:spcBef>
              <a:spcAft>
                <a:spcPts val="0"/>
              </a:spcAft>
              <a:buClr>
                <a:schemeClr val="dk1"/>
              </a:buClr>
              <a:buSzPts val="1500"/>
              <a:buFont typeface="Meiryo"/>
              <a:buChar char="•"/>
              <a:defRPr b="0" i="0" sz="1500" u="none" cap="none" strike="noStrike">
                <a:solidFill>
                  <a:schemeClr val="dk1"/>
                </a:solidFill>
                <a:latin typeface="Meiryo"/>
                <a:ea typeface="Meiryo"/>
                <a:cs typeface="Meiryo"/>
                <a:sym typeface="Meiryo"/>
              </a:defRPr>
            </a:lvl3pPr>
            <a:lvl4pPr indent="-317500" lvl="3" marL="1828800" marR="0" rtl="0" algn="l">
              <a:lnSpc>
                <a:spcPct val="90000"/>
              </a:lnSpc>
              <a:spcBef>
                <a:spcPts val="400"/>
              </a:spcBef>
              <a:spcAft>
                <a:spcPts val="0"/>
              </a:spcAft>
              <a:buClr>
                <a:schemeClr val="dk1"/>
              </a:buClr>
              <a:buSzPts val="1400"/>
              <a:buFont typeface="Meiryo"/>
              <a:buChar char="•"/>
              <a:defRPr b="0" i="0" sz="1400" u="none" cap="none" strike="noStrike">
                <a:solidFill>
                  <a:schemeClr val="dk1"/>
                </a:solidFill>
                <a:latin typeface="Meiryo"/>
                <a:ea typeface="Meiryo"/>
                <a:cs typeface="Meiryo"/>
                <a:sym typeface="Meiryo"/>
              </a:defRPr>
            </a:lvl4pPr>
            <a:lvl5pPr indent="-317500" lvl="4" marL="2286000" marR="0" rtl="0" algn="l">
              <a:lnSpc>
                <a:spcPct val="90000"/>
              </a:lnSpc>
              <a:spcBef>
                <a:spcPts val="400"/>
              </a:spcBef>
              <a:spcAft>
                <a:spcPts val="0"/>
              </a:spcAft>
              <a:buClr>
                <a:schemeClr val="dk1"/>
              </a:buClr>
              <a:buSzPts val="1400"/>
              <a:buFont typeface="Meiryo"/>
              <a:buChar char="•"/>
              <a:defRPr b="0" i="0" sz="1400" u="none" cap="none" strike="noStrike">
                <a:solidFill>
                  <a:schemeClr val="dk1"/>
                </a:solidFill>
                <a:latin typeface="Meiryo"/>
                <a:ea typeface="Meiryo"/>
                <a:cs typeface="Meiryo"/>
                <a:sym typeface="Meiryo"/>
              </a:defRPr>
            </a:lvl5pPr>
            <a:lvl6pPr indent="-317500" lvl="5" marL="2743200" marR="0" rtl="0" algn="l">
              <a:lnSpc>
                <a:spcPct val="90000"/>
              </a:lnSpc>
              <a:spcBef>
                <a:spcPts val="400"/>
              </a:spcBef>
              <a:spcAft>
                <a:spcPts val="0"/>
              </a:spcAft>
              <a:buClr>
                <a:schemeClr val="dk1"/>
              </a:buClr>
              <a:buSzPts val="1400"/>
              <a:buFont typeface="Meiryo"/>
              <a:buChar char="•"/>
              <a:defRPr b="0" i="0" sz="1400" u="none" cap="none" strike="noStrike">
                <a:solidFill>
                  <a:schemeClr val="dk1"/>
                </a:solidFill>
                <a:latin typeface="Meiryo"/>
                <a:ea typeface="Meiryo"/>
                <a:cs typeface="Meiryo"/>
                <a:sym typeface="Meiryo"/>
              </a:defRPr>
            </a:lvl6pPr>
            <a:lvl7pPr indent="-317500" lvl="6" marL="3200400" marR="0" rtl="0" algn="l">
              <a:lnSpc>
                <a:spcPct val="90000"/>
              </a:lnSpc>
              <a:spcBef>
                <a:spcPts val="400"/>
              </a:spcBef>
              <a:spcAft>
                <a:spcPts val="0"/>
              </a:spcAft>
              <a:buClr>
                <a:schemeClr val="dk1"/>
              </a:buClr>
              <a:buSzPts val="1400"/>
              <a:buFont typeface="Meiryo"/>
              <a:buChar char="•"/>
              <a:defRPr b="0" i="0" sz="1400" u="none" cap="none" strike="noStrike">
                <a:solidFill>
                  <a:schemeClr val="dk1"/>
                </a:solidFill>
                <a:latin typeface="Meiryo"/>
                <a:ea typeface="Meiryo"/>
                <a:cs typeface="Meiryo"/>
                <a:sym typeface="Meiryo"/>
              </a:defRPr>
            </a:lvl7pPr>
            <a:lvl8pPr indent="-317500" lvl="7" marL="3657600" marR="0" rtl="0" algn="l">
              <a:lnSpc>
                <a:spcPct val="90000"/>
              </a:lnSpc>
              <a:spcBef>
                <a:spcPts val="400"/>
              </a:spcBef>
              <a:spcAft>
                <a:spcPts val="0"/>
              </a:spcAft>
              <a:buClr>
                <a:schemeClr val="dk1"/>
              </a:buClr>
              <a:buSzPts val="1400"/>
              <a:buFont typeface="Meiryo"/>
              <a:buChar char="•"/>
              <a:defRPr b="0" i="0" sz="1400" u="none" cap="none" strike="noStrike">
                <a:solidFill>
                  <a:schemeClr val="dk1"/>
                </a:solidFill>
                <a:latin typeface="Meiryo"/>
                <a:ea typeface="Meiryo"/>
                <a:cs typeface="Meiryo"/>
                <a:sym typeface="Meiryo"/>
              </a:defRPr>
            </a:lvl8pPr>
            <a:lvl9pPr indent="-317500" lvl="8" marL="4114800" marR="0" rtl="0" algn="l">
              <a:lnSpc>
                <a:spcPct val="90000"/>
              </a:lnSpc>
              <a:spcBef>
                <a:spcPts val="400"/>
              </a:spcBef>
              <a:spcAft>
                <a:spcPts val="0"/>
              </a:spcAft>
              <a:buClr>
                <a:schemeClr val="dk1"/>
              </a:buClr>
              <a:buSzPts val="1400"/>
              <a:buFont typeface="Meiryo"/>
              <a:buChar char="•"/>
              <a:defRPr b="0" i="0" sz="1400" u="none" cap="none" strike="noStrike">
                <a:solidFill>
                  <a:schemeClr val="dk1"/>
                </a:solidFill>
                <a:latin typeface="Meiryo"/>
                <a:ea typeface="Meiryo"/>
                <a:cs typeface="Meiryo"/>
                <a:sym typeface="Meiryo"/>
              </a:defRPr>
            </a:lvl9pPr>
          </a:lstStyle>
          <a:p/>
        </p:txBody>
      </p:sp>
      <p:sp>
        <p:nvSpPr>
          <p:cNvPr id="53" name="Google Shape;53;p13"/>
          <p:cNvSpPr txBox="1"/>
          <p:nvPr>
            <p:ph idx="12" type="sldNum"/>
          </p:nvPr>
        </p:nvSpPr>
        <p:spPr>
          <a:xfrm>
            <a:off x="6958399" y="4797010"/>
            <a:ext cx="2057400" cy="273844"/>
          </a:xfrm>
          <a:prstGeom prst="rect">
            <a:avLst/>
          </a:prstGeom>
          <a:noFill/>
          <a:ln>
            <a:noFill/>
          </a:ln>
        </p:spPr>
        <p:txBody>
          <a:bodyPr anchorCtr="0" anchor="t"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ja"/>
              <a:t>‹#›</a:t>
            </a:fld>
            <a:endParaRPr/>
          </a:p>
        </p:txBody>
      </p:sp>
      <p:grpSp>
        <p:nvGrpSpPr>
          <p:cNvPr id="54" name="Google Shape;54;p13"/>
          <p:cNvGrpSpPr/>
          <p:nvPr/>
        </p:nvGrpSpPr>
        <p:grpSpPr>
          <a:xfrm>
            <a:off x="248677" y="4795207"/>
            <a:ext cx="2796779" cy="245269"/>
            <a:chOff x="5169" y="3630"/>
            <a:chExt cx="2349" cy="206"/>
          </a:xfrm>
        </p:grpSpPr>
        <p:pic>
          <p:nvPicPr>
            <p:cNvPr descr="C:\Documents and Settings\takeo\デスクトップ\Logixロゴ\Logixロゴ\ロゴA_フチナシ.tif" id="55" name="Google Shape;55;p13"/>
            <p:cNvPicPr preferRelativeResize="0"/>
            <p:nvPr/>
          </p:nvPicPr>
          <p:blipFill rotWithShape="1">
            <a:blip r:embed="rId1">
              <a:alphaModFix/>
            </a:blip>
            <a:srcRect b="0" l="0" r="0" t="0"/>
            <a:stretch/>
          </p:blipFill>
          <p:spPr>
            <a:xfrm>
              <a:off x="5169" y="3630"/>
              <a:ext cx="288" cy="206"/>
            </a:xfrm>
            <a:prstGeom prst="rect">
              <a:avLst/>
            </a:prstGeom>
            <a:noFill/>
            <a:ln>
              <a:noFill/>
            </a:ln>
          </p:spPr>
        </p:pic>
        <p:pic>
          <p:nvPicPr>
            <p:cNvPr descr="C:\Documents and Settings\takeo\デスクトップ\Logixロゴ\Logixロゴ\ロゴF_フチナシ.tif" id="56" name="Google Shape;56;p13"/>
            <p:cNvPicPr preferRelativeResize="0"/>
            <p:nvPr/>
          </p:nvPicPr>
          <p:blipFill rotWithShape="1">
            <a:blip r:embed="rId2">
              <a:alphaModFix/>
            </a:blip>
            <a:srcRect b="0" l="0" r="0" t="0"/>
            <a:stretch/>
          </p:blipFill>
          <p:spPr>
            <a:xfrm>
              <a:off x="5528" y="3705"/>
              <a:ext cx="1990" cy="129"/>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hyperlink" Target="https://www.amazon.co.jp/Docker-Kubernetes-%E5%AE%9F%E8%B7%B5%E3%82%B3%E3%83%B3%E3%83%86%E3%83%8A%E9%96%8B%E7%99%BA%E5%85%A5%E9%96%80-%E5%B1%B1%E7%94%B0-%E6%98%8E%E6%86%B2-ebook/dp/B07GP1Q3VT" TargetMode="External"/><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hyperlink" Target="https://hub.docker.com/" TargetMode="External"/><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slide" Target="/ppt/slides/slide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slide" Target="/ppt/slides/slide55.xml"/><Relationship Id="rId4" Type="http://schemas.openxmlformats.org/officeDocument/2006/relationships/hyperlink" Target="http://docs.docker.jp/engine/articles/dockerfile_best-practic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slide" Target="/ppt/slides/slide65.xml"/><Relationship Id="rId4" Type="http://schemas.openxmlformats.org/officeDocument/2006/relationships/slide" Target="/ppt/slides/slide6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slide" Target="/ppt/slides/slide64.xml"/><Relationship Id="rId4" Type="http://schemas.openxmlformats.org/officeDocument/2006/relationships/slide" Target="/ppt/slides/slide6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slide" Target="/ppt/slides/slide5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qiita.com/pyon_kiti_jp/items/0be8ac17439abf418e48" TargetMode="External"/><Relationship Id="rId4" Type="http://schemas.openxmlformats.org/officeDocument/2006/relationships/hyperlink" Target="https://qiita.com/ykawakami/items/4bae371932110b2e25e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s://docs.docker.com/engine/install/ubuntu/"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hyperlink" Target="https://qiita.com/tkyonezu/items/0f6da57eb2d823d2611d" TargetMode="External"/><Relationship Id="rId4" Type="http://schemas.openxmlformats.org/officeDocument/2006/relationships/hyperlink" Target="https://qiita.com/iganari/items/fe4889943f22fd63692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1" Type="http://schemas.openxmlformats.org/officeDocument/2006/relationships/slide" Target="/ppt/slides/slide17.xml"/><Relationship Id="rId10" Type="http://schemas.openxmlformats.org/officeDocument/2006/relationships/slide" Target="/ppt/slides/slide17.xml"/><Relationship Id="rId13" Type="http://schemas.openxmlformats.org/officeDocument/2006/relationships/slide" Target="/ppt/slides/slide22.xml"/><Relationship Id="rId12" Type="http://schemas.openxmlformats.org/officeDocument/2006/relationships/slide" Target="/ppt/slides/slide21.xml"/><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slide" Target="/ppt/slides/slide6.xml"/><Relationship Id="rId4" Type="http://schemas.openxmlformats.org/officeDocument/2006/relationships/slide" Target="/ppt/slides/slide7.xml"/><Relationship Id="rId9" Type="http://schemas.openxmlformats.org/officeDocument/2006/relationships/slide" Target="/ppt/slides/slide16.xml"/><Relationship Id="rId14" Type="http://schemas.openxmlformats.org/officeDocument/2006/relationships/slide" Target="/ppt/slides/slide23.xml"/><Relationship Id="rId5" Type="http://schemas.openxmlformats.org/officeDocument/2006/relationships/slide" Target="/ppt/slides/slide8.xml"/><Relationship Id="rId6" Type="http://schemas.openxmlformats.org/officeDocument/2006/relationships/slide" Target="/ppt/slides/slide10.xml"/><Relationship Id="rId7" Type="http://schemas.openxmlformats.org/officeDocument/2006/relationships/slide" Target="/ppt/slides/slide12.xml"/><Relationship Id="rId8" Type="http://schemas.openxmlformats.org/officeDocument/2006/relationships/slide" Target="/ppt/slides/slide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hyperlink" Target="https://8oclockis.blogspot.com/2018/04/virtualbox.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hyperlink" Target="https://hub.docker.com/_/mariadb"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slide" Target="/ppt/slides/slide4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hyperlink" Target="https://hub.docker.com/_/mariadb"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hyperlink" Target="https://docs.docker.com/docker-for-windows/install/" TargetMode="External"/><Relationship Id="rId4" Type="http://schemas.openxmlformats.org/officeDocument/2006/relationships/hyperlink" Target="https://lab.sonicmoov.com/development/install-docker-window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hyperlink" Target="https://docs.docker.com/docker-for-windows/install/" TargetMode="External"/><Relationship Id="rId4" Type="http://schemas.openxmlformats.org/officeDocument/2006/relationships/image" Target="../media/image20.png"/><Relationship Id="rId5" Type="http://schemas.openxmlformats.org/officeDocument/2006/relationships/image" Target="../media/image27.png"/></Relationships>
</file>

<file path=ppt/slides/_rels/slide5.xml.rels><?xml version="1.0" encoding="UTF-8" standalone="yes"?><Relationships xmlns="http://schemas.openxmlformats.org/package/2006/relationships"><Relationship Id="rId11" Type="http://schemas.openxmlformats.org/officeDocument/2006/relationships/slide" Target="/ppt/slides/slide56.xml"/><Relationship Id="rId10" Type="http://schemas.openxmlformats.org/officeDocument/2006/relationships/slide" Target="/ppt/slides/slide55.xml"/><Relationship Id="rId13" Type="http://schemas.openxmlformats.org/officeDocument/2006/relationships/slide" Target="/ppt/slides/slide65.xml"/><Relationship Id="rId12" Type="http://schemas.openxmlformats.org/officeDocument/2006/relationships/slide" Target="/ppt/slides/slide64.xml"/><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slide" Target="/ppt/slides/slide30.xml"/><Relationship Id="rId4" Type="http://schemas.openxmlformats.org/officeDocument/2006/relationships/slide" Target="/ppt/slides/slide31.xml"/><Relationship Id="rId9" Type="http://schemas.openxmlformats.org/officeDocument/2006/relationships/slide" Target="/ppt/slides/slide47.xml"/><Relationship Id="rId14" Type="http://schemas.openxmlformats.org/officeDocument/2006/relationships/slide" Target="/ppt/slides/slide66.xml"/><Relationship Id="rId5" Type="http://schemas.openxmlformats.org/officeDocument/2006/relationships/slide" Target="/ppt/slides/slide37.xml"/><Relationship Id="rId6" Type="http://schemas.openxmlformats.org/officeDocument/2006/relationships/slide" Target="/ppt/slides/slide41.xml"/><Relationship Id="rId7" Type="http://schemas.openxmlformats.org/officeDocument/2006/relationships/slide" Target="/ppt/slides/slide42.xml"/><Relationship Id="rId8" Type="http://schemas.openxmlformats.org/officeDocument/2006/relationships/slide" Target="/ppt/slides/slide4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9.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hyperlink" Target="https://docs.docker.com/toolbox/toolbox_install_windows/" TargetMode="External"/><Relationship Id="rId4" Type="http://schemas.openxmlformats.org/officeDocument/2006/relationships/image" Target="../media/image24.png"/><Relationship Id="rId5"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 Id="rId3" Type="http://schemas.openxmlformats.org/officeDocument/2006/relationships/hyperlink" Target="https://docs.docker.com/" TargetMode="External"/><Relationship Id="rId4" Type="http://schemas.openxmlformats.org/officeDocument/2006/relationships/hyperlink" Target="http://docs.docker.jp/" TargetMode="External"/><Relationship Id="rId5" Type="http://schemas.openxmlformats.org/officeDocument/2006/relationships/hyperlink" Target="https://y-ohgi.com/introduction-docker/" TargetMode="External"/><Relationship Id="rId6" Type="http://schemas.openxmlformats.org/officeDocument/2006/relationships/hyperlink" Target="https://www.ogis-ri.co.jp/otc/hiroba/technical/docker/part1.html" TargetMode="External"/><Relationship Id="rId7" Type="http://schemas.openxmlformats.org/officeDocument/2006/relationships/hyperlink" Target="https://kirohi.com/docker_study_resourc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6"/>
          <p:cNvSpPr txBox="1"/>
          <p:nvPr>
            <p:ph type="ctrTitle"/>
          </p:nvPr>
        </p:nvSpPr>
        <p:spPr>
          <a:xfrm>
            <a:off x="1143000" y="607861"/>
            <a:ext cx="6858000" cy="1790775"/>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entury Gothic"/>
              <a:buNone/>
            </a:pPr>
            <a:r>
              <a:rPr lang="ja" sz="4200"/>
              <a:t>Docker </a:t>
            </a:r>
            <a:r>
              <a:rPr lang="ja" sz="4200"/>
              <a:t>環境構築</a:t>
            </a:r>
            <a:endParaRPr sz="4200"/>
          </a:p>
        </p:txBody>
      </p:sp>
      <p:sp>
        <p:nvSpPr>
          <p:cNvPr id="127" name="Google Shape;127;p26"/>
          <p:cNvSpPr txBox="1"/>
          <p:nvPr>
            <p:ph idx="1" type="subTitle"/>
          </p:nvPr>
        </p:nvSpPr>
        <p:spPr>
          <a:xfrm>
            <a:off x="1143000" y="2931355"/>
            <a:ext cx="6858000" cy="4923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ja" sz="2200"/>
              <a:t>2020-05-08</a:t>
            </a:r>
            <a:endParaRPr sz="2200"/>
          </a:p>
        </p:txBody>
      </p:sp>
      <p:sp>
        <p:nvSpPr>
          <p:cNvPr id="128" name="Google Shape;128;p26"/>
          <p:cNvSpPr txBox="1"/>
          <p:nvPr>
            <p:ph idx="1" type="subTitle"/>
          </p:nvPr>
        </p:nvSpPr>
        <p:spPr>
          <a:xfrm>
            <a:off x="6520725" y="4004525"/>
            <a:ext cx="1686300" cy="2769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ja" sz="2000"/>
              <a:t>ver.1.0.0</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1.3 仮想マシン（VM）- ハイパーバイザー型仮想化①</a:t>
            </a:r>
            <a:endParaRPr sz="2500"/>
          </a:p>
        </p:txBody>
      </p:sp>
      <p:sp>
        <p:nvSpPr>
          <p:cNvPr id="258" name="Google Shape;258;p35"/>
          <p:cNvSpPr txBox="1"/>
          <p:nvPr>
            <p:ph idx="12" type="sldNum"/>
          </p:nvPr>
        </p:nvSpPr>
        <p:spPr>
          <a:xfrm>
            <a:off x="6958399" y="50256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259" name="Google Shape;259;p35"/>
          <p:cNvSpPr/>
          <p:nvPr/>
        </p:nvSpPr>
        <p:spPr>
          <a:xfrm>
            <a:off x="68579" y="542925"/>
            <a:ext cx="6740366" cy="0"/>
          </a:xfrm>
          <a:custGeom>
            <a:rect b="b" l="l" r="r" t="t"/>
            <a:pathLst>
              <a:path extrusionOk="0" h="120000" w="8987155">
                <a:moveTo>
                  <a:pt x="0" y="0"/>
                </a:moveTo>
                <a:lnTo>
                  <a:pt x="89869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60" name="Google Shape;260;p35"/>
          <p:cNvSpPr txBox="1"/>
          <p:nvPr/>
        </p:nvSpPr>
        <p:spPr>
          <a:xfrm>
            <a:off x="6250018" y="5077282"/>
            <a:ext cx="77100" cy="115500"/>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ja" sz="900" u="none" cap="none" strike="noStrike">
                <a:solidFill>
                  <a:srgbClr val="888888"/>
                </a:solidFill>
                <a:latin typeface="Arial"/>
                <a:ea typeface="Arial"/>
                <a:cs typeface="Arial"/>
                <a:sym typeface="Arial"/>
              </a:rPr>
              <a:t>8</a:t>
            </a:r>
            <a:endParaRPr b="0" i="0" sz="900" u="none" cap="none" strike="noStrike">
              <a:solidFill>
                <a:srgbClr val="000000"/>
              </a:solidFill>
              <a:latin typeface="Arial"/>
              <a:ea typeface="Arial"/>
              <a:cs typeface="Arial"/>
              <a:sym typeface="Arial"/>
            </a:endParaRPr>
          </a:p>
        </p:txBody>
      </p:sp>
      <p:sp>
        <p:nvSpPr>
          <p:cNvPr id="261" name="Google Shape;261;p35"/>
          <p:cNvSpPr txBox="1"/>
          <p:nvPr/>
        </p:nvSpPr>
        <p:spPr>
          <a:xfrm>
            <a:off x="206045" y="555653"/>
            <a:ext cx="7811760" cy="1115690"/>
          </a:xfrm>
          <a:prstGeom prst="rect">
            <a:avLst/>
          </a:prstGeom>
          <a:noFill/>
          <a:ln>
            <a:noFill/>
          </a:ln>
        </p:spPr>
        <p:txBody>
          <a:bodyPr anchorCtr="0" anchor="t" bIns="0" lIns="0" spcFirstLastPara="1" rIns="0" wrap="square" tIns="165725">
            <a:noAutofit/>
          </a:bodyPr>
          <a:lstStyle/>
          <a:p>
            <a:pPr indent="0" lvl="0" marL="12700" marR="0" rtl="0" algn="l">
              <a:lnSpc>
                <a:spcPct val="100000"/>
              </a:lnSpc>
              <a:spcBef>
                <a:spcPts val="0"/>
              </a:spcBef>
              <a:spcAft>
                <a:spcPts val="0"/>
              </a:spcAft>
              <a:buNone/>
            </a:pPr>
            <a:r>
              <a:rPr b="1" lang="ja" sz="1800">
                <a:solidFill>
                  <a:schemeClr val="dk1"/>
                </a:solidFill>
                <a:latin typeface="Meiryo"/>
                <a:ea typeface="Meiryo"/>
                <a:cs typeface="Meiryo"/>
                <a:sym typeface="Meiryo"/>
              </a:rPr>
              <a:t>ハイパーバイザー型仮想化（ソフトウェア）</a:t>
            </a:r>
            <a:endParaRPr b="0" i="0" sz="1800" u="none" cap="none" strike="noStrike">
              <a:solidFill>
                <a:srgbClr val="000000"/>
              </a:solidFill>
              <a:latin typeface="Arial"/>
              <a:ea typeface="Arial"/>
              <a:cs typeface="Arial"/>
              <a:sym typeface="Arial"/>
            </a:endParaRPr>
          </a:p>
          <a:p>
            <a:pPr indent="0" lvl="0" marL="12700" marR="0" rtl="0" algn="l">
              <a:lnSpc>
                <a:spcPct val="100000"/>
              </a:lnSpc>
              <a:spcBef>
                <a:spcPts val="1300"/>
              </a:spcBef>
              <a:spcAft>
                <a:spcPts val="0"/>
              </a:spcAft>
              <a:buNone/>
            </a:pPr>
            <a:r>
              <a:rPr b="0" i="0" lang="ja" sz="1700" u="none" cap="none" strike="noStrike">
                <a:solidFill>
                  <a:srgbClr val="000000"/>
                </a:solidFill>
                <a:latin typeface="Arial"/>
                <a:ea typeface="Arial"/>
                <a:cs typeface="Arial"/>
                <a:sym typeface="Arial"/>
              </a:rPr>
              <a:t>ホストOSを必要とせず、ハイパーバイザーというソフトウェア上で仮想マシンを稼働させる。</a:t>
            </a:r>
            <a:endParaRPr b="0" i="0" sz="1700" u="none" cap="none" strike="noStrike">
              <a:solidFill>
                <a:srgbClr val="000000"/>
              </a:solidFill>
              <a:latin typeface="Arial"/>
              <a:ea typeface="Arial"/>
              <a:cs typeface="Arial"/>
              <a:sym typeface="Arial"/>
            </a:endParaRPr>
          </a:p>
        </p:txBody>
      </p:sp>
      <p:grpSp>
        <p:nvGrpSpPr>
          <p:cNvPr id="262" name="Google Shape;262;p35"/>
          <p:cNvGrpSpPr/>
          <p:nvPr/>
        </p:nvGrpSpPr>
        <p:grpSpPr>
          <a:xfrm>
            <a:off x="305868" y="2023937"/>
            <a:ext cx="7719583" cy="2496204"/>
            <a:chOff x="399907" y="2230825"/>
            <a:chExt cx="10292777" cy="3328272"/>
          </a:xfrm>
        </p:grpSpPr>
        <p:sp>
          <p:nvSpPr>
            <p:cNvPr id="263" name="Google Shape;263;p35"/>
            <p:cNvSpPr/>
            <p:nvPr/>
          </p:nvSpPr>
          <p:spPr>
            <a:xfrm>
              <a:off x="399907" y="4592629"/>
              <a:ext cx="10292772" cy="483234"/>
            </a:xfrm>
            <a:custGeom>
              <a:rect b="b" l="l" r="r" t="t"/>
              <a:pathLst>
                <a:path extrusionOk="0" h="483235" w="8333740">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C4E0B2"/>
            </a:solidFill>
            <a:ln cap="flat" cmpd="sng" w="259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ハイパーバイザー</a:t>
              </a:r>
              <a:endParaRPr b="0" i="0" sz="1400" u="none" cap="none" strike="noStrike">
                <a:solidFill>
                  <a:srgbClr val="000000"/>
                </a:solidFill>
                <a:latin typeface="Arial"/>
                <a:ea typeface="Arial"/>
                <a:cs typeface="Arial"/>
                <a:sym typeface="Arial"/>
              </a:endParaRPr>
            </a:p>
          </p:txBody>
        </p:sp>
        <p:grpSp>
          <p:nvGrpSpPr>
            <p:cNvPr id="264" name="Google Shape;264;p35"/>
            <p:cNvGrpSpPr/>
            <p:nvPr/>
          </p:nvGrpSpPr>
          <p:grpSpPr>
            <a:xfrm>
              <a:off x="408404" y="2230825"/>
              <a:ext cx="10284280" cy="2363294"/>
              <a:chOff x="406134" y="2418221"/>
              <a:chExt cx="8333629" cy="2363294"/>
            </a:xfrm>
          </p:grpSpPr>
          <p:sp>
            <p:nvSpPr>
              <p:cNvPr id="265" name="Google Shape;265;p35"/>
              <p:cNvSpPr/>
              <p:nvPr/>
            </p:nvSpPr>
            <p:spPr>
              <a:xfrm>
                <a:off x="406145" y="2926841"/>
                <a:ext cx="2531745" cy="1853564"/>
              </a:xfrm>
              <a:custGeom>
                <a:rect b="b" l="l" r="r" t="t"/>
                <a:pathLst>
                  <a:path extrusionOk="0" h="1853564" w="2531745">
                    <a:moveTo>
                      <a:pt x="2361057" y="0"/>
                    </a:moveTo>
                    <a:lnTo>
                      <a:pt x="170307" y="0"/>
                    </a:lnTo>
                    <a:lnTo>
                      <a:pt x="125033" y="6080"/>
                    </a:lnTo>
                    <a:lnTo>
                      <a:pt x="84350" y="23240"/>
                    </a:lnTo>
                    <a:lnTo>
                      <a:pt x="49882" y="49863"/>
                    </a:lnTo>
                    <a:lnTo>
                      <a:pt x="23252" y="84327"/>
                    </a:lnTo>
                    <a:lnTo>
                      <a:pt x="6083" y="125015"/>
                    </a:lnTo>
                    <a:lnTo>
                      <a:pt x="0" y="170307"/>
                    </a:lnTo>
                    <a:lnTo>
                      <a:pt x="0" y="1682877"/>
                    </a:lnTo>
                    <a:lnTo>
                      <a:pt x="6083" y="1728168"/>
                    </a:lnTo>
                    <a:lnTo>
                      <a:pt x="23252" y="1768856"/>
                    </a:lnTo>
                    <a:lnTo>
                      <a:pt x="49882" y="1803320"/>
                    </a:lnTo>
                    <a:lnTo>
                      <a:pt x="84350" y="1829943"/>
                    </a:lnTo>
                    <a:lnTo>
                      <a:pt x="125033" y="1847103"/>
                    </a:lnTo>
                    <a:lnTo>
                      <a:pt x="170307" y="1853184"/>
                    </a:lnTo>
                    <a:lnTo>
                      <a:pt x="2361057" y="1853184"/>
                    </a:lnTo>
                    <a:lnTo>
                      <a:pt x="2406348" y="1847103"/>
                    </a:lnTo>
                    <a:lnTo>
                      <a:pt x="2447036" y="1829943"/>
                    </a:lnTo>
                    <a:lnTo>
                      <a:pt x="2481500" y="1803320"/>
                    </a:lnTo>
                    <a:lnTo>
                      <a:pt x="2508123" y="1768856"/>
                    </a:lnTo>
                    <a:lnTo>
                      <a:pt x="2525283" y="1728168"/>
                    </a:lnTo>
                    <a:lnTo>
                      <a:pt x="2531364" y="1682877"/>
                    </a:lnTo>
                    <a:lnTo>
                      <a:pt x="2531364" y="170307"/>
                    </a:lnTo>
                    <a:lnTo>
                      <a:pt x="2525283" y="125015"/>
                    </a:lnTo>
                    <a:lnTo>
                      <a:pt x="2508123" y="84327"/>
                    </a:lnTo>
                    <a:lnTo>
                      <a:pt x="2481500" y="49863"/>
                    </a:lnTo>
                    <a:lnTo>
                      <a:pt x="2447036" y="23240"/>
                    </a:lnTo>
                    <a:lnTo>
                      <a:pt x="2406348" y="6080"/>
                    </a:lnTo>
                    <a:lnTo>
                      <a:pt x="236105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66" name="Google Shape;266;p35"/>
              <p:cNvSpPr/>
              <p:nvPr/>
            </p:nvSpPr>
            <p:spPr>
              <a:xfrm>
                <a:off x="406134" y="2418221"/>
                <a:ext cx="2531745" cy="2363294"/>
              </a:xfrm>
              <a:custGeom>
                <a:rect b="b" l="l" r="r" t="t"/>
                <a:pathLst>
                  <a:path extrusionOk="0" h="1853564" w="2531745">
                    <a:moveTo>
                      <a:pt x="0" y="170307"/>
                    </a:moveTo>
                    <a:lnTo>
                      <a:pt x="6083" y="125015"/>
                    </a:lnTo>
                    <a:lnTo>
                      <a:pt x="23252" y="84327"/>
                    </a:lnTo>
                    <a:lnTo>
                      <a:pt x="49882" y="49863"/>
                    </a:lnTo>
                    <a:lnTo>
                      <a:pt x="84350" y="23240"/>
                    </a:lnTo>
                    <a:lnTo>
                      <a:pt x="125033" y="6080"/>
                    </a:lnTo>
                    <a:lnTo>
                      <a:pt x="170307" y="0"/>
                    </a:lnTo>
                    <a:lnTo>
                      <a:pt x="2361057" y="0"/>
                    </a:lnTo>
                    <a:lnTo>
                      <a:pt x="2406348" y="6080"/>
                    </a:lnTo>
                    <a:lnTo>
                      <a:pt x="2447036" y="23240"/>
                    </a:lnTo>
                    <a:lnTo>
                      <a:pt x="2481500" y="49863"/>
                    </a:lnTo>
                    <a:lnTo>
                      <a:pt x="2508123" y="84327"/>
                    </a:lnTo>
                    <a:lnTo>
                      <a:pt x="2525283" y="125015"/>
                    </a:lnTo>
                    <a:lnTo>
                      <a:pt x="2531364" y="170307"/>
                    </a:lnTo>
                    <a:lnTo>
                      <a:pt x="2531364" y="1682877"/>
                    </a:lnTo>
                    <a:lnTo>
                      <a:pt x="2525283" y="1728168"/>
                    </a:lnTo>
                    <a:lnTo>
                      <a:pt x="2508123" y="1768856"/>
                    </a:lnTo>
                    <a:lnTo>
                      <a:pt x="2481500" y="1803320"/>
                    </a:lnTo>
                    <a:lnTo>
                      <a:pt x="2447036" y="1829943"/>
                    </a:lnTo>
                    <a:lnTo>
                      <a:pt x="2406348" y="1847103"/>
                    </a:lnTo>
                    <a:lnTo>
                      <a:pt x="2361057" y="1853184"/>
                    </a:lnTo>
                    <a:lnTo>
                      <a:pt x="170307" y="1853184"/>
                    </a:lnTo>
                    <a:lnTo>
                      <a:pt x="125033" y="1847103"/>
                    </a:lnTo>
                    <a:lnTo>
                      <a:pt x="84350" y="1829943"/>
                    </a:lnTo>
                    <a:lnTo>
                      <a:pt x="49882" y="1803320"/>
                    </a:lnTo>
                    <a:lnTo>
                      <a:pt x="23252" y="1768856"/>
                    </a:lnTo>
                    <a:lnTo>
                      <a:pt x="6083" y="1728168"/>
                    </a:lnTo>
                    <a:lnTo>
                      <a:pt x="0" y="1682877"/>
                    </a:lnTo>
                    <a:lnTo>
                      <a:pt x="0" y="17030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67" name="Google Shape;267;p35"/>
              <p:cNvSpPr txBox="1"/>
              <p:nvPr/>
            </p:nvSpPr>
            <p:spPr>
              <a:xfrm>
                <a:off x="792276" y="2504185"/>
                <a:ext cx="1756500" cy="3912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800" u="none" cap="none" strike="noStrike">
                    <a:solidFill>
                      <a:srgbClr val="000000"/>
                    </a:solidFill>
                    <a:latin typeface="Arial"/>
                    <a:ea typeface="Arial"/>
                    <a:cs typeface="Arial"/>
                    <a:sym typeface="Arial"/>
                  </a:rPr>
                  <a:t>仮想マシンA</a:t>
                </a:r>
                <a:endParaRPr b="0" i="0" sz="1800" u="none" cap="none" strike="noStrike">
                  <a:solidFill>
                    <a:srgbClr val="000000"/>
                  </a:solidFill>
                  <a:latin typeface="Arial"/>
                  <a:ea typeface="Arial"/>
                  <a:cs typeface="Arial"/>
                  <a:sym typeface="Arial"/>
                </a:endParaRPr>
              </a:p>
            </p:txBody>
          </p:sp>
          <p:sp>
            <p:nvSpPr>
              <p:cNvPr id="268" name="Google Shape;268;p35"/>
              <p:cNvSpPr/>
              <p:nvPr/>
            </p:nvSpPr>
            <p:spPr>
              <a:xfrm>
                <a:off x="640842" y="2939033"/>
                <a:ext cx="2091055" cy="483235"/>
              </a:xfrm>
              <a:custGeom>
                <a:rect b="b" l="l" r="r" t="t"/>
                <a:pathLst>
                  <a:path extrusionOk="0" h="483235" w="209105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solidFill>
                <a:srgbClr val="F8CAAC"/>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69" name="Google Shape;269;p35"/>
              <p:cNvSpPr txBox="1"/>
              <p:nvPr/>
            </p:nvSpPr>
            <p:spPr>
              <a:xfrm>
                <a:off x="728268" y="3030790"/>
                <a:ext cx="1854300" cy="2997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アプリケーション</a:t>
                </a:r>
                <a:endParaRPr sz="1100"/>
              </a:p>
            </p:txBody>
          </p:sp>
          <p:grpSp>
            <p:nvGrpSpPr>
              <p:cNvPr id="270" name="Google Shape;270;p35"/>
              <p:cNvGrpSpPr/>
              <p:nvPr/>
            </p:nvGrpSpPr>
            <p:grpSpPr>
              <a:xfrm>
                <a:off x="640842" y="4164329"/>
                <a:ext cx="2091055" cy="483234"/>
                <a:chOff x="640842" y="4164329"/>
                <a:chExt cx="2091055" cy="483234"/>
              </a:xfrm>
            </p:grpSpPr>
            <p:sp>
              <p:nvSpPr>
                <p:cNvPr id="271" name="Google Shape;271;p35"/>
                <p:cNvSpPr/>
                <p:nvPr/>
              </p:nvSpPr>
              <p:spPr>
                <a:xfrm>
                  <a:off x="640842" y="4164329"/>
                  <a:ext cx="2091055" cy="483234"/>
                </a:xfrm>
                <a:custGeom>
                  <a:rect b="b" l="l" r="r" t="t"/>
                  <a:pathLst>
                    <a:path extrusionOk="0" h="483235" w="2091055">
                      <a:moveTo>
                        <a:pt x="2010409" y="0"/>
                      </a:moveTo>
                      <a:lnTo>
                        <a:pt x="80517" y="0"/>
                      </a:lnTo>
                      <a:lnTo>
                        <a:pt x="49179" y="6330"/>
                      </a:lnTo>
                      <a:lnTo>
                        <a:pt x="23585" y="23590"/>
                      </a:lnTo>
                      <a:lnTo>
                        <a:pt x="6328" y="49184"/>
                      </a:lnTo>
                      <a:lnTo>
                        <a:pt x="0" y="80518"/>
                      </a:lnTo>
                      <a:lnTo>
                        <a:pt x="0" y="402590"/>
                      </a:lnTo>
                      <a:lnTo>
                        <a:pt x="6328" y="433923"/>
                      </a:lnTo>
                      <a:lnTo>
                        <a:pt x="23585" y="459517"/>
                      </a:lnTo>
                      <a:lnTo>
                        <a:pt x="49179" y="476777"/>
                      </a:lnTo>
                      <a:lnTo>
                        <a:pt x="80517" y="483108"/>
                      </a:lnTo>
                      <a:lnTo>
                        <a:pt x="2010409"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09" y="0"/>
                      </a:lnTo>
                      <a:close/>
                    </a:path>
                  </a:pathLst>
                </a:custGeom>
                <a:solidFill>
                  <a:srgbClr val="BCD6E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72" name="Google Shape;272;p35"/>
                <p:cNvSpPr/>
                <p:nvPr/>
              </p:nvSpPr>
              <p:spPr>
                <a:xfrm>
                  <a:off x="640842" y="4164329"/>
                  <a:ext cx="2091055" cy="483234"/>
                </a:xfrm>
                <a:custGeom>
                  <a:rect b="b" l="l" r="r" t="t"/>
                  <a:pathLst>
                    <a:path extrusionOk="0" h="483235" w="2091055">
                      <a:moveTo>
                        <a:pt x="0" y="80518"/>
                      </a:moveTo>
                      <a:lnTo>
                        <a:pt x="6328" y="49184"/>
                      </a:lnTo>
                      <a:lnTo>
                        <a:pt x="23585" y="23590"/>
                      </a:lnTo>
                      <a:lnTo>
                        <a:pt x="49179" y="6330"/>
                      </a:lnTo>
                      <a:lnTo>
                        <a:pt x="80517" y="0"/>
                      </a:lnTo>
                      <a:lnTo>
                        <a:pt x="2010409"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09" y="483108"/>
                      </a:lnTo>
                      <a:lnTo>
                        <a:pt x="80517" y="483108"/>
                      </a:lnTo>
                      <a:lnTo>
                        <a:pt x="49179" y="476777"/>
                      </a:lnTo>
                      <a:lnTo>
                        <a:pt x="23585" y="459517"/>
                      </a:lnTo>
                      <a:lnTo>
                        <a:pt x="6328" y="433923"/>
                      </a:lnTo>
                      <a:lnTo>
                        <a:pt x="0" y="402590"/>
                      </a:lnTo>
                      <a:lnTo>
                        <a:pt x="0" y="80518"/>
                      </a:lnTo>
                      <a:close/>
                    </a:path>
                  </a:pathLst>
                </a:custGeom>
                <a:solidFill>
                  <a:srgbClr val="FFCCFF"/>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73" name="Google Shape;273;p35"/>
              <p:cNvSpPr txBox="1"/>
              <p:nvPr/>
            </p:nvSpPr>
            <p:spPr>
              <a:xfrm>
                <a:off x="1141272" y="4254060"/>
                <a:ext cx="1029969" cy="29972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ゲストOS</a:t>
                </a:r>
                <a:endParaRPr b="0" i="0" sz="1400" u="none" cap="none" strike="noStrike">
                  <a:solidFill>
                    <a:srgbClr val="000000"/>
                  </a:solidFill>
                  <a:latin typeface="Arial"/>
                  <a:ea typeface="Arial"/>
                  <a:cs typeface="Arial"/>
                  <a:sym typeface="Arial"/>
                </a:endParaRPr>
              </a:p>
            </p:txBody>
          </p:sp>
          <p:grpSp>
            <p:nvGrpSpPr>
              <p:cNvPr id="274" name="Google Shape;274;p35"/>
              <p:cNvGrpSpPr/>
              <p:nvPr/>
            </p:nvGrpSpPr>
            <p:grpSpPr>
              <a:xfrm>
                <a:off x="3306314" y="2418221"/>
                <a:ext cx="2533019" cy="2363294"/>
                <a:chOff x="3306314" y="2418221"/>
                <a:chExt cx="2533019" cy="2363294"/>
              </a:xfrm>
            </p:grpSpPr>
            <p:sp>
              <p:nvSpPr>
                <p:cNvPr id="275" name="Google Shape;275;p35"/>
                <p:cNvSpPr/>
                <p:nvPr/>
              </p:nvSpPr>
              <p:spPr>
                <a:xfrm>
                  <a:off x="3306318" y="2926841"/>
                  <a:ext cx="2533015" cy="1853564"/>
                </a:xfrm>
                <a:custGeom>
                  <a:rect b="b" l="l" r="r" t="t"/>
                  <a:pathLst>
                    <a:path extrusionOk="0" h="1853564" w="2533015">
                      <a:moveTo>
                        <a:pt x="2362581"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2581" y="1853184"/>
                      </a:lnTo>
                      <a:lnTo>
                        <a:pt x="2407872" y="1847103"/>
                      </a:lnTo>
                      <a:lnTo>
                        <a:pt x="2448560" y="1829943"/>
                      </a:lnTo>
                      <a:lnTo>
                        <a:pt x="2483024" y="1803320"/>
                      </a:lnTo>
                      <a:lnTo>
                        <a:pt x="2509647" y="1768856"/>
                      </a:lnTo>
                      <a:lnTo>
                        <a:pt x="2526807" y="1728168"/>
                      </a:lnTo>
                      <a:lnTo>
                        <a:pt x="2532888" y="1682877"/>
                      </a:lnTo>
                      <a:lnTo>
                        <a:pt x="2532888" y="170307"/>
                      </a:lnTo>
                      <a:lnTo>
                        <a:pt x="2526807" y="125015"/>
                      </a:lnTo>
                      <a:lnTo>
                        <a:pt x="2509647" y="84327"/>
                      </a:lnTo>
                      <a:lnTo>
                        <a:pt x="2483024" y="49863"/>
                      </a:lnTo>
                      <a:lnTo>
                        <a:pt x="2448560" y="23240"/>
                      </a:lnTo>
                      <a:lnTo>
                        <a:pt x="2407872" y="6080"/>
                      </a:lnTo>
                      <a:lnTo>
                        <a:pt x="236258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76" name="Google Shape;276;p35"/>
                <p:cNvSpPr/>
                <p:nvPr/>
              </p:nvSpPr>
              <p:spPr>
                <a:xfrm>
                  <a:off x="3306314" y="2418221"/>
                  <a:ext cx="2533015" cy="2363294"/>
                </a:xfrm>
                <a:custGeom>
                  <a:rect b="b" l="l" r="r" t="t"/>
                  <a:pathLst>
                    <a:path extrusionOk="0" h="1853564" w="2533015">
                      <a:moveTo>
                        <a:pt x="0" y="170307"/>
                      </a:moveTo>
                      <a:lnTo>
                        <a:pt x="6080" y="125015"/>
                      </a:lnTo>
                      <a:lnTo>
                        <a:pt x="23240" y="84327"/>
                      </a:lnTo>
                      <a:lnTo>
                        <a:pt x="49863" y="49863"/>
                      </a:lnTo>
                      <a:lnTo>
                        <a:pt x="84327" y="23240"/>
                      </a:lnTo>
                      <a:lnTo>
                        <a:pt x="125015" y="6080"/>
                      </a:lnTo>
                      <a:lnTo>
                        <a:pt x="170307" y="0"/>
                      </a:lnTo>
                      <a:lnTo>
                        <a:pt x="2362581" y="0"/>
                      </a:lnTo>
                      <a:lnTo>
                        <a:pt x="2407872" y="6080"/>
                      </a:lnTo>
                      <a:lnTo>
                        <a:pt x="2448560" y="23240"/>
                      </a:lnTo>
                      <a:lnTo>
                        <a:pt x="2483024" y="49863"/>
                      </a:lnTo>
                      <a:lnTo>
                        <a:pt x="2509647" y="84327"/>
                      </a:lnTo>
                      <a:lnTo>
                        <a:pt x="2526807" y="125015"/>
                      </a:lnTo>
                      <a:lnTo>
                        <a:pt x="2532888" y="170307"/>
                      </a:lnTo>
                      <a:lnTo>
                        <a:pt x="2532888" y="1682877"/>
                      </a:lnTo>
                      <a:lnTo>
                        <a:pt x="2526807" y="1728168"/>
                      </a:lnTo>
                      <a:lnTo>
                        <a:pt x="2509647" y="1768856"/>
                      </a:lnTo>
                      <a:lnTo>
                        <a:pt x="2483024" y="1803320"/>
                      </a:lnTo>
                      <a:lnTo>
                        <a:pt x="2448560" y="1829943"/>
                      </a:lnTo>
                      <a:lnTo>
                        <a:pt x="2407872" y="1847103"/>
                      </a:lnTo>
                      <a:lnTo>
                        <a:pt x="2362581"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77" name="Google Shape;277;p35"/>
              <p:cNvSpPr txBox="1"/>
              <p:nvPr/>
            </p:nvSpPr>
            <p:spPr>
              <a:xfrm>
                <a:off x="3695191" y="2504185"/>
                <a:ext cx="1754400" cy="3912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800" u="none" cap="none" strike="noStrike">
                    <a:solidFill>
                      <a:srgbClr val="000000"/>
                    </a:solidFill>
                    <a:latin typeface="Arial"/>
                    <a:ea typeface="Arial"/>
                    <a:cs typeface="Arial"/>
                    <a:sym typeface="Arial"/>
                  </a:rPr>
                  <a:t>仮想マシンB</a:t>
                </a:r>
                <a:endParaRPr b="0" i="0" sz="1800" u="none" cap="none" strike="noStrike">
                  <a:solidFill>
                    <a:srgbClr val="000000"/>
                  </a:solidFill>
                  <a:latin typeface="Arial"/>
                  <a:ea typeface="Arial"/>
                  <a:cs typeface="Arial"/>
                  <a:sym typeface="Arial"/>
                </a:endParaRPr>
              </a:p>
            </p:txBody>
          </p:sp>
          <p:sp>
            <p:nvSpPr>
              <p:cNvPr id="278" name="Google Shape;278;p35"/>
              <p:cNvSpPr/>
              <p:nvPr/>
            </p:nvSpPr>
            <p:spPr>
              <a:xfrm>
                <a:off x="3541014" y="2939033"/>
                <a:ext cx="2091054" cy="483235"/>
              </a:xfrm>
              <a:custGeom>
                <a:rect b="b" l="l" r="r" t="t"/>
                <a:pathLst>
                  <a:path extrusionOk="0" h="483235" w="2091054">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solidFill>
                <a:srgbClr val="F8CAAC"/>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79" name="Google Shape;279;p35"/>
              <p:cNvSpPr txBox="1"/>
              <p:nvPr/>
            </p:nvSpPr>
            <p:spPr>
              <a:xfrm>
                <a:off x="3629405" y="3030790"/>
                <a:ext cx="1854300" cy="2997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アプリケーション</a:t>
                </a:r>
                <a:endParaRPr sz="1100"/>
              </a:p>
            </p:txBody>
          </p:sp>
          <p:grpSp>
            <p:nvGrpSpPr>
              <p:cNvPr id="280" name="Google Shape;280;p35"/>
              <p:cNvGrpSpPr/>
              <p:nvPr/>
            </p:nvGrpSpPr>
            <p:grpSpPr>
              <a:xfrm>
                <a:off x="3541014" y="4164329"/>
                <a:ext cx="2091055" cy="483234"/>
                <a:chOff x="3541014" y="4164329"/>
                <a:chExt cx="2091055" cy="483234"/>
              </a:xfrm>
            </p:grpSpPr>
            <p:sp>
              <p:nvSpPr>
                <p:cNvPr id="281" name="Google Shape;281;p35"/>
                <p:cNvSpPr/>
                <p:nvPr/>
              </p:nvSpPr>
              <p:spPr>
                <a:xfrm>
                  <a:off x="3541014" y="4164329"/>
                  <a:ext cx="2091055" cy="483234"/>
                </a:xfrm>
                <a:custGeom>
                  <a:rect b="b" l="l" r="r" t="t"/>
                  <a:pathLst>
                    <a:path extrusionOk="0" h="483235" w="2091054">
                      <a:moveTo>
                        <a:pt x="2010410" y="0"/>
                      </a:moveTo>
                      <a:lnTo>
                        <a:pt x="80518" y="0"/>
                      </a:lnTo>
                      <a:lnTo>
                        <a:pt x="49184" y="6330"/>
                      </a:lnTo>
                      <a:lnTo>
                        <a:pt x="23590" y="23590"/>
                      </a:lnTo>
                      <a:lnTo>
                        <a:pt x="6330" y="49184"/>
                      </a:lnTo>
                      <a:lnTo>
                        <a:pt x="0" y="80518"/>
                      </a:lnTo>
                      <a:lnTo>
                        <a:pt x="0" y="402590"/>
                      </a:lnTo>
                      <a:lnTo>
                        <a:pt x="6330" y="433923"/>
                      </a:lnTo>
                      <a:lnTo>
                        <a:pt x="23590" y="459517"/>
                      </a:lnTo>
                      <a:lnTo>
                        <a:pt x="49184" y="476777"/>
                      </a:lnTo>
                      <a:lnTo>
                        <a:pt x="80518" y="483108"/>
                      </a:lnTo>
                      <a:lnTo>
                        <a:pt x="2010410"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10" y="0"/>
                      </a:lnTo>
                      <a:close/>
                    </a:path>
                  </a:pathLst>
                </a:custGeom>
                <a:solidFill>
                  <a:srgbClr val="FFCC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82" name="Google Shape;282;p35"/>
                <p:cNvSpPr/>
                <p:nvPr/>
              </p:nvSpPr>
              <p:spPr>
                <a:xfrm>
                  <a:off x="3541014" y="4164329"/>
                  <a:ext cx="2091055" cy="483234"/>
                </a:xfrm>
                <a:custGeom>
                  <a:rect b="b" l="l" r="r" t="t"/>
                  <a:pathLst>
                    <a:path extrusionOk="0" h="483235" w="2091054">
                      <a:moveTo>
                        <a:pt x="0" y="80518"/>
                      </a:moveTo>
                      <a:lnTo>
                        <a:pt x="6330" y="49184"/>
                      </a:lnTo>
                      <a:lnTo>
                        <a:pt x="23590" y="23590"/>
                      </a:lnTo>
                      <a:lnTo>
                        <a:pt x="49184" y="6330"/>
                      </a:lnTo>
                      <a:lnTo>
                        <a:pt x="80518" y="0"/>
                      </a:lnTo>
                      <a:lnTo>
                        <a:pt x="2010410"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10" y="483108"/>
                      </a:lnTo>
                      <a:lnTo>
                        <a:pt x="80518" y="483108"/>
                      </a:lnTo>
                      <a:lnTo>
                        <a:pt x="49184" y="476777"/>
                      </a:lnTo>
                      <a:lnTo>
                        <a:pt x="23590" y="459517"/>
                      </a:lnTo>
                      <a:lnTo>
                        <a:pt x="6330" y="433923"/>
                      </a:lnTo>
                      <a:lnTo>
                        <a:pt x="0" y="402590"/>
                      </a:lnTo>
                      <a:lnTo>
                        <a:pt x="0" y="80518"/>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83" name="Google Shape;283;p35"/>
              <p:cNvSpPr txBox="1"/>
              <p:nvPr/>
            </p:nvSpPr>
            <p:spPr>
              <a:xfrm>
                <a:off x="4042409" y="4252776"/>
                <a:ext cx="1029969" cy="29972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ゲストOS</a:t>
                </a:r>
                <a:endParaRPr b="0" i="0" sz="1400" u="none" cap="none" strike="noStrike">
                  <a:solidFill>
                    <a:srgbClr val="000000"/>
                  </a:solidFill>
                  <a:latin typeface="Arial"/>
                  <a:ea typeface="Arial"/>
                  <a:cs typeface="Arial"/>
                  <a:sym typeface="Arial"/>
                </a:endParaRPr>
              </a:p>
            </p:txBody>
          </p:sp>
          <p:grpSp>
            <p:nvGrpSpPr>
              <p:cNvPr id="284" name="Google Shape;284;p35"/>
              <p:cNvGrpSpPr/>
              <p:nvPr/>
            </p:nvGrpSpPr>
            <p:grpSpPr>
              <a:xfrm>
                <a:off x="6208014" y="2418221"/>
                <a:ext cx="2531749" cy="2363294"/>
                <a:chOff x="6208014" y="2418221"/>
                <a:chExt cx="2531749" cy="2363294"/>
              </a:xfrm>
            </p:grpSpPr>
            <p:sp>
              <p:nvSpPr>
                <p:cNvPr id="285" name="Google Shape;285;p35"/>
                <p:cNvSpPr/>
                <p:nvPr/>
              </p:nvSpPr>
              <p:spPr>
                <a:xfrm>
                  <a:off x="6208014" y="2926841"/>
                  <a:ext cx="2531745" cy="1853564"/>
                </a:xfrm>
                <a:custGeom>
                  <a:rect b="b" l="l" r="r" t="t"/>
                  <a:pathLst>
                    <a:path extrusionOk="0" h="1853564" w="2531745">
                      <a:moveTo>
                        <a:pt x="2361057"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1057" y="1853184"/>
                      </a:lnTo>
                      <a:lnTo>
                        <a:pt x="2406348" y="1847103"/>
                      </a:lnTo>
                      <a:lnTo>
                        <a:pt x="2447036" y="1829943"/>
                      </a:lnTo>
                      <a:lnTo>
                        <a:pt x="2481500" y="1803320"/>
                      </a:lnTo>
                      <a:lnTo>
                        <a:pt x="2508122" y="1768856"/>
                      </a:lnTo>
                      <a:lnTo>
                        <a:pt x="2525283" y="1728168"/>
                      </a:lnTo>
                      <a:lnTo>
                        <a:pt x="2531364" y="1682877"/>
                      </a:lnTo>
                      <a:lnTo>
                        <a:pt x="2531364" y="170307"/>
                      </a:lnTo>
                      <a:lnTo>
                        <a:pt x="2525283" y="125015"/>
                      </a:lnTo>
                      <a:lnTo>
                        <a:pt x="2508122" y="84327"/>
                      </a:lnTo>
                      <a:lnTo>
                        <a:pt x="2481500" y="49863"/>
                      </a:lnTo>
                      <a:lnTo>
                        <a:pt x="2447036" y="23240"/>
                      </a:lnTo>
                      <a:lnTo>
                        <a:pt x="2406348" y="6080"/>
                      </a:lnTo>
                      <a:lnTo>
                        <a:pt x="2361057" y="0"/>
                      </a:lnTo>
                      <a:close/>
                    </a:path>
                  </a:pathLst>
                </a:cu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86" name="Google Shape;286;p35"/>
                <p:cNvSpPr/>
                <p:nvPr/>
              </p:nvSpPr>
              <p:spPr>
                <a:xfrm>
                  <a:off x="6208018" y="2418221"/>
                  <a:ext cx="2531745" cy="2363294"/>
                </a:xfrm>
                <a:custGeom>
                  <a:rect b="b" l="l" r="r" t="t"/>
                  <a:pathLst>
                    <a:path extrusionOk="0" h="1853564" w="2531745">
                      <a:moveTo>
                        <a:pt x="0" y="170307"/>
                      </a:moveTo>
                      <a:lnTo>
                        <a:pt x="6080" y="125015"/>
                      </a:lnTo>
                      <a:lnTo>
                        <a:pt x="23240" y="84327"/>
                      </a:lnTo>
                      <a:lnTo>
                        <a:pt x="49863" y="49863"/>
                      </a:lnTo>
                      <a:lnTo>
                        <a:pt x="84327" y="23240"/>
                      </a:lnTo>
                      <a:lnTo>
                        <a:pt x="125015" y="6080"/>
                      </a:lnTo>
                      <a:lnTo>
                        <a:pt x="170307" y="0"/>
                      </a:lnTo>
                      <a:lnTo>
                        <a:pt x="2361057" y="0"/>
                      </a:lnTo>
                      <a:lnTo>
                        <a:pt x="2406348" y="6080"/>
                      </a:lnTo>
                      <a:lnTo>
                        <a:pt x="2447036" y="23240"/>
                      </a:lnTo>
                      <a:lnTo>
                        <a:pt x="2481500" y="49863"/>
                      </a:lnTo>
                      <a:lnTo>
                        <a:pt x="2508122" y="84327"/>
                      </a:lnTo>
                      <a:lnTo>
                        <a:pt x="2525283" y="125015"/>
                      </a:lnTo>
                      <a:lnTo>
                        <a:pt x="2531364" y="170307"/>
                      </a:lnTo>
                      <a:lnTo>
                        <a:pt x="2531364" y="1682877"/>
                      </a:lnTo>
                      <a:lnTo>
                        <a:pt x="2525283" y="1728168"/>
                      </a:lnTo>
                      <a:lnTo>
                        <a:pt x="2508122" y="1768856"/>
                      </a:lnTo>
                      <a:lnTo>
                        <a:pt x="2481500" y="1803320"/>
                      </a:lnTo>
                      <a:lnTo>
                        <a:pt x="2447036" y="1829943"/>
                      </a:lnTo>
                      <a:lnTo>
                        <a:pt x="2406348" y="1847103"/>
                      </a:lnTo>
                      <a:lnTo>
                        <a:pt x="2361057"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87" name="Google Shape;287;p35"/>
              <p:cNvSpPr txBox="1"/>
              <p:nvPr/>
            </p:nvSpPr>
            <p:spPr>
              <a:xfrm>
                <a:off x="6596253" y="2504185"/>
                <a:ext cx="1755000" cy="3912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800" u="none" cap="none" strike="noStrike">
                    <a:solidFill>
                      <a:srgbClr val="000000"/>
                    </a:solidFill>
                    <a:latin typeface="Arial"/>
                    <a:ea typeface="Arial"/>
                    <a:cs typeface="Arial"/>
                    <a:sym typeface="Arial"/>
                  </a:rPr>
                  <a:t>仮想マシンC</a:t>
                </a:r>
                <a:endParaRPr b="0" i="0" sz="1800" u="none" cap="none" strike="noStrike">
                  <a:solidFill>
                    <a:srgbClr val="000000"/>
                  </a:solidFill>
                  <a:latin typeface="Arial"/>
                  <a:ea typeface="Arial"/>
                  <a:cs typeface="Arial"/>
                  <a:sym typeface="Arial"/>
                </a:endParaRPr>
              </a:p>
            </p:txBody>
          </p:sp>
          <p:sp>
            <p:nvSpPr>
              <p:cNvPr id="288" name="Google Shape;288;p35"/>
              <p:cNvSpPr/>
              <p:nvPr/>
            </p:nvSpPr>
            <p:spPr>
              <a:xfrm>
                <a:off x="6442709" y="2939033"/>
                <a:ext cx="2091054" cy="483235"/>
              </a:xfrm>
              <a:custGeom>
                <a:rect b="b" l="l" r="r" t="t"/>
                <a:pathLst>
                  <a:path extrusionOk="0" h="483235" w="2091054">
                    <a:moveTo>
                      <a:pt x="0" y="80517"/>
                    </a:moveTo>
                    <a:lnTo>
                      <a:pt x="6330" y="49184"/>
                    </a:lnTo>
                    <a:lnTo>
                      <a:pt x="23590" y="23590"/>
                    </a:lnTo>
                    <a:lnTo>
                      <a:pt x="49184" y="6330"/>
                    </a:lnTo>
                    <a:lnTo>
                      <a:pt x="80517" y="0"/>
                    </a:lnTo>
                    <a:lnTo>
                      <a:pt x="2010410" y="0"/>
                    </a:lnTo>
                    <a:lnTo>
                      <a:pt x="2041743" y="6330"/>
                    </a:lnTo>
                    <a:lnTo>
                      <a:pt x="2067337" y="23590"/>
                    </a:lnTo>
                    <a:lnTo>
                      <a:pt x="2084597" y="49184"/>
                    </a:lnTo>
                    <a:lnTo>
                      <a:pt x="2090928" y="80517"/>
                    </a:lnTo>
                    <a:lnTo>
                      <a:pt x="2090928" y="402589"/>
                    </a:lnTo>
                    <a:lnTo>
                      <a:pt x="2084597" y="433923"/>
                    </a:lnTo>
                    <a:lnTo>
                      <a:pt x="2067337" y="459517"/>
                    </a:lnTo>
                    <a:lnTo>
                      <a:pt x="2041743" y="476777"/>
                    </a:lnTo>
                    <a:lnTo>
                      <a:pt x="2010410" y="483107"/>
                    </a:lnTo>
                    <a:lnTo>
                      <a:pt x="80517" y="483107"/>
                    </a:lnTo>
                    <a:lnTo>
                      <a:pt x="49184" y="476777"/>
                    </a:lnTo>
                    <a:lnTo>
                      <a:pt x="23590" y="459517"/>
                    </a:lnTo>
                    <a:lnTo>
                      <a:pt x="6330" y="433923"/>
                    </a:lnTo>
                    <a:lnTo>
                      <a:pt x="0" y="402589"/>
                    </a:lnTo>
                    <a:lnTo>
                      <a:pt x="0" y="80517"/>
                    </a:lnTo>
                    <a:close/>
                  </a:path>
                </a:pathLst>
              </a:custGeom>
              <a:solidFill>
                <a:srgbClr val="F8CAAC"/>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89" name="Google Shape;289;p35"/>
              <p:cNvSpPr txBox="1"/>
              <p:nvPr/>
            </p:nvSpPr>
            <p:spPr>
              <a:xfrm>
                <a:off x="6530720" y="3030790"/>
                <a:ext cx="1854300" cy="2997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アプリケーション</a:t>
                </a:r>
                <a:endParaRPr sz="1100"/>
              </a:p>
            </p:txBody>
          </p:sp>
          <p:grpSp>
            <p:nvGrpSpPr>
              <p:cNvPr id="290" name="Google Shape;290;p35"/>
              <p:cNvGrpSpPr/>
              <p:nvPr/>
            </p:nvGrpSpPr>
            <p:grpSpPr>
              <a:xfrm>
                <a:off x="6442709" y="4164330"/>
                <a:ext cx="2091055" cy="483234"/>
                <a:chOff x="6442709" y="4164330"/>
                <a:chExt cx="2091055" cy="483234"/>
              </a:xfrm>
            </p:grpSpPr>
            <p:sp>
              <p:nvSpPr>
                <p:cNvPr id="291" name="Google Shape;291;p35"/>
                <p:cNvSpPr/>
                <p:nvPr/>
              </p:nvSpPr>
              <p:spPr>
                <a:xfrm>
                  <a:off x="6442709" y="4164330"/>
                  <a:ext cx="2091055" cy="483234"/>
                </a:xfrm>
                <a:custGeom>
                  <a:rect b="b" l="l" r="r" t="t"/>
                  <a:pathLst>
                    <a:path extrusionOk="0" h="483235" w="2091054">
                      <a:moveTo>
                        <a:pt x="2010410" y="0"/>
                      </a:moveTo>
                      <a:lnTo>
                        <a:pt x="80517" y="0"/>
                      </a:lnTo>
                      <a:lnTo>
                        <a:pt x="49184" y="6330"/>
                      </a:lnTo>
                      <a:lnTo>
                        <a:pt x="23590" y="23590"/>
                      </a:lnTo>
                      <a:lnTo>
                        <a:pt x="6330" y="49184"/>
                      </a:lnTo>
                      <a:lnTo>
                        <a:pt x="0" y="80518"/>
                      </a:lnTo>
                      <a:lnTo>
                        <a:pt x="0" y="402590"/>
                      </a:lnTo>
                      <a:lnTo>
                        <a:pt x="6330" y="433923"/>
                      </a:lnTo>
                      <a:lnTo>
                        <a:pt x="23590" y="459517"/>
                      </a:lnTo>
                      <a:lnTo>
                        <a:pt x="49184" y="476777"/>
                      </a:lnTo>
                      <a:lnTo>
                        <a:pt x="80517" y="483108"/>
                      </a:lnTo>
                      <a:lnTo>
                        <a:pt x="2010410" y="483108"/>
                      </a:lnTo>
                      <a:lnTo>
                        <a:pt x="2041743" y="476777"/>
                      </a:lnTo>
                      <a:lnTo>
                        <a:pt x="2067337" y="459517"/>
                      </a:lnTo>
                      <a:lnTo>
                        <a:pt x="2084597" y="433923"/>
                      </a:lnTo>
                      <a:lnTo>
                        <a:pt x="2090928" y="402590"/>
                      </a:lnTo>
                      <a:lnTo>
                        <a:pt x="2090928" y="80518"/>
                      </a:lnTo>
                      <a:lnTo>
                        <a:pt x="2084597" y="49184"/>
                      </a:lnTo>
                      <a:lnTo>
                        <a:pt x="2067337" y="23590"/>
                      </a:lnTo>
                      <a:lnTo>
                        <a:pt x="2041743" y="6330"/>
                      </a:lnTo>
                      <a:lnTo>
                        <a:pt x="2010410" y="0"/>
                      </a:lnTo>
                      <a:close/>
                    </a:path>
                  </a:pathLst>
                </a:custGeom>
                <a:solidFill>
                  <a:srgbClr val="FFCC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92" name="Google Shape;292;p35"/>
                <p:cNvSpPr/>
                <p:nvPr/>
              </p:nvSpPr>
              <p:spPr>
                <a:xfrm>
                  <a:off x="6442709" y="4164330"/>
                  <a:ext cx="2091055" cy="483234"/>
                </a:xfrm>
                <a:custGeom>
                  <a:rect b="b" l="l" r="r" t="t"/>
                  <a:pathLst>
                    <a:path extrusionOk="0" h="483235" w="2091054">
                      <a:moveTo>
                        <a:pt x="0" y="80518"/>
                      </a:moveTo>
                      <a:lnTo>
                        <a:pt x="6330" y="49184"/>
                      </a:lnTo>
                      <a:lnTo>
                        <a:pt x="23590" y="23590"/>
                      </a:lnTo>
                      <a:lnTo>
                        <a:pt x="49184" y="6330"/>
                      </a:lnTo>
                      <a:lnTo>
                        <a:pt x="80517" y="0"/>
                      </a:lnTo>
                      <a:lnTo>
                        <a:pt x="2010410" y="0"/>
                      </a:lnTo>
                      <a:lnTo>
                        <a:pt x="2041743" y="6330"/>
                      </a:lnTo>
                      <a:lnTo>
                        <a:pt x="2067337" y="23590"/>
                      </a:lnTo>
                      <a:lnTo>
                        <a:pt x="2084597" y="49184"/>
                      </a:lnTo>
                      <a:lnTo>
                        <a:pt x="2090928" y="80518"/>
                      </a:lnTo>
                      <a:lnTo>
                        <a:pt x="2090928" y="402590"/>
                      </a:lnTo>
                      <a:lnTo>
                        <a:pt x="2084597" y="433923"/>
                      </a:lnTo>
                      <a:lnTo>
                        <a:pt x="2067337" y="459517"/>
                      </a:lnTo>
                      <a:lnTo>
                        <a:pt x="2041743" y="476777"/>
                      </a:lnTo>
                      <a:lnTo>
                        <a:pt x="2010410" y="483108"/>
                      </a:lnTo>
                      <a:lnTo>
                        <a:pt x="80517" y="483108"/>
                      </a:lnTo>
                      <a:lnTo>
                        <a:pt x="49184" y="476777"/>
                      </a:lnTo>
                      <a:lnTo>
                        <a:pt x="23590" y="459517"/>
                      </a:lnTo>
                      <a:lnTo>
                        <a:pt x="6330" y="433923"/>
                      </a:lnTo>
                      <a:lnTo>
                        <a:pt x="0" y="402590"/>
                      </a:lnTo>
                      <a:lnTo>
                        <a:pt x="0" y="80518"/>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93" name="Google Shape;293;p35"/>
              <p:cNvSpPr txBox="1"/>
              <p:nvPr/>
            </p:nvSpPr>
            <p:spPr>
              <a:xfrm>
                <a:off x="6942835" y="4244863"/>
                <a:ext cx="1029969" cy="29972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ゲストOS</a:t>
                </a:r>
                <a:endParaRPr b="0" i="0" sz="1400" u="none" cap="none" strike="noStrike">
                  <a:solidFill>
                    <a:srgbClr val="000000"/>
                  </a:solidFill>
                  <a:latin typeface="Arial"/>
                  <a:ea typeface="Arial"/>
                  <a:cs typeface="Arial"/>
                  <a:sym typeface="Arial"/>
                </a:endParaRPr>
              </a:p>
            </p:txBody>
          </p:sp>
        </p:grpSp>
        <p:sp>
          <p:nvSpPr>
            <p:cNvPr id="294" name="Google Shape;294;p35"/>
            <p:cNvSpPr/>
            <p:nvPr/>
          </p:nvSpPr>
          <p:spPr>
            <a:xfrm>
              <a:off x="399907" y="5075863"/>
              <a:ext cx="10292772" cy="483234"/>
            </a:xfrm>
            <a:custGeom>
              <a:rect b="b" l="l" r="r" t="t"/>
              <a:pathLst>
                <a:path extrusionOk="0" h="483235" w="8333740">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BFBFBF"/>
            </a:solidFill>
            <a:ln cap="flat" cmpd="sng" w="259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物理ハードウェア</a:t>
              </a:r>
              <a:endParaRPr b="0" i="0" sz="1400" u="none" cap="none" strike="noStrike">
                <a:solidFill>
                  <a:srgbClr val="000000"/>
                </a:solidFill>
                <a:latin typeface="Arial"/>
                <a:ea typeface="Arial"/>
                <a:cs typeface="Arial"/>
                <a:sym typeface="Arial"/>
              </a:endParaRPr>
            </a:p>
          </p:txBody>
        </p:sp>
      </p:grpSp>
      <p:sp>
        <p:nvSpPr>
          <p:cNvPr id="295" name="Google Shape;295;p35"/>
          <p:cNvSpPr/>
          <p:nvPr/>
        </p:nvSpPr>
        <p:spPr>
          <a:xfrm>
            <a:off x="5245850" y="4256025"/>
            <a:ext cx="2779800" cy="649200"/>
          </a:xfrm>
          <a:prstGeom prst="wedgeRoundRectCallout">
            <a:avLst>
              <a:gd fmla="val -37771" name="adj1"/>
              <a:gd fmla="val -87065"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63500" rtl="0" algn="l">
              <a:spcBef>
                <a:spcPts val="0"/>
              </a:spcBef>
              <a:spcAft>
                <a:spcPts val="0"/>
              </a:spcAft>
              <a:buNone/>
            </a:pPr>
            <a:r>
              <a:rPr lang="ja" sz="1200">
                <a:solidFill>
                  <a:schemeClr val="dk1"/>
                </a:solidFill>
                <a:latin typeface="Meiryo"/>
                <a:ea typeface="Meiryo"/>
                <a:cs typeface="Meiryo"/>
                <a:sym typeface="Meiryo"/>
              </a:rPr>
              <a:t>代表例） Linux KVM、VMware ESXi、Xen/Citrix XenServer、Microsoft Hyper-V等</a:t>
            </a:r>
            <a:endParaRPr sz="1200">
              <a:latin typeface="Meiryo"/>
              <a:ea typeface="Meiryo"/>
              <a:cs typeface="Meiryo"/>
              <a:sym typeface="Meiryo"/>
            </a:endParaRPr>
          </a:p>
        </p:txBody>
      </p:sp>
      <p:grpSp>
        <p:nvGrpSpPr>
          <p:cNvPr id="296" name="Google Shape;296;p35"/>
          <p:cNvGrpSpPr/>
          <p:nvPr/>
        </p:nvGrpSpPr>
        <p:grpSpPr>
          <a:xfrm>
            <a:off x="523576" y="2865206"/>
            <a:ext cx="1935481" cy="384027"/>
            <a:chOff x="640842" y="3548633"/>
            <a:chExt cx="2091055" cy="483235"/>
          </a:xfrm>
        </p:grpSpPr>
        <p:sp>
          <p:nvSpPr>
            <p:cNvPr id="297" name="Google Shape;297;p35"/>
            <p:cNvSpPr/>
            <p:nvPr/>
          </p:nvSpPr>
          <p:spPr>
            <a:xfrm>
              <a:off x="640842" y="3548633"/>
              <a:ext cx="2091055" cy="483235"/>
            </a:xfrm>
            <a:custGeom>
              <a:rect b="b" l="l" r="r" t="t"/>
              <a:pathLst>
                <a:path extrusionOk="0" h="483235" w="209105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EFE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98" name="Google Shape;298;p35"/>
            <p:cNvSpPr/>
            <p:nvPr/>
          </p:nvSpPr>
          <p:spPr>
            <a:xfrm>
              <a:off x="640842" y="3548633"/>
              <a:ext cx="2091055" cy="483235"/>
            </a:xfrm>
            <a:custGeom>
              <a:rect b="b" l="l" r="r" t="t"/>
              <a:pathLst>
                <a:path extrusionOk="0" h="483235" w="209105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solidFill>
              <a:srgbClr val="EFEFEF"/>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299" name="Google Shape;299;p35"/>
          <p:cNvGrpSpPr/>
          <p:nvPr/>
        </p:nvGrpSpPr>
        <p:grpSpPr>
          <a:xfrm>
            <a:off x="3207975" y="2865206"/>
            <a:ext cx="1935480" cy="384027"/>
            <a:chOff x="3541014" y="3548633"/>
            <a:chExt cx="2091054" cy="483235"/>
          </a:xfrm>
        </p:grpSpPr>
        <p:sp>
          <p:nvSpPr>
            <p:cNvPr id="300" name="Google Shape;300;p35"/>
            <p:cNvSpPr/>
            <p:nvPr/>
          </p:nvSpPr>
          <p:spPr>
            <a:xfrm>
              <a:off x="3541014" y="3548633"/>
              <a:ext cx="2091054" cy="483235"/>
            </a:xfrm>
            <a:custGeom>
              <a:rect b="b" l="l" r="r" t="t"/>
              <a:pathLst>
                <a:path extrusionOk="0" h="483235" w="2091054">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EFE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01" name="Google Shape;301;p35"/>
            <p:cNvSpPr/>
            <p:nvPr/>
          </p:nvSpPr>
          <p:spPr>
            <a:xfrm>
              <a:off x="3541014" y="3548633"/>
              <a:ext cx="2091054" cy="483235"/>
            </a:xfrm>
            <a:custGeom>
              <a:rect b="b" l="l" r="r" t="t"/>
              <a:pathLst>
                <a:path extrusionOk="0" h="483235" w="2091054">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solidFill>
              <a:srgbClr val="EFEFEF"/>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302" name="Google Shape;302;p35"/>
          <p:cNvGrpSpPr/>
          <p:nvPr/>
        </p:nvGrpSpPr>
        <p:grpSpPr>
          <a:xfrm>
            <a:off x="5893784" y="2865206"/>
            <a:ext cx="1935480" cy="384027"/>
            <a:chOff x="6442709" y="3548633"/>
            <a:chExt cx="2091054" cy="483235"/>
          </a:xfrm>
        </p:grpSpPr>
        <p:sp>
          <p:nvSpPr>
            <p:cNvPr id="303" name="Google Shape;303;p35"/>
            <p:cNvSpPr/>
            <p:nvPr/>
          </p:nvSpPr>
          <p:spPr>
            <a:xfrm>
              <a:off x="6442709" y="3548633"/>
              <a:ext cx="2091054" cy="483235"/>
            </a:xfrm>
            <a:custGeom>
              <a:rect b="b" l="l" r="r" t="t"/>
              <a:pathLst>
                <a:path extrusionOk="0" h="483235" w="2091054">
                  <a:moveTo>
                    <a:pt x="2010410" y="0"/>
                  </a:moveTo>
                  <a:lnTo>
                    <a:pt x="80517" y="0"/>
                  </a:lnTo>
                  <a:lnTo>
                    <a:pt x="49184" y="6330"/>
                  </a:lnTo>
                  <a:lnTo>
                    <a:pt x="23590" y="23590"/>
                  </a:lnTo>
                  <a:lnTo>
                    <a:pt x="6330" y="49184"/>
                  </a:lnTo>
                  <a:lnTo>
                    <a:pt x="0" y="80517"/>
                  </a:lnTo>
                  <a:lnTo>
                    <a:pt x="0" y="402589"/>
                  </a:lnTo>
                  <a:lnTo>
                    <a:pt x="6330" y="433923"/>
                  </a:lnTo>
                  <a:lnTo>
                    <a:pt x="23590" y="459517"/>
                  </a:lnTo>
                  <a:lnTo>
                    <a:pt x="49184" y="476777"/>
                  </a:lnTo>
                  <a:lnTo>
                    <a:pt x="80517" y="483107"/>
                  </a:lnTo>
                  <a:lnTo>
                    <a:pt x="2010410" y="483107"/>
                  </a:lnTo>
                  <a:lnTo>
                    <a:pt x="2041743" y="476777"/>
                  </a:lnTo>
                  <a:lnTo>
                    <a:pt x="2067337" y="459517"/>
                  </a:lnTo>
                  <a:lnTo>
                    <a:pt x="2084597" y="433923"/>
                  </a:lnTo>
                  <a:lnTo>
                    <a:pt x="2090928" y="402589"/>
                  </a:lnTo>
                  <a:lnTo>
                    <a:pt x="2090928" y="80517"/>
                  </a:lnTo>
                  <a:lnTo>
                    <a:pt x="2084597" y="49184"/>
                  </a:lnTo>
                  <a:lnTo>
                    <a:pt x="2067337" y="23590"/>
                  </a:lnTo>
                  <a:lnTo>
                    <a:pt x="2041743" y="6330"/>
                  </a:lnTo>
                  <a:lnTo>
                    <a:pt x="2010410" y="0"/>
                  </a:lnTo>
                  <a:close/>
                </a:path>
              </a:pathLst>
            </a:custGeom>
            <a:solidFill>
              <a:srgbClr val="EFE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04" name="Google Shape;304;p35"/>
            <p:cNvSpPr/>
            <p:nvPr/>
          </p:nvSpPr>
          <p:spPr>
            <a:xfrm>
              <a:off x="6442709" y="3548633"/>
              <a:ext cx="2091054" cy="483235"/>
            </a:xfrm>
            <a:custGeom>
              <a:rect b="b" l="l" r="r" t="t"/>
              <a:pathLst>
                <a:path extrusionOk="0" h="483235" w="2091054">
                  <a:moveTo>
                    <a:pt x="0" y="80517"/>
                  </a:moveTo>
                  <a:lnTo>
                    <a:pt x="6330" y="49184"/>
                  </a:lnTo>
                  <a:lnTo>
                    <a:pt x="23590" y="23590"/>
                  </a:lnTo>
                  <a:lnTo>
                    <a:pt x="49184" y="6330"/>
                  </a:lnTo>
                  <a:lnTo>
                    <a:pt x="80517" y="0"/>
                  </a:lnTo>
                  <a:lnTo>
                    <a:pt x="2010410" y="0"/>
                  </a:lnTo>
                  <a:lnTo>
                    <a:pt x="2041743" y="6330"/>
                  </a:lnTo>
                  <a:lnTo>
                    <a:pt x="2067337" y="23590"/>
                  </a:lnTo>
                  <a:lnTo>
                    <a:pt x="2084597" y="49184"/>
                  </a:lnTo>
                  <a:lnTo>
                    <a:pt x="2090928" y="80517"/>
                  </a:lnTo>
                  <a:lnTo>
                    <a:pt x="2090928" y="402589"/>
                  </a:lnTo>
                  <a:lnTo>
                    <a:pt x="2084597" y="433923"/>
                  </a:lnTo>
                  <a:lnTo>
                    <a:pt x="2067337" y="459517"/>
                  </a:lnTo>
                  <a:lnTo>
                    <a:pt x="2041743" y="476777"/>
                  </a:lnTo>
                  <a:lnTo>
                    <a:pt x="2010410" y="483107"/>
                  </a:lnTo>
                  <a:lnTo>
                    <a:pt x="80517" y="483107"/>
                  </a:lnTo>
                  <a:lnTo>
                    <a:pt x="49184" y="476777"/>
                  </a:lnTo>
                  <a:lnTo>
                    <a:pt x="23590" y="459517"/>
                  </a:lnTo>
                  <a:lnTo>
                    <a:pt x="6330" y="433923"/>
                  </a:lnTo>
                  <a:lnTo>
                    <a:pt x="0" y="402589"/>
                  </a:lnTo>
                  <a:lnTo>
                    <a:pt x="0" y="80517"/>
                  </a:lnTo>
                  <a:close/>
                </a:path>
              </a:pathLst>
            </a:custGeom>
            <a:solidFill>
              <a:srgbClr val="EFEFEF"/>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305" name="Google Shape;305;p35"/>
          <p:cNvSpPr txBox="1"/>
          <p:nvPr/>
        </p:nvSpPr>
        <p:spPr>
          <a:xfrm>
            <a:off x="5975245" y="2909830"/>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lang="ja"/>
              <a:t>ミドルウェア</a:t>
            </a:r>
            <a:endParaRPr sz="1100"/>
          </a:p>
        </p:txBody>
      </p:sp>
      <p:sp>
        <p:nvSpPr>
          <p:cNvPr id="306" name="Google Shape;306;p35"/>
          <p:cNvSpPr txBox="1"/>
          <p:nvPr/>
        </p:nvSpPr>
        <p:spPr>
          <a:xfrm>
            <a:off x="3308245" y="2909830"/>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lang="ja"/>
              <a:t>ミドルウェア</a:t>
            </a:r>
            <a:endParaRPr sz="1100"/>
          </a:p>
        </p:txBody>
      </p:sp>
      <p:sp>
        <p:nvSpPr>
          <p:cNvPr id="307" name="Google Shape;307;p35"/>
          <p:cNvSpPr txBox="1"/>
          <p:nvPr/>
        </p:nvSpPr>
        <p:spPr>
          <a:xfrm>
            <a:off x="634495" y="2909830"/>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lang="ja"/>
              <a:t>ミドルウェア</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6"/>
          <p:cNvSpPr txBox="1"/>
          <p:nvPr>
            <p:ph idx="12" type="sldNum"/>
          </p:nvPr>
        </p:nvSpPr>
        <p:spPr>
          <a:xfrm>
            <a:off x="6958399" y="4797010"/>
            <a:ext cx="2057400" cy="27382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314" name="Google Shape;314;p36"/>
          <p:cNvSpPr/>
          <p:nvPr/>
        </p:nvSpPr>
        <p:spPr>
          <a:xfrm>
            <a:off x="68579" y="542925"/>
            <a:ext cx="6740366" cy="0"/>
          </a:xfrm>
          <a:custGeom>
            <a:rect b="b" l="l" r="r" t="t"/>
            <a:pathLst>
              <a:path extrusionOk="0" h="120000" w="8987155">
                <a:moveTo>
                  <a:pt x="0" y="0"/>
                </a:moveTo>
                <a:lnTo>
                  <a:pt x="89869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15" name="Google Shape;315;p36"/>
          <p:cNvSpPr txBox="1"/>
          <p:nvPr/>
        </p:nvSpPr>
        <p:spPr>
          <a:xfrm>
            <a:off x="6250018" y="4848682"/>
            <a:ext cx="77153" cy="115416"/>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ja" sz="900" u="none" cap="none" strike="noStrike">
                <a:solidFill>
                  <a:srgbClr val="888888"/>
                </a:solidFill>
                <a:latin typeface="Arial"/>
                <a:ea typeface="Arial"/>
                <a:cs typeface="Arial"/>
                <a:sym typeface="Arial"/>
              </a:rPr>
              <a:t>8</a:t>
            </a:r>
            <a:endParaRPr b="0" i="0" sz="900" u="none" cap="none" strike="noStrike">
              <a:solidFill>
                <a:srgbClr val="000000"/>
              </a:solidFill>
              <a:latin typeface="Arial"/>
              <a:ea typeface="Arial"/>
              <a:cs typeface="Arial"/>
              <a:sym typeface="Arial"/>
            </a:endParaRPr>
          </a:p>
        </p:txBody>
      </p:sp>
      <p:sp>
        <p:nvSpPr>
          <p:cNvPr id="316" name="Google Shape;316;p36"/>
          <p:cNvSpPr txBox="1"/>
          <p:nvPr/>
        </p:nvSpPr>
        <p:spPr>
          <a:xfrm>
            <a:off x="206045" y="555653"/>
            <a:ext cx="7811760" cy="444352"/>
          </a:xfrm>
          <a:prstGeom prst="rect">
            <a:avLst/>
          </a:prstGeom>
          <a:noFill/>
          <a:ln>
            <a:noFill/>
          </a:ln>
        </p:spPr>
        <p:txBody>
          <a:bodyPr anchorCtr="0" anchor="t" bIns="0" lIns="0" spcFirstLastPara="1" rIns="0" wrap="square" tIns="165725">
            <a:noAutofit/>
          </a:bodyPr>
          <a:lstStyle/>
          <a:p>
            <a:pPr indent="0" lvl="0" marL="12700" marR="0" rtl="0" algn="l">
              <a:lnSpc>
                <a:spcPct val="100000"/>
              </a:lnSpc>
              <a:spcBef>
                <a:spcPts val="0"/>
              </a:spcBef>
              <a:spcAft>
                <a:spcPts val="0"/>
              </a:spcAft>
              <a:buNone/>
            </a:pPr>
            <a:r>
              <a:rPr b="1" lang="ja" sz="1800">
                <a:solidFill>
                  <a:schemeClr val="dk1"/>
                </a:solidFill>
                <a:latin typeface="Meiryo"/>
                <a:ea typeface="Meiryo"/>
                <a:cs typeface="Meiryo"/>
                <a:sym typeface="Meiryo"/>
              </a:rPr>
              <a:t>ハイパーバイザー型仮想化のメリット・デメリット</a:t>
            </a:r>
            <a:endParaRPr b="1" sz="1800">
              <a:solidFill>
                <a:schemeClr val="dk1"/>
              </a:solidFill>
              <a:latin typeface="Meiryo"/>
              <a:ea typeface="Meiryo"/>
              <a:cs typeface="Meiryo"/>
              <a:sym typeface="Meiryo"/>
            </a:endParaRPr>
          </a:p>
        </p:txBody>
      </p:sp>
      <p:sp>
        <p:nvSpPr>
          <p:cNvPr id="317" name="Google Shape;317;p36"/>
          <p:cNvSpPr txBox="1"/>
          <p:nvPr/>
        </p:nvSpPr>
        <p:spPr>
          <a:xfrm>
            <a:off x="267520" y="1137864"/>
            <a:ext cx="7719579" cy="1835118"/>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i="0" lang="ja" sz="1800" u="none" cap="none" strike="noStrike">
                <a:solidFill>
                  <a:srgbClr val="000000"/>
                </a:solidFill>
              </a:rPr>
              <a:t>メリット</a:t>
            </a:r>
            <a:endParaRPr b="1" i="0" sz="1800" u="none" cap="none" strike="noStrike">
              <a:solidFill>
                <a:srgbClr val="000000"/>
              </a:solidFill>
            </a:endParaRPr>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ホストOSを必要としないためハードウェアを直接制御することが可能</a:t>
            </a:r>
            <a:endParaRPr sz="1700"/>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仮想マシンの速度低下を最小限に抑えられる</a:t>
            </a:r>
            <a:endParaRPr sz="1700"/>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複数の仮想マシンを効率よく稼働させるための様々な仕組みが盛り込まれている</a:t>
            </a:r>
            <a:endParaRPr sz="1700"/>
          </a:p>
          <a:p>
            <a:pPr indent="-139700" lvl="0" marL="317500" marR="0" rtl="0" algn="l">
              <a:lnSpc>
                <a:spcPct val="100000"/>
              </a:lnSpc>
              <a:spcBef>
                <a:spcPts val="1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p36"/>
          <p:cNvSpPr txBox="1"/>
          <p:nvPr/>
        </p:nvSpPr>
        <p:spPr>
          <a:xfrm>
            <a:off x="222400" y="3110851"/>
            <a:ext cx="7719600" cy="1353300"/>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i="0" lang="ja" sz="1800" u="none" cap="none" strike="noStrike">
                <a:solidFill>
                  <a:srgbClr val="000000"/>
                </a:solidFill>
              </a:rPr>
              <a:t>デメリット</a:t>
            </a:r>
            <a:endParaRPr b="1" i="0" sz="1800" u="none" cap="none" strike="noStrike">
              <a:solidFill>
                <a:srgbClr val="000000"/>
              </a:solidFill>
            </a:endParaRPr>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既存のホストOSをそのまま利用できない</a:t>
            </a:r>
            <a:endParaRPr sz="1700"/>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専用の物理サーバーを用意する必要がある</a:t>
            </a:r>
            <a:endParaRPr sz="1700"/>
          </a:p>
          <a:p>
            <a:pPr indent="0" lvl="0" marL="63500" marR="0" rtl="0" algn="l">
              <a:lnSpc>
                <a:spcPct val="100000"/>
              </a:lnSpc>
              <a:spcBef>
                <a:spcPts val="1800"/>
              </a:spcBef>
              <a:spcAft>
                <a:spcPts val="0"/>
              </a:spcAft>
              <a:buNone/>
            </a:pPr>
            <a:r>
              <a:t/>
            </a:r>
            <a:endParaRPr b="0" i="0" sz="1800" u="none" cap="none" strike="noStrike">
              <a:solidFill>
                <a:srgbClr val="000000"/>
              </a:solidFill>
              <a:latin typeface="Arial"/>
              <a:ea typeface="Arial"/>
              <a:cs typeface="Arial"/>
              <a:sym typeface="Arial"/>
            </a:endParaRPr>
          </a:p>
          <a:p>
            <a:pPr indent="0" lvl="0" marL="63500" marR="0" rtl="0" algn="l">
              <a:lnSpc>
                <a:spcPct val="100000"/>
              </a:lnSpc>
              <a:spcBef>
                <a:spcPts val="180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19" name="Google Shape;319;p36"/>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1.3 仮想マシン（VM）- ハイパーバイザー型仮想化②</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1.4 コンテナ- コンテナ型仮想化①</a:t>
            </a:r>
            <a:endParaRPr sz="2500"/>
          </a:p>
        </p:txBody>
      </p:sp>
      <p:sp>
        <p:nvSpPr>
          <p:cNvPr id="326" name="Google Shape;326;p37"/>
          <p:cNvSpPr txBox="1"/>
          <p:nvPr>
            <p:ph idx="12" type="sldNum"/>
          </p:nvPr>
        </p:nvSpPr>
        <p:spPr>
          <a:xfrm>
            <a:off x="6958399" y="4797010"/>
            <a:ext cx="2057400" cy="27382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327" name="Google Shape;327;p37"/>
          <p:cNvSpPr/>
          <p:nvPr/>
        </p:nvSpPr>
        <p:spPr>
          <a:xfrm>
            <a:off x="68579" y="542925"/>
            <a:ext cx="6740366" cy="0"/>
          </a:xfrm>
          <a:custGeom>
            <a:rect b="b" l="l" r="r" t="t"/>
            <a:pathLst>
              <a:path extrusionOk="0" h="120000" w="8987155">
                <a:moveTo>
                  <a:pt x="0" y="0"/>
                </a:moveTo>
                <a:lnTo>
                  <a:pt x="89869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28" name="Google Shape;328;p37"/>
          <p:cNvSpPr txBox="1"/>
          <p:nvPr/>
        </p:nvSpPr>
        <p:spPr>
          <a:xfrm>
            <a:off x="6250018" y="4848682"/>
            <a:ext cx="77153" cy="115416"/>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ja" sz="900" u="none" cap="none" strike="noStrike">
                <a:solidFill>
                  <a:srgbClr val="888888"/>
                </a:solidFill>
                <a:latin typeface="Arial"/>
                <a:ea typeface="Arial"/>
                <a:cs typeface="Arial"/>
                <a:sym typeface="Arial"/>
              </a:rPr>
              <a:t>8</a:t>
            </a:r>
            <a:endParaRPr b="0" i="0" sz="900" u="none" cap="none" strike="noStrike">
              <a:solidFill>
                <a:srgbClr val="000000"/>
              </a:solidFill>
              <a:latin typeface="Arial"/>
              <a:ea typeface="Arial"/>
              <a:cs typeface="Arial"/>
              <a:sym typeface="Arial"/>
            </a:endParaRPr>
          </a:p>
        </p:txBody>
      </p:sp>
      <p:sp>
        <p:nvSpPr>
          <p:cNvPr id="329" name="Google Shape;329;p37"/>
          <p:cNvSpPr txBox="1"/>
          <p:nvPr/>
        </p:nvSpPr>
        <p:spPr>
          <a:xfrm>
            <a:off x="206050" y="555650"/>
            <a:ext cx="8015400" cy="2064000"/>
          </a:xfrm>
          <a:prstGeom prst="rect">
            <a:avLst/>
          </a:prstGeom>
          <a:noFill/>
          <a:ln>
            <a:noFill/>
          </a:ln>
        </p:spPr>
        <p:txBody>
          <a:bodyPr anchorCtr="0" anchor="t" bIns="0" lIns="0" spcFirstLastPara="1" rIns="0" wrap="square" tIns="165725">
            <a:noAutofit/>
          </a:bodyPr>
          <a:lstStyle/>
          <a:p>
            <a:pPr indent="0" lvl="0" marL="12700" marR="0" rtl="0" algn="l">
              <a:lnSpc>
                <a:spcPct val="100000"/>
              </a:lnSpc>
              <a:spcBef>
                <a:spcPts val="0"/>
              </a:spcBef>
              <a:spcAft>
                <a:spcPts val="0"/>
              </a:spcAft>
              <a:buNone/>
            </a:pPr>
            <a:r>
              <a:rPr b="1" lang="ja" sz="1800">
                <a:solidFill>
                  <a:schemeClr val="dk1"/>
                </a:solidFill>
                <a:latin typeface="Meiryo"/>
                <a:ea typeface="Meiryo"/>
                <a:cs typeface="Meiryo"/>
                <a:sym typeface="Meiryo"/>
              </a:rPr>
              <a:t>コンテナ型仮想化</a:t>
            </a:r>
            <a:endParaRPr b="1" sz="1800">
              <a:solidFill>
                <a:schemeClr val="dk1"/>
              </a:solidFill>
              <a:latin typeface="Meiryo"/>
              <a:ea typeface="Meiryo"/>
              <a:cs typeface="Meiryo"/>
              <a:sym typeface="Meiryo"/>
            </a:endParaRPr>
          </a:p>
          <a:p>
            <a:pPr indent="0" lvl="0" marL="12700" marR="0" rtl="0" algn="l">
              <a:lnSpc>
                <a:spcPct val="100000"/>
              </a:lnSpc>
              <a:spcBef>
                <a:spcPts val="800"/>
              </a:spcBef>
              <a:spcAft>
                <a:spcPts val="0"/>
              </a:spcAft>
              <a:buNone/>
            </a:pPr>
            <a:r>
              <a:rPr b="0" i="0" lang="ja" sz="1700" u="none" cap="none" strike="noStrike">
                <a:solidFill>
                  <a:srgbClr val="000000"/>
                </a:solidFill>
                <a:latin typeface="Arial"/>
                <a:ea typeface="Arial"/>
                <a:cs typeface="Arial"/>
                <a:sym typeface="Arial"/>
              </a:rPr>
              <a:t>ホストOS上でコンテナと呼ばれるVMと似たようなふるまいをする仮想的な区画を用意して管理する方式。コンテナはホストOSのカーネルを利用する。ホストOS上に「</a:t>
            </a:r>
            <a:r>
              <a:rPr lang="ja" sz="1700"/>
              <a:t>Docker</a:t>
            </a:r>
            <a:r>
              <a:rPr b="0" i="0" lang="ja" sz="1700" u="none" cap="none" strike="noStrike">
                <a:solidFill>
                  <a:srgbClr val="000000"/>
                </a:solidFill>
                <a:latin typeface="Arial"/>
                <a:ea typeface="Arial"/>
                <a:cs typeface="Arial"/>
                <a:sym typeface="Arial"/>
              </a:rPr>
              <a:t>エンジン」などと呼ばれる管理ソフトウェアがあり、その上</a:t>
            </a:r>
            <a:r>
              <a:rPr lang="ja" sz="1700"/>
              <a:t>で</a:t>
            </a:r>
            <a:r>
              <a:rPr b="0" i="0" lang="ja" sz="1700" u="none" cap="none" strike="noStrike">
                <a:solidFill>
                  <a:srgbClr val="000000"/>
                </a:solidFill>
                <a:latin typeface="Arial"/>
                <a:ea typeface="Arial"/>
                <a:cs typeface="Arial"/>
                <a:sym typeface="Arial"/>
              </a:rPr>
              <a:t>各コンテナが</a:t>
            </a:r>
            <a:r>
              <a:rPr lang="ja" sz="1700"/>
              <a:t>稼働する</a:t>
            </a:r>
            <a:r>
              <a:rPr b="0" i="0" lang="ja" sz="1700" u="none" cap="none" strike="noStrike">
                <a:solidFill>
                  <a:srgbClr val="000000"/>
                </a:solidFill>
                <a:latin typeface="Arial"/>
                <a:ea typeface="Arial"/>
                <a:cs typeface="Arial"/>
                <a:sym typeface="Arial"/>
              </a:rPr>
              <a:t>形となってい</a:t>
            </a:r>
            <a:r>
              <a:rPr lang="ja" sz="1700"/>
              <a:t>る。</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130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330" name="Google Shape;330;p37"/>
          <p:cNvGrpSpPr/>
          <p:nvPr/>
        </p:nvGrpSpPr>
        <p:grpSpPr>
          <a:xfrm>
            <a:off x="289604" y="2237624"/>
            <a:ext cx="7719579" cy="2427692"/>
            <a:chOff x="399907" y="2514477"/>
            <a:chExt cx="10292772" cy="3236923"/>
          </a:xfrm>
        </p:grpSpPr>
        <p:sp>
          <p:nvSpPr>
            <p:cNvPr id="331" name="Google Shape;331;p37"/>
            <p:cNvSpPr/>
            <p:nvPr/>
          </p:nvSpPr>
          <p:spPr>
            <a:xfrm>
              <a:off x="399907" y="4798772"/>
              <a:ext cx="10292772" cy="476504"/>
            </a:xfrm>
            <a:custGeom>
              <a:rect b="b" l="l" r="r" t="t"/>
              <a:pathLst>
                <a:path extrusionOk="0" h="483235" w="8333740">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FFCCFF"/>
            </a:solidFill>
            <a:ln cap="flat" cmpd="sng" w="259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ホストOS（Linux）</a:t>
              </a:r>
              <a:endParaRPr b="0" i="0" sz="1400" u="none" cap="none" strike="noStrike">
                <a:solidFill>
                  <a:srgbClr val="000000"/>
                </a:solidFill>
                <a:latin typeface="Arial"/>
                <a:ea typeface="Arial"/>
                <a:cs typeface="Arial"/>
                <a:sym typeface="Arial"/>
              </a:endParaRPr>
            </a:p>
          </p:txBody>
        </p:sp>
        <p:sp>
          <p:nvSpPr>
            <p:cNvPr id="332" name="Google Shape;332;p37"/>
            <p:cNvSpPr/>
            <p:nvPr/>
          </p:nvSpPr>
          <p:spPr>
            <a:xfrm>
              <a:off x="399907" y="4315538"/>
              <a:ext cx="6713444" cy="483234"/>
            </a:xfrm>
            <a:custGeom>
              <a:rect b="b" l="l" r="r" t="t"/>
              <a:pathLst>
                <a:path extrusionOk="0" h="483235" w="8333740">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CCECFF"/>
            </a:solidFill>
            <a:ln cap="flat" cmpd="sng" w="259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Dockerエンジン（Dockerデーモン）</a:t>
              </a:r>
              <a:endParaRPr b="0" i="0" sz="1400" u="none" cap="none" strike="noStrike">
                <a:solidFill>
                  <a:srgbClr val="000000"/>
                </a:solidFill>
                <a:latin typeface="Arial"/>
                <a:ea typeface="Arial"/>
                <a:cs typeface="Arial"/>
                <a:sym typeface="Arial"/>
              </a:endParaRPr>
            </a:p>
          </p:txBody>
        </p:sp>
        <p:sp>
          <p:nvSpPr>
            <p:cNvPr id="333" name="Google Shape;333;p37"/>
            <p:cNvSpPr/>
            <p:nvPr/>
          </p:nvSpPr>
          <p:spPr>
            <a:xfrm>
              <a:off x="408418" y="2930357"/>
              <a:ext cx="3124350" cy="1385560"/>
            </a:xfrm>
            <a:custGeom>
              <a:rect b="b" l="l" r="r" t="t"/>
              <a:pathLst>
                <a:path extrusionOk="0" h="1853564" w="2531745">
                  <a:moveTo>
                    <a:pt x="2361057" y="0"/>
                  </a:moveTo>
                  <a:lnTo>
                    <a:pt x="170307" y="0"/>
                  </a:lnTo>
                  <a:lnTo>
                    <a:pt x="125033" y="6080"/>
                  </a:lnTo>
                  <a:lnTo>
                    <a:pt x="84350" y="23240"/>
                  </a:lnTo>
                  <a:lnTo>
                    <a:pt x="49882" y="49863"/>
                  </a:lnTo>
                  <a:lnTo>
                    <a:pt x="23252" y="84327"/>
                  </a:lnTo>
                  <a:lnTo>
                    <a:pt x="6083" y="125015"/>
                  </a:lnTo>
                  <a:lnTo>
                    <a:pt x="0" y="170307"/>
                  </a:lnTo>
                  <a:lnTo>
                    <a:pt x="0" y="1682877"/>
                  </a:lnTo>
                  <a:lnTo>
                    <a:pt x="6083" y="1728168"/>
                  </a:lnTo>
                  <a:lnTo>
                    <a:pt x="23252" y="1768856"/>
                  </a:lnTo>
                  <a:lnTo>
                    <a:pt x="49882" y="1803320"/>
                  </a:lnTo>
                  <a:lnTo>
                    <a:pt x="84350" y="1829943"/>
                  </a:lnTo>
                  <a:lnTo>
                    <a:pt x="125033" y="1847103"/>
                  </a:lnTo>
                  <a:lnTo>
                    <a:pt x="170307" y="1853184"/>
                  </a:lnTo>
                  <a:lnTo>
                    <a:pt x="2361057" y="1853184"/>
                  </a:lnTo>
                  <a:lnTo>
                    <a:pt x="2406348" y="1847103"/>
                  </a:lnTo>
                  <a:lnTo>
                    <a:pt x="2447036" y="1829943"/>
                  </a:lnTo>
                  <a:lnTo>
                    <a:pt x="2481500" y="1803320"/>
                  </a:lnTo>
                  <a:lnTo>
                    <a:pt x="2508123" y="1768856"/>
                  </a:lnTo>
                  <a:lnTo>
                    <a:pt x="2525283" y="1728168"/>
                  </a:lnTo>
                  <a:lnTo>
                    <a:pt x="2531364" y="1682877"/>
                  </a:lnTo>
                  <a:lnTo>
                    <a:pt x="2531364" y="170307"/>
                  </a:lnTo>
                  <a:lnTo>
                    <a:pt x="2525283" y="125015"/>
                  </a:lnTo>
                  <a:lnTo>
                    <a:pt x="2508123" y="84327"/>
                  </a:lnTo>
                  <a:lnTo>
                    <a:pt x="2481500" y="49863"/>
                  </a:lnTo>
                  <a:lnTo>
                    <a:pt x="2447036" y="23240"/>
                  </a:lnTo>
                  <a:lnTo>
                    <a:pt x="2406348" y="6080"/>
                  </a:lnTo>
                  <a:lnTo>
                    <a:pt x="236105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34" name="Google Shape;334;p37"/>
            <p:cNvSpPr/>
            <p:nvPr/>
          </p:nvSpPr>
          <p:spPr>
            <a:xfrm>
              <a:off x="408402" y="2514477"/>
              <a:ext cx="3126705" cy="1802591"/>
            </a:xfrm>
            <a:custGeom>
              <a:rect b="b" l="l" r="r" t="t"/>
              <a:pathLst>
                <a:path extrusionOk="0" h="1853564" w="2531745">
                  <a:moveTo>
                    <a:pt x="0" y="170307"/>
                  </a:moveTo>
                  <a:lnTo>
                    <a:pt x="6083" y="125015"/>
                  </a:lnTo>
                  <a:lnTo>
                    <a:pt x="23252" y="84327"/>
                  </a:lnTo>
                  <a:lnTo>
                    <a:pt x="49882" y="49863"/>
                  </a:lnTo>
                  <a:lnTo>
                    <a:pt x="84350" y="23240"/>
                  </a:lnTo>
                  <a:lnTo>
                    <a:pt x="125033" y="6080"/>
                  </a:lnTo>
                  <a:lnTo>
                    <a:pt x="170307" y="0"/>
                  </a:lnTo>
                  <a:lnTo>
                    <a:pt x="2361057" y="0"/>
                  </a:lnTo>
                  <a:lnTo>
                    <a:pt x="2406348" y="6080"/>
                  </a:lnTo>
                  <a:lnTo>
                    <a:pt x="2447036" y="23240"/>
                  </a:lnTo>
                  <a:lnTo>
                    <a:pt x="2481500" y="49863"/>
                  </a:lnTo>
                  <a:lnTo>
                    <a:pt x="2508123" y="84327"/>
                  </a:lnTo>
                  <a:lnTo>
                    <a:pt x="2525283" y="125015"/>
                  </a:lnTo>
                  <a:lnTo>
                    <a:pt x="2531364" y="170307"/>
                  </a:lnTo>
                  <a:lnTo>
                    <a:pt x="2531364" y="1682877"/>
                  </a:lnTo>
                  <a:lnTo>
                    <a:pt x="2525283" y="1728168"/>
                  </a:lnTo>
                  <a:lnTo>
                    <a:pt x="2508123" y="1768856"/>
                  </a:lnTo>
                  <a:lnTo>
                    <a:pt x="2481500" y="1803320"/>
                  </a:lnTo>
                  <a:lnTo>
                    <a:pt x="2447036" y="1829943"/>
                  </a:lnTo>
                  <a:lnTo>
                    <a:pt x="2406348" y="1847103"/>
                  </a:lnTo>
                  <a:lnTo>
                    <a:pt x="2361057" y="1853184"/>
                  </a:lnTo>
                  <a:lnTo>
                    <a:pt x="170307" y="1853184"/>
                  </a:lnTo>
                  <a:lnTo>
                    <a:pt x="125033" y="1847103"/>
                  </a:lnTo>
                  <a:lnTo>
                    <a:pt x="84350" y="1829943"/>
                  </a:lnTo>
                  <a:lnTo>
                    <a:pt x="49882" y="1803320"/>
                  </a:lnTo>
                  <a:lnTo>
                    <a:pt x="23252" y="1768856"/>
                  </a:lnTo>
                  <a:lnTo>
                    <a:pt x="6083" y="1728168"/>
                  </a:lnTo>
                  <a:lnTo>
                    <a:pt x="0" y="1682877"/>
                  </a:lnTo>
                  <a:lnTo>
                    <a:pt x="0" y="17030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35" name="Google Shape;335;p37"/>
            <p:cNvSpPr/>
            <p:nvPr/>
          </p:nvSpPr>
          <p:spPr>
            <a:xfrm>
              <a:off x="698050" y="2992475"/>
              <a:ext cx="2580508" cy="483235"/>
            </a:xfrm>
            <a:custGeom>
              <a:rect b="b" l="l" r="r" t="t"/>
              <a:pathLst>
                <a:path extrusionOk="0" h="483235" w="209105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solidFill>
              <a:srgbClr val="F8CAAC"/>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36" name="Google Shape;336;p37"/>
            <p:cNvSpPr txBox="1"/>
            <p:nvPr/>
          </p:nvSpPr>
          <p:spPr>
            <a:xfrm>
              <a:off x="805940" y="3084232"/>
              <a:ext cx="2288100" cy="2997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アプリケーション</a:t>
              </a:r>
              <a:endParaRPr sz="1100"/>
            </a:p>
          </p:txBody>
        </p:sp>
        <p:grpSp>
          <p:nvGrpSpPr>
            <p:cNvPr id="337" name="Google Shape;337;p37"/>
            <p:cNvGrpSpPr/>
            <p:nvPr/>
          </p:nvGrpSpPr>
          <p:grpSpPr>
            <a:xfrm>
              <a:off x="3987434" y="2526637"/>
              <a:ext cx="3125920" cy="1791547"/>
              <a:chOff x="3306318" y="2616401"/>
              <a:chExt cx="2533017" cy="2164036"/>
            </a:xfrm>
          </p:grpSpPr>
          <p:sp>
            <p:nvSpPr>
              <p:cNvPr id="338" name="Google Shape;338;p37"/>
              <p:cNvSpPr/>
              <p:nvPr/>
            </p:nvSpPr>
            <p:spPr>
              <a:xfrm>
                <a:off x="3306318" y="2926841"/>
                <a:ext cx="2533015" cy="1853564"/>
              </a:xfrm>
              <a:custGeom>
                <a:rect b="b" l="l" r="r" t="t"/>
                <a:pathLst>
                  <a:path extrusionOk="0" h="1853564" w="2533015">
                    <a:moveTo>
                      <a:pt x="2362581"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2581" y="1853184"/>
                    </a:lnTo>
                    <a:lnTo>
                      <a:pt x="2407872" y="1847103"/>
                    </a:lnTo>
                    <a:lnTo>
                      <a:pt x="2448560" y="1829943"/>
                    </a:lnTo>
                    <a:lnTo>
                      <a:pt x="2483024" y="1803320"/>
                    </a:lnTo>
                    <a:lnTo>
                      <a:pt x="2509647" y="1768856"/>
                    </a:lnTo>
                    <a:lnTo>
                      <a:pt x="2526807" y="1728168"/>
                    </a:lnTo>
                    <a:lnTo>
                      <a:pt x="2532888" y="1682877"/>
                    </a:lnTo>
                    <a:lnTo>
                      <a:pt x="2532888" y="170307"/>
                    </a:lnTo>
                    <a:lnTo>
                      <a:pt x="2526807" y="125015"/>
                    </a:lnTo>
                    <a:lnTo>
                      <a:pt x="2509647" y="84327"/>
                    </a:lnTo>
                    <a:lnTo>
                      <a:pt x="2483024" y="49863"/>
                    </a:lnTo>
                    <a:lnTo>
                      <a:pt x="2448560" y="23240"/>
                    </a:lnTo>
                    <a:lnTo>
                      <a:pt x="2407872" y="6080"/>
                    </a:lnTo>
                    <a:lnTo>
                      <a:pt x="236258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39" name="Google Shape;339;p37"/>
              <p:cNvSpPr/>
              <p:nvPr/>
            </p:nvSpPr>
            <p:spPr>
              <a:xfrm>
                <a:off x="3306320" y="2616401"/>
                <a:ext cx="2533015" cy="2164036"/>
              </a:xfrm>
              <a:custGeom>
                <a:rect b="b" l="l" r="r" t="t"/>
                <a:pathLst>
                  <a:path extrusionOk="0" h="1853564" w="2533015">
                    <a:moveTo>
                      <a:pt x="0" y="170307"/>
                    </a:moveTo>
                    <a:lnTo>
                      <a:pt x="6080" y="125015"/>
                    </a:lnTo>
                    <a:lnTo>
                      <a:pt x="23240" y="84327"/>
                    </a:lnTo>
                    <a:lnTo>
                      <a:pt x="49863" y="49863"/>
                    </a:lnTo>
                    <a:lnTo>
                      <a:pt x="84327" y="23240"/>
                    </a:lnTo>
                    <a:lnTo>
                      <a:pt x="125015" y="6080"/>
                    </a:lnTo>
                    <a:lnTo>
                      <a:pt x="170307" y="0"/>
                    </a:lnTo>
                    <a:lnTo>
                      <a:pt x="2362581" y="0"/>
                    </a:lnTo>
                    <a:lnTo>
                      <a:pt x="2407872" y="6080"/>
                    </a:lnTo>
                    <a:lnTo>
                      <a:pt x="2448560" y="23240"/>
                    </a:lnTo>
                    <a:lnTo>
                      <a:pt x="2483024" y="49863"/>
                    </a:lnTo>
                    <a:lnTo>
                      <a:pt x="2509647" y="84327"/>
                    </a:lnTo>
                    <a:lnTo>
                      <a:pt x="2526807" y="125015"/>
                    </a:lnTo>
                    <a:lnTo>
                      <a:pt x="2532888" y="170307"/>
                    </a:lnTo>
                    <a:lnTo>
                      <a:pt x="2532888" y="1682877"/>
                    </a:lnTo>
                    <a:lnTo>
                      <a:pt x="2526807" y="1728168"/>
                    </a:lnTo>
                    <a:lnTo>
                      <a:pt x="2509647" y="1768856"/>
                    </a:lnTo>
                    <a:lnTo>
                      <a:pt x="2483024" y="1803320"/>
                    </a:lnTo>
                    <a:lnTo>
                      <a:pt x="2448560" y="1829943"/>
                    </a:lnTo>
                    <a:lnTo>
                      <a:pt x="2407872" y="1847103"/>
                    </a:lnTo>
                    <a:lnTo>
                      <a:pt x="2362581"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340" name="Google Shape;340;p37"/>
            <p:cNvSpPr/>
            <p:nvPr/>
          </p:nvSpPr>
          <p:spPr>
            <a:xfrm>
              <a:off x="4277065" y="2992475"/>
              <a:ext cx="2580507" cy="483235"/>
            </a:xfrm>
            <a:custGeom>
              <a:rect b="b" l="l" r="r" t="t"/>
              <a:pathLst>
                <a:path extrusionOk="0" h="483235" w="2091054">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solidFill>
              <a:srgbClr val="F8CAAC"/>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1" name="Google Shape;341;p37"/>
            <p:cNvSpPr txBox="1"/>
            <p:nvPr/>
          </p:nvSpPr>
          <p:spPr>
            <a:xfrm>
              <a:off x="4386146" y="3084232"/>
              <a:ext cx="2288100" cy="299700"/>
            </a:xfrm>
            <a:prstGeom prst="rect">
              <a:avLst/>
            </a:prstGeom>
            <a:solidFill>
              <a:srgbClr val="F8CAAC"/>
            </a:solid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アプリケーション</a:t>
              </a:r>
              <a:endParaRPr sz="1100"/>
            </a:p>
          </p:txBody>
        </p:sp>
        <p:sp>
          <p:nvSpPr>
            <p:cNvPr id="342" name="Google Shape;342;p37"/>
            <p:cNvSpPr/>
            <p:nvPr/>
          </p:nvSpPr>
          <p:spPr>
            <a:xfrm>
              <a:off x="399907" y="5268166"/>
              <a:ext cx="10292772" cy="483234"/>
            </a:xfrm>
            <a:custGeom>
              <a:rect b="b" l="l" r="r" t="t"/>
              <a:pathLst>
                <a:path extrusionOk="0" h="483235" w="8333740">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BFBFBF"/>
            </a:solidFill>
            <a:ln cap="flat" cmpd="sng" w="259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物理ハードウェア</a:t>
              </a:r>
              <a:endParaRPr b="0" i="0" sz="1400" u="none" cap="none" strike="noStrike">
                <a:solidFill>
                  <a:srgbClr val="000000"/>
                </a:solidFill>
                <a:latin typeface="Arial"/>
                <a:ea typeface="Arial"/>
                <a:cs typeface="Arial"/>
                <a:sym typeface="Arial"/>
              </a:endParaRPr>
            </a:p>
          </p:txBody>
        </p:sp>
        <p:sp>
          <p:nvSpPr>
            <p:cNvPr id="343" name="Google Shape;343;p37"/>
            <p:cNvSpPr txBox="1"/>
            <p:nvPr/>
          </p:nvSpPr>
          <p:spPr>
            <a:xfrm>
              <a:off x="884931" y="2593601"/>
              <a:ext cx="2167500" cy="3912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800" u="none" cap="none" strike="noStrike">
                  <a:solidFill>
                    <a:srgbClr val="000000"/>
                  </a:solidFill>
                  <a:latin typeface="Arial"/>
                  <a:ea typeface="Arial"/>
                  <a:cs typeface="Arial"/>
                  <a:sym typeface="Arial"/>
                </a:rPr>
                <a:t>コンテナA</a:t>
              </a:r>
              <a:endParaRPr b="0" i="0" sz="1800" u="none" cap="none" strike="noStrike">
                <a:solidFill>
                  <a:srgbClr val="000000"/>
                </a:solidFill>
                <a:latin typeface="Arial"/>
                <a:ea typeface="Arial"/>
                <a:cs typeface="Arial"/>
                <a:sym typeface="Arial"/>
              </a:endParaRPr>
            </a:p>
          </p:txBody>
        </p:sp>
        <p:sp>
          <p:nvSpPr>
            <p:cNvPr id="344" name="Google Shape;344;p37"/>
            <p:cNvSpPr txBox="1"/>
            <p:nvPr/>
          </p:nvSpPr>
          <p:spPr>
            <a:xfrm>
              <a:off x="4467330" y="2593601"/>
              <a:ext cx="2165100" cy="3912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800" u="none" cap="none" strike="noStrike">
                  <a:solidFill>
                    <a:srgbClr val="000000"/>
                  </a:solidFill>
                  <a:latin typeface="Arial"/>
                  <a:ea typeface="Arial"/>
                  <a:cs typeface="Arial"/>
                  <a:sym typeface="Arial"/>
                </a:rPr>
                <a:t>コンテナB</a:t>
              </a:r>
              <a:endParaRPr b="0" i="0" sz="1800" u="none" cap="none" strike="noStrike">
                <a:solidFill>
                  <a:srgbClr val="000000"/>
                </a:solidFill>
                <a:latin typeface="Arial"/>
                <a:ea typeface="Arial"/>
                <a:cs typeface="Arial"/>
                <a:sym typeface="Arial"/>
              </a:endParaRPr>
            </a:p>
          </p:txBody>
        </p:sp>
      </p:grpSp>
      <p:grpSp>
        <p:nvGrpSpPr>
          <p:cNvPr id="345" name="Google Shape;345;p37"/>
          <p:cNvGrpSpPr/>
          <p:nvPr/>
        </p:nvGrpSpPr>
        <p:grpSpPr>
          <a:xfrm>
            <a:off x="523576" y="3093806"/>
            <a:ext cx="1935481" cy="384027"/>
            <a:chOff x="640842" y="3548633"/>
            <a:chExt cx="2091055" cy="483235"/>
          </a:xfrm>
        </p:grpSpPr>
        <p:sp>
          <p:nvSpPr>
            <p:cNvPr id="346" name="Google Shape;346;p37"/>
            <p:cNvSpPr/>
            <p:nvPr/>
          </p:nvSpPr>
          <p:spPr>
            <a:xfrm>
              <a:off x="640842" y="3548633"/>
              <a:ext cx="2091055" cy="483235"/>
            </a:xfrm>
            <a:custGeom>
              <a:rect b="b" l="l" r="r" t="t"/>
              <a:pathLst>
                <a:path extrusionOk="0" h="483235" w="209105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EFE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47" name="Google Shape;347;p37"/>
            <p:cNvSpPr/>
            <p:nvPr/>
          </p:nvSpPr>
          <p:spPr>
            <a:xfrm>
              <a:off x="640842" y="3548633"/>
              <a:ext cx="2091055" cy="483235"/>
            </a:xfrm>
            <a:custGeom>
              <a:rect b="b" l="l" r="r" t="t"/>
              <a:pathLst>
                <a:path extrusionOk="0" h="483235" w="209105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solidFill>
              <a:srgbClr val="EFEFEF"/>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348" name="Google Shape;348;p37"/>
          <p:cNvGrpSpPr/>
          <p:nvPr/>
        </p:nvGrpSpPr>
        <p:grpSpPr>
          <a:xfrm>
            <a:off x="3207975" y="3093806"/>
            <a:ext cx="1935480" cy="384027"/>
            <a:chOff x="3541014" y="3548633"/>
            <a:chExt cx="2091054" cy="483235"/>
          </a:xfrm>
        </p:grpSpPr>
        <p:sp>
          <p:nvSpPr>
            <p:cNvPr id="349" name="Google Shape;349;p37"/>
            <p:cNvSpPr/>
            <p:nvPr/>
          </p:nvSpPr>
          <p:spPr>
            <a:xfrm>
              <a:off x="3541014" y="3548633"/>
              <a:ext cx="2091054" cy="483235"/>
            </a:xfrm>
            <a:custGeom>
              <a:rect b="b" l="l" r="r" t="t"/>
              <a:pathLst>
                <a:path extrusionOk="0" h="483235" w="2091054">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EFE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50" name="Google Shape;350;p37"/>
            <p:cNvSpPr/>
            <p:nvPr/>
          </p:nvSpPr>
          <p:spPr>
            <a:xfrm>
              <a:off x="3541014" y="3548633"/>
              <a:ext cx="2091054" cy="483235"/>
            </a:xfrm>
            <a:custGeom>
              <a:rect b="b" l="l" r="r" t="t"/>
              <a:pathLst>
                <a:path extrusionOk="0" h="483235" w="2091054">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solidFill>
              <a:srgbClr val="EFEFEF"/>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351" name="Google Shape;351;p37"/>
          <p:cNvSpPr txBox="1"/>
          <p:nvPr/>
        </p:nvSpPr>
        <p:spPr>
          <a:xfrm>
            <a:off x="3308245" y="3138430"/>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lang="ja"/>
              <a:t>ミドルウェア</a:t>
            </a:r>
            <a:endParaRPr sz="1100"/>
          </a:p>
        </p:txBody>
      </p:sp>
      <p:sp>
        <p:nvSpPr>
          <p:cNvPr id="352" name="Google Shape;352;p37"/>
          <p:cNvSpPr txBox="1"/>
          <p:nvPr/>
        </p:nvSpPr>
        <p:spPr>
          <a:xfrm>
            <a:off x="634495" y="3138430"/>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lang="ja"/>
              <a:t>ミドルウェア</a:t>
            </a:r>
            <a:endParaRPr sz="1100"/>
          </a:p>
        </p:txBody>
      </p:sp>
      <p:sp>
        <p:nvSpPr>
          <p:cNvPr id="353" name="Google Shape;353;p37"/>
          <p:cNvSpPr/>
          <p:nvPr/>
        </p:nvSpPr>
        <p:spPr>
          <a:xfrm>
            <a:off x="5356125" y="2146500"/>
            <a:ext cx="3620100" cy="1483500"/>
          </a:xfrm>
          <a:prstGeom prst="cloudCallout">
            <a:avLst>
              <a:gd fmla="val -56976" name="adj1"/>
              <a:gd fmla="val 63473"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FFFFFF"/>
                </a:solidFill>
              </a:rPr>
              <a:t>VMはマシン単位での仮想化であるのに対して、コンテナはプロセス単位での仮想化である点が特徴。</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8"/>
          <p:cNvSpPr txBox="1"/>
          <p:nvPr>
            <p:ph idx="12" type="sldNum"/>
          </p:nvPr>
        </p:nvSpPr>
        <p:spPr>
          <a:xfrm>
            <a:off x="6958399" y="4797010"/>
            <a:ext cx="2057400" cy="27382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360" name="Google Shape;360;p38"/>
          <p:cNvSpPr/>
          <p:nvPr/>
        </p:nvSpPr>
        <p:spPr>
          <a:xfrm>
            <a:off x="68579" y="542925"/>
            <a:ext cx="6740366" cy="0"/>
          </a:xfrm>
          <a:custGeom>
            <a:rect b="b" l="l" r="r" t="t"/>
            <a:pathLst>
              <a:path extrusionOk="0" h="120000" w="8987155">
                <a:moveTo>
                  <a:pt x="0" y="0"/>
                </a:moveTo>
                <a:lnTo>
                  <a:pt x="89869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61" name="Google Shape;361;p38"/>
          <p:cNvSpPr txBox="1"/>
          <p:nvPr/>
        </p:nvSpPr>
        <p:spPr>
          <a:xfrm>
            <a:off x="6250018" y="4848682"/>
            <a:ext cx="77153" cy="115416"/>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ja" sz="900" u="none" cap="none" strike="noStrike">
                <a:solidFill>
                  <a:srgbClr val="888888"/>
                </a:solidFill>
                <a:latin typeface="Arial"/>
                <a:ea typeface="Arial"/>
                <a:cs typeface="Arial"/>
                <a:sym typeface="Arial"/>
              </a:rPr>
              <a:t>8</a:t>
            </a:r>
            <a:endParaRPr b="0" i="0" sz="900" u="none" cap="none" strike="noStrike">
              <a:solidFill>
                <a:srgbClr val="000000"/>
              </a:solidFill>
              <a:latin typeface="Arial"/>
              <a:ea typeface="Arial"/>
              <a:cs typeface="Arial"/>
              <a:sym typeface="Arial"/>
            </a:endParaRPr>
          </a:p>
        </p:txBody>
      </p:sp>
      <p:sp>
        <p:nvSpPr>
          <p:cNvPr id="362" name="Google Shape;362;p38"/>
          <p:cNvSpPr txBox="1"/>
          <p:nvPr/>
        </p:nvSpPr>
        <p:spPr>
          <a:xfrm>
            <a:off x="206045" y="555653"/>
            <a:ext cx="7811760" cy="444352"/>
          </a:xfrm>
          <a:prstGeom prst="rect">
            <a:avLst/>
          </a:prstGeom>
          <a:noFill/>
          <a:ln>
            <a:noFill/>
          </a:ln>
        </p:spPr>
        <p:txBody>
          <a:bodyPr anchorCtr="0" anchor="t" bIns="0" lIns="0" spcFirstLastPara="1" rIns="0" wrap="square" tIns="165725">
            <a:noAutofit/>
          </a:bodyPr>
          <a:lstStyle/>
          <a:p>
            <a:pPr indent="0" lvl="0" marL="12700" marR="0" rtl="0" algn="l">
              <a:lnSpc>
                <a:spcPct val="100000"/>
              </a:lnSpc>
              <a:spcBef>
                <a:spcPts val="0"/>
              </a:spcBef>
              <a:spcAft>
                <a:spcPts val="0"/>
              </a:spcAft>
              <a:buNone/>
            </a:pPr>
            <a:r>
              <a:rPr b="1" lang="ja" sz="1800">
                <a:solidFill>
                  <a:schemeClr val="dk1"/>
                </a:solidFill>
                <a:latin typeface="Meiryo"/>
                <a:ea typeface="Meiryo"/>
                <a:cs typeface="Meiryo"/>
                <a:sym typeface="Meiryo"/>
              </a:rPr>
              <a:t>コンテナ型仮想化の特徴</a:t>
            </a:r>
            <a:endParaRPr b="1" sz="1800">
              <a:solidFill>
                <a:schemeClr val="dk1"/>
              </a:solidFill>
              <a:latin typeface="Meiryo"/>
              <a:ea typeface="Meiryo"/>
              <a:cs typeface="Meiryo"/>
              <a:sym typeface="Meiryo"/>
            </a:endParaRPr>
          </a:p>
        </p:txBody>
      </p:sp>
      <p:sp>
        <p:nvSpPr>
          <p:cNvPr id="363" name="Google Shape;363;p38"/>
          <p:cNvSpPr txBox="1"/>
          <p:nvPr/>
        </p:nvSpPr>
        <p:spPr>
          <a:xfrm>
            <a:off x="267520" y="1214064"/>
            <a:ext cx="7719600" cy="3000900"/>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lang="ja" sz="1800"/>
              <a:t>特徴</a:t>
            </a:r>
            <a:endParaRPr b="0" i="0" sz="1800" u="none" cap="none" strike="noStrike">
              <a:solidFill>
                <a:srgbClr val="000000"/>
              </a:solidFill>
              <a:latin typeface="Arial"/>
              <a:ea typeface="Arial"/>
              <a:cs typeface="Arial"/>
              <a:sym typeface="Arial"/>
            </a:endParaRPr>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単一のOS上で隔離された複数のコンテナが実行される</a:t>
            </a:r>
            <a:endParaRPr sz="1700"/>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ベースとなるOSと異なるOS用のコンテナは実行できない</a:t>
            </a:r>
            <a:endParaRPr b="0" i="0" sz="1700" u="none" cap="none" strike="noStrike">
              <a:solidFill>
                <a:srgbClr val="000000"/>
              </a:solidFill>
              <a:latin typeface="Arial"/>
              <a:ea typeface="Arial"/>
              <a:cs typeface="Arial"/>
              <a:sym typeface="Arial"/>
            </a:endParaRPr>
          </a:p>
          <a:p>
            <a:pPr indent="0" lvl="0" marL="63500" marR="0" rtl="0" algn="l">
              <a:lnSpc>
                <a:spcPct val="100000"/>
              </a:lnSpc>
              <a:spcBef>
                <a:spcPts val="0"/>
              </a:spcBef>
              <a:spcAft>
                <a:spcPts val="0"/>
              </a:spcAft>
              <a:buNone/>
            </a:pPr>
            <a:r>
              <a:rPr b="0" i="0" lang="ja" u="none" cap="none" strike="noStrike">
                <a:solidFill>
                  <a:srgbClr val="000000"/>
                </a:solidFill>
                <a:latin typeface="Arial"/>
                <a:ea typeface="Arial"/>
                <a:cs typeface="Arial"/>
                <a:sym typeface="Arial"/>
              </a:rPr>
              <a:t>　 (</a:t>
            </a:r>
            <a:r>
              <a:rPr lang="ja"/>
              <a:t>WindowsコンテナはWindowsでのみ実行でき、LinuxコンテナはLinuxでのみ実行可能）</a:t>
            </a:r>
            <a:endParaRPr/>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コンテナ間でベースとなるOSは共有される</a:t>
            </a:r>
            <a:endParaRPr sz="1700"/>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コンテナはプロセスとして実行され、仮想化は行われない</a:t>
            </a:r>
            <a:br>
              <a:rPr b="0" i="0" lang="ja" sz="1700" u="none" cap="none" strike="noStrike">
                <a:solidFill>
                  <a:srgbClr val="000000"/>
                </a:solidFill>
                <a:latin typeface="Arial"/>
                <a:ea typeface="Arial"/>
                <a:cs typeface="Arial"/>
                <a:sym typeface="Arial"/>
              </a:rPr>
            </a:br>
            <a:r>
              <a:rPr b="0" i="0" lang="ja" u="none" cap="none" strike="noStrike">
                <a:solidFill>
                  <a:srgbClr val="000000"/>
                </a:solidFill>
                <a:latin typeface="Arial"/>
                <a:ea typeface="Arial"/>
                <a:cs typeface="Arial"/>
                <a:sym typeface="Arial"/>
              </a:rPr>
              <a:t>※仮想化とできることが似ているため 「コンテナ型仮想化」と表現されることがある</a:t>
            </a:r>
            <a:endParaRPr/>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Linux上ではLXCやlibcontainerが利用される</a:t>
            </a:r>
            <a:endParaRPr sz="1700"/>
          </a:p>
          <a:p>
            <a:pPr indent="-139700" lvl="0" marL="317500" marR="0" rtl="0" algn="l">
              <a:lnSpc>
                <a:spcPct val="100000"/>
              </a:lnSpc>
              <a:spcBef>
                <a:spcPts val="1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38"/>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1.4 コンテナ- コンテナ型仮想化②</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9"/>
          <p:cNvSpPr txBox="1"/>
          <p:nvPr>
            <p:ph idx="12" type="sldNum"/>
          </p:nvPr>
        </p:nvSpPr>
        <p:spPr>
          <a:xfrm>
            <a:off x="6958399" y="4797010"/>
            <a:ext cx="2057400" cy="27382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371" name="Google Shape;371;p39"/>
          <p:cNvSpPr/>
          <p:nvPr/>
        </p:nvSpPr>
        <p:spPr>
          <a:xfrm>
            <a:off x="68579" y="542925"/>
            <a:ext cx="6740366" cy="0"/>
          </a:xfrm>
          <a:custGeom>
            <a:rect b="b" l="l" r="r" t="t"/>
            <a:pathLst>
              <a:path extrusionOk="0" h="120000" w="8987155">
                <a:moveTo>
                  <a:pt x="0" y="0"/>
                </a:moveTo>
                <a:lnTo>
                  <a:pt x="89869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72" name="Google Shape;372;p39"/>
          <p:cNvSpPr txBox="1"/>
          <p:nvPr/>
        </p:nvSpPr>
        <p:spPr>
          <a:xfrm>
            <a:off x="6250018" y="4848682"/>
            <a:ext cx="77153" cy="115416"/>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ja" sz="900" u="none" cap="none" strike="noStrike">
                <a:solidFill>
                  <a:srgbClr val="888888"/>
                </a:solidFill>
                <a:latin typeface="Arial"/>
                <a:ea typeface="Arial"/>
                <a:cs typeface="Arial"/>
                <a:sym typeface="Arial"/>
              </a:rPr>
              <a:t>8</a:t>
            </a:r>
            <a:endParaRPr b="0" i="0" sz="900" u="none" cap="none" strike="noStrike">
              <a:solidFill>
                <a:srgbClr val="000000"/>
              </a:solidFill>
              <a:latin typeface="Arial"/>
              <a:ea typeface="Arial"/>
              <a:cs typeface="Arial"/>
              <a:sym typeface="Arial"/>
            </a:endParaRPr>
          </a:p>
        </p:txBody>
      </p:sp>
      <p:sp>
        <p:nvSpPr>
          <p:cNvPr id="373" name="Google Shape;373;p39"/>
          <p:cNvSpPr txBox="1"/>
          <p:nvPr/>
        </p:nvSpPr>
        <p:spPr>
          <a:xfrm>
            <a:off x="206045" y="555653"/>
            <a:ext cx="7811760" cy="444352"/>
          </a:xfrm>
          <a:prstGeom prst="rect">
            <a:avLst/>
          </a:prstGeom>
          <a:noFill/>
          <a:ln>
            <a:noFill/>
          </a:ln>
        </p:spPr>
        <p:txBody>
          <a:bodyPr anchorCtr="0" anchor="t" bIns="0" lIns="0" spcFirstLastPara="1" rIns="0" wrap="square" tIns="165725">
            <a:noAutofit/>
          </a:bodyPr>
          <a:lstStyle/>
          <a:p>
            <a:pPr indent="0" lvl="0" marL="12700" marR="0" rtl="0" algn="l">
              <a:lnSpc>
                <a:spcPct val="100000"/>
              </a:lnSpc>
              <a:spcBef>
                <a:spcPts val="0"/>
              </a:spcBef>
              <a:spcAft>
                <a:spcPts val="0"/>
              </a:spcAft>
              <a:buNone/>
            </a:pPr>
            <a:r>
              <a:rPr b="1" lang="ja" sz="1800">
                <a:solidFill>
                  <a:schemeClr val="dk1"/>
                </a:solidFill>
                <a:latin typeface="Meiryo"/>
                <a:ea typeface="Meiryo"/>
                <a:cs typeface="Meiryo"/>
                <a:sym typeface="Meiryo"/>
              </a:rPr>
              <a:t>コンテナ型仮想化のメリット・デメリット</a:t>
            </a:r>
            <a:endParaRPr b="0" i="0" sz="1800" u="none" cap="none" strike="noStrike">
              <a:solidFill>
                <a:srgbClr val="000000"/>
              </a:solidFill>
              <a:latin typeface="Arial"/>
              <a:ea typeface="Arial"/>
              <a:cs typeface="Arial"/>
              <a:sym typeface="Arial"/>
            </a:endParaRPr>
          </a:p>
        </p:txBody>
      </p:sp>
      <p:sp>
        <p:nvSpPr>
          <p:cNvPr id="374" name="Google Shape;374;p39"/>
          <p:cNvSpPr txBox="1"/>
          <p:nvPr/>
        </p:nvSpPr>
        <p:spPr>
          <a:xfrm>
            <a:off x="267520" y="1137864"/>
            <a:ext cx="7719579" cy="1835118"/>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lang="ja" sz="1800"/>
              <a:t>メリット</a:t>
            </a:r>
            <a:endParaRPr b="0" i="0" sz="1800" u="none" cap="none" strike="noStrike">
              <a:solidFill>
                <a:srgbClr val="000000"/>
              </a:solidFill>
              <a:latin typeface="Arial"/>
              <a:ea typeface="Arial"/>
              <a:cs typeface="Arial"/>
              <a:sym typeface="Arial"/>
            </a:endParaRPr>
          </a:p>
          <a:p>
            <a:pPr indent="-260350" lvl="0" marL="317500" marR="0" rtl="0" algn="l">
              <a:lnSpc>
                <a:spcPct val="100000"/>
              </a:lnSpc>
              <a:spcBef>
                <a:spcPts val="800"/>
              </a:spcBef>
              <a:spcAft>
                <a:spcPts val="0"/>
              </a:spcAft>
              <a:buSzPts val="1700"/>
              <a:buChar char="•"/>
            </a:pPr>
            <a:r>
              <a:rPr lang="ja" sz="1700"/>
              <a:t>構成が仮想化よりも単純なため高密度化が可能</a:t>
            </a:r>
            <a:endParaRPr sz="1700"/>
          </a:p>
          <a:p>
            <a:pPr indent="-260350" lvl="0" marL="317500" marR="0" rtl="0" algn="l">
              <a:lnSpc>
                <a:spcPct val="100000"/>
              </a:lnSpc>
              <a:spcBef>
                <a:spcPts val="800"/>
              </a:spcBef>
              <a:spcAft>
                <a:spcPts val="0"/>
              </a:spcAft>
              <a:buSzPts val="1700"/>
              <a:buChar char="•"/>
            </a:pPr>
            <a:r>
              <a:rPr lang="ja" sz="1700"/>
              <a:t>仮想化よりもオーバーヘッドが少ない</a:t>
            </a:r>
            <a:endParaRPr sz="1700"/>
          </a:p>
          <a:p>
            <a:pPr indent="-260350" lvl="0" marL="317500" marR="0" rtl="0" algn="l">
              <a:lnSpc>
                <a:spcPct val="100000"/>
              </a:lnSpc>
              <a:spcBef>
                <a:spcPts val="800"/>
              </a:spcBef>
              <a:spcAft>
                <a:spcPts val="0"/>
              </a:spcAft>
              <a:buSzPts val="1700"/>
              <a:buChar char="•"/>
            </a:pPr>
            <a:r>
              <a:rPr lang="ja" sz="1700"/>
              <a:t>新しいマシン(コンテナ)の起動が仮想マシン（VM）よりも高速</a:t>
            </a:r>
            <a:endParaRPr sz="1700"/>
          </a:p>
          <a:p>
            <a:pPr indent="-139700" lvl="0" marL="317500" marR="0" rtl="0" algn="l">
              <a:lnSpc>
                <a:spcPct val="100000"/>
              </a:lnSpc>
              <a:spcBef>
                <a:spcPts val="1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39"/>
          <p:cNvSpPr txBox="1"/>
          <p:nvPr/>
        </p:nvSpPr>
        <p:spPr>
          <a:xfrm>
            <a:off x="222394" y="2824032"/>
            <a:ext cx="7719579" cy="1231106"/>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lang="ja" sz="1800"/>
              <a:t>デメリット</a:t>
            </a:r>
            <a:endParaRPr b="0" i="0" sz="1800" u="none" cap="none" strike="noStrike">
              <a:solidFill>
                <a:srgbClr val="000000"/>
              </a:solidFill>
              <a:latin typeface="Arial"/>
              <a:ea typeface="Arial"/>
              <a:cs typeface="Arial"/>
              <a:sym typeface="Arial"/>
            </a:endParaRPr>
          </a:p>
          <a:p>
            <a:pPr indent="-260350" lvl="0" marL="317500" marR="0" rtl="0" algn="l">
              <a:lnSpc>
                <a:spcPct val="100000"/>
              </a:lnSpc>
              <a:spcBef>
                <a:spcPts val="800"/>
              </a:spcBef>
              <a:spcAft>
                <a:spcPts val="0"/>
              </a:spcAft>
              <a:buSzPts val="1700"/>
              <a:buChar char="•"/>
            </a:pPr>
            <a:r>
              <a:rPr lang="ja" sz="1700"/>
              <a:t>OSと異なるシステムをコンテナで起動させることはできない</a:t>
            </a:r>
            <a:endParaRPr sz="1700"/>
          </a:p>
          <a:p>
            <a:pPr indent="-260350" lvl="0" marL="317500" marR="0" rtl="0" algn="l">
              <a:lnSpc>
                <a:spcPct val="100000"/>
              </a:lnSpc>
              <a:spcBef>
                <a:spcPts val="800"/>
              </a:spcBef>
              <a:spcAft>
                <a:spcPts val="0"/>
              </a:spcAft>
              <a:buSzPts val="1700"/>
              <a:buChar char="•"/>
            </a:pPr>
            <a:r>
              <a:rPr lang="ja" sz="1700"/>
              <a:t>カーネルを全てのコンテナで共有するため、カーネルに対する変更操作を個別に行うことができない</a:t>
            </a:r>
            <a:endParaRPr sz="1700"/>
          </a:p>
        </p:txBody>
      </p:sp>
      <p:sp>
        <p:nvSpPr>
          <p:cNvPr id="376" name="Google Shape;376;p39"/>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1.4 コンテナ- コンテナ型仮想化③</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0"/>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00000"/>
              </a:buClr>
              <a:buSzPts val="2400"/>
              <a:buFont typeface="Arial"/>
              <a:buNone/>
            </a:pPr>
            <a:r>
              <a:rPr lang="ja" sz="2500"/>
              <a:t>1.5 仮想マシンとコンテナの比較</a:t>
            </a:r>
            <a:endParaRPr sz="2500"/>
          </a:p>
        </p:txBody>
      </p:sp>
      <p:sp>
        <p:nvSpPr>
          <p:cNvPr id="382" name="Google Shape;382;p40"/>
          <p:cNvSpPr txBox="1"/>
          <p:nvPr>
            <p:ph idx="12" type="sldNum"/>
          </p:nvPr>
        </p:nvSpPr>
        <p:spPr>
          <a:xfrm>
            <a:off x="6958399" y="4797010"/>
            <a:ext cx="2057400" cy="273844"/>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1400"/>
              <a:buNone/>
            </a:pPr>
            <a:fld id="{00000000-1234-1234-1234-123412341234}" type="slidenum">
              <a:rPr lang="ja" sz="1100"/>
              <a:t>‹#›</a:t>
            </a:fld>
            <a:endParaRPr sz="1100"/>
          </a:p>
        </p:txBody>
      </p:sp>
      <p:graphicFrame>
        <p:nvGraphicFramePr>
          <p:cNvPr id="383" name="Google Shape;383;p40"/>
          <p:cNvGraphicFramePr/>
          <p:nvPr/>
        </p:nvGraphicFramePr>
        <p:xfrm>
          <a:off x="349278" y="651163"/>
          <a:ext cx="3000000" cy="3000000"/>
        </p:xfrm>
        <a:graphic>
          <a:graphicData uri="http://schemas.openxmlformats.org/drawingml/2006/table">
            <a:tbl>
              <a:tblPr bandRow="1" firstRow="1">
                <a:noFill/>
                <a:tableStyleId>{DB6D5E5E-B281-45BD-B247-81D33462BDE4}</a:tableStyleId>
              </a:tblPr>
              <a:tblGrid>
                <a:gridCol w="1891125"/>
                <a:gridCol w="1891125"/>
                <a:gridCol w="1891125"/>
              </a:tblGrid>
              <a:tr h="579450">
                <a:tc>
                  <a:txBody>
                    <a:bodyPr/>
                    <a:lstStyle/>
                    <a:p>
                      <a:pPr indent="0" lvl="0" marL="0" marR="0" rtl="0" algn="l">
                        <a:lnSpc>
                          <a:spcPct val="100000"/>
                        </a:lnSpc>
                        <a:spcBef>
                          <a:spcPts val="0"/>
                        </a:spcBef>
                        <a:spcAft>
                          <a:spcPts val="0"/>
                        </a:spcAft>
                        <a:buNone/>
                      </a:pPr>
                      <a:r>
                        <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仮想マシン（VM）</a:t>
                      </a:r>
                      <a:endParaRPr sz="1100" u="none" cap="none" strike="noStrike">
                        <a:latin typeface="Arial"/>
                        <a:ea typeface="Arial"/>
                        <a:cs typeface="Arial"/>
                        <a:sym typeface="Arial"/>
                      </a:endParaRPr>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コンテナ</a:t>
                      </a:r>
                      <a:endParaRPr sz="1100" u="none" cap="none" strike="noStrike">
                        <a:latin typeface="Arial"/>
                        <a:ea typeface="Arial"/>
                        <a:cs typeface="Arial"/>
                        <a:sym typeface="Arial"/>
                      </a:endParaRPr>
                    </a:p>
                  </a:txBody>
                  <a:tcPr marT="34300" marB="34300" marR="68600" marL="68600" anchor="ctr"/>
                </a:tc>
              </a:tr>
              <a:tr h="579450">
                <a:tc>
                  <a:txBody>
                    <a:bodyPr/>
                    <a:lstStyle/>
                    <a:p>
                      <a:pPr indent="0" lvl="0" marL="0" marR="0" rtl="0" algn="ctr">
                        <a:lnSpc>
                          <a:spcPct val="100000"/>
                        </a:lnSpc>
                        <a:spcBef>
                          <a:spcPts val="0"/>
                        </a:spcBef>
                        <a:spcAft>
                          <a:spcPts val="0"/>
                        </a:spcAft>
                        <a:buNone/>
                      </a:pPr>
                      <a:r>
                        <a:rPr b="0" i="0" lang="ja" sz="1200" u="none" cap="none" strike="noStrike">
                          <a:solidFill>
                            <a:schemeClr val="dk1"/>
                          </a:solidFill>
                          <a:latin typeface="Arial"/>
                          <a:ea typeface="Arial"/>
                          <a:cs typeface="Arial"/>
                          <a:sym typeface="Arial"/>
                        </a:rPr>
                        <a:t>OS</a:t>
                      </a:r>
                      <a:endParaRPr sz="1200" u="none" cap="none" strike="noStrike"/>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異なるOSでも可能</a:t>
                      </a:r>
                      <a:endParaRPr sz="1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lang="ja" sz="1100"/>
                        <a:t>(Windows、Mac、Linux）</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lang="ja" sz="1100"/>
                        <a:t>Linux</a:t>
                      </a:r>
                      <a:r>
                        <a:rPr lang="ja" sz="1100" u="none" cap="none" strike="noStrike">
                          <a:latin typeface="Arial"/>
                          <a:ea typeface="Arial"/>
                          <a:cs typeface="Arial"/>
                          <a:sym typeface="Arial"/>
                        </a:rPr>
                        <a:t>のみ</a:t>
                      </a:r>
                      <a:endParaRPr sz="11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a:t>
                      </a:r>
                      <a:r>
                        <a:rPr lang="ja" sz="1100" u="none" cap="none" strike="noStrike">
                          <a:latin typeface="Arial"/>
                          <a:ea typeface="Arial"/>
                          <a:cs typeface="Arial"/>
                          <a:sym typeface="Arial"/>
                        </a:rPr>
                        <a:t>Linux系ならディストリビューション違っても可能</a:t>
                      </a:r>
                      <a:r>
                        <a:rPr lang="ja" sz="1100" u="none" cap="none" strike="noStrike">
                          <a:latin typeface="Arial"/>
                          <a:ea typeface="Arial"/>
                          <a:cs typeface="Arial"/>
                          <a:sym typeface="Arial"/>
                        </a:rPr>
                        <a:t>)</a:t>
                      </a:r>
                      <a:endParaRPr sz="1100" u="none" cap="none" strike="noStrike">
                        <a:latin typeface="Arial"/>
                        <a:ea typeface="Arial"/>
                        <a:cs typeface="Arial"/>
                        <a:sym typeface="Arial"/>
                      </a:endParaRPr>
                    </a:p>
                  </a:txBody>
                  <a:tcPr marT="34300" marB="34300" marR="68600" marL="68600" anchor="ctr"/>
                </a:tc>
              </a:tr>
              <a:tr h="579450">
                <a:tc>
                  <a:txBody>
                    <a:bodyPr/>
                    <a:lstStyle/>
                    <a:p>
                      <a:pPr indent="0" lvl="0" marL="0" marR="0" rtl="0" algn="ctr">
                        <a:lnSpc>
                          <a:spcPct val="100000"/>
                        </a:lnSpc>
                        <a:spcBef>
                          <a:spcPts val="0"/>
                        </a:spcBef>
                        <a:spcAft>
                          <a:spcPts val="0"/>
                        </a:spcAft>
                        <a:buNone/>
                      </a:pPr>
                      <a:r>
                        <a:rPr b="0" i="0" lang="ja" sz="1200" u="none" cap="none" strike="noStrike">
                          <a:solidFill>
                            <a:schemeClr val="dk1"/>
                          </a:solidFill>
                          <a:latin typeface="Arial"/>
                          <a:ea typeface="Arial"/>
                          <a:cs typeface="Arial"/>
                          <a:sym typeface="Arial"/>
                        </a:rPr>
                        <a:t>OS設定</a:t>
                      </a:r>
                      <a:endParaRPr sz="1200" u="none" cap="none" strike="noStrike"/>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個別に変更可能</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個別の変更不可</a:t>
                      </a:r>
                      <a:endParaRPr sz="1100"/>
                    </a:p>
                  </a:txBody>
                  <a:tcPr marT="34300" marB="34300" marR="68600" marL="68600" anchor="ctr"/>
                </a:tc>
              </a:tr>
              <a:tr h="579450">
                <a:tc>
                  <a:txBody>
                    <a:bodyPr/>
                    <a:lstStyle/>
                    <a:p>
                      <a:pPr indent="0" lvl="0" marL="0" marR="0" rtl="0" algn="ctr">
                        <a:lnSpc>
                          <a:spcPct val="100000"/>
                        </a:lnSpc>
                        <a:spcBef>
                          <a:spcPts val="0"/>
                        </a:spcBef>
                        <a:spcAft>
                          <a:spcPts val="0"/>
                        </a:spcAft>
                        <a:buNone/>
                      </a:pPr>
                      <a:r>
                        <a:rPr b="0" i="0" lang="ja" sz="1200" u="none" cap="none" strike="noStrike">
                          <a:solidFill>
                            <a:schemeClr val="dk1"/>
                          </a:solidFill>
                          <a:latin typeface="Arial"/>
                          <a:ea typeface="Arial"/>
                          <a:cs typeface="Arial"/>
                          <a:sym typeface="Arial"/>
                        </a:rPr>
                        <a:t>ディスク・メモリ消費</a:t>
                      </a:r>
                      <a:endParaRPr sz="1200" u="none" cap="none" strike="noStrike"/>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大</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小</a:t>
                      </a:r>
                      <a:endParaRPr sz="1100"/>
                    </a:p>
                  </a:txBody>
                  <a:tcPr marT="34300" marB="34300" marR="68600" marL="68600" anchor="ctr"/>
                </a:tc>
              </a:tr>
              <a:tr h="579450">
                <a:tc>
                  <a:txBody>
                    <a:bodyPr/>
                    <a:lstStyle/>
                    <a:p>
                      <a:pPr indent="0" lvl="0" marL="0" marR="0" rtl="0" algn="ctr">
                        <a:lnSpc>
                          <a:spcPct val="100000"/>
                        </a:lnSpc>
                        <a:spcBef>
                          <a:spcPts val="0"/>
                        </a:spcBef>
                        <a:spcAft>
                          <a:spcPts val="0"/>
                        </a:spcAft>
                        <a:buNone/>
                      </a:pPr>
                      <a:r>
                        <a:rPr b="0" i="0" lang="ja" sz="1200" u="none" cap="none" strike="noStrike">
                          <a:solidFill>
                            <a:schemeClr val="dk1"/>
                          </a:solidFill>
                          <a:latin typeface="Arial"/>
                          <a:ea typeface="Arial"/>
                          <a:cs typeface="Arial"/>
                          <a:sym typeface="Arial"/>
                        </a:rPr>
                        <a:t>構成</a:t>
                      </a:r>
                      <a:endParaRPr sz="1200" u="none" cap="none" strike="noStrike"/>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ハードウェアに依存</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ハードウェアに依存しない</a:t>
                      </a:r>
                      <a:endParaRPr sz="1100"/>
                    </a:p>
                  </a:txBody>
                  <a:tcPr marT="34300" marB="34300" marR="68600" marL="68600" anchor="ctr"/>
                </a:tc>
              </a:tr>
              <a:tr h="579450">
                <a:tc>
                  <a:txBody>
                    <a:bodyPr/>
                    <a:lstStyle/>
                    <a:p>
                      <a:pPr indent="0" lvl="0" marL="0" marR="0" rtl="0" algn="ctr">
                        <a:lnSpc>
                          <a:spcPct val="100000"/>
                        </a:lnSpc>
                        <a:spcBef>
                          <a:spcPts val="0"/>
                        </a:spcBef>
                        <a:spcAft>
                          <a:spcPts val="0"/>
                        </a:spcAft>
                        <a:buNone/>
                      </a:pPr>
                      <a:r>
                        <a:rPr lang="ja" sz="1200" u="none" cap="none" strike="noStrike"/>
                        <a:t>起動</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遅い</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早い</a:t>
                      </a:r>
                      <a:endParaRPr sz="1100"/>
                    </a:p>
                  </a:txBody>
                  <a:tcPr marT="42875" marB="42875" marR="57150" marL="57150" anchor="ctr"/>
                </a:tc>
              </a:tr>
              <a:tr h="579450">
                <a:tc>
                  <a:txBody>
                    <a:bodyPr/>
                    <a:lstStyle/>
                    <a:p>
                      <a:pPr indent="0" lvl="0" marL="0" marR="0" rtl="0" algn="ctr">
                        <a:lnSpc>
                          <a:spcPct val="100000"/>
                        </a:lnSpc>
                        <a:spcBef>
                          <a:spcPts val="0"/>
                        </a:spcBef>
                        <a:spcAft>
                          <a:spcPts val="0"/>
                        </a:spcAft>
                        <a:buNone/>
                      </a:pPr>
                      <a:r>
                        <a:rPr lang="ja" sz="1200" u="none" cap="none" strike="noStrike"/>
                        <a:t>オーバーヘッド</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大きい</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lang="ja" sz="1100" u="none" cap="none" strike="noStrike">
                          <a:latin typeface="Arial"/>
                          <a:ea typeface="Arial"/>
                          <a:cs typeface="Arial"/>
                          <a:sym typeface="Arial"/>
                        </a:rPr>
                        <a:t>小さい</a:t>
                      </a:r>
                      <a:endParaRPr sz="1100"/>
                    </a:p>
                  </a:txBody>
                  <a:tcPr marT="34300" marB="34300" marR="68600" marL="68600" anchor="ctr"/>
                </a:tc>
              </a:tr>
            </a:tbl>
          </a:graphicData>
        </a:graphic>
      </p:graphicFrame>
      <p:sp>
        <p:nvSpPr>
          <p:cNvPr id="384" name="Google Shape;384;p40"/>
          <p:cNvSpPr txBox="1"/>
          <p:nvPr/>
        </p:nvSpPr>
        <p:spPr>
          <a:xfrm>
            <a:off x="6163199" y="981605"/>
            <a:ext cx="2450100" cy="2977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i="0" lang="ja" sz="1100" u="none" cap="none" strike="noStrike">
                <a:solidFill>
                  <a:srgbClr val="000000"/>
                </a:solidFill>
                <a:latin typeface="Meiryo"/>
                <a:ea typeface="Meiryo"/>
                <a:cs typeface="Meiryo"/>
                <a:sym typeface="Meiryo"/>
              </a:rPr>
              <a:t>仮想マシン（VM）とコンテナの違い</a:t>
            </a:r>
            <a:endParaRPr b="1" i="0" sz="11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rPr b="0" i="0" lang="ja" sz="1100" u="none" cap="none" strike="noStrike">
                <a:solidFill>
                  <a:srgbClr val="000000"/>
                </a:solidFill>
                <a:latin typeface="Meiryo"/>
                <a:ea typeface="Meiryo"/>
                <a:cs typeface="Meiryo"/>
                <a:sym typeface="Meiryo"/>
              </a:rPr>
              <a:t>仮想マシン（以下VM）とコンテナの大きな違いは仮想化の粒度にある。</a:t>
            </a:r>
            <a:endParaRPr b="0" i="0" sz="11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rPr b="0" i="0" lang="ja" sz="1100" u="sng" cap="none" strike="noStrike">
                <a:solidFill>
                  <a:srgbClr val="000000"/>
                </a:solidFill>
                <a:latin typeface="Meiryo"/>
                <a:ea typeface="Meiryo"/>
                <a:cs typeface="Meiryo"/>
                <a:sym typeface="Meiryo"/>
              </a:rPr>
              <a:t>VMはマシン単位での仮想化であるのに対して、コンテナはプロセス単位での仮想化となっている。</a:t>
            </a:r>
            <a:endParaRPr sz="1100"/>
          </a:p>
          <a:p>
            <a:pPr indent="0" lvl="0" marL="0" marR="0" rtl="0" algn="l">
              <a:lnSpc>
                <a:spcPct val="100000"/>
              </a:lnSpc>
              <a:spcBef>
                <a:spcPts val="0"/>
              </a:spcBef>
              <a:spcAft>
                <a:spcPts val="0"/>
              </a:spcAft>
              <a:buNone/>
            </a:pPr>
            <a:r>
              <a:rPr b="0" i="0" lang="ja" sz="1100" u="none" cap="none" strike="noStrike">
                <a:solidFill>
                  <a:srgbClr val="000000"/>
                </a:solidFill>
                <a:latin typeface="Meiryo"/>
                <a:ea typeface="Meiryo"/>
                <a:cs typeface="Meiryo"/>
                <a:sym typeface="Meiryo"/>
              </a:rPr>
              <a:t>コンテナの仕組みにより、仮想マシンやゲストOSは存在せず、コンテナに作成されたOS環境の起動、停止は非常に高速で、オーバーヘッドが小さい。</a:t>
            </a:r>
            <a:endParaRPr sz="1100"/>
          </a:p>
          <a:p>
            <a:pPr indent="0" lvl="0" marL="0" marR="0" rtl="0" algn="l">
              <a:lnSpc>
                <a:spcPct val="100000"/>
              </a:lnSpc>
              <a:spcBef>
                <a:spcPts val="0"/>
              </a:spcBef>
              <a:spcAft>
                <a:spcPts val="0"/>
              </a:spcAft>
              <a:buNone/>
            </a:pPr>
            <a:r>
              <a:t/>
            </a:r>
            <a:endParaRPr b="0" i="0" sz="11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rPr b="0" i="0" lang="ja" sz="1100" u="none" cap="none" strike="noStrike">
                <a:solidFill>
                  <a:srgbClr val="000000"/>
                </a:solidFill>
                <a:latin typeface="Meiryo"/>
                <a:ea typeface="Meiryo"/>
                <a:cs typeface="Meiryo"/>
                <a:sym typeface="Meiryo"/>
              </a:rPr>
              <a:t>VMはリソースの消費は大きいが、自由度が高い。</a:t>
            </a:r>
            <a:endParaRPr sz="1100"/>
          </a:p>
          <a:p>
            <a:pPr indent="0" lvl="0" marL="0" marR="0" rtl="0" algn="l">
              <a:lnSpc>
                <a:spcPct val="100000"/>
              </a:lnSpc>
              <a:spcBef>
                <a:spcPts val="0"/>
              </a:spcBef>
              <a:spcAft>
                <a:spcPts val="0"/>
              </a:spcAft>
              <a:buNone/>
            </a:pPr>
            <a:r>
              <a:rPr b="0" i="0" lang="ja" sz="1100" u="none" cap="none" strike="noStrike">
                <a:solidFill>
                  <a:srgbClr val="000000"/>
                </a:solidFill>
                <a:latin typeface="Meiryo"/>
                <a:ea typeface="Meiryo"/>
                <a:cs typeface="Meiryo"/>
                <a:sym typeface="Meiryo"/>
              </a:rPr>
              <a:t>対してコンテナは、OSをホストと共有してしまう点では自由度は低いが、軽量で可搬性が高い。</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1"/>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1.6 Dockerとは</a:t>
            </a:r>
            <a:endParaRPr sz="2500"/>
          </a:p>
        </p:txBody>
      </p:sp>
      <p:sp>
        <p:nvSpPr>
          <p:cNvPr id="390" name="Google Shape;390;p41"/>
          <p:cNvSpPr txBox="1"/>
          <p:nvPr>
            <p:ph idx="12" type="sldNum"/>
          </p:nvPr>
        </p:nvSpPr>
        <p:spPr>
          <a:xfrm>
            <a:off x="6958399" y="4797010"/>
            <a:ext cx="2057400" cy="273844"/>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1400"/>
              <a:buNone/>
            </a:pPr>
            <a:fld id="{00000000-1234-1234-1234-123412341234}" type="slidenum">
              <a:rPr lang="ja" sz="1100"/>
              <a:t>‹#›</a:t>
            </a:fld>
            <a:endParaRPr sz="1100"/>
          </a:p>
        </p:txBody>
      </p:sp>
      <p:sp>
        <p:nvSpPr>
          <p:cNvPr id="391" name="Google Shape;391;p41"/>
          <p:cNvSpPr txBox="1"/>
          <p:nvPr/>
        </p:nvSpPr>
        <p:spPr>
          <a:xfrm>
            <a:off x="356635" y="792671"/>
            <a:ext cx="6601800" cy="1117200"/>
          </a:xfrm>
          <a:prstGeom prst="rect">
            <a:avLst/>
          </a:prstGeom>
          <a:noFill/>
          <a:ln>
            <a:noFill/>
          </a:ln>
        </p:spPr>
        <p:txBody>
          <a:bodyPr anchorCtr="0" anchor="ctr" bIns="0" lIns="0" spcFirstLastPara="1" rIns="0" wrap="square" tIns="10000">
            <a:noAutofit/>
          </a:bodyPr>
          <a:lstStyle/>
          <a:p>
            <a:pPr indent="-139700" lvl="0" marL="152400" marR="0" rtl="0" algn="l">
              <a:lnSpc>
                <a:spcPct val="100000"/>
              </a:lnSpc>
              <a:spcBef>
                <a:spcPts val="100"/>
              </a:spcBef>
              <a:spcAft>
                <a:spcPts val="0"/>
              </a:spcAft>
              <a:buClr>
                <a:schemeClr val="dk1"/>
              </a:buClr>
              <a:buSzPts val="2400"/>
              <a:buFont typeface="Century Gothic"/>
              <a:buNone/>
            </a:pPr>
            <a:r>
              <a:rPr i="0" lang="ja" sz="2400" u="none" cap="none" strike="noStrike">
                <a:solidFill>
                  <a:srgbClr val="000000"/>
                </a:solidFill>
                <a:latin typeface="Meiryo"/>
                <a:ea typeface="Meiryo"/>
                <a:cs typeface="Meiryo"/>
                <a:sym typeface="Meiryo"/>
              </a:rPr>
              <a:t>Dockerとは、Linuxカーネルの機能を統合し、 コンテナを作成して、アプリケーションを</a:t>
            </a:r>
            <a:endParaRPr i="0" sz="2400" u="none" cap="none" strike="noStrike">
              <a:solidFill>
                <a:schemeClr val="dk1"/>
              </a:solidFill>
              <a:latin typeface="Meiryo"/>
              <a:ea typeface="Meiryo"/>
              <a:cs typeface="Meiryo"/>
              <a:sym typeface="Meiryo"/>
            </a:endParaRPr>
          </a:p>
          <a:p>
            <a:pPr indent="0" lvl="0" marL="1066800" marR="0" rtl="0" algn="l">
              <a:lnSpc>
                <a:spcPct val="100000"/>
              </a:lnSpc>
              <a:spcBef>
                <a:spcPts val="0"/>
              </a:spcBef>
              <a:spcAft>
                <a:spcPts val="0"/>
              </a:spcAft>
              <a:buClr>
                <a:schemeClr val="dk1"/>
              </a:buClr>
              <a:buSzPts val="2400"/>
              <a:buFont typeface="Century Gothic"/>
              <a:buNone/>
            </a:pPr>
            <a:r>
              <a:rPr i="0" lang="ja" sz="2400" u="none" cap="none" strike="noStrike">
                <a:solidFill>
                  <a:srgbClr val="000000"/>
                </a:solidFill>
                <a:latin typeface="Meiryo"/>
                <a:ea typeface="Meiryo"/>
                <a:cs typeface="Meiryo"/>
                <a:sym typeface="Meiryo"/>
              </a:rPr>
              <a:t>稼働させるためのソフトウェア</a:t>
            </a:r>
            <a:endParaRPr i="0" sz="2400" u="none" cap="none" strike="noStrike">
              <a:solidFill>
                <a:schemeClr val="dk1"/>
              </a:solidFill>
              <a:latin typeface="Meiryo"/>
              <a:ea typeface="Meiryo"/>
              <a:cs typeface="Meiryo"/>
              <a:sym typeface="Meiryo"/>
            </a:endParaRPr>
          </a:p>
        </p:txBody>
      </p:sp>
      <p:sp>
        <p:nvSpPr>
          <p:cNvPr id="392" name="Google Shape;392;p41"/>
          <p:cNvSpPr/>
          <p:nvPr/>
        </p:nvSpPr>
        <p:spPr>
          <a:xfrm>
            <a:off x="6618625" y="633775"/>
            <a:ext cx="1721100" cy="1549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393" name="Google Shape;393;p41"/>
          <p:cNvSpPr txBox="1"/>
          <p:nvPr/>
        </p:nvSpPr>
        <p:spPr>
          <a:xfrm>
            <a:off x="356625" y="2043100"/>
            <a:ext cx="6601800" cy="1310100"/>
          </a:xfrm>
          <a:prstGeom prst="rect">
            <a:avLst/>
          </a:prstGeom>
          <a:noFill/>
          <a:ln>
            <a:noFill/>
          </a:ln>
        </p:spPr>
        <p:txBody>
          <a:bodyPr anchorCtr="0" anchor="ctr" bIns="0" lIns="0" spcFirstLastPara="1" rIns="0" wrap="square" tIns="10000">
            <a:noAutofit/>
          </a:bodyPr>
          <a:lstStyle/>
          <a:p>
            <a:pPr indent="-139700" lvl="0" marL="152400" marR="0" rtl="0" algn="l">
              <a:lnSpc>
                <a:spcPct val="100000"/>
              </a:lnSpc>
              <a:spcBef>
                <a:spcPts val="100"/>
              </a:spcBef>
              <a:spcAft>
                <a:spcPts val="0"/>
              </a:spcAft>
              <a:buClr>
                <a:schemeClr val="dk1"/>
              </a:buClr>
              <a:buSzPts val="2400"/>
              <a:buFont typeface="Century Gothic"/>
              <a:buNone/>
            </a:pPr>
            <a:r>
              <a:rPr b="1" i="0" lang="ja" sz="1800" u="none" cap="none" strike="noStrike">
                <a:solidFill>
                  <a:srgbClr val="000000"/>
                </a:solidFill>
                <a:latin typeface="Meiryo"/>
                <a:ea typeface="Meiryo"/>
                <a:cs typeface="Meiryo"/>
                <a:sym typeface="Meiryo"/>
              </a:rPr>
              <a:t>Docker</a:t>
            </a:r>
            <a:r>
              <a:rPr b="1" lang="ja" sz="1800">
                <a:latin typeface="Meiryo"/>
                <a:ea typeface="Meiryo"/>
                <a:cs typeface="Meiryo"/>
                <a:sym typeface="Meiryo"/>
              </a:rPr>
              <a:t>の特徴を3つ上げると</a:t>
            </a:r>
            <a:endParaRPr b="1" sz="1800">
              <a:latin typeface="Meiryo"/>
              <a:ea typeface="Meiryo"/>
              <a:cs typeface="Meiryo"/>
              <a:sym typeface="Meiryo"/>
            </a:endParaRPr>
          </a:p>
          <a:p>
            <a:pPr indent="-139700" lvl="0" marL="152400" marR="0" rtl="0" algn="l">
              <a:lnSpc>
                <a:spcPct val="100000"/>
              </a:lnSpc>
              <a:spcBef>
                <a:spcPts val="100"/>
              </a:spcBef>
              <a:spcAft>
                <a:spcPts val="0"/>
              </a:spcAft>
              <a:buClr>
                <a:schemeClr val="dk1"/>
              </a:buClr>
              <a:buSzPts val="2400"/>
              <a:buFont typeface="Century Gothic"/>
              <a:buNone/>
            </a:pPr>
            <a:r>
              <a:rPr lang="ja" sz="1700">
                <a:latin typeface="Meiryo"/>
                <a:ea typeface="Meiryo"/>
                <a:cs typeface="Meiryo"/>
                <a:sym typeface="Meiryo"/>
              </a:rPr>
              <a:t>１． コンテナ型の超軽量サーバ仮想化ソフトウェア</a:t>
            </a:r>
            <a:endParaRPr sz="1700">
              <a:latin typeface="Meiryo"/>
              <a:ea typeface="Meiryo"/>
              <a:cs typeface="Meiryo"/>
              <a:sym typeface="Meiryo"/>
            </a:endParaRPr>
          </a:p>
          <a:p>
            <a:pPr indent="-139700" lvl="0" marL="152400" marR="0" rtl="0" algn="l">
              <a:lnSpc>
                <a:spcPct val="100000"/>
              </a:lnSpc>
              <a:spcBef>
                <a:spcPts val="100"/>
              </a:spcBef>
              <a:spcAft>
                <a:spcPts val="0"/>
              </a:spcAft>
              <a:buClr>
                <a:schemeClr val="dk1"/>
              </a:buClr>
              <a:buSzPts val="2400"/>
              <a:buFont typeface="Century Gothic"/>
              <a:buNone/>
            </a:pPr>
            <a:r>
              <a:rPr lang="ja" sz="1700">
                <a:latin typeface="Meiryo"/>
                <a:ea typeface="Meiryo"/>
                <a:cs typeface="Meiryo"/>
                <a:sym typeface="Meiryo"/>
              </a:rPr>
              <a:t>２． コンテナ内は実行環境として独立している</a:t>
            </a:r>
            <a:endParaRPr sz="1700">
              <a:latin typeface="Meiryo"/>
              <a:ea typeface="Meiryo"/>
              <a:cs typeface="Meiryo"/>
              <a:sym typeface="Meiryo"/>
            </a:endParaRPr>
          </a:p>
          <a:p>
            <a:pPr indent="-139700" lvl="0" marL="152400" marR="0" rtl="0" algn="l">
              <a:lnSpc>
                <a:spcPct val="100000"/>
              </a:lnSpc>
              <a:spcBef>
                <a:spcPts val="100"/>
              </a:spcBef>
              <a:spcAft>
                <a:spcPts val="0"/>
              </a:spcAft>
              <a:buClr>
                <a:schemeClr val="dk1"/>
              </a:buClr>
              <a:buSzPts val="2400"/>
              <a:buFont typeface="Century Gothic"/>
              <a:buNone/>
            </a:pPr>
            <a:r>
              <a:rPr lang="ja" sz="1700">
                <a:latin typeface="Meiryo"/>
                <a:ea typeface="Meiryo"/>
                <a:cs typeface="Meiryo"/>
                <a:sym typeface="Meiryo"/>
              </a:rPr>
              <a:t>３． コンテナはリソース消費量が少ない</a:t>
            </a:r>
            <a:endParaRPr sz="2400">
              <a:latin typeface="Meiryo"/>
              <a:ea typeface="Meiryo"/>
              <a:cs typeface="Meiryo"/>
              <a:sym typeface="Meiryo"/>
            </a:endParaRPr>
          </a:p>
        </p:txBody>
      </p:sp>
      <p:sp>
        <p:nvSpPr>
          <p:cNvPr id="394" name="Google Shape;394;p41"/>
          <p:cNvSpPr txBox="1"/>
          <p:nvPr/>
        </p:nvSpPr>
        <p:spPr>
          <a:xfrm>
            <a:off x="356625" y="3376228"/>
            <a:ext cx="6601800" cy="1038000"/>
          </a:xfrm>
          <a:prstGeom prst="rect">
            <a:avLst/>
          </a:prstGeom>
          <a:noFill/>
          <a:ln>
            <a:noFill/>
          </a:ln>
        </p:spPr>
        <p:txBody>
          <a:bodyPr anchorCtr="0" anchor="ctr" bIns="0" lIns="0" spcFirstLastPara="1" rIns="0" wrap="square" tIns="10000">
            <a:noAutofit/>
          </a:bodyPr>
          <a:lstStyle/>
          <a:p>
            <a:pPr indent="0" lvl="0" marL="0" marR="0" rtl="0" algn="l">
              <a:lnSpc>
                <a:spcPct val="100000"/>
              </a:lnSpc>
              <a:spcBef>
                <a:spcPts val="100"/>
              </a:spcBef>
              <a:spcAft>
                <a:spcPts val="0"/>
              </a:spcAft>
              <a:buClr>
                <a:schemeClr val="dk1"/>
              </a:buClr>
              <a:buSzPts val="2400"/>
              <a:buFont typeface="Century Gothic"/>
              <a:buNone/>
            </a:pPr>
            <a:r>
              <a:rPr b="1" lang="ja" sz="1800">
                <a:latin typeface="Meiryo"/>
                <a:ea typeface="Meiryo"/>
                <a:cs typeface="Meiryo"/>
                <a:sym typeface="Meiryo"/>
              </a:rPr>
              <a:t>Dockerの概要の理解で参考にしたおすすめ本</a:t>
            </a:r>
            <a:endParaRPr b="1" sz="1800">
              <a:latin typeface="Meiryo"/>
              <a:ea typeface="Meiryo"/>
              <a:cs typeface="Meiryo"/>
              <a:sym typeface="Meiryo"/>
            </a:endParaRPr>
          </a:p>
          <a:p>
            <a:pPr indent="-139700" lvl="0" marL="152400" marR="0" rtl="0" algn="l">
              <a:lnSpc>
                <a:spcPct val="100000"/>
              </a:lnSpc>
              <a:spcBef>
                <a:spcPts val="100"/>
              </a:spcBef>
              <a:spcAft>
                <a:spcPts val="0"/>
              </a:spcAft>
              <a:buClr>
                <a:schemeClr val="dk1"/>
              </a:buClr>
              <a:buSzPts val="2400"/>
              <a:buFont typeface="Century Gothic"/>
              <a:buNone/>
            </a:pPr>
            <a:r>
              <a:rPr lang="ja" sz="1700">
                <a:latin typeface="Meiryo"/>
                <a:ea typeface="Meiryo"/>
                <a:cs typeface="Meiryo"/>
                <a:sym typeface="Meiryo"/>
              </a:rPr>
              <a:t>『</a:t>
            </a:r>
            <a:r>
              <a:rPr lang="ja" sz="1700" u="sng">
                <a:solidFill>
                  <a:schemeClr val="hlink"/>
                </a:solidFill>
                <a:latin typeface="Meiryo"/>
                <a:ea typeface="Meiryo"/>
                <a:cs typeface="Meiryo"/>
                <a:sym typeface="Meiryo"/>
                <a:hlinkClick r:id="rId4"/>
              </a:rPr>
              <a:t>Docker/Kubernetes 実践コンテナ開発入門</a:t>
            </a:r>
            <a:r>
              <a:rPr lang="ja" sz="1700">
                <a:latin typeface="Meiryo"/>
                <a:ea typeface="Meiryo"/>
                <a:cs typeface="Meiryo"/>
                <a:sym typeface="Meiryo"/>
              </a:rPr>
              <a:t>』</a:t>
            </a:r>
            <a:endParaRPr sz="1700">
              <a:latin typeface="Meiryo"/>
              <a:ea typeface="Meiryo"/>
              <a:cs typeface="Meiryo"/>
              <a:sym typeface="Meiryo"/>
            </a:endParaRPr>
          </a:p>
          <a:p>
            <a:pPr indent="0" lvl="0" marL="12700" marR="0" rtl="0" algn="l">
              <a:lnSpc>
                <a:spcPct val="100000"/>
              </a:lnSpc>
              <a:spcBef>
                <a:spcPts val="100"/>
              </a:spcBef>
              <a:spcAft>
                <a:spcPts val="0"/>
              </a:spcAft>
              <a:buClr>
                <a:schemeClr val="dk1"/>
              </a:buClr>
              <a:buSzPts val="2400"/>
              <a:buFont typeface="Century Gothic"/>
              <a:buNone/>
            </a:pPr>
            <a:r>
              <a:t/>
            </a:r>
            <a:endParaRPr sz="1700">
              <a:latin typeface="Meiryo"/>
              <a:ea typeface="Meiryo"/>
              <a:cs typeface="Meiryo"/>
              <a:sym typeface="Meiryo"/>
            </a:endParaRPr>
          </a:p>
        </p:txBody>
      </p:sp>
      <p:pic>
        <p:nvPicPr>
          <p:cNvPr id="395" name="Google Shape;395;p41"/>
          <p:cNvPicPr preferRelativeResize="0"/>
          <p:nvPr/>
        </p:nvPicPr>
        <p:blipFill>
          <a:blip r:embed="rId5">
            <a:alphaModFix/>
          </a:blip>
          <a:stretch>
            <a:fillRect/>
          </a:stretch>
        </p:blipFill>
        <p:spPr>
          <a:xfrm>
            <a:off x="6208275" y="2950227"/>
            <a:ext cx="1434800" cy="1762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2"/>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1.7 </a:t>
            </a:r>
            <a:r>
              <a:rPr lang="ja" sz="2500"/>
              <a:t>Dockerの</a:t>
            </a:r>
            <a:r>
              <a:rPr lang="ja" sz="2500"/>
              <a:t>特徴 1</a:t>
            </a:r>
            <a:endParaRPr sz="2500"/>
          </a:p>
        </p:txBody>
      </p:sp>
      <p:sp>
        <p:nvSpPr>
          <p:cNvPr id="401" name="Google Shape;401;p42"/>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1400"/>
              <a:buNone/>
            </a:pPr>
            <a:fld id="{00000000-1234-1234-1234-123412341234}" type="slidenum">
              <a:rPr lang="ja" sz="1100"/>
              <a:t>‹#›</a:t>
            </a:fld>
            <a:endParaRPr sz="1100"/>
          </a:p>
        </p:txBody>
      </p:sp>
      <p:sp>
        <p:nvSpPr>
          <p:cNvPr id="402" name="Google Shape;402;p42"/>
          <p:cNvSpPr txBox="1"/>
          <p:nvPr/>
        </p:nvSpPr>
        <p:spPr>
          <a:xfrm>
            <a:off x="267525" y="730274"/>
            <a:ext cx="7719600" cy="3833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800"/>
              </a:spcBef>
              <a:spcAft>
                <a:spcPts val="0"/>
              </a:spcAft>
              <a:buNone/>
            </a:pPr>
            <a:r>
              <a:rPr b="1" lang="ja" sz="1800"/>
              <a:t>特徴１：コンテナ型の超軽量サーバ仮想化ソフトウェア</a:t>
            </a:r>
            <a:endParaRPr b="1" sz="1800"/>
          </a:p>
          <a:p>
            <a:pPr indent="-323850" lvl="0" marL="457200" marR="0" rtl="0" algn="l">
              <a:lnSpc>
                <a:spcPct val="100000"/>
              </a:lnSpc>
              <a:spcBef>
                <a:spcPts val="800"/>
              </a:spcBef>
              <a:spcAft>
                <a:spcPts val="0"/>
              </a:spcAft>
              <a:buSzPts val="1500"/>
              <a:buChar char="●"/>
            </a:pPr>
            <a:r>
              <a:rPr lang="ja" sz="1700">
                <a:latin typeface="Meiryo"/>
                <a:ea typeface="Meiryo"/>
                <a:cs typeface="Meiryo"/>
                <a:sym typeface="Meiryo"/>
              </a:rPr>
              <a:t>dockerのドライバであるlibcontainerにより、Kernel の一部を分離した実行環境を作成できる</a:t>
            </a:r>
            <a:endParaRPr sz="1700">
              <a:latin typeface="Meiryo"/>
              <a:ea typeface="Meiryo"/>
              <a:cs typeface="Meiryo"/>
              <a:sym typeface="Meiryo"/>
            </a:endParaRPr>
          </a:p>
          <a:p>
            <a:pPr indent="-323850" lvl="0" marL="457200" marR="0" rtl="0" algn="l">
              <a:lnSpc>
                <a:spcPct val="100000"/>
              </a:lnSpc>
              <a:spcBef>
                <a:spcPts val="0"/>
              </a:spcBef>
              <a:spcAft>
                <a:spcPts val="0"/>
              </a:spcAft>
              <a:buSzPts val="1500"/>
              <a:buChar char="●"/>
            </a:pPr>
            <a:r>
              <a:rPr lang="ja" sz="1700">
                <a:latin typeface="Meiryo"/>
                <a:ea typeface="Meiryo"/>
                <a:cs typeface="Meiryo"/>
                <a:sym typeface="Meiryo"/>
              </a:rPr>
              <a:t>この実行環境がコンテナであり、ベースOSと独立した ファイルシステムやリソースやデバイスを利用できる</a:t>
            </a:r>
            <a:endParaRPr sz="1700">
              <a:latin typeface="Meiryo"/>
              <a:ea typeface="Meiryo"/>
              <a:cs typeface="Meiryo"/>
              <a:sym typeface="Meiryo"/>
            </a:endParaRPr>
          </a:p>
          <a:p>
            <a:pPr indent="-323850" lvl="0" marL="457200" marR="0" rtl="0" algn="l">
              <a:lnSpc>
                <a:spcPct val="100000"/>
              </a:lnSpc>
              <a:spcBef>
                <a:spcPts val="0"/>
              </a:spcBef>
              <a:spcAft>
                <a:spcPts val="0"/>
              </a:spcAft>
              <a:buSzPts val="1500"/>
              <a:buChar char="●"/>
            </a:pPr>
            <a:r>
              <a:rPr lang="ja" sz="1700">
                <a:latin typeface="Meiryo"/>
                <a:ea typeface="Meiryo"/>
                <a:cs typeface="Meiryo"/>
                <a:sym typeface="Meiryo"/>
              </a:rPr>
              <a:t>コンテナはKernelやベースOSの機能を共有するため、 OSの全機能を乗せる必要がない</a:t>
            </a:r>
            <a:endParaRPr sz="1700">
              <a:latin typeface="Meiryo"/>
              <a:ea typeface="Meiryo"/>
              <a:cs typeface="Meiryo"/>
              <a:sym typeface="Meiryo"/>
            </a:endParaRPr>
          </a:p>
          <a:p>
            <a:pPr indent="0" lvl="0" marL="0" marR="0" rtl="0" algn="l">
              <a:lnSpc>
                <a:spcPct val="100000"/>
              </a:lnSpc>
              <a:spcBef>
                <a:spcPts val="800"/>
              </a:spcBef>
              <a:spcAft>
                <a:spcPts val="0"/>
              </a:spcAft>
              <a:buNone/>
            </a:pPr>
            <a:r>
              <a:rPr b="1" lang="ja" sz="1800"/>
              <a:t>何ができるのか</a:t>
            </a:r>
            <a:endParaRPr sz="1500"/>
          </a:p>
          <a:p>
            <a:pPr indent="-323850" lvl="0" marL="457200" marR="0" rtl="0" algn="l">
              <a:lnSpc>
                <a:spcPct val="100000"/>
              </a:lnSpc>
              <a:spcBef>
                <a:spcPts val="800"/>
              </a:spcBef>
              <a:spcAft>
                <a:spcPts val="0"/>
              </a:spcAft>
              <a:buSzPts val="1500"/>
              <a:buChar char="●"/>
            </a:pPr>
            <a:r>
              <a:rPr lang="ja" sz="1700">
                <a:latin typeface="Meiryo"/>
                <a:ea typeface="Meiryo"/>
                <a:cs typeface="Meiryo"/>
                <a:sym typeface="Meiryo"/>
              </a:rPr>
              <a:t>OSの内部に独立したアプリケーションの実行環境＝コンテナを生成することができる</a:t>
            </a:r>
            <a:endParaRPr sz="1700">
              <a:latin typeface="Meiryo"/>
              <a:ea typeface="Meiryo"/>
              <a:cs typeface="Meiryo"/>
              <a:sym typeface="Meiryo"/>
            </a:endParaRPr>
          </a:p>
          <a:p>
            <a:pPr indent="-323850" lvl="0" marL="457200" marR="0" rtl="0" algn="l">
              <a:lnSpc>
                <a:spcPct val="100000"/>
              </a:lnSpc>
              <a:spcBef>
                <a:spcPts val="0"/>
              </a:spcBef>
              <a:spcAft>
                <a:spcPts val="0"/>
              </a:spcAft>
              <a:buSzPts val="1500"/>
              <a:buChar char="●"/>
            </a:pPr>
            <a:r>
              <a:rPr lang="ja" sz="1700">
                <a:latin typeface="Meiryo"/>
                <a:ea typeface="Meiryo"/>
                <a:cs typeface="Meiryo"/>
                <a:sym typeface="Meiryo"/>
              </a:rPr>
              <a:t>リソース消費量が非常に少なく１台の物理サーバに多くのコンテナを稼働させられる</a:t>
            </a:r>
            <a:endParaRPr sz="1700">
              <a:latin typeface="Meiryo"/>
              <a:ea typeface="Meiryo"/>
              <a:cs typeface="Meiryo"/>
              <a:sym typeface="Meiryo"/>
            </a:endParaRPr>
          </a:p>
          <a:p>
            <a:pPr indent="0" lvl="0" marL="457200" marR="0" rtl="0" algn="l">
              <a:lnSpc>
                <a:spcPct val="100000"/>
              </a:lnSpc>
              <a:spcBef>
                <a:spcPts val="800"/>
              </a:spcBef>
              <a:spcAft>
                <a:spcPts val="0"/>
              </a:spcAft>
              <a:buNone/>
            </a:pPr>
            <a:r>
              <a:t/>
            </a:r>
            <a:endParaRPr sz="1500"/>
          </a:p>
          <a:p>
            <a:pPr indent="0" lvl="0" marL="457200" marR="0" rtl="0" algn="l">
              <a:lnSpc>
                <a:spcPct val="100000"/>
              </a:lnSpc>
              <a:spcBef>
                <a:spcPts val="800"/>
              </a:spcBef>
              <a:spcAft>
                <a:spcPts val="0"/>
              </a:spcAft>
              <a:buNone/>
            </a:pPr>
            <a:r>
              <a:t/>
            </a:r>
            <a:endParaRPr sz="1100"/>
          </a:p>
          <a:p>
            <a:pPr indent="0" lvl="0" marL="0" marR="0" rtl="0" algn="l">
              <a:lnSpc>
                <a:spcPct val="100000"/>
              </a:lnSpc>
              <a:spcBef>
                <a:spcPts val="800"/>
              </a:spcBef>
              <a:spcAft>
                <a:spcPts val="0"/>
              </a:spcAft>
              <a:buNone/>
            </a:pPr>
            <a:r>
              <a:t/>
            </a:r>
            <a:endParaRPr sz="1100"/>
          </a:p>
          <a:p>
            <a:pPr indent="-139700" lvl="0" marL="317500" marR="0" rtl="0" algn="l">
              <a:lnSpc>
                <a:spcPct val="100000"/>
              </a:lnSpc>
              <a:spcBef>
                <a:spcPts val="1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3"/>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1.7 </a:t>
            </a:r>
            <a:r>
              <a:rPr lang="ja" sz="2500"/>
              <a:t>Dockerの特徴 2</a:t>
            </a:r>
            <a:endParaRPr sz="2500"/>
          </a:p>
        </p:txBody>
      </p:sp>
      <p:sp>
        <p:nvSpPr>
          <p:cNvPr id="408" name="Google Shape;408;p43"/>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1400"/>
              <a:buNone/>
            </a:pPr>
            <a:fld id="{00000000-1234-1234-1234-123412341234}" type="slidenum">
              <a:rPr lang="ja" sz="1100"/>
              <a:t>‹#›</a:t>
            </a:fld>
            <a:endParaRPr sz="1100"/>
          </a:p>
        </p:txBody>
      </p:sp>
      <p:sp>
        <p:nvSpPr>
          <p:cNvPr id="409" name="Google Shape;409;p43"/>
          <p:cNvSpPr txBox="1"/>
          <p:nvPr/>
        </p:nvSpPr>
        <p:spPr>
          <a:xfrm>
            <a:off x="267525" y="730275"/>
            <a:ext cx="7841700" cy="3833700"/>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lang="ja" sz="1800"/>
              <a:t>特徴２：</a:t>
            </a:r>
            <a:r>
              <a:rPr b="1" lang="ja" sz="1800"/>
              <a:t>コンテナ内は実行環境として独立している</a:t>
            </a:r>
            <a:endParaRPr b="1" sz="1800"/>
          </a:p>
          <a:p>
            <a:pPr indent="-323850" lvl="0" marL="457200" marR="0" rtl="0" algn="l">
              <a:lnSpc>
                <a:spcPct val="100000"/>
              </a:lnSpc>
              <a:spcBef>
                <a:spcPts val="800"/>
              </a:spcBef>
              <a:spcAft>
                <a:spcPts val="0"/>
              </a:spcAft>
              <a:buSzPts val="1500"/>
              <a:buChar char="●"/>
            </a:pPr>
            <a:r>
              <a:rPr lang="ja" sz="1700">
                <a:latin typeface="Meiryo"/>
                <a:ea typeface="Meiryo"/>
                <a:cs typeface="Meiryo"/>
                <a:sym typeface="Meiryo"/>
              </a:rPr>
              <a:t>ベースOSとコンテナ内のファイルシステムは分離されている</a:t>
            </a:r>
            <a:endParaRPr sz="1700">
              <a:latin typeface="Meiryo"/>
              <a:ea typeface="Meiryo"/>
              <a:cs typeface="Meiryo"/>
              <a:sym typeface="Meiryo"/>
            </a:endParaRPr>
          </a:p>
          <a:p>
            <a:pPr indent="-323850" lvl="0" marL="457200" marR="0" rtl="0" algn="l">
              <a:lnSpc>
                <a:spcPct val="100000"/>
              </a:lnSpc>
              <a:spcBef>
                <a:spcPts val="0"/>
              </a:spcBef>
              <a:spcAft>
                <a:spcPts val="0"/>
              </a:spcAft>
              <a:buSzPts val="1500"/>
              <a:buChar char="●"/>
            </a:pPr>
            <a:r>
              <a:rPr lang="ja" sz="1700">
                <a:latin typeface="Meiryo"/>
                <a:ea typeface="Meiryo"/>
                <a:cs typeface="Meiryo"/>
                <a:sym typeface="Meiryo"/>
              </a:rPr>
              <a:t>コンテナ内のリソース（ネットワークやポート）も ベースOSから分離されている</a:t>
            </a:r>
            <a:endParaRPr sz="1700">
              <a:latin typeface="Meiryo"/>
              <a:ea typeface="Meiryo"/>
              <a:cs typeface="Meiryo"/>
              <a:sym typeface="Meiryo"/>
            </a:endParaRPr>
          </a:p>
          <a:p>
            <a:pPr indent="-323850" lvl="0" marL="457200" marR="0" rtl="0" algn="l">
              <a:lnSpc>
                <a:spcPct val="100000"/>
              </a:lnSpc>
              <a:spcBef>
                <a:spcPts val="0"/>
              </a:spcBef>
              <a:spcAft>
                <a:spcPts val="0"/>
              </a:spcAft>
              <a:buSzPts val="1500"/>
              <a:buChar char="●"/>
            </a:pPr>
            <a:r>
              <a:rPr lang="ja" sz="1700">
                <a:latin typeface="Meiryo"/>
                <a:ea typeface="Meiryo"/>
                <a:cs typeface="Meiryo"/>
                <a:sym typeface="Meiryo"/>
              </a:rPr>
              <a:t>コンテナ間も同様に分離されている</a:t>
            </a:r>
            <a:endParaRPr sz="1700">
              <a:latin typeface="Meiryo"/>
              <a:ea typeface="Meiryo"/>
              <a:cs typeface="Meiryo"/>
              <a:sym typeface="Meiryo"/>
            </a:endParaRPr>
          </a:p>
          <a:p>
            <a:pPr indent="0" lvl="0" marL="0" marR="0" rtl="0" algn="l">
              <a:lnSpc>
                <a:spcPct val="100000"/>
              </a:lnSpc>
              <a:spcBef>
                <a:spcPts val="800"/>
              </a:spcBef>
              <a:spcAft>
                <a:spcPts val="0"/>
              </a:spcAft>
              <a:buNone/>
            </a:pPr>
            <a:r>
              <a:t/>
            </a:r>
            <a:endParaRPr b="1" sz="1800"/>
          </a:p>
          <a:p>
            <a:pPr indent="0" lvl="0" marL="0" marR="0" rtl="0" algn="l">
              <a:lnSpc>
                <a:spcPct val="100000"/>
              </a:lnSpc>
              <a:spcBef>
                <a:spcPts val="800"/>
              </a:spcBef>
              <a:spcAft>
                <a:spcPts val="0"/>
              </a:spcAft>
              <a:buNone/>
            </a:pPr>
            <a:r>
              <a:rPr b="1" lang="ja" sz="1800"/>
              <a:t>何ができるのか</a:t>
            </a:r>
            <a:endParaRPr sz="1500"/>
          </a:p>
          <a:p>
            <a:pPr indent="-323850" lvl="0" marL="457200" marR="0" rtl="0" algn="l">
              <a:lnSpc>
                <a:spcPct val="100000"/>
              </a:lnSpc>
              <a:spcBef>
                <a:spcPts val="800"/>
              </a:spcBef>
              <a:spcAft>
                <a:spcPts val="0"/>
              </a:spcAft>
              <a:buSzPts val="1500"/>
              <a:buChar char="●"/>
            </a:pPr>
            <a:r>
              <a:rPr lang="ja" sz="1700">
                <a:latin typeface="Meiryo"/>
                <a:ea typeface="Meiryo"/>
                <a:cs typeface="Meiryo"/>
                <a:sym typeface="Meiryo"/>
              </a:rPr>
              <a:t>コンテナを利用することでOS内に多面の実行環境を構築することができる</a:t>
            </a:r>
            <a:endParaRPr sz="1700">
              <a:latin typeface="Meiryo"/>
              <a:ea typeface="Meiryo"/>
              <a:cs typeface="Meiryo"/>
              <a:sym typeface="Meiryo"/>
            </a:endParaRPr>
          </a:p>
          <a:p>
            <a:pPr indent="-323850" lvl="0" marL="457200" marR="0" rtl="0" algn="l">
              <a:lnSpc>
                <a:spcPct val="100000"/>
              </a:lnSpc>
              <a:spcBef>
                <a:spcPts val="0"/>
              </a:spcBef>
              <a:spcAft>
                <a:spcPts val="0"/>
              </a:spcAft>
              <a:buSzPts val="1500"/>
              <a:buChar char="●"/>
            </a:pPr>
            <a:r>
              <a:rPr lang="ja" sz="1700">
                <a:latin typeface="Meiryo"/>
                <a:ea typeface="Meiryo"/>
                <a:cs typeface="Meiryo"/>
                <a:sym typeface="Meiryo"/>
              </a:rPr>
              <a:t>環境も独立しているため、コンテナで分離していればファイルやバージョンの競合や、設定やポートの競合が回避できる</a:t>
            </a:r>
            <a:endParaRPr sz="1700">
              <a:latin typeface="Meiryo"/>
              <a:ea typeface="Meiryo"/>
              <a:cs typeface="Meiryo"/>
              <a:sym typeface="Meiryo"/>
            </a:endParaRPr>
          </a:p>
          <a:p>
            <a:pPr indent="-139700" lvl="0" marL="317500" marR="0" rtl="0" algn="l">
              <a:lnSpc>
                <a:spcPct val="100000"/>
              </a:lnSpc>
              <a:spcBef>
                <a:spcPts val="1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4"/>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2400"/>
              <a:buFont typeface="Century Gothic"/>
              <a:buNone/>
            </a:pPr>
            <a:r>
              <a:rPr lang="ja" sz="2500"/>
              <a:t>1.7 </a:t>
            </a:r>
            <a:r>
              <a:rPr lang="ja" sz="2500"/>
              <a:t>Dockerの特徴３-①</a:t>
            </a:r>
            <a:endParaRPr sz="2500"/>
          </a:p>
        </p:txBody>
      </p:sp>
      <p:sp>
        <p:nvSpPr>
          <p:cNvPr id="415" name="Google Shape;415;p44"/>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1400"/>
              <a:buNone/>
            </a:pPr>
            <a:fld id="{00000000-1234-1234-1234-123412341234}" type="slidenum">
              <a:rPr lang="ja" sz="1100"/>
              <a:t>‹#›</a:t>
            </a:fld>
            <a:endParaRPr sz="1100"/>
          </a:p>
        </p:txBody>
      </p:sp>
      <p:sp>
        <p:nvSpPr>
          <p:cNvPr id="416" name="Google Shape;416;p44"/>
          <p:cNvSpPr txBox="1"/>
          <p:nvPr/>
        </p:nvSpPr>
        <p:spPr>
          <a:xfrm>
            <a:off x="267525" y="730274"/>
            <a:ext cx="7719600" cy="3833700"/>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lang="ja" sz="1800"/>
              <a:t>特徴３-①：コンテナはリソース消費量が少ない</a:t>
            </a:r>
            <a:endParaRPr b="1" sz="1800"/>
          </a:p>
          <a:p>
            <a:pPr indent="-323850" lvl="0" marL="457200" marR="0" rtl="0" algn="l">
              <a:lnSpc>
                <a:spcPct val="100000"/>
              </a:lnSpc>
              <a:spcBef>
                <a:spcPts val="800"/>
              </a:spcBef>
              <a:spcAft>
                <a:spcPts val="0"/>
              </a:spcAft>
              <a:buSzPts val="1500"/>
              <a:buChar char="●"/>
            </a:pPr>
            <a:r>
              <a:rPr lang="ja" sz="1500"/>
              <a:t>読み取り専用のコンテナのベースイメージ上に書き込み可能領域を重ねてmountすることでファイルシステムを作成している </a:t>
            </a:r>
            <a:endParaRPr b="1" sz="1800"/>
          </a:p>
          <a:p>
            <a:pPr indent="-139700" lvl="0" marL="317500" marR="0" rtl="0" algn="l">
              <a:lnSpc>
                <a:spcPct val="100000"/>
              </a:lnSpc>
              <a:spcBef>
                <a:spcPts val="1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17" name="Google Shape;417;p44"/>
          <p:cNvPicPr preferRelativeResize="0"/>
          <p:nvPr/>
        </p:nvPicPr>
        <p:blipFill>
          <a:blip r:embed="rId3">
            <a:alphaModFix/>
          </a:blip>
          <a:stretch>
            <a:fillRect/>
          </a:stretch>
        </p:blipFill>
        <p:spPr>
          <a:xfrm>
            <a:off x="582275" y="1688625"/>
            <a:ext cx="6376125" cy="2410788"/>
          </a:xfrm>
          <a:prstGeom prst="rect">
            <a:avLst/>
          </a:prstGeom>
          <a:noFill/>
          <a:ln>
            <a:noFill/>
          </a:ln>
        </p:spPr>
      </p:pic>
      <p:sp>
        <p:nvSpPr>
          <p:cNvPr id="418" name="Google Shape;418;p44"/>
          <p:cNvSpPr txBox="1"/>
          <p:nvPr/>
        </p:nvSpPr>
        <p:spPr>
          <a:xfrm>
            <a:off x="543450" y="4070475"/>
            <a:ext cx="77196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500"/>
              <a:t>この方式を採用することで、</a:t>
            </a:r>
            <a:r>
              <a:rPr lang="ja" sz="1500">
                <a:solidFill>
                  <a:srgbClr val="0000FF"/>
                </a:solidFill>
              </a:rPr>
              <a:t>ベースOSのイメージを変更せず</a:t>
            </a:r>
            <a:r>
              <a:rPr lang="ja" sz="1500"/>
              <a:t>に</a:t>
            </a:r>
            <a:r>
              <a:rPr lang="ja" sz="1500">
                <a:solidFill>
                  <a:srgbClr val="0000FF"/>
                </a:solidFill>
              </a:rPr>
              <a:t>コンテナ独自のファイルシステム</a:t>
            </a:r>
            <a:r>
              <a:rPr lang="ja" sz="1500"/>
              <a:t>を実現可能</a:t>
            </a:r>
            <a:endParaRPr sz="1500"/>
          </a:p>
          <a:p>
            <a:pPr indent="0" lvl="0" marL="0" rtl="0" algn="l">
              <a:spcBef>
                <a:spcPts val="0"/>
              </a:spcBef>
              <a:spcAft>
                <a:spcPts val="0"/>
              </a:spcAft>
              <a:buNone/>
            </a:pPr>
            <a:r>
              <a:t/>
            </a:r>
            <a:endParaRPr>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entury Gothic"/>
              <a:buNone/>
            </a:pPr>
            <a:r>
              <a:rPr lang="ja" sz="2500"/>
              <a:t>改定履歴</a:t>
            </a:r>
            <a:endParaRPr sz="2500"/>
          </a:p>
        </p:txBody>
      </p:sp>
      <p:sp>
        <p:nvSpPr>
          <p:cNvPr id="135" name="Google Shape;135;p27"/>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graphicFrame>
        <p:nvGraphicFramePr>
          <p:cNvPr id="136" name="Google Shape;136;p27"/>
          <p:cNvGraphicFramePr/>
          <p:nvPr/>
        </p:nvGraphicFramePr>
        <p:xfrm>
          <a:off x="494925" y="1173785"/>
          <a:ext cx="3000000" cy="3000000"/>
        </p:xfrm>
        <a:graphic>
          <a:graphicData uri="http://schemas.openxmlformats.org/drawingml/2006/table">
            <a:tbl>
              <a:tblPr>
                <a:noFill/>
                <a:tableStyleId>{9E8D954A-3B72-4E37-A3DB-B2ED064E619B}</a:tableStyleId>
              </a:tblPr>
              <a:tblGrid>
                <a:gridCol w="1903550"/>
                <a:gridCol w="1903550"/>
                <a:gridCol w="1903550"/>
                <a:gridCol w="1903550"/>
              </a:tblGrid>
              <a:tr h="400225">
                <a:tc>
                  <a:txBody>
                    <a:bodyPr/>
                    <a:lstStyle/>
                    <a:p>
                      <a:pPr indent="0" lvl="0" marL="0" rtl="0" algn="ctr">
                        <a:spcBef>
                          <a:spcPts val="0"/>
                        </a:spcBef>
                        <a:spcAft>
                          <a:spcPts val="0"/>
                        </a:spcAft>
                        <a:buNone/>
                      </a:pPr>
                      <a:r>
                        <a:rPr b="1" lang="ja"/>
                        <a:t>版数</a:t>
                      </a:r>
                      <a:endParaRPr b="1"/>
                    </a:p>
                  </a:txBody>
                  <a:tcPr marT="91425" marB="91425" marR="91425" marL="91425">
                    <a:solidFill>
                      <a:srgbClr val="C9DAF8"/>
                    </a:solidFill>
                  </a:tcPr>
                </a:tc>
                <a:tc>
                  <a:txBody>
                    <a:bodyPr/>
                    <a:lstStyle/>
                    <a:p>
                      <a:pPr indent="0" lvl="0" marL="0" rtl="0" algn="ctr">
                        <a:spcBef>
                          <a:spcPts val="0"/>
                        </a:spcBef>
                        <a:spcAft>
                          <a:spcPts val="0"/>
                        </a:spcAft>
                        <a:buNone/>
                      </a:pPr>
                      <a:r>
                        <a:rPr b="1" lang="ja"/>
                        <a:t>発行日</a:t>
                      </a:r>
                      <a:endParaRPr b="1"/>
                    </a:p>
                  </a:txBody>
                  <a:tcPr marT="91425" marB="91425" marR="91425" marL="91425">
                    <a:solidFill>
                      <a:srgbClr val="C9DAF8"/>
                    </a:solidFill>
                  </a:tcPr>
                </a:tc>
                <a:tc>
                  <a:txBody>
                    <a:bodyPr/>
                    <a:lstStyle/>
                    <a:p>
                      <a:pPr indent="0" lvl="0" marL="0" rtl="0" algn="ctr">
                        <a:spcBef>
                          <a:spcPts val="0"/>
                        </a:spcBef>
                        <a:spcAft>
                          <a:spcPts val="0"/>
                        </a:spcAft>
                        <a:buNone/>
                      </a:pPr>
                      <a:r>
                        <a:rPr b="1" lang="ja"/>
                        <a:t>発行/更新者</a:t>
                      </a:r>
                      <a:endParaRPr b="1"/>
                    </a:p>
                  </a:txBody>
                  <a:tcPr marT="91425" marB="91425" marR="91425" marL="91425">
                    <a:solidFill>
                      <a:srgbClr val="C9DAF8"/>
                    </a:solidFill>
                  </a:tcPr>
                </a:tc>
                <a:tc>
                  <a:txBody>
                    <a:bodyPr/>
                    <a:lstStyle/>
                    <a:p>
                      <a:pPr indent="0" lvl="0" marL="0" rtl="0" algn="ctr">
                        <a:spcBef>
                          <a:spcPts val="0"/>
                        </a:spcBef>
                        <a:spcAft>
                          <a:spcPts val="0"/>
                        </a:spcAft>
                        <a:buNone/>
                      </a:pPr>
                      <a:r>
                        <a:rPr b="1" lang="ja"/>
                        <a:t>改定内容</a:t>
                      </a:r>
                      <a:endParaRPr b="1"/>
                    </a:p>
                  </a:txBody>
                  <a:tcPr marT="91425" marB="91425" marR="91425" marL="91425">
                    <a:solidFill>
                      <a:srgbClr val="C9DAF8"/>
                    </a:solidFill>
                  </a:tcPr>
                </a:tc>
              </a:tr>
              <a:tr h="400225">
                <a:tc>
                  <a:txBody>
                    <a:bodyPr/>
                    <a:lstStyle/>
                    <a:p>
                      <a:pPr indent="0" lvl="0" marL="0" rtl="0" algn="ctr">
                        <a:spcBef>
                          <a:spcPts val="0"/>
                        </a:spcBef>
                        <a:spcAft>
                          <a:spcPts val="0"/>
                        </a:spcAft>
                        <a:buNone/>
                      </a:pPr>
                      <a:r>
                        <a:rPr lang="ja"/>
                        <a:t>第1.0.0版</a:t>
                      </a:r>
                      <a:endParaRPr/>
                    </a:p>
                  </a:txBody>
                  <a:tcPr marT="91425" marB="91425" marR="91425" marL="91425"/>
                </a:tc>
                <a:tc>
                  <a:txBody>
                    <a:bodyPr/>
                    <a:lstStyle/>
                    <a:p>
                      <a:pPr indent="0" lvl="0" marL="0" rtl="0" algn="ctr">
                        <a:spcBef>
                          <a:spcPts val="0"/>
                        </a:spcBef>
                        <a:spcAft>
                          <a:spcPts val="0"/>
                        </a:spcAft>
                        <a:buNone/>
                      </a:pPr>
                      <a:r>
                        <a:rPr lang="ja"/>
                        <a:t>2020年5月8日</a:t>
                      </a:r>
                      <a:endParaRPr/>
                    </a:p>
                  </a:txBody>
                  <a:tcPr marT="91425" marB="91425" marR="91425" marL="91425"/>
                </a:tc>
                <a:tc>
                  <a:txBody>
                    <a:bodyPr/>
                    <a:lstStyle/>
                    <a:p>
                      <a:pPr indent="0" lvl="0" marL="0" rtl="0" algn="ctr">
                        <a:spcBef>
                          <a:spcPts val="0"/>
                        </a:spcBef>
                        <a:spcAft>
                          <a:spcPts val="0"/>
                        </a:spcAft>
                        <a:buNone/>
                      </a:pPr>
                      <a:r>
                        <a:rPr lang="ja"/>
                        <a:t>小壷</a:t>
                      </a:r>
                      <a:endParaRPr/>
                    </a:p>
                  </a:txBody>
                  <a:tcPr marT="91425" marB="91425" marR="91425" marL="91425"/>
                </a:tc>
                <a:tc>
                  <a:txBody>
                    <a:bodyPr/>
                    <a:lstStyle/>
                    <a:p>
                      <a:pPr indent="0" lvl="0" marL="0" rtl="0" algn="l">
                        <a:spcBef>
                          <a:spcPts val="0"/>
                        </a:spcBef>
                        <a:spcAft>
                          <a:spcPts val="0"/>
                        </a:spcAft>
                        <a:buNone/>
                      </a:pPr>
                      <a:r>
                        <a:rPr lang="ja"/>
                        <a:t>初版発行</a:t>
                      </a:r>
                      <a:endParaRPr/>
                    </a:p>
                  </a:txBody>
                  <a:tcPr marT="91425" marB="91425" marR="91425" marL="91425"/>
                </a:tc>
              </a:tr>
              <a:tr h="4041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41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41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41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41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41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37" name="Google Shape;137;p27"/>
          <p:cNvSpPr txBox="1"/>
          <p:nvPr/>
        </p:nvSpPr>
        <p:spPr>
          <a:xfrm>
            <a:off x="494925" y="662313"/>
            <a:ext cx="53181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solidFill>
                  <a:schemeClr val="dk1"/>
                </a:solidFill>
                <a:latin typeface="Meiryo"/>
                <a:ea typeface="Meiryo"/>
                <a:cs typeface="Meiryo"/>
                <a:sym typeface="Meiryo"/>
              </a:rPr>
              <a:t>改定履歴</a:t>
            </a:r>
            <a:endParaRPr b="1" sz="1800">
              <a:solidFill>
                <a:schemeClr val="dk1"/>
              </a:solidFill>
              <a:latin typeface="Meiryo"/>
              <a:ea typeface="Meiryo"/>
              <a:cs typeface="Meiryo"/>
              <a:sym typeface="Meiry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5"/>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2400"/>
              <a:buFont typeface="Century Gothic"/>
              <a:buNone/>
            </a:pPr>
            <a:r>
              <a:rPr lang="ja" sz="2500"/>
              <a:t>1.7 </a:t>
            </a:r>
            <a:r>
              <a:rPr lang="ja" sz="2500"/>
              <a:t>Dockerの特徴３-②</a:t>
            </a:r>
            <a:endParaRPr sz="2500"/>
          </a:p>
        </p:txBody>
      </p:sp>
      <p:sp>
        <p:nvSpPr>
          <p:cNvPr id="424" name="Google Shape;424;p45"/>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SzPts val="1400"/>
              <a:buNone/>
            </a:pPr>
            <a:fld id="{00000000-1234-1234-1234-123412341234}" type="slidenum">
              <a:rPr lang="ja" sz="1100"/>
              <a:t>‹#›</a:t>
            </a:fld>
            <a:endParaRPr sz="1100"/>
          </a:p>
        </p:txBody>
      </p:sp>
      <p:sp>
        <p:nvSpPr>
          <p:cNvPr id="425" name="Google Shape;425;p45"/>
          <p:cNvSpPr txBox="1"/>
          <p:nvPr/>
        </p:nvSpPr>
        <p:spPr>
          <a:xfrm>
            <a:off x="267525" y="730274"/>
            <a:ext cx="7719600" cy="3833700"/>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lang="ja" sz="1800">
                <a:solidFill>
                  <a:schemeClr val="dk1"/>
                </a:solidFill>
              </a:rPr>
              <a:t>特徴３-②</a:t>
            </a:r>
            <a:r>
              <a:rPr b="1" lang="ja" sz="1800"/>
              <a:t>：コンテナはリソース消費量が少ない</a:t>
            </a:r>
            <a:endParaRPr b="1" sz="1800"/>
          </a:p>
          <a:p>
            <a:pPr indent="-323850" lvl="0" marL="457200" marR="0" rtl="0" algn="l">
              <a:lnSpc>
                <a:spcPct val="100000"/>
              </a:lnSpc>
              <a:spcBef>
                <a:spcPts val="800"/>
              </a:spcBef>
              <a:spcAft>
                <a:spcPts val="0"/>
              </a:spcAft>
              <a:buSzPts val="1500"/>
              <a:buChar char="●"/>
            </a:pPr>
            <a:r>
              <a:rPr lang="ja" sz="1500"/>
              <a:t>同一OSのコンテナを多数起動する場合、OSイメージのファイルは各コンテナで共有される </a:t>
            </a:r>
            <a:endParaRPr b="1" sz="1800"/>
          </a:p>
          <a:p>
            <a:pPr indent="-139700" lvl="0" marL="317500" marR="0" rtl="0" algn="l">
              <a:lnSpc>
                <a:spcPct val="100000"/>
              </a:lnSpc>
              <a:spcBef>
                <a:spcPts val="1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26" name="Google Shape;426;p45"/>
          <p:cNvPicPr preferRelativeResize="0"/>
          <p:nvPr/>
        </p:nvPicPr>
        <p:blipFill>
          <a:blip r:embed="rId3">
            <a:alphaModFix/>
          </a:blip>
          <a:stretch>
            <a:fillRect/>
          </a:stretch>
        </p:blipFill>
        <p:spPr>
          <a:xfrm>
            <a:off x="459925" y="1744075"/>
            <a:ext cx="6801676" cy="2225150"/>
          </a:xfrm>
          <a:prstGeom prst="rect">
            <a:avLst/>
          </a:prstGeom>
          <a:noFill/>
          <a:ln>
            <a:noFill/>
          </a:ln>
        </p:spPr>
      </p:pic>
      <p:sp>
        <p:nvSpPr>
          <p:cNvPr id="427" name="Google Shape;427;p45"/>
          <p:cNvSpPr txBox="1"/>
          <p:nvPr/>
        </p:nvSpPr>
        <p:spPr>
          <a:xfrm>
            <a:off x="543450" y="3994275"/>
            <a:ext cx="77196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500"/>
              <a:t>同一OSのコンテナを多数起動する場合、各コンテナの差分データのみがハードディスク上に保持されるため、</a:t>
            </a:r>
            <a:r>
              <a:rPr lang="ja" sz="1500">
                <a:solidFill>
                  <a:srgbClr val="0000FF"/>
                </a:solidFill>
              </a:rPr>
              <a:t>ハードディスクの消費量が大きく削減</a:t>
            </a:r>
            <a:r>
              <a:rPr lang="ja" sz="1500"/>
              <a:t>できる</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a:latin typeface="Meiryo"/>
              <a:ea typeface="Meiryo"/>
              <a:cs typeface="Meiryo"/>
              <a:sym typeface="Meiry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6"/>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1.8 Dockerの仕組み・構成</a:t>
            </a:r>
            <a:endParaRPr sz="2500"/>
          </a:p>
        </p:txBody>
      </p:sp>
      <p:sp>
        <p:nvSpPr>
          <p:cNvPr id="434" name="Google Shape;434;p46"/>
          <p:cNvSpPr txBox="1"/>
          <p:nvPr>
            <p:ph idx="12" type="sldNum"/>
          </p:nvPr>
        </p:nvSpPr>
        <p:spPr>
          <a:xfrm>
            <a:off x="6958399" y="4797010"/>
            <a:ext cx="2057400" cy="27382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435" name="Google Shape;435;p46"/>
          <p:cNvSpPr txBox="1"/>
          <p:nvPr>
            <p:ph idx="1" type="body"/>
          </p:nvPr>
        </p:nvSpPr>
        <p:spPr>
          <a:xfrm>
            <a:off x="196453" y="610791"/>
            <a:ext cx="8818959" cy="4067175"/>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1800">
                <a:latin typeface="Meiryo"/>
                <a:ea typeface="Meiryo"/>
                <a:cs typeface="Meiryo"/>
                <a:sym typeface="Meiryo"/>
              </a:rPr>
              <a:t>コンテナ型仮想化技術</a:t>
            </a:r>
            <a:endParaRPr b="1" sz="1500">
              <a:latin typeface="Meiryo"/>
              <a:ea typeface="Meiryo"/>
              <a:cs typeface="Meiryo"/>
              <a:sym typeface="Meiryo"/>
            </a:endParaRPr>
          </a:p>
          <a:p>
            <a:pPr indent="0" lvl="0" marL="0" rtl="0" algn="l">
              <a:lnSpc>
                <a:spcPct val="100000"/>
              </a:lnSpc>
              <a:spcBef>
                <a:spcPts val="0"/>
              </a:spcBef>
              <a:spcAft>
                <a:spcPts val="0"/>
              </a:spcAft>
              <a:buClr>
                <a:srgbClr val="000000"/>
              </a:buClr>
              <a:buSzPts val="2100"/>
              <a:buFont typeface="Arial"/>
              <a:buNone/>
            </a:pPr>
            <a:r>
              <a:rPr lang="ja" sz="1500">
                <a:solidFill>
                  <a:srgbClr val="000000"/>
                </a:solidFill>
                <a:latin typeface="Meiryo"/>
                <a:ea typeface="Meiryo"/>
                <a:cs typeface="Meiryo"/>
                <a:sym typeface="Meiryo"/>
              </a:rPr>
              <a:t>Dockerはコンテナ型仮想化技術を利用しています。</a:t>
            </a:r>
            <a:endParaRPr sz="1500">
              <a:solidFill>
                <a:srgbClr val="000000"/>
              </a:solidFill>
              <a:latin typeface="Meiryo"/>
              <a:ea typeface="Meiryo"/>
              <a:cs typeface="Meiryo"/>
              <a:sym typeface="Meiryo"/>
            </a:endParaRPr>
          </a:p>
          <a:p>
            <a:pPr indent="0" lvl="0" marL="0" rtl="0" algn="l">
              <a:lnSpc>
                <a:spcPct val="100000"/>
              </a:lnSpc>
              <a:spcBef>
                <a:spcPts val="0"/>
              </a:spcBef>
              <a:spcAft>
                <a:spcPts val="0"/>
              </a:spcAft>
              <a:buClr>
                <a:srgbClr val="000000"/>
              </a:buClr>
              <a:buSzPts val="2100"/>
              <a:buFont typeface="Arial"/>
              <a:buNone/>
            </a:pPr>
            <a:r>
              <a:rPr lang="ja" sz="1500">
                <a:solidFill>
                  <a:srgbClr val="000000"/>
                </a:solidFill>
                <a:latin typeface="Meiryo"/>
                <a:ea typeface="Meiryo"/>
                <a:cs typeface="Meiryo"/>
                <a:sym typeface="Meiryo"/>
              </a:rPr>
              <a:t>コンテナ型仮想化技術では仮想化ソフトウェアなしにOSのリソースを隔離し、仮想OSにします。</a:t>
            </a:r>
            <a:endParaRPr sz="1500">
              <a:solidFill>
                <a:srgbClr val="000000"/>
              </a:solidFill>
              <a:latin typeface="Meiryo"/>
              <a:ea typeface="Meiryo"/>
              <a:cs typeface="Meiryo"/>
              <a:sym typeface="Meiryo"/>
            </a:endParaRPr>
          </a:p>
          <a:p>
            <a:pPr indent="0" lvl="0" marL="0" rtl="0" algn="l">
              <a:lnSpc>
                <a:spcPct val="100000"/>
              </a:lnSpc>
              <a:spcBef>
                <a:spcPts val="0"/>
              </a:spcBef>
              <a:spcAft>
                <a:spcPts val="0"/>
              </a:spcAft>
              <a:buClr>
                <a:srgbClr val="000000"/>
              </a:buClr>
              <a:buSzPts val="2100"/>
              <a:buFont typeface="Arial"/>
              <a:buNone/>
            </a:pPr>
            <a:r>
              <a:rPr lang="ja" sz="1500">
                <a:solidFill>
                  <a:srgbClr val="000000"/>
                </a:solidFill>
                <a:latin typeface="Meiryo"/>
                <a:ea typeface="Meiryo"/>
                <a:cs typeface="Meiryo"/>
                <a:sym typeface="Meiryo"/>
              </a:rPr>
              <a:t>この仮想OSをコンテナと呼びます。</a:t>
            </a:r>
            <a:endParaRPr sz="1500">
              <a:solidFill>
                <a:srgbClr val="000000"/>
              </a:solidFill>
              <a:latin typeface="Meiryo"/>
              <a:ea typeface="Meiryo"/>
              <a:cs typeface="Meiryo"/>
              <a:sym typeface="Meiryo"/>
            </a:endParaRPr>
          </a:p>
          <a:p>
            <a:pPr indent="0" lvl="0" marL="0" rtl="0" algn="l">
              <a:lnSpc>
                <a:spcPct val="100000"/>
              </a:lnSpc>
              <a:spcBef>
                <a:spcPts val="0"/>
              </a:spcBef>
              <a:spcAft>
                <a:spcPts val="0"/>
              </a:spcAft>
              <a:buClr>
                <a:srgbClr val="000000"/>
              </a:buClr>
              <a:buSzPts val="2100"/>
              <a:buFont typeface="Arial"/>
              <a:buNone/>
            </a:pPr>
            <a:r>
              <a:rPr lang="ja" sz="1500">
                <a:solidFill>
                  <a:srgbClr val="000000"/>
                </a:solidFill>
                <a:latin typeface="Meiryo"/>
                <a:ea typeface="Meiryo"/>
                <a:cs typeface="Meiryo"/>
                <a:sym typeface="Meiryo"/>
              </a:rPr>
              <a:t>コンテナはLinuxカーネルの機能を用いた技術で、cgroup・namespace・Capabilityのような機能を組み合わせて実現しています。 そのためVMとは異なりホストOSとリソースを共有し、効率的にホストOSのリソースを使用することができ、高速かつ軽量な仮想化を実現しています。</a:t>
            </a:r>
            <a:endParaRPr sz="1500">
              <a:solidFill>
                <a:srgbClr val="000000"/>
              </a:solidFill>
              <a:latin typeface="Meiryo"/>
              <a:ea typeface="Meiryo"/>
              <a:cs typeface="Meiryo"/>
              <a:sym typeface="Meiryo"/>
            </a:endParaRPr>
          </a:p>
          <a:p>
            <a:pPr indent="0" lvl="0" marL="0" rtl="0" algn="l">
              <a:lnSpc>
                <a:spcPct val="90000"/>
              </a:lnSpc>
              <a:spcBef>
                <a:spcPts val="0"/>
              </a:spcBef>
              <a:spcAft>
                <a:spcPts val="0"/>
              </a:spcAft>
              <a:buSzPts val="2100"/>
              <a:buNone/>
            </a:pPr>
            <a:r>
              <a:t/>
            </a:r>
            <a:endParaRPr sz="1400">
              <a:latin typeface="Arial"/>
              <a:ea typeface="Arial"/>
              <a:cs typeface="Arial"/>
              <a:sym typeface="Arial"/>
            </a:endParaRPr>
          </a:p>
          <a:p>
            <a:pPr indent="0" lvl="0" marL="0" rtl="0" algn="l">
              <a:lnSpc>
                <a:spcPct val="90000"/>
              </a:lnSpc>
              <a:spcBef>
                <a:spcPts val="0"/>
              </a:spcBef>
              <a:spcAft>
                <a:spcPts val="0"/>
              </a:spcAft>
              <a:buSzPts val="2100"/>
              <a:buNone/>
            </a:pPr>
            <a:r>
              <a:t/>
            </a:r>
            <a:endParaRPr sz="1400">
              <a:latin typeface="Arial"/>
              <a:ea typeface="Arial"/>
              <a:cs typeface="Arial"/>
              <a:sym typeface="Arial"/>
            </a:endParaRPr>
          </a:p>
          <a:p>
            <a:pPr indent="0" lvl="0" marL="0" rtl="0" algn="l">
              <a:lnSpc>
                <a:spcPct val="90000"/>
              </a:lnSpc>
              <a:spcBef>
                <a:spcPts val="800"/>
              </a:spcBef>
              <a:spcAft>
                <a:spcPts val="0"/>
              </a:spcAft>
              <a:buSzPts val="2100"/>
              <a:buNone/>
            </a:pPr>
            <a:r>
              <a:t/>
            </a:r>
            <a:endParaRPr sz="1100">
              <a:solidFill>
                <a:srgbClr val="000000"/>
              </a:solidFill>
              <a:latin typeface="Meiryo"/>
              <a:ea typeface="Meiryo"/>
              <a:cs typeface="Meiryo"/>
              <a:sym typeface="Meiryo"/>
            </a:endParaRPr>
          </a:p>
        </p:txBody>
      </p:sp>
      <p:pic>
        <p:nvPicPr>
          <p:cNvPr id="436" name="Google Shape;436;p46"/>
          <p:cNvPicPr preferRelativeResize="0"/>
          <p:nvPr/>
        </p:nvPicPr>
        <p:blipFill rotWithShape="1">
          <a:blip r:embed="rId3">
            <a:alphaModFix/>
          </a:blip>
          <a:srcRect b="0" l="0" r="0" t="0"/>
          <a:stretch/>
        </p:blipFill>
        <p:spPr>
          <a:xfrm>
            <a:off x="222394" y="2490535"/>
            <a:ext cx="4265414" cy="2093411"/>
          </a:xfrm>
          <a:prstGeom prst="rect">
            <a:avLst/>
          </a:prstGeom>
          <a:noFill/>
          <a:ln>
            <a:noFill/>
          </a:ln>
        </p:spPr>
      </p:pic>
      <p:sp>
        <p:nvSpPr>
          <p:cNvPr id="437" name="Google Shape;437;p46"/>
          <p:cNvSpPr/>
          <p:nvPr/>
        </p:nvSpPr>
        <p:spPr>
          <a:xfrm>
            <a:off x="2310413" y="2571750"/>
            <a:ext cx="2064059" cy="1960959"/>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47"/>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1.9 </a:t>
            </a:r>
            <a:r>
              <a:rPr lang="ja" sz="2500"/>
              <a:t>DockerイメージとDockerコンテナの関連性</a:t>
            </a:r>
            <a:endParaRPr sz="2500"/>
          </a:p>
        </p:txBody>
      </p:sp>
      <p:sp>
        <p:nvSpPr>
          <p:cNvPr id="444" name="Google Shape;444;p47"/>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445" name="Google Shape;445;p47"/>
          <p:cNvSpPr txBox="1"/>
          <p:nvPr>
            <p:ph idx="1" type="body"/>
          </p:nvPr>
        </p:nvSpPr>
        <p:spPr>
          <a:xfrm>
            <a:off x="196453" y="610791"/>
            <a:ext cx="88191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100"/>
              <a:buNone/>
            </a:pPr>
            <a:r>
              <a:t/>
            </a:r>
            <a:endParaRPr sz="1400">
              <a:latin typeface="Arial"/>
              <a:ea typeface="Arial"/>
              <a:cs typeface="Arial"/>
              <a:sym typeface="Arial"/>
            </a:endParaRPr>
          </a:p>
          <a:p>
            <a:pPr indent="0" lvl="0" marL="0" rtl="0" algn="l">
              <a:lnSpc>
                <a:spcPct val="90000"/>
              </a:lnSpc>
              <a:spcBef>
                <a:spcPts val="800"/>
              </a:spcBef>
              <a:spcAft>
                <a:spcPts val="0"/>
              </a:spcAft>
              <a:buSzPts val="2100"/>
              <a:buNone/>
            </a:pPr>
            <a:r>
              <a:t/>
            </a:r>
            <a:endParaRPr sz="1100"/>
          </a:p>
        </p:txBody>
      </p:sp>
      <p:graphicFrame>
        <p:nvGraphicFramePr>
          <p:cNvPr id="446" name="Google Shape;446;p47"/>
          <p:cNvGraphicFramePr/>
          <p:nvPr/>
        </p:nvGraphicFramePr>
        <p:xfrm>
          <a:off x="471996" y="2082834"/>
          <a:ext cx="3000000" cy="3000000"/>
        </p:xfrm>
        <a:graphic>
          <a:graphicData uri="http://schemas.openxmlformats.org/drawingml/2006/table">
            <a:tbl>
              <a:tblPr bandRow="1" firstRow="1">
                <a:noFill/>
                <a:tableStyleId>{DB6D5E5E-B281-45BD-B247-81D33462BDE4}</a:tableStyleId>
              </a:tblPr>
              <a:tblGrid>
                <a:gridCol w="2231250"/>
                <a:gridCol w="5606250"/>
              </a:tblGrid>
              <a:tr h="816600">
                <a:tc>
                  <a:txBody>
                    <a:bodyPr/>
                    <a:lstStyle/>
                    <a:p>
                      <a:pPr indent="0" lvl="0" marL="0" marR="0" rtl="0" algn="ctr">
                        <a:lnSpc>
                          <a:spcPct val="100000"/>
                        </a:lnSpc>
                        <a:spcBef>
                          <a:spcPts val="0"/>
                        </a:spcBef>
                        <a:spcAft>
                          <a:spcPts val="0"/>
                        </a:spcAft>
                        <a:buNone/>
                      </a:pPr>
                      <a:r>
                        <a:rPr lang="ja" sz="1700" u="none" cap="none" strike="noStrike"/>
                        <a:t>名称</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lang="ja" sz="1700" u="none" cap="none" strike="noStrike"/>
                        <a:t>役割</a:t>
                      </a:r>
                      <a:endParaRPr sz="1100"/>
                    </a:p>
                  </a:txBody>
                  <a:tcPr marT="34300" marB="34300" marR="68600" marL="68600" anchor="ctr"/>
                </a:tc>
              </a:tr>
              <a:tr h="816600">
                <a:tc>
                  <a:txBody>
                    <a:bodyPr/>
                    <a:lstStyle/>
                    <a:p>
                      <a:pPr indent="0" lvl="0" marL="0" marR="0" rtl="0" algn="ctr">
                        <a:lnSpc>
                          <a:spcPct val="100000"/>
                        </a:lnSpc>
                        <a:spcBef>
                          <a:spcPts val="0"/>
                        </a:spcBef>
                        <a:spcAft>
                          <a:spcPts val="0"/>
                        </a:spcAft>
                        <a:buNone/>
                      </a:pPr>
                      <a:r>
                        <a:rPr lang="ja" sz="1500" u="none" cap="none" strike="noStrike"/>
                        <a:t>Dockerイメージ</a:t>
                      </a:r>
                      <a:endParaRPr sz="1100"/>
                    </a:p>
                  </a:txBody>
                  <a:tcPr marT="34300" marB="34300" marR="68600" marL="68600" anchor="ctr"/>
                </a:tc>
                <a:tc>
                  <a:txBody>
                    <a:bodyPr/>
                    <a:lstStyle/>
                    <a:p>
                      <a:pPr indent="0" lvl="0" marL="0" marR="0" rtl="0" algn="l">
                        <a:lnSpc>
                          <a:spcPct val="100000"/>
                        </a:lnSpc>
                        <a:spcBef>
                          <a:spcPts val="0"/>
                        </a:spcBef>
                        <a:spcAft>
                          <a:spcPts val="0"/>
                        </a:spcAft>
                        <a:buNone/>
                      </a:pPr>
                      <a:r>
                        <a:rPr lang="ja" sz="1500" u="none" cap="none" strike="noStrike"/>
                        <a:t>Dockerコンテナを構成するファイルシステムや、実行するアプリケーションや設定をまとめたもので、コンテナを作成するための利用されるテンプレートとなるもの。</a:t>
                      </a:r>
                      <a:endParaRPr sz="1100"/>
                    </a:p>
                  </a:txBody>
                  <a:tcPr marT="35725" marB="35725" marR="71450" marL="71450" anchor="ctr"/>
                </a:tc>
              </a:tr>
              <a:tr h="816600">
                <a:tc>
                  <a:txBody>
                    <a:bodyPr/>
                    <a:lstStyle/>
                    <a:p>
                      <a:pPr indent="0" lvl="0" marL="0" marR="0" rtl="0" algn="ctr">
                        <a:lnSpc>
                          <a:spcPct val="100000"/>
                        </a:lnSpc>
                        <a:spcBef>
                          <a:spcPts val="0"/>
                        </a:spcBef>
                        <a:spcAft>
                          <a:spcPts val="0"/>
                        </a:spcAft>
                        <a:buNone/>
                      </a:pPr>
                      <a:r>
                        <a:rPr lang="ja" sz="1500" u="none" cap="none" strike="noStrike"/>
                        <a:t>Dockerコンテナ</a:t>
                      </a:r>
                      <a:endParaRPr sz="1100"/>
                    </a:p>
                  </a:txBody>
                  <a:tcPr marT="34300" marB="34300" marR="68600" marL="68600" anchor="ctr"/>
                </a:tc>
                <a:tc>
                  <a:txBody>
                    <a:bodyPr/>
                    <a:lstStyle/>
                    <a:p>
                      <a:pPr indent="0" lvl="0" marL="0" marR="0" rtl="0" algn="l">
                        <a:lnSpc>
                          <a:spcPct val="100000"/>
                        </a:lnSpc>
                        <a:spcBef>
                          <a:spcPts val="0"/>
                        </a:spcBef>
                        <a:spcAft>
                          <a:spcPts val="0"/>
                        </a:spcAft>
                        <a:buNone/>
                      </a:pPr>
                      <a:r>
                        <a:rPr b="0" i="0" lang="ja" sz="1500" u="none" cap="none" strike="noStrike">
                          <a:solidFill>
                            <a:schemeClr val="dk1"/>
                          </a:solidFill>
                          <a:latin typeface="Arial"/>
                          <a:ea typeface="Arial"/>
                          <a:cs typeface="Arial"/>
                          <a:sym typeface="Arial"/>
                        </a:rPr>
                        <a:t>Dockerイメージを基に作成され、具現化されたファイルシステムとアプリケーションが実行されている状態。</a:t>
                      </a:r>
                      <a:endParaRPr sz="1500" u="none" cap="none" strike="noStrike"/>
                    </a:p>
                  </a:txBody>
                  <a:tcPr marT="35725" marB="35725" marR="71450" marL="71450" anchor="ctr"/>
                </a:tc>
              </a:tr>
            </a:tbl>
          </a:graphicData>
        </a:graphic>
      </p:graphicFrame>
      <p:sp>
        <p:nvSpPr>
          <p:cNvPr id="447" name="Google Shape;447;p47"/>
          <p:cNvSpPr txBox="1"/>
          <p:nvPr/>
        </p:nvSpPr>
        <p:spPr>
          <a:xfrm>
            <a:off x="472000" y="651675"/>
            <a:ext cx="7719600" cy="574800"/>
          </a:xfrm>
          <a:prstGeom prst="rect">
            <a:avLst/>
          </a:prstGeom>
          <a:noFill/>
          <a:ln>
            <a:noFill/>
          </a:ln>
        </p:spPr>
        <p:txBody>
          <a:bodyPr anchorCtr="0" anchor="t" bIns="91425" lIns="91425" spcFirstLastPara="1" rIns="91425" wrap="square" tIns="91425">
            <a:noAutofit/>
          </a:bodyPr>
          <a:lstStyle/>
          <a:p>
            <a:pPr indent="0" lvl="0" marL="63500" rtl="0" algn="l">
              <a:spcBef>
                <a:spcPts val="0"/>
              </a:spcBef>
              <a:spcAft>
                <a:spcPts val="0"/>
              </a:spcAft>
              <a:buClr>
                <a:schemeClr val="dk1"/>
              </a:buClr>
              <a:buFont typeface="Arial"/>
              <a:buNone/>
            </a:pPr>
            <a:r>
              <a:rPr b="1" lang="ja" sz="1800">
                <a:solidFill>
                  <a:schemeClr val="dk1"/>
                </a:solidFill>
              </a:rPr>
              <a:t>DockerイメージとDockerコンテナの基本</a:t>
            </a:r>
            <a:endParaRPr sz="1500"/>
          </a:p>
          <a:p>
            <a:pPr indent="0" lvl="0" marL="0" rtl="0" algn="l">
              <a:spcBef>
                <a:spcPts val="0"/>
              </a:spcBef>
              <a:spcAft>
                <a:spcPts val="0"/>
              </a:spcAft>
              <a:buNone/>
            </a:pPr>
            <a:r>
              <a:rPr lang="ja" sz="1500"/>
              <a:t>Dockerの基本操作は</a:t>
            </a:r>
            <a:r>
              <a:rPr b="1" lang="ja" sz="1500"/>
              <a:t>イメージ</a:t>
            </a:r>
            <a:r>
              <a:rPr lang="ja" sz="1500"/>
              <a:t>に関する操作と</a:t>
            </a:r>
            <a:r>
              <a:rPr b="1" lang="ja" sz="1500"/>
              <a:t>コンテナ</a:t>
            </a:r>
            <a:r>
              <a:rPr lang="ja" sz="1500"/>
              <a:t>に関する操作の2つに大別されます。一言で表すならDockerイメージはDockerコンテナを作成するためのテンプレートです。次ページ以降でDockerイメージとDockerコンテナを操作する上でのライフサイクルについて説明します。</a:t>
            </a:r>
            <a:endParaRPr>
              <a:latin typeface="Meiryo"/>
              <a:ea typeface="Meiryo"/>
              <a:cs typeface="Meiryo"/>
              <a:sym typeface="Meiry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8"/>
          <p:cNvSpPr txBox="1"/>
          <p:nvPr>
            <p:ph type="title"/>
          </p:nvPr>
        </p:nvSpPr>
        <p:spPr>
          <a:xfrm>
            <a:off x="222400" y="0"/>
            <a:ext cx="83535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SzPts val="2400"/>
              <a:buNone/>
            </a:pPr>
            <a:r>
              <a:rPr lang="ja" sz="2500"/>
              <a:t>1.10 Dockerイメージ・</a:t>
            </a:r>
            <a:r>
              <a:rPr lang="ja" sz="2500"/>
              <a:t>コンテナ</a:t>
            </a:r>
            <a:r>
              <a:rPr lang="ja" sz="2500"/>
              <a:t>のライフサイクル 1/7</a:t>
            </a:r>
            <a:endParaRPr sz="2500"/>
          </a:p>
        </p:txBody>
      </p:sp>
      <p:sp>
        <p:nvSpPr>
          <p:cNvPr id="454" name="Google Shape;454;p48"/>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455" name="Google Shape;455;p48"/>
          <p:cNvSpPr/>
          <p:nvPr/>
        </p:nvSpPr>
        <p:spPr>
          <a:xfrm>
            <a:off x="1986558" y="2848100"/>
            <a:ext cx="1400517" cy="642050"/>
          </a:xfrm>
          <a:prstGeom prst="flowChartMagneticDisk">
            <a:avLst/>
          </a:prstGeom>
          <a:solidFill>
            <a:schemeClr val="accent1"/>
          </a:solidFill>
          <a:ln cap="flat" cmpd="sng" w="25400">
            <a:solidFill>
              <a:srgbClr val="42719B"/>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ja" sz="1100" u="none" cap="none" strike="noStrike">
                <a:solidFill>
                  <a:schemeClr val="lt1"/>
                </a:solidFill>
                <a:latin typeface="Arial"/>
                <a:ea typeface="Arial"/>
                <a:cs typeface="Arial"/>
                <a:sym typeface="Arial"/>
              </a:rPr>
              <a:t>Docker Hub</a:t>
            </a:r>
            <a:endParaRPr b="0" i="0" sz="1100" u="none" cap="none" strike="noStrike">
              <a:solidFill>
                <a:schemeClr val="lt1"/>
              </a:solidFill>
              <a:latin typeface="Arial"/>
              <a:ea typeface="Arial"/>
              <a:cs typeface="Arial"/>
              <a:sym typeface="Arial"/>
            </a:endParaRPr>
          </a:p>
        </p:txBody>
      </p:sp>
      <p:pic>
        <p:nvPicPr>
          <p:cNvPr id="456" name="Google Shape;456;p48"/>
          <p:cNvPicPr preferRelativeResize="0"/>
          <p:nvPr/>
        </p:nvPicPr>
        <p:blipFill rotWithShape="1">
          <a:blip r:embed="rId3">
            <a:alphaModFix/>
          </a:blip>
          <a:srcRect b="0" l="0" r="0" t="0"/>
          <a:stretch/>
        </p:blipFill>
        <p:spPr>
          <a:xfrm rot="27216">
            <a:off x="1336488" y="1148593"/>
            <a:ext cx="794050" cy="165714"/>
          </a:xfrm>
          <a:prstGeom prst="rect">
            <a:avLst/>
          </a:prstGeom>
          <a:noFill/>
          <a:ln>
            <a:noFill/>
          </a:ln>
        </p:spPr>
      </p:pic>
      <p:sp>
        <p:nvSpPr>
          <p:cNvPr id="457" name="Google Shape;457;p48"/>
          <p:cNvSpPr txBox="1"/>
          <p:nvPr/>
        </p:nvSpPr>
        <p:spPr>
          <a:xfrm>
            <a:off x="3589525" y="1648250"/>
            <a:ext cx="2698200" cy="287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t>④Dockerコンテナを</a:t>
            </a:r>
            <a:r>
              <a:rPr b="1" lang="ja"/>
              <a:t>起動</a:t>
            </a:r>
            <a:r>
              <a:rPr b="1" lang="ja"/>
              <a:t>する</a:t>
            </a:r>
            <a:endParaRPr sz="1100"/>
          </a:p>
        </p:txBody>
      </p:sp>
      <p:sp>
        <p:nvSpPr>
          <p:cNvPr id="458" name="Google Shape;458;p48"/>
          <p:cNvSpPr txBox="1"/>
          <p:nvPr/>
        </p:nvSpPr>
        <p:spPr>
          <a:xfrm>
            <a:off x="1460282" y="645925"/>
            <a:ext cx="3192900" cy="287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t>②Dockerイメージをビルドする</a:t>
            </a:r>
            <a:endParaRPr sz="1100"/>
          </a:p>
        </p:txBody>
      </p:sp>
      <p:sp>
        <p:nvSpPr>
          <p:cNvPr id="459" name="Google Shape;459;p48"/>
          <p:cNvSpPr/>
          <p:nvPr/>
        </p:nvSpPr>
        <p:spPr>
          <a:xfrm>
            <a:off x="4444850" y="645975"/>
            <a:ext cx="4131000" cy="901800"/>
          </a:xfrm>
          <a:prstGeom prst="wedgeRectCallout">
            <a:avLst>
              <a:gd fmla="val -74757" name="adj1"/>
              <a:gd fmla="val 51278"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400"/>
              </a:spcBef>
              <a:spcAft>
                <a:spcPts val="0"/>
              </a:spcAft>
              <a:buNone/>
            </a:pPr>
            <a:r>
              <a:rPr b="1" lang="ja" sz="1200">
                <a:solidFill>
                  <a:srgbClr val="FF0000"/>
                </a:solidFill>
              </a:rPr>
              <a:t>Docker</a:t>
            </a:r>
            <a:r>
              <a:rPr b="1" lang="ja" sz="1200">
                <a:solidFill>
                  <a:srgbClr val="FF0000"/>
                </a:solidFill>
              </a:rPr>
              <a:t>イメージ</a:t>
            </a:r>
            <a:r>
              <a:rPr lang="ja" sz="1200">
                <a:solidFill>
                  <a:schemeClr val="dk1"/>
                </a:solidFill>
              </a:rPr>
              <a:t>の生成にはDockerfileを作成し、DockerfileからDockerイメージを</a:t>
            </a:r>
            <a:r>
              <a:rPr lang="ja" sz="1200"/>
              <a:t>build(</a:t>
            </a:r>
            <a:r>
              <a:rPr lang="ja" sz="1200"/>
              <a:t>ビルド)</a:t>
            </a:r>
            <a:r>
              <a:rPr lang="ja" sz="1200">
                <a:solidFill>
                  <a:schemeClr val="dk1"/>
                </a:solidFill>
              </a:rPr>
              <a:t>する方法と</a:t>
            </a:r>
            <a:r>
              <a:rPr lang="ja" sz="1200" u="sng">
                <a:solidFill>
                  <a:schemeClr val="hlink"/>
                </a:solidFill>
                <a:hlinkClick r:id="rId4"/>
              </a:rPr>
              <a:t>Docker Hub</a:t>
            </a:r>
            <a:r>
              <a:rPr lang="ja" sz="1200">
                <a:solidFill>
                  <a:schemeClr val="dk1"/>
                </a:solidFill>
              </a:rPr>
              <a:t>で公開されているイメージを</a:t>
            </a:r>
            <a:r>
              <a:rPr lang="ja" sz="1200"/>
              <a:t>pull(</a:t>
            </a:r>
            <a:r>
              <a:rPr lang="ja" sz="1200"/>
              <a:t>プル)</a:t>
            </a:r>
            <a:r>
              <a:rPr lang="ja" sz="1200"/>
              <a:t>する2通りの方法があります。</a:t>
            </a:r>
            <a:endParaRPr/>
          </a:p>
        </p:txBody>
      </p:sp>
      <p:pic>
        <p:nvPicPr>
          <p:cNvPr id="460" name="Google Shape;460;p48"/>
          <p:cNvPicPr preferRelativeResize="0"/>
          <p:nvPr/>
        </p:nvPicPr>
        <p:blipFill rotWithShape="1">
          <a:blip r:embed="rId3">
            <a:alphaModFix/>
          </a:blip>
          <a:srcRect b="0" l="0" r="0" t="0"/>
          <a:stretch/>
        </p:blipFill>
        <p:spPr>
          <a:xfrm rot="9059762">
            <a:off x="3346375" y="3923370"/>
            <a:ext cx="1075600" cy="165709"/>
          </a:xfrm>
          <a:prstGeom prst="rect">
            <a:avLst/>
          </a:prstGeom>
          <a:noFill/>
          <a:ln>
            <a:noFill/>
          </a:ln>
        </p:spPr>
      </p:pic>
      <p:pic>
        <p:nvPicPr>
          <p:cNvPr id="461" name="Google Shape;461;p48"/>
          <p:cNvPicPr preferRelativeResize="0"/>
          <p:nvPr/>
        </p:nvPicPr>
        <p:blipFill>
          <a:blip r:embed="rId5">
            <a:alphaModFix/>
          </a:blip>
          <a:stretch>
            <a:fillRect/>
          </a:stretch>
        </p:blipFill>
        <p:spPr>
          <a:xfrm>
            <a:off x="3589523" y="2529179"/>
            <a:ext cx="1546275" cy="1080821"/>
          </a:xfrm>
          <a:prstGeom prst="rect">
            <a:avLst/>
          </a:prstGeom>
          <a:noFill/>
          <a:ln>
            <a:noFill/>
          </a:ln>
        </p:spPr>
      </p:pic>
      <p:pic>
        <p:nvPicPr>
          <p:cNvPr id="462" name="Google Shape;462;p48"/>
          <p:cNvPicPr preferRelativeResize="0"/>
          <p:nvPr/>
        </p:nvPicPr>
        <p:blipFill>
          <a:blip r:embed="rId6">
            <a:alphaModFix/>
          </a:blip>
          <a:stretch>
            <a:fillRect/>
          </a:stretch>
        </p:blipFill>
        <p:spPr>
          <a:xfrm>
            <a:off x="581575" y="809900"/>
            <a:ext cx="865075" cy="901750"/>
          </a:xfrm>
          <a:prstGeom prst="rect">
            <a:avLst/>
          </a:prstGeom>
          <a:noFill/>
          <a:ln>
            <a:noFill/>
          </a:ln>
        </p:spPr>
      </p:pic>
      <p:pic>
        <p:nvPicPr>
          <p:cNvPr id="463" name="Google Shape;463;p48"/>
          <p:cNvPicPr preferRelativeResize="0"/>
          <p:nvPr/>
        </p:nvPicPr>
        <p:blipFill rotWithShape="1">
          <a:blip r:embed="rId3">
            <a:alphaModFix/>
          </a:blip>
          <a:srcRect b="0" l="0" r="0" t="0"/>
          <a:stretch/>
        </p:blipFill>
        <p:spPr>
          <a:xfrm rot="-5372784">
            <a:off x="2435818" y="2449300"/>
            <a:ext cx="455389" cy="165720"/>
          </a:xfrm>
          <a:prstGeom prst="rect">
            <a:avLst/>
          </a:prstGeom>
          <a:noFill/>
          <a:ln>
            <a:noFill/>
          </a:ln>
        </p:spPr>
      </p:pic>
      <p:pic>
        <p:nvPicPr>
          <p:cNvPr id="464" name="Google Shape;464;p48"/>
          <p:cNvPicPr preferRelativeResize="0"/>
          <p:nvPr/>
        </p:nvPicPr>
        <p:blipFill rotWithShape="1">
          <a:blip r:embed="rId3">
            <a:alphaModFix/>
          </a:blip>
          <a:srcRect b="0" l="0" r="0" t="0"/>
          <a:stretch/>
        </p:blipFill>
        <p:spPr>
          <a:xfrm rot="2727376">
            <a:off x="3185358" y="1991075"/>
            <a:ext cx="1100811" cy="165724"/>
          </a:xfrm>
          <a:prstGeom prst="rect">
            <a:avLst/>
          </a:prstGeom>
          <a:noFill/>
          <a:ln>
            <a:noFill/>
          </a:ln>
        </p:spPr>
      </p:pic>
      <p:pic>
        <p:nvPicPr>
          <p:cNvPr id="465" name="Google Shape;465;p48"/>
          <p:cNvPicPr preferRelativeResize="0"/>
          <p:nvPr/>
        </p:nvPicPr>
        <p:blipFill rotWithShape="1">
          <a:blip r:embed="rId3">
            <a:alphaModFix/>
          </a:blip>
          <a:srcRect b="0" l="0" r="0" t="0"/>
          <a:stretch/>
        </p:blipFill>
        <p:spPr>
          <a:xfrm rot="-5372784">
            <a:off x="2389667" y="3709638"/>
            <a:ext cx="546967" cy="165720"/>
          </a:xfrm>
          <a:prstGeom prst="rect">
            <a:avLst/>
          </a:prstGeom>
          <a:noFill/>
          <a:ln>
            <a:noFill/>
          </a:ln>
        </p:spPr>
      </p:pic>
      <p:sp>
        <p:nvSpPr>
          <p:cNvPr id="466" name="Google Shape;466;p48"/>
          <p:cNvSpPr txBox="1"/>
          <p:nvPr/>
        </p:nvSpPr>
        <p:spPr>
          <a:xfrm>
            <a:off x="151875" y="1766525"/>
            <a:ext cx="1794300" cy="236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t>①</a:t>
            </a:r>
            <a:r>
              <a:rPr b="1" i="0" lang="ja" u="none" cap="none" strike="noStrike">
                <a:solidFill>
                  <a:srgbClr val="000000"/>
                </a:solidFill>
              </a:rPr>
              <a:t>Dockerfile</a:t>
            </a:r>
            <a:r>
              <a:rPr b="1" lang="ja"/>
              <a:t>の作成</a:t>
            </a:r>
            <a:endParaRPr b="1" i="0" u="none" cap="none" strike="noStrike">
              <a:solidFill>
                <a:srgbClr val="000000"/>
              </a:solidFill>
            </a:endParaRPr>
          </a:p>
        </p:txBody>
      </p:sp>
      <p:sp>
        <p:nvSpPr>
          <p:cNvPr id="467" name="Google Shape;467;p48"/>
          <p:cNvSpPr txBox="1"/>
          <p:nvPr/>
        </p:nvSpPr>
        <p:spPr>
          <a:xfrm>
            <a:off x="1361408" y="1291957"/>
            <a:ext cx="769500" cy="258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1" lang="ja">
                <a:solidFill>
                  <a:srgbClr val="0000FF"/>
                </a:solidFill>
              </a:rPr>
              <a:t>build</a:t>
            </a:r>
            <a:endParaRPr sz="1100">
              <a:solidFill>
                <a:srgbClr val="0000FF"/>
              </a:solidFill>
            </a:endParaRPr>
          </a:p>
        </p:txBody>
      </p:sp>
      <p:sp>
        <p:nvSpPr>
          <p:cNvPr id="468" name="Google Shape;468;p48"/>
          <p:cNvSpPr txBox="1"/>
          <p:nvPr/>
        </p:nvSpPr>
        <p:spPr>
          <a:xfrm>
            <a:off x="4053957" y="1920215"/>
            <a:ext cx="465000" cy="25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solidFill>
                  <a:srgbClr val="0000FF"/>
                </a:solidFill>
              </a:rPr>
              <a:t>run</a:t>
            </a:r>
            <a:endParaRPr sz="1100">
              <a:solidFill>
                <a:srgbClr val="0000FF"/>
              </a:solidFill>
            </a:endParaRPr>
          </a:p>
        </p:txBody>
      </p:sp>
      <p:sp>
        <p:nvSpPr>
          <p:cNvPr id="469" name="Google Shape;469;p48"/>
          <p:cNvSpPr txBox="1"/>
          <p:nvPr/>
        </p:nvSpPr>
        <p:spPr>
          <a:xfrm>
            <a:off x="114601" y="2415600"/>
            <a:ext cx="2292600" cy="25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solidFill>
                  <a:schemeClr val="dk1"/>
                </a:solidFill>
              </a:rPr>
              <a:t>③DockerHubからDocker</a:t>
            </a:r>
            <a:r>
              <a:rPr b="1" lang="ja">
                <a:solidFill>
                  <a:schemeClr val="dk1"/>
                </a:solidFill>
              </a:rPr>
              <a:t>イメージをプルする</a:t>
            </a:r>
            <a:endParaRPr/>
          </a:p>
        </p:txBody>
      </p:sp>
      <p:sp>
        <p:nvSpPr>
          <p:cNvPr id="470" name="Google Shape;470;p48"/>
          <p:cNvSpPr txBox="1"/>
          <p:nvPr/>
        </p:nvSpPr>
        <p:spPr>
          <a:xfrm>
            <a:off x="2748177" y="2415597"/>
            <a:ext cx="769500" cy="25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solidFill>
                  <a:srgbClr val="0000FF"/>
                </a:solidFill>
              </a:rPr>
              <a:t>pull</a:t>
            </a:r>
            <a:endParaRPr sz="1100">
              <a:solidFill>
                <a:srgbClr val="0000FF"/>
              </a:solidFill>
            </a:endParaRPr>
          </a:p>
        </p:txBody>
      </p:sp>
      <p:sp>
        <p:nvSpPr>
          <p:cNvPr id="471" name="Google Shape;471;p48"/>
          <p:cNvSpPr txBox="1"/>
          <p:nvPr/>
        </p:nvSpPr>
        <p:spPr>
          <a:xfrm>
            <a:off x="3327774" y="4317225"/>
            <a:ext cx="4781400" cy="25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t>⑤DockerコンテナをDockerイメージに変換する</a:t>
            </a:r>
            <a:endParaRPr sz="1100"/>
          </a:p>
        </p:txBody>
      </p:sp>
      <p:sp>
        <p:nvSpPr>
          <p:cNvPr id="472" name="Google Shape;472;p48"/>
          <p:cNvSpPr txBox="1"/>
          <p:nvPr/>
        </p:nvSpPr>
        <p:spPr>
          <a:xfrm>
            <a:off x="4033808" y="3960938"/>
            <a:ext cx="1076400" cy="25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solidFill>
                  <a:srgbClr val="0000FF"/>
                </a:solidFill>
              </a:rPr>
              <a:t>commit</a:t>
            </a:r>
            <a:endParaRPr sz="1100">
              <a:solidFill>
                <a:srgbClr val="0000FF"/>
              </a:solidFill>
            </a:endParaRPr>
          </a:p>
        </p:txBody>
      </p:sp>
      <p:pic>
        <p:nvPicPr>
          <p:cNvPr id="473" name="Google Shape;473;p48"/>
          <p:cNvPicPr preferRelativeResize="0"/>
          <p:nvPr/>
        </p:nvPicPr>
        <p:blipFill rotWithShape="1">
          <a:blip r:embed="rId7">
            <a:alphaModFix/>
          </a:blip>
          <a:srcRect b="9619" l="0" r="0" t="13237"/>
          <a:stretch/>
        </p:blipFill>
        <p:spPr>
          <a:xfrm>
            <a:off x="2096900" y="4136425"/>
            <a:ext cx="1165475" cy="591950"/>
          </a:xfrm>
          <a:prstGeom prst="rect">
            <a:avLst/>
          </a:prstGeom>
          <a:noFill/>
          <a:ln>
            <a:noFill/>
          </a:ln>
        </p:spPr>
      </p:pic>
      <p:sp>
        <p:nvSpPr>
          <p:cNvPr id="474" name="Google Shape;474;p48"/>
          <p:cNvSpPr txBox="1"/>
          <p:nvPr/>
        </p:nvSpPr>
        <p:spPr>
          <a:xfrm>
            <a:off x="2671977" y="3664647"/>
            <a:ext cx="769500" cy="25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solidFill>
                  <a:srgbClr val="0000FF"/>
                </a:solidFill>
              </a:rPr>
              <a:t>push</a:t>
            </a:r>
            <a:endParaRPr sz="1100">
              <a:solidFill>
                <a:srgbClr val="0000FF"/>
              </a:solidFill>
            </a:endParaRPr>
          </a:p>
        </p:txBody>
      </p:sp>
      <p:pic>
        <p:nvPicPr>
          <p:cNvPr id="475" name="Google Shape;475;p48"/>
          <p:cNvPicPr preferRelativeResize="0"/>
          <p:nvPr/>
        </p:nvPicPr>
        <p:blipFill rotWithShape="1">
          <a:blip r:embed="rId7">
            <a:alphaModFix/>
          </a:blip>
          <a:srcRect b="9619" l="0" r="0" t="13237"/>
          <a:stretch/>
        </p:blipFill>
        <p:spPr>
          <a:xfrm>
            <a:off x="2096900" y="1631237"/>
            <a:ext cx="1165475" cy="591950"/>
          </a:xfrm>
          <a:prstGeom prst="rect">
            <a:avLst/>
          </a:prstGeom>
          <a:noFill/>
          <a:ln>
            <a:noFill/>
          </a:ln>
        </p:spPr>
      </p:pic>
      <p:pic>
        <p:nvPicPr>
          <p:cNvPr id="476" name="Google Shape;476;p48"/>
          <p:cNvPicPr preferRelativeResize="0"/>
          <p:nvPr/>
        </p:nvPicPr>
        <p:blipFill rotWithShape="1">
          <a:blip r:embed="rId7">
            <a:alphaModFix/>
          </a:blip>
          <a:srcRect b="9619" l="0" r="0" t="13237"/>
          <a:stretch/>
        </p:blipFill>
        <p:spPr>
          <a:xfrm>
            <a:off x="2096900" y="948200"/>
            <a:ext cx="1165475" cy="591950"/>
          </a:xfrm>
          <a:prstGeom prst="rect">
            <a:avLst/>
          </a:prstGeom>
          <a:noFill/>
          <a:ln>
            <a:noFill/>
          </a:ln>
        </p:spPr>
      </p:pic>
      <p:sp>
        <p:nvSpPr>
          <p:cNvPr id="477" name="Google Shape;477;p48"/>
          <p:cNvSpPr txBox="1"/>
          <p:nvPr/>
        </p:nvSpPr>
        <p:spPr>
          <a:xfrm>
            <a:off x="228600" y="3936225"/>
            <a:ext cx="2217000" cy="54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t>⑥</a:t>
            </a:r>
            <a:r>
              <a:rPr b="1" lang="ja"/>
              <a:t>Docker HubへDocker</a:t>
            </a:r>
            <a:endParaRPr b="1"/>
          </a:p>
          <a:p>
            <a:pPr indent="0" lvl="0" marL="0" marR="0" rtl="0" algn="l">
              <a:lnSpc>
                <a:spcPct val="100000"/>
              </a:lnSpc>
              <a:spcBef>
                <a:spcPts val="0"/>
              </a:spcBef>
              <a:spcAft>
                <a:spcPts val="0"/>
              </a:spcAft>
              <a:buNone/>
            </a:pPr>
            <a:r>
              <a:rPr b="1" lang="ja"/>
              <a:t>イメージを共有する</a:t>
            </a:r>
            <a:endParaRPr sz="1100"/>
          </a:p>
        </p:txBody>
      </p:sp>
      <p:sp>
        <p:nvSpPr>
          <p:cNvPr id="478" name="Google Shape;478;p48"/>
          <p:cNvSpPr/>
          <p:nvPr/>
        </p:nvSpPr>
        <p:spPr>
          <a:xfrm>
            <a:off x="5207650" y="2036175"/>
            <a:ext cx="3443700" cy="972000"/>
          </a:xfrm>
          <a:prstGeom prst="cloudCallout">
            <a:avLst>
              <a:gd fmla="val -56976" name="adj1"/>
              <a:gd fmla="val 63473"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FFFFFF"/>
                </a:solidFill>
              </a:rPr>
              <a:t>コンテナは複数作成可能</a:t>
            </a:r>
            <a:endParaRPr>
              <a:solidFill>
                <a:srgbClr val="FFFFFF"/>
              </a:solidFill>
            </a:endParaRPr>
          </a:p>
          <a:p>
            <a:pPr indent="0" lvl="0" marL="0" rtl="0" algn="l">
              <a:spcBef>
                <a:spcPts val="0"/>
              </a:spcBef>
              <a:spcAft>
                <a:spcPts val="0"/>
              </a:spcAft>
              <a:buNone/>
            </a:pPr>
            <a:r>
              <a:rPr lang="ja">
                <a:solidFill>
                  <a:srgbClr val="FFFFFF"/>
                </a:solidFill>
              </a:rPr>
              <a:t>基本1プロセス1コンテナ</a:t>
            </a:r>
            <a:endParaRPr>
              <a:solidFill>
                <a:srgbClr val="FFFFFF"/>
              </a:solidFill>
            </a:endParaRPr>
          </a:p>
        </p:txBody>
      </p:sp>
      <p:sp>
        <p:nvSpPr>
          <p:cNvPr id="479" name="Google Shape;479;p48"/>
          <p:cNvSpPr/>
          <p:nvPr/>
        </p:nvSpPr>
        <p:spPr>
          <a:xfrm>
            <a:off x="5417375" y="3417800"/>
            <a:ext cx="3290700" cy="794700"/>
          </a:xfrm>
          <a:prstGeom prst="wedgeRectCallout">
            <a:avLst>
              <a:gd fmla="val -59392" name="adj1"/>
              <a:gd fmla="val -4877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400"/>
              </a:spcBef>
              <a:spcAft>
                <a:spcPts val="0"/>
              </a:spcAft>
              <a:buNone/>
            </a:pPr>
            <a:r>
              <a:rPr b="1" lang="ja" sz="1200">
                <a:solidFill>
                  <a:srgbClr val="FF0000"/>
                </a:solidFill>
              </a:rPr>
              <a:t>Docker</a:t>
            </a:r>
            <a:r>
              <a:rPr b="1" lang="ja" sz="1200">
                <a:solidFill>
                  <a:srgbClr val="FF0000"/>
                </a:solidFill>
              </a:rPr>
              <a:t>コンテナ</a:t>
            </a:r>
            <a:r>
              <a:rPr lang="ja" sz="1200">
                <a:solidFill>
                  <a:schemeClr val="dk1"/>
                </a:solidFill>
              </a:rPr>
              <a:t>のライフサイクルの詳細については次ページ「</a:t>
            </a:r>
            <a:r>
              <a:rPr lang="ja" sz="1200" u="sng">
                <a:solidFill>
                  <a:schemeClr val="hlink"/>
                </a:solidFill>
                <a:hlinkClick action="ppaction://hlinksldjump" r:id="rId8"/>
              </a:rPr>
              <a:t>Dockerコンテナのライフサイクル</a:t>
            </a:r>
            <a:r>
              <a:rPr lang="ja" sz="1200">
                <a:solidFill>
                  <a:schemeClr val="dk1"/>
                </a:solidFill>
              </a:rPr>
              <a:t>」を参照ください。</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9"/>
          <p:cNvSpPr txBox="1"/>
          <p:nvPr>
            <p:ph type="title"/>
          </p:nvPr>
        </p:nvSpPr>
        <p:spPr>
          <a:xfrm>
            <a:off x="222400" y="0"/>
            <a:ext cx="81003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SzPts val="2400"/>
              <a:buNone/>
            </a:pPr>
            <a:r>
              <a:rPr lang="ja" sz="2500"/>
              <a:t>1.10 Dockerイメージ・コンテナのライフサイクル 2/7</a:t>
            </a:r>
            <a:endParaRPr sz="2500"/>
          </a:p>
        </p:txBody>
      </p:sp>
      <p:sp>
        <p:nvSpPr>
          <p:cNvPr id="486" name="Google Shape;486;p49"/>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487" name="Google Shape;487;p49"/>
          <p:cNvSpPr txBox="1"/>
          <p:nvPr>
            <p:ph idx="1" type="body"/>
          </p:nvPr>
        </p:nvSpPr>
        <p:spPr>
          <a:xfrm>
            <a:off x="196450" y="2516400"/>
            <a:ext cx="8819100" cy="2318400"/>
          </a:xfrm>
          <a:prstGeom prst="rect">
            <a:avLst/>
          </a:prstGeom>
          <a:noFill/>
          <a:ln>
            <a:noFill/>
          </a:ln>
        </p:spPr>
        <p:txBody>
          <a:bodyPr anchorCtr="0" anchor="t" bIns="34275" lIns="68575" spcFirstLastPara="1" rIns="68575" wrap="square" tIns="34275">
            <a:noAutofit/>
          </a:bodyPr>
          <a:lstStyle/>
          <a:p>
            <a:pPr indent="0" lvl="0" marL="0" rtl="0" algn="l">
              <a:lnSpc>
                <a:spcPct val="60000"/>
              </a:lnSpc>
              <a:spcBef>
                <a:spcPts val="800"/>
              </a:spcBef>
              <a:spcAft>
                <a:spcPts val="0"/>
              </a:spcAft>
              <a:buSzPts val="2100"/>
              <a:buNone/>
            </a:pPr>
            <a:r>
              <a:rPr b="1" lang="ja" sz="1400">
                <a:latin typeface="Arial"/>
                <a:ea typeface="Arial"/>
                <a:cs typeface="Arial"/>
                <a:sym typeface="Arial"/>
              </a:rPr>
              <a:t>・コンテナの作成・起動：docker (container) run コマンド</a:t>
            </a:r>
            <a:endParaRPr b="1" sz="1400">
              <a:latin typeface="Arial"/>
              <a:ea typeface="Arial"/>
              <a:cs typeface="Arial"/>
              <a:sym typeface="Arial"/>
            </a:endParaRPr>
          </a:p>
          <a:p>
            <a:pPr indent="0" lvl="0" marL="0" rtl="0" algn="l">
              <a:lnSpc>
                <a:spcPct val="90000"/>
              </a:lnSpc>
              <a:spcBef>
                <a:spcPts val="400"/>
              </a:spcBef>
              <a:spcAft>
                <a:spcPts val="0"/>
              </a:spcAft>
              <a:buSzPts val="2100"/>
              <a:buNone/>
            </a:pPr>
            <a:r>
              <a:rPr lang="ja" sz="1200">
                <a:latin typeface="Arial"/>
                <a:ea typeface="Arial"/>
                <a:cs typeface="Arial"/>
                <a:sym typeface="Arial"/>
              </a:rPr>
              <a:t>　Dockerイメージからコンテナの作成を行います。作成したコンテナは起動状態になります。 </a:t>
            </a:r>
            <a:endParaRPr sz="1200">
              <a:latin typeface="Arial"/>
              <a:ea typeface="Arial"/>
              <a:cs typeface="Arial"/>
              <a:sym typeface="Arial"/>
            </a:endParaRPr>
          </a:p>
          <a:p>
            <a:pPr indent="0" lvl="0" marL="0" rtl="0" algn="l">
              <a:lnSpc>
                <a:spcPct val="60000"/>
              </a:lnSpc>
              <a:spcBef>
                <a:spcPts val="1100"/>
              </a:spcBef>
              <a:spcAft>
                <a:spcPts val="0"/>
              </a:spcAft>
              <a:buSzPts val="2100"/>
              <a:buNone/>
            </a:pPr>
            <a:r>
              <a:rPr b="1" lang="ja" sz="1400">
                <a:latin typeface="Arial"/>
                <a:ea typeface="Arial"/>
                <a:cs typeface="Arial"/>
                <a:sym typeface="Arial"/>
              </a:rPr>
              <a:t>・コンテナの停止：docker (container) stop コマンド</a:t>
            </a:r>
            <a:endParaRPr b="1" sz="1400">
              <a:latin typeface="Arial"/>
              <a:ea typeface="Arial"/>
              <a:cs typeface="Arial"/>
              <a:sym typeface="Arial"/>
            </a:endParaRPr>
          </a:p>
          <a:p>
            <a:pPr indent="0" lvl="0" marL="0" rtl="0" algn="l">
              <a:lnSpc>
                <a:spcPct val="90000"/>
              </a:lnSpc>
              <a:spcBef>
                <a:spcPts val="400"/>
              </a:spcBef>
              <a:spcAft>
                <a:spcPts val="0"/>
              </a:spcAft>
              <a:buSzPts val="2100"/>
              <a:buNone/>
            </a:pPr>
            <a:r>
              <a:rPr lang="ja" sz="1200">
                <a:latin typeface="Arial"/>
                <a:ea typeface="Arial"/>
                <a:cs typeface="Arial"/>
                <a:sym typeface="Arial"/>
              </a:rPr>
              <a:t>　起動中のコンテナを停止状態にします。（※</a:t>
            </a:r>
            <a:r>
              <a:rPr lang="ja" sz="1200" u="sng">
                <a:latin typeface="Arial"/>
                <a:ea typeface="Arial"/>
                <a:cs typeface="Arial"/>
                <a:sym typeface="Arial"/>
              </a:rPr>
              <a:t>コンテナを停止してもコンテナが削除されるわけではない</a:t>
            </a:r>
            <a:r>
              <a:rPr lang="ja" sz="1200">
                <a:latin typeface="Arial"/>
                <a:ea typeface="Arial"/>
                <a:cs typeface="Arial"/>
                <a:sym typeface="Arial"/>
              </a:rPr>
              <a:t>ことに注意。）</a:t>
            </a:r>
            <a:endParaRPr sz="1200">
              <a:latin typeface="Arial"/>
              <a:ea typeface="Arial"/>
              <a:cs typeface="Arial"/>
              <a:sym typeface="Arial"/>
            </a:endParaRPr>
          </a:p>
          <a:p>
            <a:pPr indent="0" lvl="0" marL="0" rtl="0" algn="l">
              <a:lnSpc>
                <a:spcPct val="90000"/>
              </a:lnSpc>
              <a:spcBef>
                <a:spcPts val="400"/>
              </a:spcBef>
              <a:spcAft>
                <a:spcPts val="0"/>
              </a:spcAft>
              <a:buSzPts val="2100"/>
              <a:buNone/>
            </a:pPr>
            <a:r>
              <a:rPr lang="ja" sz="1200">
                <a:latin typeface="Arial"/>
                <a:ea typeface="Arial"/>
                <a:cs typeface="Arial"/>
                <a:sym typeface="Arial"/>
              </a:rPr>
              <a:t>    停止したコンテナを含めてコンテナの状態を確認したい場合は「docker ls -a」コマンドで確認が可能です。</a:t>
            </a:r>
            <a:endParaRPr sz="1200">
              <a:latin typeface="Arial"/>
              <a:ea typeface="Arial"/>
              <a:cs typeface="Arial"/>
              <a:sym typeface="Arial"/>
            </a:endParaRPr>
          </a:p>
          <a:p>
            <a:pPr indent="0" lvl="0" marL="0" rtl="0" algn="l">
              <a:lnSpc>
                <a:spcPct val="60000"/>
              </a:lnSpc>
              <a:spcBef>
                <a:spcPts val="1100"/>
              </a:spcBef>
              <a:spcAft>
                <a:spcPts val="0"/>
              </a:spcAft>
              <a:buSzPts val="2100"/>
              <a:buNone/>
            </a:pPr>
            <a:r>
              <a:rPr b="1" lang="ja" sz="1400">
                <a:latin typeface="Arial"/>
                <a:ea typeface="Arial"/>
                <a:cs typeface="Arial"/>
                <a:sym typeface="Arial"/>
              </a:rPr>
              <a:t>・コンテナの開始：docker (container) start コマンド</a:t>
            </a:r>
            <a:endParaRPr b="1" sz="1400">
              <a:latin typeface="Arial"/>
              <a:ea typeface="Arial"/>
              <a:cs typeface="Arial"/>
              <a:sym typeface="Arial"/>
            </a:endParaRPr>
          </a:p>
          <a:p>
            <a:pPr indent="0" lvl="0" marL="0" rtl="0" algn="l">
              <a:lnSpc>
                <a:spcPct val="90000"/>
              </a:lnSpc>
              <a:spcBef>
                <a:spcPts val="400"/>
              </a:spcBef>
              <a:spcAft>
                <a:spcPts val="0"/>
              </a:spcAft>
              <a:buSzPts val="2100"/>
              <a:buNone/>
            </a:pPr>
            <a:r>
              <a:rPr lang="ja" sz="1200">
                <a:latin typeface="Arial"/>
                <a:ea typeface="Arial"/>
                <a:cs typeface="Arial"/>
                <a:sym typeface="Arial"/>
              </a:rPr>
              <a:t>　停止中のコンテナを起動状態にします。</a:t>
            </a:r>
            <a:endParaRPr sz="1200">
              <a:latin typeface="Arial"/>
              <a:ea typeface="Arial"/>
              <a:cs typeface="Arial"/>
              <a:sym typeface="Arial"/>
            </a:endParaRPr>
          </a:p>
          <a:p>
            <a:pPr indent="0" lvl="0" marL="0" rtl="0" algn="l">
              <a:lnSpc>
                <a:spcPct val="60000"/>
              </a:lnSpc>
              <a:spcBef>
                <a:spcPts val="1100"/>
              </a:spcBef>
              <a:spcAft>
                <a:spcPts val="0"/>
              </a:spcAft>
              <a:buSzPts val="2100"/>
              <a:buNone/>
            </a:pPr>
            <a:r>
              <a:rPr b="1" lang="ja" sz="1400">
                <a:latin typeface="Arial"/>
                <a:ea typeface="Arial"/>
                <a:cs typeface="Arial"/>
                <a:sym typeface="Arial"/>
              </a:rPr>
              <a:t>・コンテナの削除：docker (container) rm コマンド</a:t>
            </a:r>
            <a:endParaRPr b="1" sz="1400">
              <a:latin typeface="Arial"/>
              <a:ea typeface="Arial"/>
              <a:cs typeface="Arial"/>
              <a:sym typeface="Arial"/>
            </a:endParaRPr>
          </a:p>
          <a:p>
            <a:pPr indent="0" lvl="0" marL="0" rtl="0" algn="l">
              <a:lnSpc>
                <a:spcPct val="90000"/>
              </a:lnSpc>
              <a:spcBef>
                <a:spcPts val="400"/>
              </a:spcBef>
              <a:spcAft>
                <a:spcPts val="0"/>
              </a:spcAft>
              <a:buSzPts val="2100"/>
              <a:buNone/>
            </a:pPr>
            <a:r>
              <a:rPr lang="ja" sz="1200">
                <a:latin typeface="Arial"/>
                <a:ea typeface="Arial"/>
                <a:cs typeface="Arial"/>
                <a:sym typeface="Arial"/>
              </a:rPr>
              <a:t>　停止中のコンテナを削除します。</a:t>
            </a:r>
            <a:endParaRPr sz="1200">
              <a:latin typeface="Arial"/>
              <a:ea typeface="Arial"/>
              <a:cs typeface="Arial"/>
              <a:sym typeface="Arial"/>
            </a:endParaRPr>
          </a:p>
          <a:p>
            <a:pPr indent="0" lvl="0" marL="0" rtl="0" algn="l">
              <a:lnSpc>
                <a:spcPct val="90000"/>
              </a:lnSpc>
              <a:spcBef>
                <a:spcPts val="400"/>
              </a:spcBef>
              <a:spcAft>
                <a:spcPts val="0"/>
              </a:spcAft>
              <a:buSzPts val="2100"/>
              <a:buNone/>
            </a:pPr>
            <a:r>
              <a:t/>
            </a:r>
            <a:endParaRPr sz="1200">
              <a:latin typeface="Arial"/>
              <a:ea typeface="Arial"/>
              <a:cs typeface="Arial"/>
              <a:sym typeface="Arial"/>
            </a:endParaRPr>
          </a:p>
        </p:txBody>
      </p:sp>
      <p:grpSp>
        <p:nvGrpSpPr>
          <p:cNvPr id="488" name="Google Shape;488;p49"/>
          <p:cNvGrpSpPr/>
          <p:nvPr/>
        </p:nvGrpSpPr>
        <p:grpSpPr>
          <a:xfrm>
            <a:off x="282635" y="935984"/>
            <a:ext cx="4742700" cy="1616416"/>
            <a:chOff x="282635" y="707384"/>
            <a:chExt cx="4742700" cy="1616416"/>
          </a:xfrm>
        </p:grpSpPr>
        <p:sp>
          <p:nvSpPr>
            <p:cNvPr id="489" name="Google Shape;489;p49"/>
            <p:cNvSpPr/>
            <p:nvPr/>
          </p:nvSpPr>
          <p:spPr>
            <a:xfrm>
              <a:off x="282635" y="707384"/>
              <a:ext cx="4742700" cy="1339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90" name="Google Shape;490;p49"/>
            <p:cNvSpPr txBox="1"/>
            <p:nvPr/>
          </p:nvSpPr>
          <p:spPr>
            <a:xfrm>
              <a:off x="2415323" y="2046900"/>
              <a:ext cx="6525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solidFill>
                    <a:srgbClr val="0000FF"/>
                  </a:solidFill>
                </a:rPr>
                <a:t>start</a:t>
              </a:r>
              <a:endParaRPr sz="1100">
                <a:solidFill>
                  <a:srgbClr val="0000FF"/>
                </a:solidFill>
              </a:endParaRPr>
            </a:p>
          </p:txBody>
        </p:sp>
        <p:sp>
          <p:nvSpPr>
            <p:cNvPr id="491" name="Google Shape;491;p49"/>
            <p:cNvSpPr txBox="1"/>
            <p:nvPr/>
          </p:nvSpPr>
          <p:spPr>
            <a:xfrm>
              <a:off x="2415323" y="1139988"/>
              <a:ext cx="6525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solidFill>
                    <a:srgbClr val="0000FF"/>
                  </a:solidFill>
                </a:rPr>
                <a:t>stop</a:t>
              </a:r>
              <a:endParaRPr sz="1100">
                <a:solidFill>
                  <a:srgbClr val="0000FF"/>
                </a:solidFill>
              </a:endParaRPr>
            </a:p>
          </p:txBody>
        </p:sp>
        <p:sp>
          <p:nvSpPr>
            <p:cNvPr id="492" name="Google Shape;492;p49"/>
            <p:cNvSpPr txBox="1"/>
            <p:nvPr/>
          </p:nvSpPr>
          <p:spPr>
            <a:xfrm>
              <a:off x="3777923" y="1089800"/>
              <a:ext cx="6525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solidFill>
                    <a:srgbClr val="0000FF"/>
                  </a:solidFill>
                </a:rPr>
                <a:t>rm</a:t>
              </a:r>
              <a:endParaRPr sz="1100">
                <a:solidFill>
                  <a:srgbClr val="0000FF"/>
                </a:solidFill>
              </a:endParaRPr>
            </a:p>
          </p:txBody>
        </p:sp>
        <p:sp>
          <p:nvSpPr>
            <p:cNvPr id="493" name="Google Shape;493;p49"/>
            <p:cNvSpPr txBox="1"/>
            <p:nvPr/>
          </p:nvSpPr>
          <p:spPr>
            <a:xfrm>
              <a:off x="1140623" y="1089800"/>
              <a:ext cx="6525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solidFill>
                    <a:srgbClr val="0000FF"/>
                  </a:solidFill>
                </a:rPr>
                <a:t>run</a:t>
              </a:r>
              <a:endParaRPr sz="1100">
                <a:solidFill>
                  <a:srgbClr val="0000FF"/>
                </a:solidFill>
              </a:endParaRPr>
            </a:p>
          </p:txBody>
        </p:sp>
      </p:grpSp>
      <p:sp>
        <p:nvSpPr>
          <p:cNvPr id="494" name="Google Shape;494;p49"/>
          <p:cNvSpPr txBox="1"/>
          <p:nvPr/>
        </p:nvSpPr>
        <p:spPr>
          <a:xfrm>
            <a:off x="167200" y="575475"/>
            <a:ext cx="7719600" cy="361500"/>
          </a:xfrm>
          <a:prstGeom prst="rect">
            <a:avLst/>
          </a:prstGeom>
          <a:noFill/>
          <a:ln>
            <a:noFill/>
          </a:ln>
        </p:spPr>
        <p:txBody>
          <a:bodyPr anchorCtr="0" anchor="t" bIns="91425" lIns="91425" spcFirstLastPara="1" rIns="91425" wrap="square" tIns="91425">
            <a:noAutofit/>
          </a:bodyPr>
          <a:lstStyle/>
          <a:p>
            <a:pPr indent="0" lvl="0" marL="63500" rtl="0" algn="l">
              <a:spcBef>
                <a:spcPts val="0"/>
              </a:spcBef>
              <a:spcAft>
                <a:spcPts val="0"/>
              </a:spcAft>
              <a:buClr>
                <a:schemeClr val="dk1"/>
              </a:buClr>
              <a:buFont typeface="Arial"/>
              <a:buNone/>
            </a:pPr>
            <a:r>
              <a:rPr b="1" lang="ja" sz="1500">
                <a:solidFill>
                  <a:schemeClr val="dk1"/>
                </a:solidFill>
              </a:rPr>
              <a:t>Dockerコンテナのライフサイクル</a:t>
            </a:r>
            <a:endParaRPr sz="1100">
              <a:latin typeface="Meiryo"/>
              <a:ea typeface="Meiryo"/>
              <a:cs typeface="Meiryo"/>
              <a:sym typeface="Meiry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50"/>
          <p:cNvSpPr txBox="1"/>
          <p:nvPr>
            <p:ph type="title"/>
          </p:nvPr>
        </p:nvSpPr>
        <p:spPr>
          <a:xfrm>
            <a:off x="222400" y="0"/>
            <a:ext cx="85863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SzPts val="2400"/>
              <a:buNone/>
            </a:pPr>
            <a:r>
              <a:rPr lang="ja" sz="2500"/>
              <a:t>1.10 Dockerイメージ・</a:t>
            </a:r>
            <a:r>
              <a:rPr lang="ja" sz="2500"/>
              <a:t>コンテナ</a:t>
            </a:r>
            <a:r>
              <a:rPr lang="ja" sz="2500"/>
              <a:t>のライフサイクル 3/7</a:t>
            </a:r>
            <a:endParaRPr sz="2500"/>
          </a:p>
        </p:txBody>
      </p:sp>
      <p:sp>
        <p:nvSpPr>
          <p:cNvPr id="501" name="Google Shape;501;p50"/>
          <p:cNvSpPr txBox="1"/>
          <p:nvPr>
            <p:ph idx="1" type="body"/>
          </p:nvPr>
        </p:nvSpPr>
        <p:spPr>
          <a:xfrm>
            <a:off x="222400" y="596850"/>
            <a:ext cx="8586300" cy="881400"/>
          </a:xfrm>
          <a:prstGeom prst="rect">
            <a:avLst/>
          </a:prstGeom>
          <a:noFill/>
          <a:ln>
            <a:noFill/>
          </a:ln>
        </p:spPr>
        <p:txBody>
          <a:bodyPr anchorCtr="0" anchor="t" bIns="34275" lIns="68575" spcFirstLastPara="1" rIns="68575" wrap="square" tIns="34275">
            <a:noAutofit/>
          </a:bodyPr>
          <a:lstStyle/>
          <a:p>
            <a:pPr indent="0" lvl="0" marL="0" rtl="0" algn="l">
              <a:spcBef>
                <a:spcPts val="400"/>
              </a:spcBef>
              <a:spcAft>
                <a:spcPts val="0"/>
              </a:spcAft>
              <a:buSzPts val="2100"/>
              <a:buNone/>
            </a:pPr>
            <a:r>
              <a:rPr b="1" lang="ja" sz="1400">
                <a:latin typeface="Arial"/>
                <a:ea typeface="Arial"/>
                <a:cs typeface="Arial"/>
                <a:sym typeface="Arial"/>
              </a:rPr>
              <a:t>①Dockerfileの作成</a:t>
            </a:r>
            <a:endParaRPr b="1" sz="1200">
              <a:latin typeface="Arial"/>
              <a:ea typeface="Arial"/>
              <a:cs typeface="Arial"/>
              <a:sym typeface="Arial"/>
            </a:endParaRPr>
          </a:p>
          <a:p>
            <a:pPr indent="0" lvl="0" marL="0" rtl="0" algn="l">
              <a:spcBef>
                <a:spcPts val="400"/>
              </a:spcBef>
              <a:spcAft>
                <a:spcPts val="0"/>
              </a:spcAft>
              <a:buSzPts val="2100"/>
              <a:buNone/>
            </a:pPr>
            <a:r>
              <a:rPr lang="ja" sz="1200">
                <a:latin typeface="Arial"/>
                <a:ea typeface="Arial"/>
                <a:cs typeface="Arial"/>
                <a:sym typeface="Arial"/>
              </a:rPr>
              <a:t>Dockerイメージをビルドする基となるシンプルなテキスト形式のファイルで、Dockerコンテナの構成内容を纏めて記述します。コンテナの環境設定の変更等を行いたい場合は、Dockerfileを編集して再ビルドを行い、新しいイメージを作成した上で、Dockerコンテナを起動し直します。</a:t>
            </a:r>
            <a:endParaRPr b="1" sz="1200">
              <a:latin typeface="Arial"/>
              <a:ea typeface="Arial"/>
              <a:cs typeface="Arial"/>
              <a:sym typeface="Arial"/>
            </a:endParaRPr>
          </a:p>
          <a:p>
            <a:pPr indent="0" lvl="0" marL="0" rtl="0" algn="l">
              <a:spcBef>
                <a:spcPts val="400"/>
              </a:spcBef>
              <a:spcAft>
                <a:spcPts val="0"/>
              </a:spcAft>
              <a:buClr>
                <a:schemeClr val="dk1"/>
              </a:buClr>
              <a:buSzPts val="2100"/>
              <a:buFont typeface="Arial"/>
              <a:buNone/>
            </a:pPr>
            <a:r>
              <a:t/>
            </a:r>
            <a:endParaRPr b="1" sz="1200">
              <a:latin typeface="Arial"/>
              <a:ea typeface="Arial"/>
              <a:cs typeface="Arial"/>
              <a:sym typeface="Arial"/>
            </a:endParaRPr>
          </a:p>
        </p:txBody>
      </p:sp>
      <p:sp>
        <p:nvSpPr>
          <p:cNvPr id="502" name="Google Shape;502;p50"/>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graphicFrame>
        <p:nvGraphicFramePr>
          <p:cNvPr id="503" name="Google Shape;503;p50"/>
          <p:cNvGraphicFramePr/>
          <p:nvPr/>
        </p:nvGraphicFramePr>
        <p:xfrm>
          <a:off x="388675" y="1594700"/>
          <a:ext cx="3000000" cy="3000000"/>
        </p:xfrm>
        <a:graphic>
          <a:graphicData uri="http://schemas.openxmlformats.org/drawingml/2006/table">
            <a:tbl>
              <a:tblPr>
                <a:noFill/>
                <a:tableStyleId>{C185A0C0-4474-436E-8C20-3495A2121901}</a:tableStyleId>
              </a:tblPr>
              <a:tblGrid>
                <a:gridCol w="3935100"/>
              </a:tblGrid>
              <a:tr h="2817425">
                <a:tc>
                  <a:txBody>
                    <a:bodyPr/>
                    <a:lstStyle/>
                    <a:p>
                      <a:pPr indent="0" lvl="0" marL="0" rtl="0" algn="l">
                        <a:lnSpc>
                          <a:spcPct val="115000"/>
                        </a:lnSpc>
                        <a:spcBef>
                          <a:spcPts val="0"/>
                        </a:spcBef>
                        <a:spcAft>
                          <a:spcPts val="0"/>
                        </a:spcAft>
                        <a:buNone/>
                      </a:pPr>
                      <a:r>
                        <a:rPr lang="ja" sz="1100">
                          <a:solidFill>
                            <a:srgbClr val="FCC28C"/>
                          </a:solidFill>
                          <a:highlight>
                            <a:srgbClr val="333333"/>
                          </a:highlight>
                          <a:latin typeface="Consolas"/>
                          <a:ea typeface="Consolas"/>
                          <a:cs typeface="Consolas"/>
                          <a:sym typeface="Consolas"/>
                        </a:rPr>
                        <a:t>FROM</a:t>
                      </a:r>
                      <a:r>
                        <a:rPr lang="ja" sz="1100">
                          <a:solidFill>
                            <a:srgbClr val="FFFFFF"/>
                          </a:solidFill>
                          <a:highlight>
                            <a:srgbClr val="333333"/>
                          </a:highlight>
                          <a:latin typeface="Consolas"/>
                          <a:ea typeface="Consolas"/>
                          <a:cs typeface="Consolas"/>
                          <a:sym typeface="Consolas"/>
                        </a:rPr>
                        <a:t> python:</a:t>
                      </a:r>
                      <a:r>
                        <a:rPr lang="ja" sz="1100">
                          <a:solidFill>
                            <a:srgbClr val="D36363"/>
                          </a:solidFill>
                          <a:highlight>
                            <a:srgbClr val="333333"/>
                          </a:highlight>
                          <a:latin typeface="Consolas"/>
                          <a:ea typeface="Consolas"/>
                          <a:cs typeface="Consolas"/>
                          <a:sym typeface="Consolas"/>
                        </a:rPr>
                        <a:t>3.8</a:t>
                      </a:r>
                      <a:br>
                        <a:rPr lang="ja" sz="1100">
                          <a:solidFill>
                            <a:srgbClr val="FFFFFF"/>
                          </a:solidFill>
                          <a:highlight>
                            <a:srgbClr val="333333"/>
                          </a:highlight>
                          <a:latin typeface="Consolas"/>
                          <a:ea typeface="Consolas"/>
                          <a:cs typeface="Consolas"/>
                          <a:sym typeface="Consolas"/>
                        </a:rPr>
                      </a:br>
                      <a:br>
                        <a:rPr lang="ja" sz="1100">
                          <a:solidFill>
                            <a:srgbClr val="FFFFFF"/>
                          </a:solidFill>
                          <a:highlight>
                            <a:srgbClr val="333333"/>
                          </a:highlight>
                          <a:latin typeface="Consolas"/>
                          <a:ea typeface="Consolas"/>
                          <a:cs typeface="Consolas"/>
                          <a:sym typeface="Consolas"/>
                        </a:rPr>
                      </a:br>
                      <a:r>
                        <a:rPr lang="ja" sz="1100">
                          <a:solidFill>
                            <a:srgbClr val="FCC28C"/>
                          </a:solidFill>
                          <a:highlight>
                            <a:srgbClr val="333333"/>
                          </a:highlight>
                          <a:latin typeface="Consolas"/>
                          <a:ea typeface="Consolas"/>
                          <a:cs typeface="Consolas"/>
                          <a:sym typeface="Consolas"/>
                        </a:rPr>
                        <a:t>ENV</a:t>
                      </a:r>
                      <a:r>
                        <a:rPr lang="ja" sz="1100">
                          <a:solidFill>
                            <a:srgbClr val="FFFFFF"/>
                          </a:solidFill>
                          <a:highlight>
                            <a:srgbClr val="333333"/>
                          </a:highlight>
                          <a:latin typeface="Consolas"/>
                          <a:ea typeface="Consolas"/>
                          <a:cs typeface="Consolas"/>
                          <a:sym typeface="Consolas"/>
                        </a:rPr>
                        <a:t> PYTHONUNBUFFERED </a:t>
                      </a:r>
                      <a:r>
                        <a:rPr lang="ja" sz="1100">
                          <a:solidFill>
                            <a:srgbClr val="D36363"/>
                          </a:solidFill>
                          <a:highlight>
                            <a:srgbClr val="333333"/>
                          </a:highlight>
                          <a:latin typeface="Consolas"/>
                          <a:ea typeface="Consolas"/>
                          <a:cs typeface="Consolas"/>
                          <a:sym typeface="Consolas"/>
                        </a:rPr>
                        <a:t>1</a:t>
                      </a:r>
                      <a:br>
                        <a:rPr lang="ja" sz="1100">
                          <a:solidFill>
                            <a:srgbClr val="FFFFFF"/>
                          </a:solidFill>
                          <a:highlight>
                            <a:srgbClr val="333333"/>
                          </a:highlight>
                          <a:latin typeface="Consolas"/>
                          <a:ea typeface="Consolas"/>
                          <a:cs typeface="Consolas"/>
                          <a:sym typeface="Consolas"/>
                        </a:rPr>
                      </a:br>
                      <a:br>
                        <a:rPr lang="ja" sz="1100">
                          <a:solidFill>
                            <a:srgbClr val="FFFFFF"/>
                          </a:solidFill>
                          <a:highlight>
                            <a:srgbClr val="333333"/>
                          </a:highlight>
                          <a:latin typeface="Consolas"/>
                          <a:ea typeface="Consolas"/>
                          <a:cs typeface="Consolas"/>
                          <a:sym typeface="Consolas"/>
                        </a:rPr>
                      </a:br>
                      <a:r>
                        <a:rPr lang="ja" sz="1100">
                          <a:solidFill>
                            <a:srgbClr val="FCC28C"/>
                          </a:solidFill>
                          <a:highlight>
                            <a:srgbClr val="333333"/>
                          </a:highlight>
                          <a:latin typeface="Consolas"/>
                          <a:ea typeface="Consolas"/>
                          <a:cs typeface="Consolas"/>
                          <a:sym typeface="Consolas"/>
                        </a:rPr>
                        <a:t>RUN</a:t>
                      </a:r>
                      <a:r>
                        <a:rPr lang="ja" sz="1100">
                          <a:solidFill>
                            <a:srgbClr val="FFFFFF"/>
                          </a:solidFill>
                          <a:highlight>
                            <a:srgbClr val="333333"/>
                          </a:highlight>
                          <a:latin typeface="Consolas"/>
                          <a:ea typeface="Consolas"/>
                          <a:cs typeface="Consolas"/>
                          <a:sym typeface="Consolas"/>
                        </a:rPr>
                        <a:t> mkdir /code</a:t>
                      </a:r>
                      <a:br>
                        <a:rPr lang="ja" sz="1100">
                          <a:solidFill>
                            <a:srgbClr val="FFFFFF"/>
                          </a:solidFill>
                          <a:highlight>
                            <a:srgbClr val="333333"/>
                          </a:highlight>
                          <a:latin typeface="Consolas"/>
                          <a:ea typeface="Consolas"/>
                          <a:cs typeface="Consolas"/>
                          <a:sym typeface="Consolas"/>
                        </a:rPr>
                      </a:br>
                      <a:br>
                        <a:rPr lang="ja" sz="1100">
                          <a:solidFill>
                            <a:srgbClr val="FFFFFF"/>
                          </a:solidFill>
                          <a:highlight>
                            <a:srgbClr val="333333"/>
                          </a:highlight>
                          <a:latin typeface="Consolas"/>
                          <a:ea typeface="Consolas"/>
                          <a:cs typeface="Consolas"/>
                          <a:sym typeface="Consolas"/>
                        </a:rPr>
                      </a:br>
                      <a:r>
                        <a:rPr lang="ja" sz="1100">
                          <a:solidFill>
                            <a:srgbClr val="FCC28C"/>
                          </a:solidFill>
                          <a:highlight>
                            <a:srgbClr val="333333"/>
                          </a:highlight>
                          <a:latin typeface="Consolas"/>
                          <a:ea typeface="Consolas"/>
                          <a:cs typeface="Consolas"/>
                          <a:sym typeface="Consolas"/>
                        </a:rPr>
                        <a:t>WORKDIR</a:t>
                      </a:r>
                      <a:r>
                        <a:rPr lang="ja" sz="1100">
                          <a:solidFill>
                            <a:srgbClr val="FFFFFF"/>
                          </a:solidFill>
                          <a:highlight>
                            <a:srgbClr val="333333"/>
                          </a:highlight>
                          <a:latin typeface="Consolas"/>
                          <a:ea typeface="Consolas"/>
                          <a:cs typeface="Consolas"/>
                          <a:sym typeface="Consolas"/>
                        </a:rPr>
                        <a:t> /code</a:t>
                      </a:r>
                      <a:br>
                        <a:rPr lang="ja" sz="1100">
                          <a:solidFill>
                            <a:srgbClr val="FFFFFF"/>
                          </a:solidFill>
                          <a:highlight>
                            <a:srgbClr val="333333"/>
                          </a:highlight>
                          <a:latin typeface="Consolas"/>
                          <a:ea typeface="Consolas"/>
                          <a:cs typeface="Consolas"/>
                          <a:sym typeface="Consolas"/>
                        </a:rPr>
                      </a:br>
                      <a:br>
                        <a:rPr lang="ja" sz="1100">
                          <a:solidFill>
                            <a:srgbClr val="FFFFFF"/>
                          </a:solidFill>
                          <a:highlight>
                            <a:srgbClr val="333333"/>
                          </a:highlight>
                          <a:latin typeface="Consolas"/>
                          <a:ea typeface="Consolas"/>
                          <a:cs typeface="Consolas"/>
                          <a:sym typeface="Consolas"/>
                        </a:rPr>
                      </a:br>
                      <a:r>
                        <a:rPr lang="ja" sz="1100">
                          <a:solidFill>
                            <a:srgbClr val="FCC28C"/>
                          </a:solidFill>
                          <a:highlight>
                            <a:srgbClr val="333333"/>
                          </a:highlight>
                          <a:latin typeface="Consolas"/>
                          <a:ea typeface="Consolas"/>
                          <a:cs typeface="Consolas"/>
                          <a:sym typeface="Consolas"/>
                        </a:rPr>
                        <a:t>COPY</a:t>
                      </a:r>
                      <a:r>
                        <a:rPr lang="ja" sz="1100">
                          <a:solidFill>
                            <a:srgbClr val="FFFFFF"/>
                          </a:solidFill>
                          <a:highlight>
                            <a:srgbClr val="333333"/>
                          </a:highlight>
                          <a:latin typeface="Consolas"/>
                          <a:ea typeface="Consolas"/>
                          <a:cs typeface="Consolas"/>
                          <a:sym typeface="Consolas"/>
                        </a:rPr>
                        <a:t> requirements.txt ./</a:t>
                      </a:r>
                      <a:br>
                        <a:rPr lang="ja" sz="1100">
                          <a:solidFill>
                            <a:srgbClr val="FFFFFF"/>
                          </a:solidFill>
                          <a:highlight>
                            <a:srgbClr val="333333"/>
                          </a:highlight>
                          <a:latin typeface="Consolas"/>
                          <a:ea typeface="Consolas"/>
                          <a:cs typeface="Consolas"/>
                          <a:sym typeface="Consolas"/>
                        </a:rPr>
                      </a:br>
                      <a:br>
                        <a:rPr lang="ja" sz="1100">
                          <a:solidFill>
                            <a:srgbClr val="FFFFFF"/>
                          </a:solidFill>
                          <a:highlight>
                            <a:srgbClr val="333333"/>
                          </a:highlight>
                          <a:latin typeface="Consolas"/>
                          <a:ea typeface="Consolas"/>
                          <a:cs typeface="Consolas"/>
                          <a:sym typeface="Consolas"/>
                        </a:rPr>
                      </a:br>
                      <a:r>
                        <a:rPr lang="ja" sz="1100">
                          <a:solidFill>
                            <a:srgbClr val="FCC28C"/>
                          </a:solidFill>
                          <a:highlight>
                            <a:srgbClr val="333333"/>
                          </a:highlight>
                          <a:latin typeface="Consolas"/>
                          <a:ea typeface="Consolas"/>
                          <a:cs typeface="Consolas"/>
                          <a:sym typeface="Consolas"/>
                        </a:rPr>
                        <a:t>RUN</a:t>
                      </a:r>
                      <a:r>
                        <a:rPr lang="ja" sz="1100">
                          <a:solidFill>
                            <a:srgbClr val="FFFFFF"/>
                          </a:solidFill>
                          <a:highlight>
                            <a:srgbClr val="333333"/>
                          </a:highlight>
                          <a:latin typeface="Consolas"/>
                          <a:ea typeface="Consolas"/>
                          <a:cs typeface="Consolas"/>
                          <a:sym typeface="Consolas"/>
                        </a:rPr>
                        <a:t> pip install --upgrade pip</a:t>
                      </a:r>
                      <a:br>
                        <a:rPr lang="ja" sz="1100">
                          <a:solidFill>
                            <a:srgbClr val="FFFFFF"/>
                          </a:solidFill>
                          <a:highlight>
                            <a:srgbClr val="333333"/>
                          </a:highlight>
                          <a:latin typeface="Consolas"/>
                          <a:ea typeface="Consolas"/>
                          <a:cs typeface="Consolas"/>
                          <a:sym typeface="Consolas"/>
                        </a:rPr>
                      </a:br>
                      <a:br>
                        <a:rPr lang="ja" sz="1100">
                          <a:solidFill>
                            <a:srgbClr val="FFFFFF"/>
                          </a:solidFill>
                          <a:highlight>
                            <a:srgbClr val="333333"/>
                          </a:highlight>
                          <a:latin typeface="Consolas"/>
                          <a:ea typeface="Consolas"/>
                          <a:cs typeface="Consolas"/>
                          <a:sym typeface="Consolas"/>
                        </a:rPr>
                      </a:br>
                      <a:r>
                        <a:rPr lang="ja" sz="1100">
                          <a:solidFill>
                            <a:srgbClr val="FCC28C"/>
                          </a:solidFill>
                          <a:highlight>
                            <a:srgbClr val="333333"/>
                          </a:highlight>
                          <a:latin typeface="Consolas"/>
                          <a:ea typeface="Consolas"/>
                          <a:cs typeface="Consolas"/>
                          <a:sym typeface="Consolas"/>
                        </a:rPr>
                        <a:t>RUN</a:t>
                      </a:r>
                      <a:r>
                        <a:rPr lang="ja" sz="1100">
                          <a:solidFill>
                            <a:srgbClr val="FFFFFF"/>
                          </a:solidFill>
                          <a:highlight>
                            <a:srgbClr val="333333"/>
                          </a:highlight>
                          <a:latin typeface="Consolas"/>
                          <a:ea typeface="Consolas"/>
                          <a:cs typeface="Consolas"/>
                          <a:sym typeface="Consolas"/>
                        </a:rPr>
                        <a:t> pip install -r requirements.txt</a:t>
                      </a:r>
                      <a:br>
                        <a:rPr lang="ja" sz="1100">
                          <a:solidFill>
                            <a:srgbClr val="FFFFFF"/>
                          </a:solidFill>
                          <a:highlight>
                            <a:srgbClr val="333333"/>
                          </a:highlight>
                          <a:latin typeface="Consolas"/>
                          <a:ea typeface="Consolas"/>
                          <a:cs typeface="Consolas"/>
                          <a:sym typeface="Consolas"/>
                        </a:rPr>
                      </a:br>
                      <a:br>
                        <a:rPr lang="ja" sz="1100">
                          <a:solidFill>
                            <a:srgbClr val="FFFFFF"/>
                          </a:solidFill>
                          <a:highlight>
                            <a:srgbClr val="333333"/>
                          </a:highlight>
                          <a:latin typeface="Consolas"/>
                          <a:ea typeface="Consolas"/>
                          <a:cs typeface="Consolas"/>
                          <a:sym typeface="Consolas"/>
                        </a:rPr>
                      </a:br>
                      <a:r>
                        <a:rPr lang="ja" sz="1100">
                          <a:solidFill>
                            <a:srgbClr val="FCC28C"/>
                          </a:solidFill>
                          <a:highlight>
                            <a:srgbClr val="333333"/>
                          </a:highlight>
                          <a:latin typeface="Consolas"/>
                          <a:ea typeface="Consolas"/>
                          <a:cs typeface="Consolas"/>
                          <a:sym typeface="Consolas"/>
                        </a:rPr>
                        <a:t>ADD</a:t>
                      </a:r>
                      <a:r>
                        <a:rPr lang="ja" sz="1100">
                          <a:solidFill>
                            <a:srgbClr val="FFFFFF"/>
                          </a:solidFill>
                          <a:highlight>
                            <a:srgbClr val="333333"/>
                          </a:highlight>
                          <a:latin typeface="Consolas"/>
                          <a:ea typeface="Consolas"/>
                          <a:cs typeface="Consolas"/>
                          <a:sym typeface="Consolas"/>
                        </a:rPr>
                        <a:t> . /code</a:t>
                      </a:r>
                      <a:endParaRPr sz="1100"/>
                    </a:p>
                  </a:txBody>
                  <a:tcPr marT="63500" marB="63500" marR="63500" marL="63500">
                    <a:solidFill>
                      <a:srgbClr val="333333"/>
                    </a:solidFill>
                  </a:tcPr>
                </a:tc>
              </a:tr>
            </a:tbl>
          </a:graphicData>
        </a:graphic>
      </p:graphicFrame>
      <p:sp>
        <p:nvSpPr>
          <p:cNvPr id="504" name="Google Shape;504;p50"/>
          <p:cNvSpPr/>
          <p:nvPr/>
        </p:nvSpPr>
        <p:spPr>
          <a:xfrm>
            <a:off x="4556200" y="1594950"/>
            <a:ext cx="4252500" cy="2421900"/>
          </a:xfrm>
          <a:prstGeom prst="wedgeRectCallout">
            <a:avLst>
              <a:gd fmla="val -65237" name="adj1"/>
              <a:gd fmla="val 26285"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400"/>
              </a:spcBef>
              <a:spcAft>
                <a:spcPts val="0"/>
              </a:spcAft>
              <a:buNone/>
            </a:pPr>
            <a:r>
              <a:rPr b="1" lang="ja" sz="1200">
                <a:solidFill>
                  <a:schemeClr val="dk1"/>
                </a:solidFill>
              </a:rPr>
              <a:t>Dockerfileのサンプル</a:t>
            </a:r>
            <a:endParaRPr b="1" sz="1200">
              <a:solidFill>
                <a:schemeClr val="dk1"/>
              </a:solidFill>
            </a:endParaRPr>
          </a:p>
          <a:p>
            <a:pPr indent="0" lvl="0" marL="0" rtl="0" algn="l">
              <a:lnSpc>
                <a:spcPct val="90000"/>
              </a:lnSpc>
              <a:spcBef>
                <a:spcPts val="400"/>
              </a:spcBef>
              <a:spcAft>
                <a:spcPts val="0"/>
              </a:spcAft>
              <a:buNone/>
            </a:pPr>
            <a:r>
              <a:rPr lang="ja" sz="1200">
                <a:solidFill>
                  <a:schemeClr val="dk1"/>
                </a:solidFill>
              </a:rPr>
              <a:t>DockerFileにはDocker特有の書き方があります。</a:t>
            </a:r>
            <a:endParaRPr sz="1200">
              <a:solidFill>
                <a:schemeClr val="dk1"/>
              </a:solidFill>
            </a:endParaRPr>
          </a:p>
          <a:p>
            <a:pPr indent="0" lvl="0" marL="0" rtl="0" algn="l">
              <a:lnSpc>
                <a:spcPct val="90000"/>
              </a:lnSpc>
              <a:spcBef>
                <a:spcPts val="400"/>
              </a:spcBef>
              <a:spcAft>
                <a:spcPts val="0"/>
              </a:spcAft>
              <a:buNone/>
            </a:pPr>
            <a:r>
              <a:rPr lang="ja" sz="1200">
                <a:solidFill>
                  <a:schemeClr val="dk1"/>
                </a:solidFill>
              </a:rPr>
              <a:t>「</a:t>
            </a:r>
            <a:r>
              <a:rPr b="1" lang="ja" sz="1200">
                <a:solidFill>
                  <a:schemeClr val="dk1"/>
                </a:solidFill>
              </a:rPr>
              <a:t>命令コード　引数</a:t>
            </a:r>
            <a:r>
              <a:rPr lang="ja" sz="1200">
                <a:solidFill>
                  <a:schemeClr val="dk1"/>
                </a:solidFill>
              </a:rPr>
              <a:t>」という書式で1行に付き1つの操作を書いていきます。</a:t>
            </a:r>
            <a:endParaRPr sz="1200">
              <a:solidFill>
                <a:schemeClr val="dk1"/>
              </a:solidFill>
            </a:endParaRPr>
          </a:p>
          <a:p>
            <a:pPr indent="0" lvl="0" marL="0" rtl="0" algn="l">
              <a:lnSpc>
                <a:spcPct val="90000"/>
              </a:lnSpc>
              <a:spcBef>
                <a:spcPts val="400"/>
              </a:spcBef>
              <a:spcAft>
                <a:spcPts val="0"/>
              </a:spcAft>
              <a:buNone/>
            </a:pPr>
            <a:r>
              <a:rPr lang="ja" sz="1200">
                <a:solidFill>
                  <a:schemeClr val="dk1"/>
                </a:solidFill>
              </a:rPr>
              <a:t>よく使われる命令コードについては付録「</a:t>
            </a:r>
            <a:r>
              <a:rPr lang="ja" sz="1200" u="sng">
                <a:solidFill>
                  <a:schemeClr val="hlink"/>
                </a:solidFill>
                <a:hlinkClick action="ppaction://hlinksldjump" r:id="rId3"/>
              </a:rPr>
              <a:t>Dockerfileでよく使われる命令コード一覧</a:t>
            </a:r>
            <a:r>
              <a:rPr lang="ja" sz="1200">
                <a:solidFill>
                  <a:schemeClr val="dk1"/>
                </a:solidFill>
              </a:rPr>
              <a:t>」を参照ください。</a:t>
            </a:r>
            <a:endParaRPr sz="1200">
              <a:solidFill>
                <a:schemeClr val="dk1"/>
              </a:solidFill>
            </a:endParaRPr>
          </a:p>
          <a:p>
            <a:pPr indent="0" lvl="0" marL="0" rtl="0" algn="l">
              <a:lnSpc>
                <a:spcPct val="90000"/>
              </a:lnSpc>
              <a:spcBef>
                <a:spcPts val="400"/>
              </a:spcBef>
              <a:spcAft>
                <a:spcPts val="0"/>
              </a:spcAft>
              <a:buNone/>
            </a:pPr>
            <a:r>
              <a:t/>
            </a:r>
            <a:endParaRPr sz="1200">
              <a:solidFill>
                <a:schemeClr val="dk1"/>
              </a:solidFill>
            </a:endParaRPr>
          </a:p>
          <a:p>
            <a:pPr indent="0" lvl="0" marL="0" rtl="0" algn="l">
              <a:lnSpc>
                <a:spcPct val="90000"/>
              </a:lnSpc>
              <a:spcBef>
                <a:spcPts val="400"/>
              </a:spcBef>
              <a:spcAft>
                <a:spcPts val="0"/>
              </a:spcAft>
              <a:buNone/>
            </a:pPr>
            <a:r>
              <a:rPr b="1" lang="ja" sz="1200">
                <a:solidFill>
                  <a:schemeClr val="dk1"/>
                </a:solidFill>
              </a:rPr>
              <a:t>参考サイト：</a:t>
            </a:r>
            <a:endParaRPr b="1" sz="1200">
              <a:solidFill>
                <a:schemeClr val="dk1"/>
              </a:solidFill>
            </a:endParaRPr>
          </a:p>
          <a:p>
            <a:pPr indent="0" lvl="0" marL="0" rtl="0" algn="l">
              <a:lnSpc>
                <a:spcPct val="90000"/>
              </a:lnSpc>
              <a:spcBef>
                <a:spcPts val="400"/>
              </a:spcBef>
              <a:spcAft>
                <a:spcPts val="0"/>
              </a:spcAft>
              <a:buNone/>
            </a:pPr>
            <a:r>
              <a:rPr lang="ja" sz="1100" u="sng">
                <a:solidFill>
                  <a:schemeClr val="hlink"/>
                </a:solidFill>
                <a:hlinkClick r:id="rId4"/>
              </a:rPr>
              <a:t>http://docs.docker.jp/engine/articles/dockerfile_best-practice.html</a:t>
            </a:r>
            <a:endParaRPr b="1"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51"/>
          <p:cNvSpPr txBox="1"/>
          <p:nvPr>
            <p:ph type="title"/>
          </p:nvPr>
        </p:nvSpPr>
        <p:spPr>
          <a:xfrm>
            <a:off x="222400" y="0"/>
            <a:ext cx="82683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SzPts val="2400"/>
              <a:buNone/>
            </a:pPr>
            <a:r>
              <a:rPr lang="ja" sz="2500"/>
              <a:t>1.10 Dockerイメージ・</a:t>
            </a:r>
            <a:r>
              <a:rPr lang="ja" sz="2500"/>
              <a:t>コンテナ</a:t>
            </a:r>
            <a:r>
              <a:rPr lang="ja" sz="2500"/>
              <a:t>のライフサイクル 4/7</a:t>
            </a:r>
            <a:endParaRPr sz="2500"/>
          </a:p>
        </p:txBody>
      </p:sp>
      <p:sp>
        <p:nvSpPr>
          <p:cNvPr id="511" name="Google Shape;511;p51"/>
          <p:cNvSpPr txBox="1"/>
          <p:nvPr>
            <p:ph idx="1" type="body"/>
          </p:nvPr>
        </p:nvSpPr>
        <p:spPr>
          <a:xfrm>
            <a:off x="353850" y="3324625"/>
            <a:ext cx="8157900" cy="800400"/>
          </a:xfrm>
          <a:prstGeom prst="rect">
            <a:avLst/>
          </a:prstGeom>
          <a:noFill/>
          <a:ln>
            <a:noFill/>
          </a:ln>
        </p:spPr>
        <p:txBody>
          <a:bodyPr anchorCtr="0" anchor="t" bIns="34275" lIns="68575" spcFirstLastPara="1" rIns="68575" wrap="square" tIns="34275">
            <a:noAutofit/>
          </a:bodyPr>
          <a:lstStyle/>
          <a:p>
            <a:pPr indent="0" lvl="0" marL="0" rtl="0" algn="l">
              <a:spcBef>
                <a:spcPts val="800"/>
              </a:spcBef>
              <a:spcAft>
                <a:spcPts val="0"/>
              </a:spcAft>
              <a:buSzPts val="2100"/>
              <a:buNone/>
            </a:pPr>
            <a:r>
              <a:rPr b="1" lang="ja" sz="1400">
                <a:latin typeface="Arial"/>
                <a:ea typeface="Arial"/>
                <a:cs typeface="Arial"/>
                <a:sym typeface="Arial"/>
              </a:rPr>
              <a:t>③DockerHubからDockerイメージをプルする：docker image pull コマンド</a:t>
            </a:r>
            <a:endParaRPr b="1" sz="1200">
              <a:latin typeface="Arial"/>
              <a:ea typeface="Arial"/>
              <a:cs typeface="Arial"/>
              <a:sym typeface="Arial"/>
            </a:endParaRPr>
          </a:p>
          <a:p>
            <a:pPr indent="0" lvl="0" marL="0" rtl="0" algn="l">
              <a:spcBef>
                <a:spcPts val="400"/>
              </a:spcBef>
              <a:spcAft>
                <a:spcPts val="0"/>
              </a:spcAft>
              <a:buSzPts val="2100"/>
              <a:buNone/>
            </a:pPr>
            <a:r>
              <a:rPr lang="ja" sz="1200">
                <a:latin typeface="Arial"/>
                <a:ea typeface="Arial"/>
                <a:cs typeface="Arial"/>
                <a:sym typeface="Arial"/>
              </a:rPr>
              <a:t>Docker Hubからコンテナ構築に必要なDockerイメージを取得（プル）することが可能です。その場合docker image pullコマンドを使用します。取得したDockerイメージはdocker image lsコマンドで確認が可能です。</a:t>
            </a:r>
            <a:endParaRPr sz="1200">
              <a:latin typeface="Arial"/>
              <a:ea typeface="Arial"/>
              <a:cs typeface="Arial"/>
              <a:sym typeface="Arial"/>
            </a:endParaRPr>
          </a:p>
          <a:p>
            <a:pPr indent="0" lvl="0" marL="0" rtl="0" algn="l">
              <a:spcBef>
                <a:spcPts val="400"/>
              </a:spcBef>
              <a:spcAft>
                <a:spcPts val="0"/>
              </a:spcAft>
              <a:buClr>
                <a:schemeClr val="dk1"/>
              </a:buClr>
              <a:buSzPts val="2100"/>
              <a:buFont typeface="Arial"/>
              <a:buNone/>
            </a:pPr>
            <a:r>
              <a:t/>
            </a:r>
            <a:endParaRPr b="1" sz="1200">
              <a:latin typeface="Arial"/>
              <a:ea typeface="Arial"/>
              <a:cs typeface="Arial"/>
              <a:sym typeface="Arial"/>
            </a:endParaRPr>
          </a:p>
        </p:txBody>
      </p:sp>
      <p:sp>
        <p:nvSpPr>
          <p:cNvPr id="512" name="Google Shape;512;p51"/>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graphicFrame>
        <p:nvGraphicFramePr>
          <p:cNvPr id="513" name="Google Shape;513;p51"/>
          <p:cNvGraphicFramePr/>
          <p:nvPr/>
        </p:nvGraphicFramePr>
        <p:xfrm>
          <a:off x="353850" y="412725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pull [options] リポジトリ名[:タグ名]</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※タグ名を省略した場合はデフォルトタグ（多くの場合latest)が利用される </a:t>
                      </a:r>
                      <a:endParaRPr sz="1100">
                        <a:solidFill>
                          <a:srgbClr val="B8BFC6"/>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
        <p:nvSpPr>
          <p:cNvPr id="514" name="Google Shape;514;p51"/>
          <p:cNvSpPr txBox="1"/>
          <p:nvPr>
            <p:ph idx="1" type="body"/>
          </p:nvPr>
        </p:nvSpPr>
        <p:spPr>
          <a:xfrm>
            <a:off x="353850" y="702375"/>
            <a:ext cx="8586300" cy="800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1400">
                <a:latin typeface="Arial"/>
                <a:ea typeface="Arial"/>
                <a:cs typeface="Arial"/>
                <a:sym typeface="Arial"/>
              </a:rPr>
              <a:t>②Dockerイメージをビルドする：docker image build コマンド</a:t>
            </a:r>
            <a:endParaRPr b="1" sz="1200">
              <a:latin typeface="Arial"/>
              <a:ea typeface="Arial"/>
              <a:cs typeface="Arial"/>
              <a:sym typeface="Arial"/>
            </a:endParaRPr>
          </a:p>
          <a:p>
            <a:pPr indent="0" lvl="0" marL="0" rtl="0" algn="l">
              <a:lnSpc>
                <a:spcPct val="90000"/>
              </a:lnSpc>
              <a:spcBef>
                <a:spcPts val="400"/>
              </a:spcBef>
              <a:spcAft>
                <a:spcPts val="0"/>
              </a:spcAft>
              <a:buSzPts val="2100"/>
              <a:buNone/>
            </a:pPr>
            <a:r>
              <a:rPr lang="ja" sz="1000">
                <a:latin typeface="Arial"/>
                <a:ea typeface="Arial"/>
                <a:cs typeface="Arial"/>
                <a:sym typeface="Arial"/>
              </a:rPr>
              <a:t>①で</a:t>
            </a:r>
            <a:r>
              <a:rPr lang="ja" sz="1200">
                <a:latin typeface="Arial"/>
                <a:ea typeface="Arial"/>
                <a:cs typeface="Arial"/>
                <a:sym typeface="Arial"/>
              </a:rPr>
              <a:t>作成したDockerfileからdocker image buildコマンドでDockerイメージの作成（ビルドという）が可能です。</a:t>
            </a:r>
            <a:endParaRPr sz="1200">
              <a:latin typeface="Arial"/>
              <a:ea typeface="Arial"/>
              <a:cs typeface="Arial"/>
              <a:sym typeface="Arial"/>
            </a:endParaRPr>
          </a:p>
          <a:p>
            <a:pPr indent="0" lvl="0" marL="0" rtl="0" algn="l">
              <a:lnSpc>
                <a:spcPct val="90000"/>
              </a:lnSpc>
              <a:spcBef>
                <a:spcPts val="400"/>
              </a:spcBef>
              <a:spcAft>
                <a:spcPts val="0"/>
              </a:spcAft>
              <a:buSzPts val="2100"/>
              <a:buNone/>
            </a:pPr>
            <a:r>
              <a:rPr lang="ja" sz="1200">
                <a:latin typeface="Arial"/>
                <a:ea typeface="Arial"/>
                <a:cs typeface="Arial"/>
                <a:sym typeface="Arial"/>
              </a:rPr>
              <a:t>ビルドしたDockerイメージはdocker image lsコマンドで確認が可能です。</a:t>
            </a:r>
            <a:endParaRPr b="1" sz="1200">
              <a:latin typeface="Arial"/>
              <a:ea typeface="Arial"/>
              <a:cs typeface="Arial"/>
              <a:sym typeface="Arial"/>
            </a:endParaRPr>
          </a:p>
        </p:txBody>
      </p:sp>
      <p:graphicFrame>
        <p:nvGraphicFramePr>
          <p:cNvPr id="515" name="Google Shape;515;p51"/>
          <p:cNvGraphicFramePr/>
          <p:nvPr/>
        </p:nvGraphicFramePr>
        <p:xfrm>
          <a:off x="374800" y="1600938"/>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build -t イメージ名[:タグ名] </a:t>
                      </a:r>
                      <a:r>
                        <a:rPr lang="ja" sz="1100">
                          <a:solidFill>
                            <a:srgbClr val="CFE2F3"/>
                          </a:solidFill>
                          <a:highlight>
                            <a:srgbClr val="333333"/>
                          </a:highlight>
                          <a:latin typeface="Consolas"/>
                          <a:ea typeface="Consolas"/>
                          <a:cs typeface="Consolas"/>
                          <a:sym typeface="Consolas"/>
                        </a:rPr>
                        <a:t>Dockerfile配置ディレクトリのパス</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※タグ名を省略したときはlatestとなる</a:t>
                      </a:r>
                      <a:endParaRPr sz="1100">
                        <a:solidFill>
                          <a:srgbClr val="B8BFC6"/>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graphicFrame>
        <p:nvGraphicFramePr>
          <p:cNvPr id="516" name="Google Shape;516;p51"/>
          <p:cNvGraphicFramePr/>
          <p:nvPr/>
        </p:nvGraphicFramePr>
        <p:xfrm>
          <a:off x="374800" y="2240575"/>
          <a:ext cx="3000000" cy="3000000"/>
        </p:xfrm>
        <a:graphic>
          <a:graphicData uri="http://schemas.openxmlformats.org/drawingml/2006/table">
            <a:tbl>
              <a:tblPr>
                <a:noFill/>
                <a:tableStyleId>{C185A0C0-4474-436E-8C20-3495A2121901}</a:tableStyleId>
              </a:tblPr>
              <a:tblGrid>
                <a:gridCol w="8136950"/>
              </a:tblGrid>
              <a:tr h="723825">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docker image ls</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REPOSITORY          TAG                 IMAGE ID            CREATED             SIZE</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django_kotsubo      1.0                 153befa12952        2 weeks ago         976MB</a:t>
                      </a:r>
                      <a:endParaRPr sz="1100">
                        <a:solidFill>
                          <a:srgbClr val="FFFFFF"/>
                        </a:solidFill>
                      </a:endParaRPr>
                    </a:p>
                  </a:txBody>
                  <a:tcPr marT="63500" marB="63500" marR="63500" marL="63500">
                    <a:solidFill>
                      <a:srgbClr val="333333"/>
                    </a:solidFill>
                  </a:tcPr>
                </a:tc>
              </a:tr>
            </a:tbl>
          </a:graphicData>
        </a:graphic>
      </p:graphicFrame>
      <p:sp>
        <p:nvSpPr>
          <p:cNvPr id="517" name="Google Shape;517;p51"/>
          <p:cNvSpPr/>
          <p:nvPr/>
        </p:nvSpPr>
        <p:spPr>
          <a:xfrm>
            <a:off x="4184425" y="2934550"/>
            <a:ext cx="4357200" cy="313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ja" sz="1200"/>
              <a:t>付録</a:t>
            </a:r>
            <a:r>
              <a:rPr b="1" lang="ja" sz="1200"/>
              <a:t>資料：</a:t>
            </a:r>
            <a:r>
              <a:rPr b="1" lang="ja" sz="1200"/>
              <a:t>「</a:t>
            </a:r>
            <a:r>
              <a:rPr b="1" lang="ja" sz="1200" u="sng">
                <a:solidFill>
                  <a:schemeClr val="hlink"/>
                </a:solidFill>
                <a:hlinkClick action="ppaction://hlinksldjump" r:id="rId3"/>
              </a:rPr>
              <a:t>docker image lsで</a:t>
            </a:r>
            <a:r>
              <a:rPr b="1" lang="ja" sz="1200" u="sng">
                <a:solidFill>
                  <a:schemeClr val="hlink"/>
                </a:solidFill>
                <a:hlinkClick action="ppaction://hlinksldjump" r:id="rId4"/>
              </a:rPr>
              <a:t>表示される項目一覧</a:t>
            </a:r>
            <a:r>
              <a:rPr b="1" lang="ja" sz="1200"/>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52"/>
          <p:cNvSpPr txBox="1"/>
          <p:nvPr>
            <p:ph type="title"/>
          </p:nvPr>
        </p:nvSpPr>
        <p:spPr>
          <a:xfrm>
            <a:off x="222400" y="0"/>
            <a:ext cx="82320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SzPts val="2400"/>
              <a:buNone/>
            </a:pPr>
            <a:r>
              <a:rPr lang="ja" sz="2500"/>
              <a:t>1.10 Dockerイメージ・</a:t>
            </a:r>
            <a:r>
              <a:rPr lang="ja" sz="2500"/>
              <a:t>コンテナ</a:t>
            </a:r>
            <a:r>
              <a:rPr lang="ja" sz="2500"/>
              <a:t>のライフサイクル 5/7</a:t>
            </a:r>
            <a:endParaRPr sz="2500"/>
          </a:p>
        </p:txBody>
      </p:sp>
      <p:sp>
        <p:nvSpPr>
          <p:cNvPr id="524" name="Google Shape;524;p52"/>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525" name="Google Shape;525;p52"/>
          <p:cNvSpPr txBox="1"/>
          <p:nvPr>
            <p:ph idx="1" type="body"/>
          </p:nvPr>
        </p:nvSpPr>
        <p:spPr>
          <a:xfrm>
            <a:off x="353850" y="549975"/>
            <a:ext cx="8586300" cy="800400"/>
          </a:xfrm>
          <a:prstGeom prst="rect">
            <a:avLst/>
          </a:prstGeom>
          <a:noFill/>
          <a:ln>
            <a:noFill/>
          </a:ln>
        </p:spPr>
        <p:txBody>
          <a:bodyPr anchorCtr="0" anchor="t" bIns="34275" lIns="68575" spcFirstLastPara="1" rIns="68575" wrap="square" tIns="34275">
            <a:noAutofit/>
          </a:bodyPr>
          <a:lstStyle/>
          <a:p>
            <a:pPr indent="0" lvl="0" marL="0" rtl="0" algn="l">
              <a:spcBef>
                <a:spcPts val="400"/>
              </a:spcBef>
              <a:spcAft>
                <a:spcPts val="0"/>
              </a:spcAft>
              <a:buSzPts val="2100"/>
              <a:buNone/>
            </a:pPr>
            <a:r>
              <a:rPr b="1" lang="ja" sz="1400">
                <a:latin typeface="Arial"/>
                <a:ea typeface="Arial"/>
                <a:cs typeface="Arial"/>
                <a:sym typeface="Arial"/>
              </a:rPr>
              <a:t>④Dockerコンテナを作成・起動する：docker (container) run コマンド</a:t>
            </a:r>
            <a:endParaRPr sz="1200">
              <a:latin typeface="Arial"/>
              <a:ea typeface="Arial"/>
              <a:cs typeface="Arial"/>
              <a:sym typeface="Arial"/>
            </a:endParaRPr>
          </a:p>
          <a:p>
            <a:pPr indent="0" lvl="0" marL="0" rtl="0" algn="l">
              <a:spcBef>
                <a:spcPts val="400"/>
              </a:spcBef>
              <a:spcAft>
                <a:spcPts val="0"/>
              </a:spcAft>
              <a:buSzPts val="2100"/>
              <a:buNone/>
            </a:pPr>
            <a:r>
              <a:rPr lang="ja" sz="1200">
                <a:latin typeface="Arial"/>
                <a:ea typeface="Arial"/>
                <a:cs typeface="Arial"/>
                <a:sym typeface="Arial"/>
              </a:rPr>
              <a:t>Dockerイメージからコンテナの作成を行います。Dockerコンテナの起動はdocker container run（※containerは省略可）コマンドを使用します。下記にDockerコンテナライフサイクルの運用でよく使わる基本的なコマンドについて説明します。</a:t>
            </a:r>
            <a:endParaRPr sz="1000">
              <a:latin typeface="Arial"/>
              <a:ea typeface="Arial"/>
              <a:cs typeface="Arial"/>
              <a:sym typeface="Arial"/>
            </a:endParaRPr>
          </a:p>
          <a:p>
            <a:pPr indent="0" lvl="0" marL="0" rtl="0" algn="l">
              <a:lnSpc>
                <a:spcPct val="90000"/>
              </a:lnSpc>
              <a:spcBef>
                <a:spcPts val="400"/>
              </a:spcBef>
              <a:spcAft>
                <a:spcPts val="0"/>
              </a:spcAft>
              <a:buSzPts val="2100"/>
              <a:buNone/>
            </a:pPr>
            <a:r>
              <a:t/>
            </a:r>
            <a:endParaRPr b="1" sz="1400">
              <a:latin typeface="Arial"/>
              <a:ea typeface="Arial"/>
              <a:cs typeface="Arial"/>
              <a:sym typeface="Arial"/>
            </a:endParaRPr>
          </a:p>
        </p:txBody>
      </p:sp>
      <p:sp>
        <p:nvSpPr>
          <p:cNvPr id="526" name="Google Shape;526;p52"/>
          <p:cNvSpPr txBox="1"/>
          <p:nvPr/>
        </p:nvSpPr>
        <p:spPr>
          <a:xfrm>
            <a:off x="304800" y="12318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コンテナを作成して起動する（※Dockerfileから新たにコンテナを作成する場合）</a:t>
            </a:r>
            <a:endParaRPr b="1" sz="900"/>
          </a:p>
        </p:txBody>
      </p:sp>
      <p:graphicFrame>
        <p:nvGraphicFramePr>
          <p:cNvPr id="527" name="Google Shape;527;p52"/>
          <p:cNvGraphicFramePr/>
          <p:nvPr/>
        </p:nvGraphicFramePr>
        <p:xfrm>
          <a:off x="374800" y="152335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run [options] イメージ名[:タグ][コマンド] [コマンド引数]</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docker container run [options] イメージID[コマンド] [コマンド引数]</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528" name="Google Shape;528;p52"/>
          <p:cNvSpPr txBox="1"/>
          <p:nvPr/>
        </p:nvSpPr>
        <p:spPr>
          <a:xfrm>
            <a:off x="304800" y="3143588"/>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コンテナを開始する（コンテナ作成は行わず、既存のものを起動する）</a:t>
            </a:r>
            <a:endParaRPr b="1" sz="1100">
              <a:solidFill>
                <a:srgbClr val="FF0000"/>
              </a:solidFill>
            </a:endParaRPr>
          </a:p>
        </p:txBody>
      </p:sp>
      <p:graphicFrame>
        <p:nvGraphicFramePr>
          <p:cNvPr id="529" name="Google Shape;529;p52"/>
          <p:cNvGraphicFramePr/>
          <p:nvPr/>
        </p:nvGraphicFramePr>
        <p:xfrm>
          <a:off x="374800" y="3441263"/>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docker container start コンテナ名またはコンテナID</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530" name="Google Shape;530;p52"/>
          <p:cNvSpPr txBox="1"/>
          <p:nvPr/>
        </p:nvSpPr>
        <p:spPr>
          <a:xfrm>
            <a:off x="298600" y="37689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コンテナの一覧を表示する</a:t>
            </a:r>
            <a:endParaRPr b="1" sz="1100">
              <a:solidFill>
                <a:srgbClr val="FF0000"/>
              </a:solidFill>
            </a:endParaRPr>
          </a:p>
        </p:txBody>
      </p:sp>
      <p:graphicFrame>
        <p:nvGraphicFramePr>
          <p:cNvPr id="531" name="Google Shape;531;p52"/>
          <p:cNvGraphicFramePr/>
          <p:nvPr/>
        </p:nvGraphicFramePr>
        <p:xfrm>
          <a:off x="374800" y="4028325"/>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ls</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※停止したコンテナを含めて一覧を表示する場合</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chemeClr val="lt1"/>
                          </a:solidFill>
                          <a:highlight>
                            <a:srgbClr val="333333"/>
                          </a:highlight>
                          <a:latin typeface="Consolas"/>
                          <a:ea typeface="Consolas"/>
                          <a:cs typeface="Consolas"/>
                          <a:sym typeface="Consolas"/>
                        </a:rPr>
                        <a:t>docker container ls -a</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532" name="Google Shape;532;p52"/>
          <p:cNvSpPr txBox="1"/>
          <p:nvPr/>
        </p:nvSpPr>
        <p:spPr>
          <a:xfrm>
            <a:off x="304800" y="21541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コンテナを停止する</a:t>
            </a:r>
            <a:endParaRPr b="1" sz="1100">
              <a:solidFill>
                <a:srgbClr val="FF0000"/>
              </a:solidFill>
            </a:endParaRPr>
          </a:p>
        </p:txBody>
      </p:sp>
      <p:graphicFrame>
        <p:nvGraphicFramePr>
          <p:cNvPr id="533" name="Google Shape;533;p52"/>
          <p:cNvGraphicFramePr/>
          <p:nvPr/>
        </p:nvGraphicFramePr>
        <p:xfrm>
          <a:off x="374800" y="2466700"/>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stop コンテナIDまたはコンテナ名</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※すべてのコンテナを停止する場合</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docker container stop $(docker ps -q)</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534" name="Google Shape;534;p52"/>
          <p:cNvSpPr/>
          <p:nvPr/>
        </p:nvSpPr>
        <p:spPr>
          <a:xfrm>
            <a:off x="3061925" y="2020150"/>
            <a:ext cx="5420400" cy="2739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ja" sz="1200"/>
              <a:t>付録資料：</a:t>
            </a:r>
            <a:r>
              <a:rPr b="1" lang="ja" sz="1200"/>
              <a:t>「</a:t>
            </a:r>
            <a:r>
              <a:rPr b="1" lang="ja" sz="1200" u="sng">
                <a:solidFill>
                  <a:schemeClr val="hlink"/>
                </a:solidFill>
                <a:hlinkClick action="ppaction://hlinksldjump" r:id="rId3"/>
              </a:rPr>
              <a:t>docker container runでよく利用されるオプション</a:t>
            </a:r>
            <a:r>
              <a:rPr b="1" lang="ja" sz="1200"/>
              <a:t>」</a:t>
            </a:r>
            <a:endParaRPr/>
          </a:p>
        </p:txBody>
      </p:sp>
      <p:sp>
        <p:nvSpPr>
          <p:cNvPr id="535" name="Google Shape;535;p52"/>
          <p:cNvSpPr/>
          <p:nvPr/>
        </p:nvSpPr>
        <p:spPr>
          <a:xfrm>
            <a:off x="4108225" y="4382350"/>
            <a:ext cx="4357200" cy="3138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ja" sz="1200"/>
              <a:t>付録</a:t>
            </a:r>
            <a:r>
              <a:rPr b="1" lang="ja" sz="1200"/>
              <a:t>資料：「</a:t>
            </a:r>
            <a:r>
              <a:rPr b="1" lang="ja" sz="1200" u="sng">
                <a:solidFill>
                  <a:schemeClr val="hlink"/>
                </a:solidFill>
                <a:hlinkClick action="ppaction://hlinksldjump" r:id="rId4"/>
              </a:rPr>
              <a:t>docker container lsで表示される項目一覧</a:t>
            </a:r>
            <a:r>
              <a:rPr b="1" lang="ja" sz="1200"/>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53"/>
          <p:cNvSpPr txBox="1"/>
          <p:nvPr>
            <p:ph type="title"/>
          </p:nvPr>
        </p:nvSpPr>
        <p:spPr>
          <a:xfrm>
            <a:off x="222400" y="0"/>
            <a:ext cx="82422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SzPts val="2400"/>
              <a:buNone/>
            </a:pPr>
            <a:r>
              <a:rPr lang="ja" sz="2500"/>
              <a:t>1.10 Dockerイメージ・</a:t>
            </a:r>
            <a:r>
              <a:rPr lang="ja" sz="2500"/>
              <a:t>コンテナ</a:t>
            </a:r>
            <a:r>
              <a:rPr lang="ja" sz="2500"/>
              <a:t>のライフサイクル 6/7</a:t>
            </a:r>
            <a:endParaRPr sz="2500"/>
          </a:p>
        </p:txBody>
      </p:sp>
      <p:sp>
        <p:nvSpPr>
          <p:cNvPr id="542" name="Google Shape;542;p53"/>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543" name="Google Shape;543;p53"/>
          <p:cNvSpPr txBox="1"/>
          <p:nvPr/>
        </p:nvSpPr>
        <p:spPr>
          <a:xfrm>
            <a:off x="374800" y="13998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コンテナを再起動する</a:t>
            </a:r>
            <a:endParaRPr b="1" sz="1100"/>
          </a:p>
        </p:txBody>
      </p:sp>
      <p:graphicFrame>
        <p:nvGraphicFramePr>
          <p:cNvPr id="544" name="Google Shape;544;p53"/>
          <p:cNvGraphicFramePr/>
          <p:nvPr/>
        </p:nvGraphicFramePr>
        <p:xfrm>
          <a:off x="368600" y="1693875"/>
          <a:ext cx="3000000" cy="3000000"/>
        </p:xfrm>
        <a:graphic>
          <a:graphicData uri="http://schemas.openxmlformats.org/drawingml/2006/table">
            <a:tbl>
              <a:tblPr>
                <a:noFill/>
                <a:tableStyleId>{C185A0C0-4474-436E-8C20-3495A2121901}</a:tableStyleId>
              </a:tblPr>
              <a:tblGrid>
                <a:gridCol w="8149350"/>
              </a:tblGrid>
              <a:tr h="317500">
                <a:tc>
                  <a:txBody>
                    <a:bodyPr/>
                    <a:lstStyle/>
                    <a:p>
                      <a:pPr indent="0" lvl="0" marL="0" rtl="0" algn="l">
                        <a:lnSpc>
                          <a:spcPct val="115000"/>
                        </a:lnSpc>
                        <a:spcBef>
                          <a:spcPts val="0"/>
                        </a:spcBef>
                        <a:spcAft>
                          <a:spcPts val="0"/>
                        </a:spcAft>
                        <a:buClr>
                          <a:schemeClr val="dk1"/>
                        </a:buClr>
                        <a:buSzPts val="1100"/>
                        <a:buFont typeface="Arial"/>
                        <a:buNone/>
                      </a:pPr>
                      <a:r>
                        <a:rPr lang="ja" sz="1100">
                          <a:solidFill>
                            <a:schemeClr val="lt1"/>
                          </a:solidFill>
                          <a:highlight>
                            <a:srgbClr val="333333"/>
                          </a:highlight>
                          <a:latin typeface="Consolas"/>
                          <a:ea typeface="Consolas"/>
                          <a:cs typeface="Consolas"/>
                          <a:sym typeface="Consolas"/>
                        </a:rPr>
                        <a:t>docker </a:t>
                      </a:r>
                      <a:r>
                        <a:rPr lang="ja" sz="1100">
                          <a:solidFill>
                            <a:srgbClr val="F3F3F3"/>
                          </a:solidFill>
                          <a:highlight>
                            <a:srgbClr val="333333"/>
                          </a:highlight>
                          <a:latin typeface="Consolas"/>
                          <a:ea typeface="Consolas"/>
                          <a:cs typeface="Consolas"/>
                          <a:sym typeface="Consolas"/>
                        </a:rPr>
                        <a:t>container restart </a:t>
                      </a:r>
                      <a:r>
                        <a:rPr lang="ja" sz="1100">
                          <a:solidFill>
                            <a:schemeClr val="lt1"/>
                          </a:solidFill>
                          <a:highlight>
                            <a:srgbClr val="333333"/>
                          </a:highlight>
                          <a:latin typeface="Consolas"/>
                          <a:ea typeface="Consolas"/>
                          <a:cs typeface="Consolas"/>
                          <a:sym typeface="Consolas"/>
                        </a:rPr>
                        <a:t>コンテナIDまたはコンテナ名</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545" name="Google Shape;545;p53"/>
          <p:cNvSpPr txBox="1"/>
          <p:nvPr/>
        </p:nvSpPr>
        <p:spPr>
          <a:xfrm>
            <a:off x="374800" y="26979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コンテナを破棄する</a:t>
            </a:r>
            <a:endParaRPr b="1" sz="1100">
              <a:solidFill>
                <a:srgbClr val="FF0000"/>
              </a:solidFill>
            </a:endParaRPr>
          </a:p>
        </p:txBody>
      </p:sp>
      <p:graphicFrame>
        <p:nvGraphicFramePr>
          <p:cNvPr id="546" name="Google Shape;546;p53"/>
          <p:cNvGraphicFramePr/>
          <p:nvPr/>
        </p:nvGraphicFramePr>
        <p:xfrm>
          <a:off x="368600" y="2997988"/>
          <a:ext cx="3000000" cy="3000000"/>
        </p:xfrm>
        <a:graphic>
          <a:graphicData uri="http://schemas.openxmlformats.org/drawingml/2006/table">
            <a:tbl>
              <a:tblPr>
                <a:noFill/>
                <a:tableStyleId>{C185A0C0-4474-436E-8C20-3495A2121901}</a:tableStyleId>
              </a:tblPr>
              <a:tblGrid>
                <a:gridCol w="814315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rm コンテナIDまたはコンテナ名</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※通常、docker container rmコマンドでは実行中のコンテナを破棄することはできないが、-fオプションをつけることで実行中のコンテナの停止・削除まで行うことが可能</a:t>
                      </a:r>
                      <a:endParaRPr sz="1100">
                        <a:solidFill>
                          <a:srgbClr val="B8BFC6"/>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547" name="Google Shape;547;p53"/>
          <p:cNvSpPr txBox="1"/>
          <p:nvPr/>
        </p:nvSpPr>
        <p:spPr>
          <a:xfrm>
            <a:off x="304800" y="20521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イメージを破棄する</a:t>
            </a:r>
            <a:endParaRPr b="1" sz="1200">
              <a:latin typeface="Meiryo"/>
              <a:ea typeface="Meiryo"/>
              <a:cs typeface="Meiryo"/>
              <a:sym typeface="Meiryo"/>
            </a:endParaRPr>
          </a:p>
        </p:txBody>
      </p:sp>
      <p:graphicFrame>
        <p:nvGraphicFramePr>
          <p:cNvPr id="548" name="Google Shape;548;p53"/>
          <p:cNvGraphicFramePr/>
          <p:nvPr/>
        </p:nvGraphicFramePr>
        <p:xfrm>
          <a:off x="374800" y="2349775"/>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rmi [イメージID]</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549" name="Google Shape;549;p53"/>
          <p:cNvSpPr txBox="1"/>
          <p:nvPr/>
        </p:nvSpPr>
        <p:spPr>
          <a:xfrm>
            <a:off x="304800" y="708463"/>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Dockerコンテナのシェル(bash)の中に入る</a:t>
            </a:r>
            <a:endParaRPr b="1" sz="1200">
              <a:latin typeface="Meiryo"/>
              <a:ea typeface="Meiryo"/>
              <a:cs typeface="Meiryo"/>
              <a:sym typeface="Meiryo"/>
            </a:endParaRPr>
          </a:p>
        </p:txBody>
      </p:sp>
      <p:graphicFrame>
        <p:nvGraphicFramePr>
          <p:cNvPr id="550" name="Google Shape;550;p53"/>
          <p:cNvGraphicFramePr/>
          <p:nvPr/>
        </p:nvGraphicFramePr>
        <p:xfrm>
          <a:off x="374800" y="1006138"/>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exec -it コンテナ名 bash</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551" name="Google Shape;551;p53"/>
          <p:cNvSpPr/>
          <p:nvPr/>
        </p:nvSpPr>
        <p:spPr>
          <a:xfrm>
            <a:off x="368600" y="3848950"/>
            <a:ext cx="8143200" cy="656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400"/>
              </a:spcBef>
              <a:spcAft>
                <a:spcPts val="0"/>
              </a:spcAft>
              <a:buNone/>
            </a:pPr>
            <a:r>
              <a:rPr b="1" lang="ja" sz="1200"/>
              <a:t>その他のDockerコンテナの運用に関するコマンドについては付録の</a:t>
            </a:r>
            <a:r>
              <a:rPr b="1" lang="ja" sz="1200" u="sng">
                <a:solidFill>
                  <a:schemeClr val="hlink"/>
                </a:solidFill>
                <a:hlinkClick action="ppaction://hlinksldjump" r:id="rId3"/>
              </a:rPr>
              <a:t>Dockerコマンド一覧</a:t>
            </a:r>
            <a:r>
              <a:rPr b="1" lang="ja" sz="1200"/>
              <a:t>を参照ください。</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54"/>
          <p:cNvSpPr txBox="1"/>
          <p:nvPr>
            <p:ph type="title"/>
          </p:nvPr>
        </p:nvSpPr>
        <p:spPr>
          <a:xfrm>
            <a:off x="222400" y="0"/>
            <a:ext cx="84996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SzPts val="2400"/>
              <a:buNone/>
            </a:pPr>
            <a:r>
              <a:rPr lang="ja" sz="2500"/>
              <a:t>1.10 Dockerイメージ・</a:t>
            </a:r>
            <a:r>
              <a:rPr lang="ja" sz="2500"/>
              <a:t>コンテナ</a:t>
            </a:r>
            <a:r>
              <a:rPr lang="ja" sz="2500"/>
              <a:t>のライフサイクル 7/7</a:t>
            </a:r>
            <a:endParaRPr sz="2500"/>
          </a:p>
        </p:txBody>
      </p:sp>
      <p:sp>
        <p:nvSpPr>
          <p:cNvPr id="558" name="Google Shape;558;p54"/>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559" name="Google Shape;559;p54"/>
          <p:cNvSpPr txBox="1"/>
          <p:nvPr>
            <p:ph idx="1" type="body"/>
          </p:nvPr>
        </p:nvSpPr>
        <p:spPr>
          <a:xfrm>
            <a:off x="353850" y="549975"/>
            <a:ext cx="8586300" cy="800400"/>
          </a:xfrm>
          <a:prstGeom prst="rect">
            <a:avLst/>
          </a:prstGeom>
          <a:noFill/>
          <a:ln>
            <a:noFill/>
          </a:ln>
        </p:spPr>
        <p:txBody>
          <a:bodyPr anchorCtr="0" anchor="t" bIns="34275" lIns="68575" spcFirstLastPara="1" rIns="68575" wrap="square" tIns="34275">
            <a:noAutofit/>
          </a:bodyPr>
          <a:lstStyle/>
          <a:p>
            <a:pPr indent="0" lvl="0" marL="0" rtl="0" algn="l">
              <a:spcBef>
                <a:spcPts val="400"/>
              </a:spcBef>
              <a:spcAft>
                <a:spcPts val="0"/>
              </a:spcAft>
              <a:buSzPts val="2100"/>
              <a:buNone/>
            </a:pPr>
            <a:r>
              <a:rPr b="1" lang="ja" sz="1400">
                <a:latin typeface="Arial"/>
                <a:ea typeface="Arial"/>
                <a:cs typeface="Arial"/>
                <a:sym typeface="Arial"/>
              </a:rPr>
              <a:t>⑤Dockerコンテナをイメージに変換する</a:t>
            </a:r>
            <a:endParaRPr sz="1200">
              <a:latin typeface="Arial"/>
              <a:ea typeface="Arial"/>
              <a:cs typeface="Arial"/>
              <a:sym typeface="Arial"/>
            </a:endParaRPr>
          </a:p>
          <a:p>
            <a:pPr indent="0" lvl="0" marL="0" rtl="0" algn="l">
              <a:spcBef>
                <a:spcPts val="400"/>
              </a:spcBef>
              <a:spcAft>
                <a:spcPts val="0"/>
              </a:spcAft>
              <a:buSzPts val="2100"/>
              <a:buNone/>
            </a:pPr>
            <a:r>
              <a:rPr lang="ja" sz="1200">
                <a:latin typeface="Arial"/>
                <a:ea typeface="Arial"/>
                <a:cs typeface="Arial"/>
                <a:sym typeface="Arial"/>
              </a:rPr>
              <a:t>Dockerコンテナをイメージとして変換することが可能です。その場合はdocker commitコマンドを使用します。変換したイメージはdocker image lsコマンドで確認が可能です。</a:t>
            </a:r>
            <a:endParaRPr sz="1200">
              <a:latin typeface="Arial"/>
              <a:ea typeface="Arial"/>
              <a:cs typeface="Arial"/>
              <a:sym typeface="Arial"/>
            </a:endParaRPr>
          </a:p>
          <a:p>
            <a:pPr indent="0" lvl="0" marL="0" rtl="0" algn="l">
              <a:lnSpc>
                <a:spcPct val="90000"/>
              </a:lnSpc>
              <a:spcBef>
                <a:spcPts val="400"/>
              </a:spcBef>
              <a:spcAft>
                <a:spcPts val="0"/>
              </a:spcAft>
              <a:buSzPts val="2100"/>
              <a:buNone/>
            </a:pPr>
            <a:r>
              <a:t/>
            </a:r>
            <a:endParaRPr b="1" sz="1400">
              <a:latin typeface="Arial"/>
              <a:ea typeface="Arial"/>
              <a:cs typeface="Arial"/>
              <a:sym typeface="Arial"/>
            </a:endParaRPr>
          </a:p>
        </p:txBody>
      </p:sp>
      <p:sp>
        <p:nvSpPr>
          <p:cNvPr id="560" name="Google Shape;560;p54"/>
          <p:cNvSpPr txBox="1"/>
          <p:nvPr/>
        </p:nvSpPr>
        <p:spPr>
          <a:xfrm>
            <a:off x="304800" y="12318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DockerコンテナをDockerイメージに変換する</a:t>
            </a:r>
            <a:endParaRPr b="1" sz="900"/>
          </a:p>
        </p:txBody>
      </p:sp>
      <p:graphicFrame>
        <p:nvGraphicFramePr>
          <p:cNvPr id="561" name="Google Shape;561;p54"/>
          <p:cNvGraphicFramePr/>
          <p:nvPr/>
        </p:nvGraphicFramePr>
        <p:xfrm>
          <a:off x="374800" y="152335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commit 変換元のDockerコンテナ名 DockerHubのアカウント名/変換先のDockerコンテナイメージ名[:tag]</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562" name="Google Shape;562;p54"/>
          <p:cNvSpPr txBox="1"/>
          <p:nvPr/>
        </p:nvSpPr>
        <p:spPr>
          <a:xfrm>
            <a:off x="304800" y="2610188"/>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DockerイメージをDockerHubにpushする</a:t>
            </a:r>
            <a:endParaRPr b="1" sz="1100">
              <a:solidFill>
                <a:srgbClr val="FF0000"/>
              </a:solidFill>
            </a:endParaRPr>
          </a:p>
        </p:txBody>
      </p:sp>
      <p:graphicFrame>
        <p:nvGraphicFramePr>
          <p:cNvPr id="563" name="Google Shape;563;p54"/>
          <p:cNvGraphicFramePr/>
          <p:nvPr/>
        </p:nvGraphicFramePr>
        <p:xfrm>
          <a:off x="374800" y="2907863"/>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 docker login</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～以下省略</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Login Succeeded</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 docker push DockerHubのアカウント名/Dockerコンテナイメージ名[:tag]</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564" name="Google Shape;564;p54"/>
          <p:cNvSpPr txBox="1"/>
          <p:nvPr>
            <p:ph idx="1" type="body"/>
          </p:nvPr>
        </p:nvSpPr>
        <p:spPr>
          <a:xfrm>
            <a:off x="374800" y="1892250"/>
            <a:ext cx="8586300" cy="698400"/>
          </a:xfrm>
          <a:prstGeom prst="rect">
            <a:avLst/>
          </a:prstGeom>
          <a:noFill/>
          <a:ln>
            <a:noFill/>
          </a:ln>
        </p:spPr>
        <p:txBody>
          <a:bodyPr anchorCtr="0" anchor="t" bIns="34275" lIns="68575" spcFirstLastPara="1" rIns="68575" wrap="square" tIns="34275">
            <a:noAutofit/>
          </a:bodyPr>
          <a:lstStyle/>
          <a:p>
            <a:pPr indent="0" lvl="0" marL="0" rtl="0" algn="l">
              <a:spcBef>
                <a:spcPts val="400"/>
              </a:spcBef>
              <a:spcAft>
                <a:spcPts val="0"/>
              </a:spcAft>
              <a:buSzPts val="2100"/>
              <a:buNone/>
            </a:pPr>
            <a:r>
              <a:rPr b="1" lang="ja" sz="1400">
                <a:latin typeface="Arial"/>
                <a:ea typeface="Arial"/>
                <a:cs typeface="Arial"/>
                <a:sym typeface="Arial"/>
              </a:rPr>
              <a:t>⑥Docker HubへDockerイメージを登録する</a:t>
            </a:r>
            <a:endParaRPr b="1" sz="1400">
              <a:latin typeface="Arial"/>
              <a:ea typeface="Arial"/>
              <a:cs typeface="Arial"/>
              <a:sym typeface="Arial"/>
            </a:endParaRPr>
          </a:p>
          <a:p>
            <a:pPr indent="0" lvl="0" marL="0" rtl="0" algn="l">
              <a:spcBef>
                <a:spcPts val="400"/>
              </a:spcBef>
              <a:spcAft>
                <a:spcPts val="0"/>
              </a:spcAft>
              <a:buSzPts val="2100"/>
              <a:buNone/>
            </a:pPr>
            <a:r>
              <a:rPr lang="ja" sz="1200">
                <a:latin typeface="Arial"/>
                <a:ea typeface="Arial"/>
                <a:cs typeface="Arial"/>
                <a:sym typeface="Arial"/>
              </a:rPr>
              <a:t>コンテナから変換したイメージをDocker Hubにpushして共有することが可能です。その場合は最初にdocker loginコマンドでDockerHubにログインしたのち、docker pushコマンドで行います。</a:t>
            </a:r>
            <a:endParaRPr b="1"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195875" y="611300"/>
            <a:ext cx="84306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1800">
                <a:latin typeface="Meiryo"/>
                <a:ea typeface="Meiryo"/>
                <a:cs typeface="Meiryo"/>
                <a:sym typeface="Meiryo"/>
              </a:rPr>
              <a:t>本資料の目的・構成</a:t>
            </a:r>
            <a:endParaRPr b="1" sz="1800">
              <a:latin typeface="Meiryo"/>
              <a:ea typeface="Meiryo"/>
              <a:cs typeface="Meiryo"/>
              <a:sym typeface="Meiryo"/>
            </a:endParaRPr>
          </a:p>
          <a:p>
            <a:pPr indent="0" lvl="0" marL="0" rtl="0" algn="l">
              <a:lnSpc>
                <a:spcPct val="90000"/>
              </a:lnSpc>
              <a:spcBef>
                <a:spcPts val="800"/>
              </a:spcBef>
              <a:spcAft>
                <a:spcPts val="0"/>
              </a:spcAft>
              <a:buSzPts val="2100"/>
              <a:buNone/>
            </a:pPr>
            <a:r>
              <a:rPr b="1" lang="ja" sz="1800">
                <a:latin typeface="Meiryo"/>
                <a:ea typeface="Meiryo"/>
                <a:cs typeface="Meiryo"/>
                <a:sym typeface="Meiryo"/>
              </a:rPr>
              <a:t>1. 本資料の目的</a:t>
            </a:r>
            <a:endParaRPr b="1" sz="1800">
              <a:latin typeface="Meiryo"/>
              <a:ea typeface="Meiryo"/>
              <a:cs typeface="Meiryo"/>
              <a:sym typeface="Meiryo"/>
            </a:endParaRPr>
          </a:p>
          <a:p>
            <a:pPr indent="0" lvl="0" marL="0" rtl="0" algn="l">
              <a:lnSpc>
                <a:spcPct val="90000"/>
              </a:lnSpc>
              <a:spcBef>
                <a:spcPts val="800"/>
              </a:spcBef>
              <a:spcAft>
                <a:spcPts val="0"/>
              </a:spcAft>
              <a:buSzPts val="2100"/>
              <a:buNone/>
            </a:pPr>
            <a:r>
              <a:rPr lang="ja" sz="1700"/>
              <a:t>仮想化環境についての</a:t>
            </a:r>
            <a:r>
              <a:rPr lang="ja" sz="1700"/>
              <a:t>仮想マシン(VM）とのコンテナとの相違点や特徴について整理するととともに</a:t>
            </a:r>
            <a:r>
              <a:rPr lang="ja" sz="1700"/>
              <a:t>、D</a:t>
            </a:r>
            <a:r>
              <a:rPr lang="ja" sz="1700"/>
              <a:t>ockerを活用した仮想化環境構築・運用方法についての説明資料として</a:t>
            </a:r>
            <a:r>
              <a:rPr lang="ja" sz="1700"/>
              <a:t>勉強会等で活用したり、Docker未経験者や初心者の方でも読んで、Dockerの概要が掴め、クイックスタートできる参考資料とすることを目的とする。</a:t>
            </a:r>
            <a:endParaRPr b="1" sz="1800">
              <a:latin typeface="Meiryo"/>
              <a:ea typeface="Meiryo"/>
              <a:cs typeface="Meiryo"/>
              <a:sym typeface="Meiryo"/>
            </a:endParaRPr>
          </a:p>
          <a:p>
            <a:pPr indent="0" lvl="0" marL="0" rtl="0" algn="l">
              <a:lnSpc>
                <a:spcPct val="90000"/>
              </a:lnSpc>
              <a:spcBef>
                <a:spcPts val="800"/>
              </a:spcBef>
              <a:spcAft>
                <a:spcPts val="0"/>
              </a:spcAft>
              <a:buSzPts val="2100"/>
              <a:buNone/>
            </a:pPr>
            <a:r>
              <a:rPr b="1" lang="ja" sz="1800">
                <a:latin typeface="Meiryo"/>
                <a:ea typeface="Meiryo"/>
                <a:cs typeface="Meiryo"/>
                <a:sym typeface="Meiryo"/>
              </a:rPr>
              <a:t>2. 本資料の構成</a:t>
            </a:r>
            <a:endParaRPr b="1" sz="1800">
              <a:latin typeface="Meiryo"/>
              <a:ea typeface="Meiryo"/>
              <a:cs typeface="Meiryo"/>
              <a:sym typeface="Meiryo"/>
            </a:endParaRPr>
          </a:p>
          <a:p>
            <a:pPr indent="0" lvl="0" marL="0" rtl="0" algn="l">
              <a:lnSpc>
                <a:spcPct val="90000"/>
              </a:lnSpc>
              <a:spcBef>
                <a:spcPts val="800"/>
              </a:spcBef>
              <a:spcAft>
                <a:spcPts val="0"/>
              </a:spcAft>
              <a:buSzPts val="2100"/>
              <a:buNone/>
            </a:pPr>
            <a:r>
              <a:rPr lang="ja" sz="1700">
                <a:latin typeface="Meiryo"/>
                <a:ea typeface="Meiryo"/>
                <a:cs typeface="Meiryo"/>
                <a:sym typeface="Meiryo"/>
              </a:rPr>
              <a:t>	本資料の構成は以下の通りである。</a:t>
            </a:r>
            <a:endParaRPr sz="1700">
              <a:latin typeface="Meiryo"/>
              <a:ea typeface="Meiryo"/>
              <a:cs typeface="Meiryo"/>
              <a:sym typeface="Meiryo"/>
            </a:endParaRPr>
          </a:p>
          <a:p>
            <a:pPr indent="457200" lvl="0" marL="0" rtl="0" algn="l">
              <a:lnSpc>
                <a:spcPct val="90000"/>
              </a:lnSpc>
              <a:spcBef>
                <a:spcPts val="800"/>
              </a:spcBef>
              <a:spcAft>
                <a:spcPts val="0"/>
              </a:spcAft>
              <a:buSzPts val="2100"/>
              <a:buNone/>
            </a:pPr>
            <a:r>
              <a:rPr b="1" lang="ja" sz="1700"/>
              <a:t>2.1 Docker概要</a:t>
            </a:r>
            <a:endParaRPr b="1" sz="1700"/>
          </a:p>
          <a:p>
            <a:pPr indent="457200" lvl="0" marL="0" rtl="0" algn="l">
              <a:lnSpc>
                <a:spcPct val="90000"/>
              </a:lnSpc>
              <a:spcBef>
                <a:spcPts val="800"/>
              </a:spcBef>
              <a:spcAft>
                <a:spcPts val="0"/>
              </a:spcAft>
              <a:buSzPts val="2100"/>
              <a:buNone/>
            </a:pPr>
            <a:r>
              <a:rPr lang="ja" sz="1700"/>
              <a:t>　仮想化環境の種類及びそれぞれの仕組みや特性について説明する。</a:t>
            </a:r>
            <a:endParaRPr sz="1700"/>
          </a:p>
          <a:p>
            <a:pPr indent="457200" lvl="0" marL="0" rtl="0" algn="l">
              <a:lnSpc>
                <a:spcPct val="90000"/>
              </a:lnSpc>
              <a:spcBef>
                <a:spcPts val="800"/>
              </a:spcBef>
              <a:spcAft>
                <a:spcPts val="0"/>
              </a:spcAft>
              <a:buSzPts val="2100"/>
              <a:buNone/>
            </a:pPr>
            <a:r>
              <a:rPr b="1" lang="ja" sz="1700"/>
              <a:t>2.2 Dockerを使ってみた</a:t>
            </a:r>
            <a:endParaRPr b="1" sz="1700"/>
          </a:p>
          <a:p>
            <a:pPr indent="457200" lvl="0" marL="0" rtl="0" algn="l">
              <a:lnSpc>
                <a:spcPct val="90000"/>
              </a:lnSpc>
              <a:spcBef>
                <a:spcPts val="800"/>
              </a:spcBef>
              <a:spcAft>
                <a:spcPts val="0"/>
              </a:spcAft>
              <a:buSzPts val="2100"/>
              <a:buNone/>
            </a:pPr>
            <a:r>
              <a:rPr lang="ja" sz="1700"/>
              <a:t>　MariaDBのDockerコンテナを作成する一連の手順について説明する。</a:t>
            </a:r>
            <a:endParaRPr sz="1700"/>
          </a:p>
          <a:p>
            <a:pPr indent="0" lvl="1" marL="0" rtl="0" algn="l">
              <a:lnSpc>
                <a:spcPct val="90000"/>
              </a:lnSpc>
              <a:spcBef>
                <a:spcPts val="400"/>
              </a:spcBef>
              <a:spcAft>
                <a:spcPts val="0"/>
              </a:spcAft>
              <a:buSzPts val="1800"/>
              <a:buNone/>
            </a:pPr>
            <a:r>
              <a:t/>
            </a:r>
            <a:endParaRPr sz="1100"/>
          </a:p>
          <a:p>
            <a:pPr indent="0" lvl="0" marL="0" rtl="0" algn="l">
              <a:lnSpc>
                <a:spcPct val="90000"/>
              </a:lnSpc>
              <a:spcBef>
                <a:spcPts val="800"/>
              </a:spcBef>
              <a:spcAft>
                <a:spcPts val="0"/>
              </a:spcAft>
              <a:buSzPts val="2100"/>
              <a:buNone/>
            </a:pPr>
            <a:r>
              <a:rPr lang="ja" sz="1100"/>
              <a:t>　　</a:t>
            </a:r>
            <a:endParaRPr sz="1100"/>
          </a:p>
        </p:txBody>
      </p:sp>
      <p:sp>
        <p:nvSpPr>
          <p:cNvPr id="144" name="Google Shape;144;p28"/>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entury Gothic"/>
              <a:buNone/>
            </a:pPr>
            <a:r>
              <a:rPr lang="ja" sz="2500"/>
              <a:t>本資料の目的　</a:t>
            </a:r>
            <a:endParaRPr sz="2500"/>
          </a:p>
        </p:txBody>
      </p:sp>
      <p:sp>
        <p:nvSpPr>
          <p:cNvPr id="145" name="Google Shape;145;p28"/>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55"/>
          <p:cNvSpPr txBox="1"/>
          <p:nvPr>
            <p:ph type="ctrTitle"/>
          </p:nvPr>
        </p:nvSpPr>
        <p:spPr>
          <a:xfrm>
            <a:off x="1131850" y="424157"/>
            <a:ext cx="6858000" cy="642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entury Gothic"/>
              <a:buNone/>
            </a:pPr>
            <a:r>
              <a:rPr lang="ja" sz="3600"/>
              <a:t>２</a:t>
            </a:r>
            <a:r>
              <a:rPr lang="ja" sz="3600"/>
              <a:t>．Dockerを</a:t>
            </a:r>
            <a:r>
              <a:rPr lang="ja" sz="3600"/>
              <a:t>使ってみた</a:t>
            </a:r>
            <a:endParaRPr sz="3600"/>
          </a:p>
        </p:txBody>
      </p:sp>
      <p:pic>
        <p:nvPicPr>
          <p:cNvPr id="570" name="Google Shape;570;p55"/>
          <p:cNvPicPr preferRelativeResize="0"/>
          <p:nvPr/>
        </p:nvPicPr>
        <p:blipFill>
          <a:blip r:embed="rId3">
            <a:alphaModFix/>
          </a:blip>
          <a:stretch>
            <a:fillRect/>
          </a:stretch>
        </p:blipFill>
        <p:spPr>
          <a:xfrm>
            <a:off x="2530050" y="1066157"/>
            <a:ext cx="4216284" cy="351736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56"/>
          <p:cNvSpPr txBox="1"/>
          <p:nvPr>
            <p:ph idx="1" type="body"/>
          </p:nvPr>
        </p:nvSpPr>
        <p:spPr>
          <a:xfrm>
            <a:off x="195875" y="611300"/>
            <a:ext cx="7965900" cy="4067100"/>
          </a:xfrm>
          <a:prstGeom prst="rect">
            <a:avLst/>
          </a:prstGeom>
          <a:noFill/>
          <a:ln>
            <a:noFill/>
          </a:ln>
        </p:spPr>
        <p:txBody>
          <a:bodyPr anchorCtr="0" anchor="t" bIns="34275" lIns="68575" spcFirstLastPara="1" rIns="68575" wrap="square" tIns="34275">
            <a:noAutofit/>
          </a:bodyPr>
          <a:lstStyle/>
          <a:p>
            <a:pPr indent="0" lvl="1" marL="0" rtl="0" algn="l">
              <a:lnSpc>
                <a:spcPct val="90000"/>
              </a:lnSpc>
              <a:spcBef>
                <a:spcPts val="400"/>
              </a:spcBef>
              <a:spcAft>
                <a:spcPts val="0"/>
              </a:spcAft>
              <a:buSzPts val="1800"/>
              <a:buNone/>
            </a:pPr>
            <a:r>
              <a:rPr b="1" lang="ja">
                <a:latin typeface="Meiryo"/>
                <a:ea typeface="Meiryo"/>
                <a:cs typeface="Meiryo"/>
                <a:sym typeface="Meiryo"/>
              </a:rPr>
              <a:t>  </a:t>
            </a:r>
            <a:r>
              <a:rPr b="1" lang="ja">
                <a:latin typeface="Meiryo"/>
                <a:ea typeface="Meiryo"/>
                <a:cs typeface="Meiryo"/>
                <a:sym typeface="Meiryo"/>
              </a:rPr>
              <a:t>今回Dockerで仮想環境を構築した際の前提条件及び環境</a:t>
            </a:r>
            <a:endParaRPr sz="1100"/>
          </a:p>
          <a:p>
            <a:pPr indent="0" lvl="0" marL="0" rtl="0" algn="l">
              <a:lnSpc>
                <a:spcPct val="90000"/>
              </a:lnSpc>
              <a:spcBef>
                <a:spcPts val="800"/>
              </a:spcBef>
              <a:spcAft>
                <a:spcPts val="0"/>
              </a:spcAft>
              <a:buSzPts val="2100"/>
              <a:buNone/>
            </a:pPr>
            <a:r>
              <a:rPr lang="ja" sz="1100"/>
              <a:t>　　</a:t>
            </a:r>
            <a:endParaRPr sz="1100"/>
          </a:p>
        </p:txBody>
      </p:sp>
      <p:sp>
        <p:nvSpPr>
          <p:cNvPr id="577" name="Google Shape;577;p56"/>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2400"/>
              <a:buFont typeface="Century Gothic"/>
              <a:buNone/>
            </a:pPr>
            <a:r>
              <a:rPr lang="ja" sz="2500"/>
              <a:t>2.1 </a:t>
            </a:r>
            <a:r>
              <a:rPr lang="ja" sz="2500"/>
              <a:t>Dockerのインストール 1/6</a:t>
            </a:r>
            <a:endParaRPr/>
          </a:p>
        </p:txBody>
      </p:sp>
      <p:sp>
        <p:nvSpPr>
          <p:cNvPr id="578" name="Google Shape;578;p56"/>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579" name="Google Shape;579;p56"/>
          <p:cNvSpPr txBox="1"/>
          <p:nvPr/>
        </p:nvSpPr>
        <p:spPr>
          <a:xfrm>
            <a:off x="345400" y="953300"/>
            <a:ext cx="8185200" cy="3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a:latin typeface="Meiryo"/>
                <a:ea typeface="Meiryo"/>
                <a:cs typeface="Meiryo"/>
                <a:sym typeface="Meiryo"/>
              </a:rPr>
              <a:t>ホストOS:Ubuntu ver:18.04 （VirtualBox上にUbuntuの仮想マシンを作成する）</a:t>
            </a:r>
            <a:endParaRPr b="1">
              <a:latin typeface="Meiryo"/>
              <a:ea typeface="Meiryo"/>
              <a:cs typeface="Meiryo"/>
              <a:sym typeface="Meiryo"/>
            </a:endParaRPr>
          </a:p>
          <a:p>
            <a:pPr indent="0" lvl="0" marL="0" rtl="0" algn="l">
              <a:spcBef>
                <a:spcPts val="0"/>
              </a:spcBef>
              <a:spcAft>
                <a:spcPts val="0"/>
              </a:spcAft>
              <a:buNone/>
            </a:pPr>
            <a:r>
              <a:rPr lang="ja" sz="1200">
                <a:latin typeface="Meiryo"/>
                <a:ea typeface="Meiryo"/>
                <a:cs typeface="Meiryo"/>
                <a:sym typeface="Meiryo"/>
              </a:rPr>
              <a:t>※後述する「Docker Desktop for Windows」を使用することで、Windows上にDockerの環境を構築することも可能であるが、今回は敢えて</a:t>
            </a:r>
            <a:r>
              <a:rPr lang="ja" sz="1200" u="sng">
                <a:latin typeface="Meiryo"/>
                <a:ea typeface="Meiryo"/>
                <a:cs typeface="Meiryo"/>
                <a:sym typeface="Meiryo"/>
              </a:rPr>
              <a:t>VirtualBoxを使用してUbuntuを</a:t>
            </a:r>
            <a:r>
              <a:rPr lang="ja" sz="1200" u="sng">
                <a:latin typeface="Meiryo"/>
                <a:ea typeface="Meiryo"/>
                <a:cs typeface="Meiryo"/>
                <a:sym typeface="Meiryo"/>
              </a:rPr>
              <a:t>ベースとする</a:t>
            </a:r>
            <a:r>
              <a:rPr lang="ja" sz="1200" u="sng">
                <a:latin typeface="Meiryo"/>
                <a:ea typeface="Meiryo"/>
                <a:cs typeface="Meiryo"/>
                <a:sym typeface="Meiryo"/>
              </a:rPr>
              <a:t>LinuxOS環境（※Dockerは</a:t>
            </a:r>
            <a:r>
              <a:rPr lang="ja" sz="1200" u="sng">
                <a:latin typeface="Meiryo"/>
                <a:ea typeface="Meiryo"/>
                <a:cs typeface="Meiryo"/>
                <a:sym typeface="Meiryo"/>
              </a:rPr>
              <a:t>基本、LinuxOS上でしか動作しないため）を</a:t>
            </a:r>
            <a:r>
              <a:rPr lang="ja" sz="1200" u="sng">
                <a:latin typeface="Meiryo"/>
                <a:ea typeface="Meiryo"/>
                <a:cs typeface="Meiryo"/>
                <a:sym typeface="Meiryo"/>
              </a:rPr>
              <a:t>構築し、Dockerをインストールして使用することとした</a:t>
            </a:r>
            <a:r>
              <a:rPr lang="ja" sz="1200">
                <a:latin typeface="Meiryo"/>
                <a:ea typeface="Meiryo"/>
                <a:cs typeface="Meiryo"/>
                <a:sym typeface="Meiryo"/>
              </a:rPr>
              <a:t>。</a:t>
            </a:r>
            <a:endParaRPr sz="1200">
              <a:latin typeface="Meiryo"/>
              <a:ea typeface="Meiryo"/>
              <a:cs typeface="Meiryo"/>
              <a:sym typeface="Meiryo"/>
            </a:endParaRPr>
          </a:p>
          <a:p>
            <a:pPr indent="0" lvl="0" marL="0" rtl="0" algn="l">
              <a:spcBef>
                <a:spcPts val="0"/>
              </a:spcBef>
              <a:spcAft>
                <a:spcPts val="0"/>
              </a:spcAft>
              <a:buNone/>
            </a:pPr>
            <a:r>
              <a:t/>
            </a:r>
            <a:endParaRPr b="1" sz="500">
              <a:solidFill>
                <a:schemeClr val="dk1"/>
              </a:solidFill>
              <a:latin typeface="Meiryo"/>
              <a:ea typeface="Meiryo"/>
              <a:cs typeface="Meiryo"/>
              <a:sym typeface="Meiryo"/>
            </a:endParaRPr>
          </a:p>
          <a:p>
            <a:pPr indent="0" lvl="0" marL="0" rtl="0" algn="l">
              <a:spcBef>
                <a:spcPts val="0"/>
              </a:spcBef>
              <a:spcAft>
                <a:spcPts val="0"/>
              </a:spcAft>
              <a:buNone/>
            </a:pPr>
            <a:r>
              <a:rPr b="1" lang="ja" sz="1300">
                <a:solidFill>
                  <a:schemeClr val="dk1"/>
                </a:solidFill>
                <a:latin typeface="Meiryo"/>
                <a:ea typeface="Meiryo"/>
                <a:cs typeface="Meiryo"/>
                <a:sym typeface="Meiryo"/>
              </a:rPr>
              <a:t>作成するもの</a:t>
            </a:r>
            <a:endParaRPr b="1" sz="1300">
              <a:solidFill>
                <a:schemeClr val="dk1"/>
              </a:solidFill>
              <a:latin typeface="Meiryo"/>
              <a:ea typeface="Meiryo"/>
              <a:cs typeface="Meiryo"/>
              <a:sym typeface="Meiryo"/>
            </a:endParaRPr>
          </a:p>
          <a:p>
            <a:pPr indent="0" lvl="0" marL="0" rtl="0" algn="l">
              <a:spcBef>
                <a:spcPts val="0"/>
              </a:spcBef>
              <a:spcAft>
                <a:spcPts val="0"/>
              </a:spcAft>
              <a:buClr>
                <a:schemeClr val="dk1"/>
              </a:buClr>
              <a:buSzPts val="1100"/>
              <a:buFont typeface="Arial"/>
              <a:buNone/>
            </a:pPr>
            <a:r>
              <a:rPr lang="ja" sz="1200">
                <a:solidFill>
                  <a:schemeClr val="dk1"/>
                </a:solidFill>
                <a:latin typeface="Meiryo"/>
                <a:ea typeface="Meiryo"/>
                <a:cs typeface="Meiryo"/>
                <a:sym typeface="Meiryo"/>
              </a:rPr>
              <a:t>・Dockerfile</a:t>
            </a:r>
            <a:endParaRPr sz="1200">
              <a:solidFill>
                <a:schemeClr val="dk1"/>
              </a:solidFill>
              <a:latin typeface="Meiryo"/>
              <a:ea typeface="Meiryo"/>
              <a:cs typeface="Meiryo"/>
              <a:sym typeface="Meiryo"/>
            </a:endParaRPr>
          </a:p>
          <a:p>
            <a:pPr indent="0" lvl="0" marL="0" rtl="0" algn="l">
              <a:spcBef>
                <a:spcPts val="0"/>
              </a:spcBef>
              <a:spcAft>
                <a:spcPts val="0"/>
              </a:spcAft>
              <a:buClr>
                <a:schemeClr val="dk1"/>
              </a:buClr>
              <a:buSzPts val="1100"/>
              <a:buFont typeface="Arial"/>
              <a:buNone/>
            </a:pPr>
            <a:r>
              <a:rPr lang="ja" sz="1200">
                <a:solidFill>
                  <a:schemeClr val="dk1"/>
                </a:solidFill>
                <a:latin typeface="Meiryo"/>
                <a:ea typeface="Meiryo"/>
                <a:cs typeface="Meiryo"/>
                <a:sym typeface="Meiryo"/>
              </a:rPr>
              <a:t>・Dockerイメージ (Dockerイメージ名:タグ名 / kotsubodb:1.0）</a:t>
            </a:r>
            <a:endParaRPr sz="1200">
              <a:solidFill>
                <a:schemeClr val="dk1"/>
              </a:solidFill>
              <a:latin typeface="Meiryo"/>
              <a:ea typeface="Meiryo"/>
              <a:cs typeface="Meiryo"/>
              <a:sym typeface="Meiryo"/>
            </a:endParaRPr>
          </a:p>
          <a:p>
            <a:pPr indent="0" lvl="0" marL="0" rtl="0" algn="l">
              <a:spcBef>
                <a:spcPts val="0"/>
              </a:spcBef>
              <a:spcAft>
                <a:spcPts val="0"/>
              </a:spcAft>
              <a:buClr>
                <a:schemeClr val="dk1"/>
              </a:buClr>
              <a:buSzPts val="1100"/>
              <a:buFont typeface="Arial"/>
              <a:buNone/>
            </a:pPr>
            <a:r>
              <a:rPr lang="ja" sz="1200">
                <a:solidFill>
                  <a:schemeClr val="dk1"/>
                </a:solidFill>
                <a:latin typeface="Meiryo"/>
                <a:ea typeface="Meiryo"/>
                <a:cs typeface="Meiryo"/>
                <a:sym typeface="Meiryo"/>
              </a:rPr>
              <a:t>・Dockerコンテナ (コンテナ名/mariadb）</a:t>
            </a:r>
            <a:endParaRPr sz="1200">
              <a:solidFill>
                <a:schemeClr val="dk1"/>
              </a:solidFill>
              <a:latin typeface="Meiryo"/>
              <a:ea typeface="Meiryo"/>
              <a:cs typeface="Meiryo"/>
              <a:sym typeface="Meiryo"/>
            </a:endParaRPr>
          </a:p>
          <a:p>
            <a:pPr indent="0" lvl="0" marL="0" rtl="0" algn="l">
              <a:spcBef>
                <a:spcPts val="0"/>
              </a:spcBef>
              <a:spcAft>
                <a:spcPts val="0"/>
              </a:spcAft>
              <a:buNone/>
            </a:pPr>
            <a:r>
              <a:t/>
            </a:r>
            <a:endParaRPr b="1" sz="500">
              <a:solidFill>
                <a:schemeClr val="dk1"/>
              </a:solidFill>
              <a:latin typeface="Meiryo"/>
              <a:ea typeface="Meiryo"/>
              <a:cs typeface="Meiryo"/>
              <a:sym typeface="Meiryo"/>
            </a:endParaRPr>
          </a:p>
          <a:p>
            <a:pPr indent="0" lvl="0" marL="0" rtl="0" algn="l">
              <a:spcBef>
                <a:spcPts val="0"/>
              </a:spcBef>
              <a:spcAft>
                <a:spcPts val="0"/>
              </a:spcAft>
              <a:buNone/>
            </a:pPr>
            <a:r>
              <a:rPr b="1" lang="ja" sz="1300">
                <a:solidFill>
                  <a:schemeClr val="dk1"/>
                </a:solidFill>
                <a:latin typeface="Meiryo"/>
                <a:ea typeface="Meiryo"/>
                <a:cs typeface="Meiryo"/>
                <a:sym typeface="Meiryo"/>
              </a:rPr>
              <a:t>インストール環境</a:t>
            </a:r>
            <a:endParaRPr b="1" sz="1300">
              <a:solidFill>
                <a:schemeClr val="dk1"/>
              </a:solidFill>
              <a:latin typeface="Meiryo"/>
              <a:ea typeface="Meiryo"/>
              <a:cs typeface="Meiryo"/>
              <a:sym typeface="Meiryo"/>
            </a:endParaRPr>
          </a:p>
          <a:p>
            <a:pPr indent="0" lvl="0" marL="0" rtl="0" algn="l">
              <a:spcBef>
                <a:spcPts val="0"/>
              </a:spcBef>
              <a:spcAft>
                <a:spcPts val="0"/>
              </a:spcAft>
              <a:buNone/>
            </a:pPr>
            <a:r>
              <a:rPr lang="ja" sz="1200">
                <a:latin typeface="Meiryo"/>
                <a:ea typeface="Meiryo"/>
                <a:cs typeface="Meiryo"/>
                <a:sym typeface="Meiryo"/>
              </a:rPr>
              <a:t>VirtualBox 6.0 </a:t>
            </a:r>
            <a:endParaRPr sz="1200">
              <a:latin typeface="Meiryo"/>
              <a:ea typeface="Meiryo"/>
              <a:cs typeface="Meiryo"/>
              <a:sym typeface="Meiryo"/>
            </a:endParaRPr>
          </a:p>
          <a:p>
            <a:pPr indent="0" lvl="0" marL="0" rtl="0" algn="l">
              <a:spcBef>
                <a:spcPts val="0"/>
              </a:spcBef>
              <a:spcAft>
                <a:spcPts val="0"/>
              </a:spcAft>
              <a:buNone/>
            </a:pPr>
            <a:r>
              <a:rPr lang="ja" sz="1200">
                <a:latin typeface="Meiryo"/>
                <a:ea typeface="Meiryo"/>
                <a:cs typeface="Meiryo"/>
                <a:sym typeface="Meiryo"/>
              </a:rPr>
              <a:t>Ubuntu 18.04（VirtualBox上に仮想マシンを構築）</a:t>
            </a:r>
            <a:endParaRPr sz="1200">
              <a:latin typeface="Meiryo"/>
              <a:ea typeface="Meiryo"/>
              <a:cs typeface="Meiryo"/>
              <a:sym typeface="Meiryo"/>
            </a:endParaRPr>
          </a:p>
          <a:p>
            <a:pPr indent="0" lvl="0" marL="0" rtl="0" algn="l">
              <a:spcBef>
                <a:spcPts val="0"/>
              </a:spcBef>
              <a:spcAft>
                <a:spcPts val="0"/>
              </a:spcAft>
              <a:buNone/>
            </a:pPr>
            <a:r>
              <a:rPr lang="ja" sz="1200">
                <a:latin typeface="Meiryo"/>
                <a:ea typeface="Meiryo"/>
                <a:cs typeface="Meiryo"/>
                <a:sym typeface="Meiryo"/>
              </a:rPr>
              <a:t>※VirtualBox上にUbuntuをインストールする方法については下記のサイトを参照した。</a:t>
            </a:r>
            <a:endParaRPr sz="1200">
              <a:latin typeface="Meiryo"/>
              <a:ea typeface="Meiryo"/>
              <a:cs typeface="Meiryo"/>
              <a:sym typeface="Meiryo"/>
            </a:endParaRPr>
          </a:p>
          <a:p>
            <a:pPr indent="0" lvl="0" marL="0" rtl="0" algn="l">
              <a:spcBef>
                <a:spcPts val="0"/>
              </a:spcBef>
              <a:spcAft>
                <a:spcPts val="0"/>
              </a:spcAft>
              <a:buNone/>
            </a:pPr>
            <a:r>
              <a:rPr lang="ja" sz="1200" u="sng">
                <a:solidFill>
                  <a:schemeClr val="hlink"/>
                </a:solidFill>
                <a:hlinkClick r:id="rId3"/>
              </a:rPr>
              <a:t>https://qiita.com/pyon_kiti_jp/items/0be8ac17439abf418e48</a:t>
            </a:r>
            <a:endParaRPr sz="1200">
              <a:latin typeface="Meiryo"/>
              <a:ea typeface="Meiryo"/>
              <a:cs typeface="Meiryo"/>
              <a:sym typeface="Meiryo"/>
            </a:endParaRPr>
          </a:p>
          <a:p>
            <a:pPr indent="0" lvl="0" marL="0" rtl="0" algn="l">
              <a:spcBef>
                <a:spcPts val="0"/>
              </a:spcBef>
              <a:spcAft>
                <a:spcPts val="0"/>
              </a:spcAft>
              <a:buNone/>
            </a:pPr>
            <a:r>
              <a:rPr lang="ja" sz="1200" u="sng">
                <a:solidFill>
                  <a:schemeClr val="hlink"/>
                </a:solidFill>
                <a:hlinkClick r:id="rId4"/>
              </a:rPr>
              <a:t>https://qiita.com/ykawakami/items/4bae371932110b2e25e3</a:t>
            </a:r>
            <a:endParaRPr sz="1200">
              <a:latin typeface="Meiryo"/>
              <a:ea typeface="Meiryo"/>
              <a:cs typeface="Meiryo"/>
              <a:sym typeface="Meiryo"/>
            </a:endParaRPr>
          </a:p>
          <a:p>
            <a:pPr indent="0" lvl="0" marL="0" rtl="0" algn="l">
              <a:spcBef>
                <a:spcPts val="0"/>
              </a:spcBef>
              <a:spcAft>
                <a:spcPts val="0"/>
              </a:spcAft>
              <a:buNone/>
            </a:pPr>
            <a:r>
              <a:t/>
            </a:r>
            <a:endParaRPr b="1" sz="500">
              <a:solidFill>
                <a:schemeClr val="dk1"/>
              </a:solidFill>
              <a:latin typeface="Meiryo"/>
              <a:ea typeface="Meiryo"/>
              <a:cs typeface="Meiryo"/>
              <a:sym typeface="Meiryo"/>
            </a:endParaRPr>
          </a:p>
          <a:p>
            <a:pPr indent="0" lvl="0" marL="0" rtl="0" algn="l">
              <a:spcBef>
                <a:spcPts val="0"/>
              </a:spcBef>
              <a:spcAft>
                <a:spcPts val="0"/>
              </a:spcAft>
              <a:buNone/>
            </a:pPr>
            <a:r>
              <a:rPr b="1" lang="ja" sz="1300">
                <a:solidFill>
                  <a:schemeClr val="dk1"/>
                </a:solidFill>
                <a:latin typeface="Meiryo"/>
                <a:ea typeface="Meiryo"/>
                <a:cs typeface="Meiryo"/>
                <a:sym typeface="Meiryo"/>
              </a:rPr>
              <a:t>動作環境</a:t>
            </a:r>
            <a:endParaRPr b="1" sz="1300">
              <a:solidFill>
                <a:schemeClr val="dk1"/>
              </a:solidFill>
              <a:latin typeface="Meiryo"/>
              <a:ea typeface="Meiryo"/>
              <a:cs typeface="Meiryo"/>
              <a:sym typeface="Meiryo"/>
            </a:endParaRPr>
          </a:p>
          <a:p>
            <a:pPr indent="0" lvl="0" marL="0" rtl="0" algn="l">
              <a:spcBef>
                <a:spcPts val="0"/>
              </a:spcBef>
              <a:spcAft>
                <a:spcPts val="0"/>
              </a:spcAft>
              <a:buNone/>
            </a:pPr>
            <a:r>
              <a:rPr lang="ja" sz="1200">
                <a:solidFill>
                  <a:schemeClr val="dk1"/>
                </a:solidFill>
                <a:latin typeface="Meiryo"/>
                <a:ea typeface="Meiryo"/>
                <a:cs typeface="Meiryo"/>
                <a:sym typeface="Meiryo"/>
              </a:rPr>
              <a:t>物理サーバーOS: Windows 10 Pro</a:t>
            </a:r>
            <a:endParaRPr sz="1200">
              <a:latin typeface="Meiryo"/>
              <a:ea typeface="Meiryo"/>
              <a:cs typeface="Meiryo"/>
              <a:sym typeface="Meiryo"/>
            </a:endParaRPr>
          </a:p>
          <a:p>
            <a:pPr indent="0" lvl="0" marL="0" rtl="0" algn="l">
              <a:spcBef>
                <a:spcPts val="0"/>
              </a:spcBef>
              <a:spcAft>
                <a:spcPts val="0"/>
              </a:spcAft>
              <a:buNone/>
            </a:pPr>
            <a:r>
              <a:rPr lang="ja" sz="1200">
                <a:solidFill>
                  <a:schemeClr val="dk1"/>
                </a:solidFill>
                <a:latin typeface="Meiryo"/>
                <a:ea typeface="Meiryo"/>
                <a:cs typeface="Meiryo"/>
                <a:sym typeface="Meiryo"/>
              </a:rPr>
              <a:t>CPU: Intel Corei7 CPU@3.40GH</a:t>
            </a:r>
            <a:endParaRPr sz="1200">
              <a:latin typeface="Meiryo"/>
              <a:ea typeface="Meiryo"/>
              <a:cs typeface="Meiryo"/>
              <a:sym typeface="Meiryo"/>
            </a:endParaRPr>
          </a:p>
          <a:p>
            <a:pPr indent="0" lvl="0" marL="0" rtl="0" algn="l">
              <a:spcBef>
                <a:spcPts val="0"/>
              </a:spcBef>
              <a:spcAft>
                <a:spcPts val="0"/>
              </a:spcAft>
              <a:buNone/>
            </a:pPr>
            <a:r>
              <a:rPr lang="ja" sz="1200">
                <a:solidFill>
                  <a:schemeClr val="dk1"/>
                </a:solidFill>
                <a:latin typeface="Meiryo"/>
                <a:ea typeface="Meiryo"/>
                <a:cs typeface="Meiryo"/>
                <a:sym typeface="Meiryo"/>
              </a:rPr>
              <a:t>メモリ：16GB</a:t>
            </a:r>
            <a:endParaRPr sz="1200">
              <a:solidFill>
                <a:schemeClr val="dk1"/>
              </a:solidFill>
              <a:latin typeface="Meiryo"/>
              <a:ea typeface="Meiryo"/>
              <a:cs typeface="Meiryo"/>
              <a:sym typeface="Meiryo"/>
            </a:endParaRPr>
          </a:p>
          <a:p>
            <a:pPr indent="0" lvl="0" marL="0" rtl="0" algn="l">
              <a:spcBef>
                <a:spcPts val="0"/>
              </a:spcBef>
              <a:spcAft>
                <a:spcPts val="0"/>
              </a:spcAft>
              <a:buNone/>
            </a:pPr>
            <a:r>
              <a:t/>
            </a:r>
            <a:endParaRPr>
              <a:solidFill>
                <a:schemeClr val="dk1"/>
              </a:solidFill>
              <a:latin typeface="Meiryo"/>
              <a:ea typeface="Meiryo"/>
              <a:cs typeface="Meiryo"/>
              <a:sym typeface="Meiryo"/>
            </a:endParaRPr>
          </a:p>
          <a:p>
            <a:pPr indent="0" lvl="0" marL="0" rtl="0" algn="l">
              <a:spcBef>
                <a:spcPts val="0"/>
              </a:spcBef>
              <a:spcAft>
                <a:spcPts val="0"/>
              </a:spcAft>
              <a:buNone/>
            </a:pPr>
            <a:r>
              <a:t/>
            </a:r>
            <a:endParaRPr>
              <a:solidFill>
                <a:schemeClr val="dk1"/>
              </a:solidFill>
              <a:latin typeface="Meiryo"/>
              <a:ea typeface="Meiryo"/>
              <a:cs typeface="Meiryo"/>
              <a:sym typeface="Meiryo"/>
            </a:endParaRPr>
          </a:p>
          <a:p>
            <a:pPr indent="0" lvl="0" marL="0" rtl="0" algn="l">
              <a:spcBef>
                <a:spcPts val="0"/>
              </a:spcBef>
              <a:spcAft>
                <a:spcPts val="0"/>
              </a:spcAft>
              <a:buNone/>
            </a:pPr>
            <a:r>
              <a:t/>
            </a:r>
            <a:endParaRPr b="1">
              <a:solidFill>
                <a:schemeClr val="dk1"/>
              </a:solidFill>
              <a:latin typeface="Meiryo"/>
              <a:ea typeface="Meiryo"/>
              <a:cs typeface="Meiryo"/>
              <a:sym typeface="Meiryo"/>
            </a:endParaRPr>
          </a:p>
          <a:p>
            <a:pPr indent="0" lvl="0" marL="0" rtl="0" algn="l">
              <a:spcBef>
                <a:spcPts val="0"/>
              </a:spcBef>
              <a:spcAft>
                <a:spcPts val="0"/>
              </a:spcAft>
              <a:buNone/>
            </a:pPr>
            <a:r>
              <a:t/>
            </a:r>
            <a:endParaRPr b="1">
              <a:solidFill>
                <a:schemeClr val="dk1"/>
              </a:solidFill>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Clr>
                <a:schemeClr val="dk1"/>
              </a:buClr>
              <a:buSzPts val="1100"/>
              <a:buFont typeface="Arial"/>
              <a:buNone/>
            </a:pPr>
            <a:r>
              <a:t/>
            </a:r>
            <a:endParaRPr b="1">
              <a:solidFill>
                <a:schemeClr val="dk1"/>
              </a:solidFill>
              <a:latin typeface="Meiryo"/>
              <a:ea typeface="Meiryo"/>
              <a:cs typeface="Meiryo"/>
              <a:sym typeface="Meiryo"/>
            </a:endParaRPr>
          </a:p>
          <a:p>
            <a:pPr indent="0" lvl="0" marL="0" rtl="0" algn="l">
              <a:spcBef>
                <a:spcPts val="0"/>
              </a:spcBef>
              <a:spcAft>
                <a:spcPts val="0"/>
              </a:spcAft>
              <a:buNone/>
            </a:pPr>
            <a:r>
              <a:t/>
            </a:r>
            <a:endParaRPr sz="1200">
              <a:latin typeface="Meiryo"/>
              <a:ea typeface="Meiryo"/>
              <a:cs typeface="Meiryo"/>
              <a:sym typeface="Meiryo"/>
            </a:endParaRPr>
          </a:p>
          <a:p>
            <a:pPr indent="0" lvl="0" marL="0" rtl="0" algn="l">
              <a:spcBef>
                <a:spcPts val="0"/>
              </a:spcBef>
              <a:spcAft>
                <a:spcPts val="0"/>
              </a:spcAft>
              <a:buNone/>
            </a:pPr>
            <a:r>
              <a:t/>
            </a:r>
            <a:endParaRPr sz="1200">
              <a:latin typeface="Meiryo"/>
              <a:ea typeface="Meiryo"/>
              <a:cs typeface="Meiryo"/>
              <a:sym typeface="Meiryo"/>
            </a:endParaRPr>
          </a:p>
          <a:p>
            <a:pPr indent="0" lvl="0" marL="0" rtl="0" algn="l">
              <a:spcBef>
                <a:spcPts val="0"/>
              </a:spcBef>
              <a:spcAft>
                <a:spcPts val="0"/>
              </a:spcAft>
              <a:buNone/>
            </a:pPr>
            <a:r>
              <a:t/>
            </a:r>
            <a:endParaRPr sz="1200">
              <a:latin typeface="Meiryo"/>
              <a:ea typeface="Meiryo"/>
              <a:cs typeface="Meiryo"/>
              <a:sym typeface="Meiryo"/>
            </a:endParaRPr>
          </a:p>
          <a:p>
            <a:pPr indent="0" lvl="0" marL="0" rtl="0" algn="l">
              <a:spcBef>
                <a:spcPts val="0"/>
              </a:spcBef>
              <a:spcAft>
                <a:spcPts val="0"/>
              </a:spcAft>
              <a:buNone/>
            </a:pPr>
            <a:r>
              <a:t/>
            </a:r>
            <a:endParaRPr sz="1200">
              <a:latin typeface="Meiryo"/>
              <a:ea typeface="Meiryo"/>
              <a:cs typeface="Meiryo"/>
              <a:sym typeface="Meiryo"/>
            </a:endParaRPr>
          </a:p>
          <a:p>
            <a:pPr indent="0" lvl="0" marL="0" rtl="0" algn="l">
              <a:spcBef>
                <a:spcPts val="0"/>
              </a:spcBef>
              <a:spcAft>
                <a:spcPts val="0"/>
              </a:spcAft>
              <a:buNone/>
            </a:pPr>
            <a:r>
              <a:t/>
            </a:r>
            <a:endParaRPr sz="1200">
              <a:latin typeface="Meiryo"/>
              <a:ea typeface="Meiryo"/>
              <a:cs typeface="Meiryo"/>
              <a:sym typeface="Meiryo"/>
            </a:endParaRPr>
          </a:p>
          <a:p>
            <a:pPr indent="0" lvl="0" marL="0" rtl="0" algn="l">
              <a:spcBef>
                <a:spcPts val="0"/>
              </a:spcBef>
              <a:spcAft>
                <a:spcPts val="0"/>
              </a:spcAft>
              <a:buNone/>
            </a:pPr>
            <a:r>
              <a:t/>
            </a:r>
            <a:endParaRPr sz="1200">
              <a:latin typeface="Meiryo"/>
              <a:ea typeface="Meiryo"/>
              <a:cs typeface="Meiryo"/>
              <a:sym typeface="Meiryo"/>
            </a:endParaRPr>
          </a:p>
          <a:p>
            <a:pPr indent="0" lvl="0" marL="0" rtl="0" algn="l">
              <a:spcBef>
                <a:spcPts val="0"/>
              </a:spcBef>
              <a:spcAft>
                <a:spcPts val="0"/>
              </a:spcAft>
              <a:buNone/>
            </a:pPr>
            <a:r>
              <a:t/>
            </a:r>
            <a:endParaRPr sz="1200">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a:p>
            <a:pPr indent="0" lvl="0" marL="0" rtl="0" algn="l">
              <a:spcBef>
                <a:spcPts val="0"/>
              </a:spcBef>
              <a:spcAft>
                <a:spcPts val="0"/>
              </a:spcAft>
              <a:buNone/>
            </a:pPr>
            <a:r>
              <a:t/>
            </a:r>
            <a:endParaRPr>
              <a:latin typeface="Meiryo"/>
              <a:ea typeface="Meiryo"/>
              <a:cs typeface="Meiryo"/>
              <a:sym typeface="Meiry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57"/>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2.1 </a:t>
            </a:r>
            <a:r>
              <a:rPr lang="ja" sz="2500"/>
              <a:t>Dockerのインストール 2/6</a:t>
            </a:r>
            <a:endParaRPr sz="2500"/>
          </a:p>
        </p:txBody>
      </p:sp>
      <p:sp>
        <p:nvSpPr>
          <p:cNvPr id="586" name="Google Shape;586;p57"/>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587" name="Google Shape;587;p57"/>
          <p:cNvSpPr txBox="1"/>
          <p:nvPr>
            <p:ph idx="1" type="body"/>
          </p:nvPr>
        </p:nvSpPr>
        <p:spPr>
          <a:xfrm>
            <a:off x="196453" y="610791"/>
            <a:ext cx="88191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1500">
                <a:latin typeface="Meiryo"/>
                <a:ea typeface="Meiryo"/>
                <a:cs typeface="Meiryo"/>
                <a:sym typeface="Meiryo"/>
              </a:rPr>
              <a:t>１．Hyper-Vの</a:t>
            </a:r>
            <a:r>
              <a:rPr b="1" lang="ja" sz="1500">
                <a:latin typeface="Meiryo"/>
                <a:ea typeface="Meiryo"/>
                <a:cs typeface="Meiryo"/>
                <a:sym typeface="Meiryo"/>
              </a:rPr>
              <a:t>無効化</a:t>
            </a:r>
            <a:endParaRPr b="1" sz="1500">
              <a:latin typeface="Meiryo"/>
              <a:ea typeface="Meiryo"/>
              <a:cs typeface="Meiryo"/>
              <a:sym typeface="Meiryo"/>
            </a:endParaRPr>
          </a:p>
          <a:p>
            <a:pPr indent="0" lvl="0" marL="0" rtl="0" algn="l">
              <a:lnSpc>
                <a:spcPct val="90000"/>
              </a:lnSpc>
              <a:spcBef>
                <a:spcPts val="800"/>
              </a:spcBef>
              <a:spcAft>
                <a:spcPts val="0"/>
              </a:spcAft>
              <a:buSzPts val="2100"/>
              <a:buNone/>
            </a:pPr>
            <a:r>
              <a:t/>
            </a:r>
            <a:endParaRPr sz="1100"/>
          </a:p>
        </p:txBody>
      </p:sp>
      <p:sp>
        <p:nvSpPr>
          <p:cNvPr id="588" name="Google Shape;588;p57"/>
          <p:cNvSpPr txBox="1"/>
          <p:nvPr/>
        </p:nvSpPr>
        <p:spPr>
          <a:xfrm>
            <a:off x="252850" y="1026075"/>
            <a:ext cx="8394000" cy="877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ja" sz="1300">
                <a:solidFill>
                  <a:schemeClr val="dk1"/>
                </a:solidFill>
                <a:latin typeface="Meiryo"/>
                <a:ea typeface="Meiryo"/>
                <a:cs typeface="Meiryo"/>
                <a:sym typeface="Meiryo"/>
              </a:rPr>
              <a:t>まず最初に</a:t>
            </a:r>
            <a:r>
              <a:rPr lang="ja" sz="1300">
                <a:solidFill>
                  <a:schemeClr val="dk1"/>
                </a:solidFill>
                <a:latin typeface="Meiryo"/>
                <a:ea typeface="Meiryo"/>
                <a:cs typeface="Meiryo"/>
                <a:sym typeface="Meiryo"/>
              </a:rPr>
              <a:t>Windowsの「タスクマネージャ」で「パフォーマンス」のタブを開き、仮想化が有効になっているかを確認します。無効の場合は、マシンのBIOS(UEFI)の設定で仮想化を有効にします。</a:t>
            </a:r>
            <a:endParaRPr sz="1300">
              <a:latin typeface="Meiryo"/>
              <a:ea typeface="Meiryo"/>
              <a:cs typeface="Meiryo"/>
              <a:sym typeface="Meiryo"/>
            </a:endParaRPr>
          </a:p>
          <a:p>
            <a:pPr indent="0" lvl="0" marL="0" marR="0" rtl="0" algn="l">
              <a:lnSpc>
                <a:spcPct val="100000"/>
              </a:lnSpc>
              <a:spcBef>
                <a:spcPts val="0"/>
              </a:spcBef>
              <a:spcAft>
                <a:spcPts val="0"/>
              </a:spcAft>
              <a:buNone/>
            </a:pPr>
            <a:r>
              <a:rPr lang="ja" sz="1300">
                <a:latin typeface="Meiryo"/>
                <a:ea typeface="Meiryo"/>
                <a:cs typeface="Meiryo"/>
                <a:sym typeface="Meiryo"/>
              </a:rPr>
              <a:t>次に、</a:t>
            </a:r>
            <a:r>
              <a:rPr lang="ja" sz="1300" u="sng">
                <a:latin typeface="Meiryo"/>
                <a:ea typeface="Meiryo"/>
                <a:cs typeface="Meiryo"/>
                <a:sym typeface="Meiryo"/>
              </a:rPr>
              <a:t>VirtualBoxとHyper-Vを同時に実行することはできない</a:t>
            </a:r>
            <a:r>
              <a:rPr lang="ja" sz="1300">
                <a:latin typeface="Meiryo"/>
                <a:ea typeface="Meiryo"/>
                <a:cs typeface="Meiryo"/>
                <a:sym typeface="Meiryo"/>
              </a:rPr>
              <a:t>ので、「コントロールパネル」-&gt;「プログラム」-&gt;「Windowsの機能の有効化または無効化」で</a:t>
            </a:r>
            <a:r>
              <a:rPr lang="ja" sz="1300">
                <a:solidFill>
                  <a:schemeClr val="dk1"/>
                </a:solidFill>
                <a:latin typeface="Meiryo"/>
                <a:ea typeface="Meiryo"/>
                <a:cs typeface="Meiryo"/>
                <a:sym typeface="Meiryo"/>
              </a:rPr>
              <a:t>Hyper-Vが有効になっている場合、チェックを外し</a:t>
            </a:r>
            <a:r>
              <a:rPr lang="ja" sz="1300">
                <a:latin typeface="Meiryo"/>
                <a:ea typeface="Meiryo"/>
                <a:cs typeface="Meiryo"/>
                <a:sym typeface="Meiryo"/>
              </a:rPr>
              <a:t>次のように無効にします。無効化の反映のためにWindowsの再起動を求められるので再起動を実行しま</a:t>
            </a:r>
            <a:r>
              <a:rPr lang="ja" sz="1300">
                <a:latin typeface="Meiryo"/>
                <a:ea typeface="Meiryo"/>
                <a:cs typeface="Meiryo"/>
                <a:sym typeface="Meiryo"/>
              </a:rPr>
              <a:t>す。</a:t>
            </a:r>
            <a:endParaRPr sz="1300">
              <a:solidFill>
                <a:schemeClr val="dk1"/>
              </a:solidFill>
            </a:endParaRPr>
          </a:p>
          <a:p>
            <a:pPr indent="0" lvl="0" marL="0" marR="0" rtl="0" algn="l">
              <a:lnSpc>
                <a:spcPct val="100000"/>
              </a:lnSpc>
              <a:spcBef>
                <a:spcPts val="0"/>
              </a:spcBef>
              <a:spcAft>
                <a:spcPts val="0"/>
              </a:spcAft>
              <a:buNone/>
            </a:pPr>
            <a:r>
              <a:t/>
            </a:r>
            <a:endParaRPr sz="1300">
              <a:latin typeface="Meiryo"/>
              <a:ea typeface="Meiryo"/>
              <a:cs typeface="Meiryo"/>
              <a:sym typeface="Meiryo"/>
            </a:endParaRPr>
          </a:p>
        </p:txBody>
      </p:sp>
      <p:grpSp>
        <p:nvGrpSpPr>
          <p:cNvPr id="589" name="Google Shape;589;p57"/>
          <p:cNvGrpSpPr/>
          <p:nvPr/>
        </p:nvGrpSpPr>
        <p:grpSpPr>
          <a:xfrm>
            <a:off x="839897" y="2267990"/>
            <a:ext cx="6851649" cy="2473270"/>
            <a:chOff x="839897" y="2267990"/>
            <a:chExt cx="6851649" cy="2473270"/>
          </a:xfrm>
        </p:grpSpPr>
        <p:grpSp>
          <p:nvGrpSpPr>
            <p:cNvPr id="590" name="Google Shape;590;p57"/>
            <p:cNvGrpSpPr/>
            <p:nvPr/>
          </p:nvGrpSpPr>
          <p:grpSpPr>
            <a:xfrm>
              <a:off x="839897" y="2267990"/>
              <a:ext cx="3762334" cy="2473270"/>
              <a:chOff x="5400933" y="2592280"/>
              <a:chExt cx="5509348" cy="3530720"/>
            </a:xfrm>
          </p:grpSpPr>
          <p:pic>
            <p:nvPicPr>
              <p:cNvPr id="591" name="Google Shape;591;p57"/>
              <p:cNvPicPr preferRelativeResize="0"/>
              <p:nvPr/>
            </p:nvPicPr>
            <p:blipFill rotWithShape="1">
              <a:blip r:embed="rId3">
                <a:alphaModFix/>
              </a:blip>
              <a:srcRect b="0" l="0" r="0" t="0"/>
              <a:stretch/>
            </p:blipFill>
            <p:spPr>
              <a:xfrm>
                <a:off x="5400933" y="2592280"/>
                <a:ext cx="5509348" cy="3530720"/>
              </a:xfrm>
              <a:prstGeom prst="rect">
                <a:avLst/>
              </a:prstGeom>
              <a:noFill/>
              <a:ln>
                <a:noFill/>
              </a:ln>
            </p:spPr>
          </p:pic>
          <p:pic>
            <p:nvPicPr>
              <p:cNvPr id="592" name="Google Shape;592;p57"/>
              <p:cNvPicPr preferRelativeResize="0"/>
              <p:nvPr/>
            </p:nvPicPr>
            <p:blipFill rotWithShape="1">
              <a:blip r:embed="rId4">
                <a:alphaModFix/>
              </a:blip>
              <a:srcRect b="0" l="0" r="0" t="0"/>
              <a:stretch/>
            </p:blipFill>
            <p:spPr>
              <a:xfrm>
                <a:off x="8884347" y="4300765"/>
                <a:ext cx="1638529" cy="285790"/>
              </a:xfrm>
              <a:prstGeom prst="rect">
                <a:avLst/>
              </a:prstGeom>
              <a:solidFill>
                <a:srgbClr val="ECECEC"/>
              </a:solidFill>
              <a:ln cap="sq" cmpd="sng" w="12700">
                <a:solidFill>
                  <a:srgbClr val="FF0000"/>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593" name="Google Shape;593;p57"/>
              <p:cNvSpPr/>
              <p:nvPr/>
            </p:nvSpPr>
            <p:spPr>
              <a:xfrm>
                <a:off x="8029336" y="5225142"/>
                <a:ext cx="855000" cy="1665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594" name="Google Shape;594;p57"/>
              <p:cNvSpPr/>
              <p:nvPr/>
            </p:nvSpPr>
            <p:spPr>
              <a:xfrm rot="-2502233">
                <a:off x="8879364" y="4795577"/>
                <a:ext cx="608765" cy="216948"/>
              </a:xfrm>
              <a:prstGeom prst="rightArrow">
                <a:avLst>
                  <a:gd fmla="val 50000" name="adj1"/>
                  <a:gd fmla="val 50000" name="adj2"/>
                </a:avLst>
              </a:prstGeom>
              <a:gradFill>
                <a:gsLst>
                  <a:gs pos="0">
                    <a:srgbClr val="FFD300"/>
                  </a:gs>
                  <a:gs pos="100000">
                    <a:srgbClr val="FFEF63"/>
                  </a:gs>
                </a:gsLst>
                <a:lin ang="16200038" scaled="0"/>
              </a:gradFill>
              <a:ln cap="flat" cmpd="sng" w="9525">
                <a:solidFill>
                  <a:srgbClr val="FFBE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grpSp>
        <p:grpSp>
          <p:nvGrpSpPr>
            <p:cNvPr id="595" name="Google Shape;595;p57"/>
            <p:cNvGrpSpPr/>
            <p:nvPr/>
          </p:nvGrpSpPr>
          <p:grpSpPr>
            <a:xfrm>
              <a:off x="4946621" y="2287056"/>
              <a:ext cx="2744925" cy="2420445"/>
              <a:chOff x="4946621" y="2287056"/>
              <a:chExt cx="2744925" cy="2420445"/>
            </a:xfrm>
          </p:grpSpPr>
          <p:pic>
            <p:nvPicPr>
              <p:cNvPr id="596" name="Google Shape;596;p57"/>
              <p:cNvPicPr preferRelativeResize="0"/>
              <p:nvPr/>
            </p:nvPicPr>
            <p:blipFill rotWithShape="1">
              <a:blip r:embed="rId5">
                <a:alphaModFix/>
              </a:blip>
              <a:srcRect b="0" l="0" r="0" t="0"/>
              <a:stretch/>
            </p:blipFill>
            <p:spPr>
              <a:xfrm>
                <a:off x="4946621" y="2287056"/>
                <a:ext cx="2744925" cy="2420445"/>
              </a:xfrm>
              <a:prstGeom prst="rect">
                <a:avLst/>
              </a:prstGeom>
              <a:noFill/>
              <a:ln>
                <a:noFill/>
              </a:ln>
            </p:spPr>
          </p:pic>
          <p:sp>
            <p:nvSpPr>
              <p:cNvPr id="597" name="Google Shape;597;p57"/>
              <p:cNvSpPr/>
              <p:nvPr/>
            </p:nvSpPr>
            <p:spPr>
              <a:xfrm>
                <a:off x="5004950" y="3685500"/>
                <a:ext cx="1626900" cy="4251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58"/>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2.1 </a:t>
            </a:r>
            <a:r>
              <a:rPr lang="ja" sz="2500"/>
              <a:t>Dockerのインストール 3/6</a:t>
            </a:r>
            <a:endParaRPr sz="2500"/>
          </a:p>
        </p:txBody>
      </p:sp>
      <p:sp>
        <p:nvSpPr>
          <p:cNvPr id="604" name="Google Shape;604;p58"/>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605" name="Google Shape;605;p58"/>
          <p:cNvSpPr txBox="1"/>
          <p:nvPr>
            <p:ph idx="1" type="body"/>
          </p:nvPr>
        </p:nvSpPr>
        <p:spPr>
          <a:xfrm>
            <a:off x="196450" y="610800"/>
            <a:ext cx="84300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1500">
                <a:latin typeface="Meiryo"/>
                <a:ea typeface="Meiryo"/>
                <a:cs typeface="Meiryo"/>
                <a:sym typeface="Meiryo"/>
              </a:rPr>
              <a:t>2．UbuntuにDockerを</a:t>
            </a:r>
            <a:r>
              <a:rPr b="1" lang="ja" sz="1500">
                <a:latin typeface="Meiryo"/>
                <a:ea typeface="Meiryo"/>
                <a:cs typeface="Meiryo"/>
                <a:sym typeface="Meiryo"/>
              </a:rPr>
              <a:t>インストールする</a:t>
            </a:r>
            <a:endParaRPr b="1" sz="1500">
              <a:latin typeface="Meiryo"/>
              <a:ea typeface="Meiryo"/>
              <a:cs typeface="Meiryo"/>
              <a:sym typeface="Meiryo"/>
            </a:endParaRPr>
          </a:p>
          <a:p>
            <a:pPr indent="0" lvl="0" marL="0" rtl="0" algn="l">
              <a:lnSpc>
                <a:spcPct val="90000"/>
              </a:lnSpc>
              <a:spcBef>
                <a:spcPts val="800"/>
              </a:spcBef>
              <a:spcAft>
                <a:spcPts val="0"/>
              </a:spcAft>
              <a:buSzPts val="2100"/>
              <a:buNone/>
            </a:pPr>
            <a:r>
              <a:t/>
            </a:r>
            <a:endParaRPr sz="1100"/>
          </a:p>
        </p:txBody>
      </p:sp>
      <p:sp>
        <p:nvSpPr>
          <p:cNvPr id="606" name="Google Shape;606;p58"/>
          <p:cNvSpPr txBox="1"/>
          <p:nvPr/>
        </p:nvSpPr>
        <p:spPr>
          <a:xfrm>
            <a:off x="252850" y="1031175"/>
            <a:ext cx="85254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Ubuntuにdockerをインストールする場合、</a:t>
            </a:r>
            <a:r>
              <a:rPr lang="ja" sz="1300" u="sng">
                <a:solidFill>
                  <a:schemeClr val="hlink"/>
                </a:solidFill>
                <a:latin typeface="Meiryo"/>
                <a:ea typeface="Meiryo"/>
                <a:cs typeface="Meiryo"/>
                <a:sym typeface="Meiryo"/>
                <a:hlinkClick r:id="rId3"/>
              </a:rPr>
              <a:t>dockerのドキュメント</a:t>
            </a:r>
            <a:r>
              <a:rPr lang="ja" sz="1300">
                <a:solidFill>
                  <a:schemeClr val="dk1"/>
                </a:solidFill>
                <a:latin typeface="Meiryo"/>
                <a:ea typeface="Meiryo"/>
                <a:cs typeface="Meiryo"/>
                <a:sym typeface="Meiryo"/>
              </a:rPr>
              <a:t>に記載されている方法を利用することができます。インストールにはいくつかの方法がありますが、ここでは多くのユーザーが行っているリポジトリからインストール方法で実施します。</a:t>
            </a:r>
            <a:endParaRPr sz="1300">
              <a:solidFill>
                <a:schemeClr val="dk1"/>
              </a:solidFill>
              <a:latin typeface="Meiryo"/>
              <a:ea typeface="Meiryo"/>
              <a:cs typeface="Meiryo"/>
              <a:sym typeface="Meiryo"/>
            </a:endParaRPr>
          </a:p>
        </p:txBody>
      </p:sp>
      <p:sp>
        <p:nvSpPr>
          <p:cNvPr id="607" name="Google Shape;607;p58"/>
          <p:cNvSpPr txBox="1"/>
          <p:nvPr/>
        </p:nvSpPr>
        <p:spPr>
          <a:xfrm>
            <a:off x="252850" y="1795875"/>
            <a:ext cx="85254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300">
                <a:solidFill>
                  <a:schemeClr val="dk1"/>
                </a:solidFill>
                <a:latin typeface="Meiryo"/>
                <a:ea typeface="Meiryo"/>
                <a:cs typeface="Meiryo"/>
                <a:sym typeface="Meiryo"/>
              </a:rPr>
              <a:t>2.1 パッケージインデックスの更新</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　Ubuntuのシェル（Bash）を起動し、最初に、まずapt updateを実行します</a:t>
            </a:r>
            <a:r>
              <a:rPr b="1" lang="ja" sz="1300">
                <a:solidFill>
                  <a:schemeClr val="dk1"/>
                </a:solidFill>
                <a:latin typeface="Meiryo"/>
                <a:ea typeface="Meiryo"/>
                <a:cs typeface="Meiryo"/>
                <a:sym typeface="Meiryo"/>
              </a:rPr>
              <a:t>。</a:t>
            </a:r>
            <a:endParaRPr b="1" sz="1300">
              <a:solidFill>
                <a:schemeClr val="dk1"/>
              </a:solidFill>
              <a:latin typeface="Meiryo"/>
              <a:ea typeface="Meiryo"/>
              <a:cs typeface="Meiryo"/>
              <a:sym typeface="Meiryo"/>
            </a:endParaRPr>
          </a:p>
        </p:txBody>
      </p:sp>
      <p:sp>
        <p:nvSpPr>
          <p:cNvPr id="608" name="Google Shape;608;p58"/>
          <p:cNvSpPr txBox="1"/>
          <p:nvPr/>
        </p:nvSpPr>
        <p:spPr>
          <a:xfrm>
            <a:off x="252850" y="2844075"/>
            <a:ext cx="85254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300">
                <a:solidFill>
                  <a:schemeClr val="dk1"/>
                </a:solidFill>
                <a:latin typeface="Meiryo"/>
                <a:ea typeface="Meiryo"/>
                <a:cs typeface="Meiryo"/>
                <a:sym typeface="Meiryo"/>
              </a:rPr>
              <a:t>2.2 HTTPでapt</a:t>
            </a:r>
            <a:r>
              <a:rPr b="1" lang="ja" sz="1300">
                <a:solidFill>
                  <a:schemeClr val="dk1"/>
                </a:solidFill>
                <a:latin typeface="Meiryo"/>
                <a:ea typeface="Meiryo"/>
                <a:cs typeface="Meiryo"/>
                <a:sym typeface="Meiryo"/>
              </a:rPr>
              <a:t>コマンドを使ってリポジトリを使用するためのパッケージをインストールする</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　続けて、前提ソフトウェアをインストールします</a:t>
            </a:r>
            <a:r>
              <a:rPr b="1" lang="ja" sz="1300">
                <a:solidFill>
                  <a:schemeClr val="dk1"/>
                </a:solidFill>
                <a:latin typeface="Meiryo"/>
                <a:ea typeface="Meiryo"/>
                <a:cs typeface="Meiryo"/>
                <a:sym typeface="Meiryo"/>
              </a:rPr>
              <a:t>。</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t/>
            </a:r>
            <a:endParaRPr b="1" sz="1300">
              <a:solidFill>
                <a:schemeClr val="dk1"/>
              </a:solidFill>
              <a:latin typeface="Meiryo"/>
              <a:ea typeface="Meiryo"/>
              <a:cs typeface="Meiryo"/>
              <a:sym typeface="Meiryo"/>
            </a:endParaRPr>
          </a:p>
        </p:txBody>
      </p:sp>
      <p:graphicFrame>
        <p:nvGraphicFramePr>
          <p:cNvPr id="609" name="Google Shape;609;p58"/>
          <p:cNvGraphicFramePr/>
          <p:nvPr/>
        </p:nvGraphicFramePr>
        <p:xfrm>
          <a:off x="447675" y="2361063"/>
          <a:ext cx="3000000" cy="3000000"/>
        </p:xfrm>
        <a:graphic>
          <a:graphicData uri="http://schemas.openxmlformats.org/drawingml/2006/table">
            <a:tbl>
              <a:tblPr>
                <a:noFill/>
                <a:tableStyleId>{C185A0C0-4474-436E-8C20-3495A2121901}</a:tableStyleId>
              </a:tblPr>
              <a:tblGrid>
                <a:gridCol w="82486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sudo apt-get update</a:t>
                      </a:r>
                      <a:endParaRPr sz="11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610" name="Google Shape;610;p58"/>
          <p:cNvGraphicFramePr/>
          <p:nvPr/>
        </p:nvGraphicFramePr>
        <p:xfrm>
          <a:off x="416175" y="3430275"/>
          <a:ext cx="3000000" cy="3000000"/>
        </p:xfrm>
        <a:graphic>
          <a:graphicData uri="http://schemas.openxmlformats.org/drawingml/2006/table">
            <a:tbl>
              <a:tblPr>
                <a:noFill/>
                <a:tableStyleId>{C185A0C0-4474-436E-8C20-3495A2121901}</a:tableStyleId>
              </a:tblPr>
              <a:tblGrid>
                <a:gridCol w="82486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sudo apt-get install </a:t>
                      </a:r>
                      <a:r>
                        <a:rPr lang="ja" sz="1100">
                          <a:solidFill>
                            <a:srgbClr val="FF0000"/>
                          </a:solidFill>
                          <a:highlight>
                            <a:srgbClr val="333333"/>
                          </a:highlight>
                          <a:latin typeface="Consolas"/>
                          <a:ea typeface="Consolas"/>
                          <a:cs typeface="Consolas"/>
                          <a:sym typeface="Consolas"/>
                        </a:rPr>
                        <a:t>-y</a:t>
                      </a:r>
                      <a:r>
                        <a:rPr lang="ja" sz="1100">
                          <a:solidFill>
                            <a:srgbClr val="FFFFFF"/>
                          </a:solidFill>
                          <a:highlight>
                            <a:srgbClr val="333333"/>
                          </a:highlight>
                          <a:latin typeface="Consolas"/>
                          <a:ea typeface="Consolas"/>
                          <a:cs typeface="Consolas"/>
                          <a:sym typeface="Consolas"/>
                        </a:rPr>
                        <a:t> </a:t>
                      </a:r>
                      <a:r>
                        <a:rPr lang="ja" sz="1100">
                          <a:solidFill>
                            <a:srgbClr val="A2FCA2"/>
                          </a:solidFill>
                          <a:highlight>
                            <a:srgbClr val="333333"/>
                          </a:highlight>
                          <a:latin typeface="Consolas"/>
                          <a:ea typeface="Consolas"/>
                          <a:cs typeface="Consolas"/>
                          <a:sym typeface="Consolas"/>
                        </a:rPr>
                        <a:t>\</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apt-transport-https </a:t>
                      </a:r>
                      <a:r>
                        <a:rPr lang="ja" sz="1100">
                          <a:solidFill>
                            <a:srgbClr val="A2FCA2"/>
                          </a:solidFill>
                          <a:highlight>
                            <a:srgbClr val="333333"/>
                          </a:highlight>
                          <a:latin typeface="Consolas"/>
                          <a:ea typeface="Consolas"/>
                          <a:cs typeface="Consolas"/>
                          <a:sym typeface="Consolas"/>
                        </a:rPr>
                        <a:t>\</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ca-certificates </a:t>
                      </a:r>
                      <a:r>
                        <a:rPr lang="ja" sz="1100">
                          <a:solidFill>
                            <a:srgbClr val="A2FCA2"/>
                          </a:solidFill>
                          <a:highlight>
                            <a:srgbClr val="333333"/>
                          </a:highlight>
                          <a:latin typeface="Consolas"/>
                          <a:ea typeface="Consolas"/>
                          <a:cs typeface="Consolas"/>
                          <a:sym typeface="Consolas"/>
                        </a:rPr>
                        <a:t>\</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curl </a:t>
                      </a:r>
                      <a:r>
                        <a:rPr lang="ja" sz="1100">
                          <a:solidFill>
                            <a:srgbClr val="A2FCA2"/>
                          </a:solidFill>
                          <a:highlight>
                            <a:srgbClr val="333333"/>
                          </a:highlight>
                          <a:latin typeface="Consolas"/>
                          <a:ea typeface="Consolas"/>
                          <a:cs typeface="Consolas"/>
                          <a:sym typeface="Consolas"/>
                        </a:rPr>
                        <a:t>\</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software-properties-common</a:t>
                      </a:r>
                      <a:endParaRPr sz="1100">
                        <a:solidFill>
                          <a:srgbClr val="E3E3E3"/>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59"/>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2.1 </a:t>
            </a:r>
            <a:r>
              <a:rPr lang="ja" sz="2500"/>
              <a:t>Dockerのインストール 4/6</a:t>
            </a:r>
            <a:endParaRPr sz="2500"/>
          </a:p>
        </p:txBody>
      </p:sp>
      <p:sp>
        <p:nvSpPr>
          <p:cNvPr id="617" name="Google Shape;617;p59"/>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618" name="Google Shape;618;p59"/>
          <p:cNvSpPr txBox="1"/>
          <p:nvPr>
            <p:ph idx="1" type="body"/>
          </p:nvPr>
        </p:nvSpPr>
        <p:spPr>
          <a:xfrm>
            <a:off x="196450" y="610800"/>
            <a:ext cx="84300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t/>
            </a:r>
            <a:endParaRPr b="1" sz="1500">
              <a:latin typeface="Meiryo"/>
              <a:ea typeface="Meiryo"/>
              <a:cs typeface="Meiryo"/>
              <a:sym typeface="Meiryo"/>
            </a:endParaRPr>
          </a:p>
          <a:p>
            <a:pPr indent="0" lvl="0" marL="0" rtl="0" algn="l">
              <a:lnSpc>
                <a:spcPct val="90000"/>
              </a:lnSpc>
              <a:spcBef>
                <a:spcPts val="800"/>
              </a:spcBef>
              <a:spcAft>
                <a:spcPts val="0"/>
              </a:spcAft>
              <a:buSzPts val="2100"/>
              <a:buNone/>
            </a:pPr>
            <a:r>
              <a:t/>
            </a:r>
            <a:endParaRPr sz="1100"/>
          </a:p>
        </p:txBody>
      </p:sp>
      <p:sp>
        <p:nvSpPr>
          <p:cNvPr id="619" name="Google Shape;619;p59"/>
          <p:cNvSpPr txBox="1"/>
          <p:nvPr/>
        </p:nvSpPr>
        <p:spPr>
          <a:xfrm>
            <a:off x="309300" y="650050"/>
            <a:ext cx="81984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300">
                <a:solidFill>
                  <a:schemeClr val="dk1"/>
                </a:solidFill>
                <a:latin typeface="Meiryo"/>
                <a:ea typeface="Meiryo"/>
                <a:cs typeface="Meiryo"/>
                <a:sym typeface="Meiryo"/>
              </a:rPr>
              <a:t>2.3 GPG</a:t>
            </a:r>
            <a:r>
              <a:rPr b="1" lang="ja" sz="1300">
                <a:solidFill>
                  <a:schemeClr val="dk1"/>
                </a:solidFill>
                <a:latin typeface="Meiryo"/>
                <a:ea typeface="Meiryo"/>
                <a:cs typeface="Meiryo"/>
                <a:sym typeface="Meiryo"/>
              </a:rPr>
              <a:t>公開鍵のインストール</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docker公式のGPG公開鍵をインストールします。</a:t>
            </a:r>
            <a:endParaRPr b="1" sz="1300">
              <a:solidFill>
                <a:schemeClr val="dk1"/>
              </a:solidFill>
              <a:latin typeface="Meiryo"/>
              <a:ea typeface="Meiryo"/>
              <a:cs typeface="Meiryo"/>
              <a:sym typeface="Meiryo"/>
            </a:endParaRPr>
          </a:p>
        </p:txBody>
      </p:sp>
      <p:sp>
        <p:nvSpPr>
          <p:cNvPr id="620" name="Google Shape;620;p59"/>
          <p:cNvSpPr txBox="1"/>
          <p:nvPr/>
        </p:nvSpPr>
        <p:spPr>
          <a:xfrm>
            <a:off x="329050" y="1541700"/>
            <a:ext cx="8525400" cy="323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ここで、公開鍵のフィンガープリントを確認しておきます。</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t/>
            </a:r>
            <a:endParaRPr b="1" sz="1300">
              <a:solidFill>
                <a:schemeClr val="dk1"/>
              </a:solidFill>
              <a:latin typeface="Meiryo"/>
              <a:ea typeface="Meiryo"/>
              <a:cs typeface="Meiryo"/>
              <a:sym typeface="Meiryo"/>
            </a:endParaRPr>
          </a:p>
        </p:txBody>
      </p:sp>
      <p:graphicFrame>
        <p:nvGraphicFramePr>
          <p:cNvPr id="621" name="Google Shape;621;p59"/>
          <p:cNvGraphicFramePr/>
          <p:nvPr/>
        </p:nvGraphicFramePr>
        <p:xfrm>
          <a:off x="329050" y="3818775"/>
          <a:ext cx="3000000" cy="3000000"/>
        </p:xfrm>
        <a:graphic>
          <a:graphicData uri="http://schemas.openxmlformats.org/drawingml/2006/table">
            <a:tbl>
              <a:tblPr>
                <a:noFill/>
                <a:tableStyleId>{C185A0C0-4474-436E-8C20-3495A2121901}</a:tableStyleId>
              </a:tblPr>
              <a:tblGrid>
                <a:gridCol w="8126825"/>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sudo</a:t>
                      </a:r>
                      <a:r>
                        <a:rPr lang="ja" sz="1100">
                          <a:solidFill>
                            <a:srgbClr val="FFFFAA"/>
                          </a:solidFill>
                          <a:highlight>
                            <a:srgbClr val="333333"/>
                          </a:highlight>
                          <a:latin typeface="Consolas"/>
                          <a:ea typeface="Consolas"/>
                          <a:cs typeface="Consolas"/>
                          <a:sym typeface="Consolas"/>
                        </a:rPr>
                        <a:t> </a:t>
                      </a:r>
                      <a:r>
                        <a:rPr lang="ja" sz="1100">
                          <a:solidFill>
                            <a:srgbClr val="FFFFFF"/>
                          </a:solidFill>
                          <a:highlight>
                            <a:srgbClr val="333333"/>
                          </a:highlight>
                          <a:latin typeface="Consolas"/>
                          <a:ea typeface="Consolas"/>
                          <a:cs typeface="Consolas"/>
                          <a:sym typeface="Consolas"/>
                        </a:rPr>
                        <a:t>add-apt-repository</a:t>
                      </a:r>
                      <a:r>
                        <a:rPr lang="ja" sz="1100">
                          <a:solidFill>
                            <a:srgbClr val="FFFFAA"/>
                          </a:solidFill>
                          <a:highlight>
                            <a:srgbClr val="333333"/>
                          </a:highlight>
                          <a:latin typeface="Consolas"/>
                          <a:ea typeface="Consolas"/>
                          <a:cs typeface="Consolas"/>
                          <a:sym typeface="Consolas"/>
                        </a:rPr>
                        <a:t> </a:t>
                      </a:r>
                      <a:r>
                        <a:rPr lang="ja" sz="1100">
                          <a:solidFill>
                            <a:srgbClr val="A2FCA2"/>
                          </a:solidFill>
                          <a:highlight>
                            <a:srgbClr val="333333"/>
                          </a:highlight>
                          <a:latin typeface="Consolas"/>
                          <a:ea typeface="Consolas"/>
                          <a:cs typeface="Consolas"/>
                          <a:sym typeface="Consolas"/>
                        </a:rPr>
                        <a:t>\</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a:t>
                      </a:r>
                      <a:r>
                        <a:rPr lang="ja" sz="1100">
                          <a:solidFill>
                            <a:srgbClr val="9FC5E8"/>
                          </a:solidFill>
                          <a:highlight>
                            <a:srgbClr val="333333"/>
                          </a:highlight>
                          <a:latin typeface="Consolas"/>
                          <a:ea typeface="Consolas"/>
                          <a:cs typeface="Consolas"/>
                          <a:sym typeface="Consolas"/>
                        </a:rPr>
                        <a:t>"deb [arch=amd64] https://download.docker.com/linux/ubuntu</a:t>
                      </a:r>
                      <a:r>
                        <a:rPr lang="ja" sz="1100">
                          <a:solidFill>
                            <a:srgbClr val="A2FCA2"/>
                          </a:solidFill>
                          <a:highlight>
                            <a:srgbClr val="333333"/>
                          </a:highlight>
                          <a:latin typeface="Consolas"/>
                          <a:ea typeface="Consolas"/>
                          <a:cs typeface="Consolas"/>
                          <a:sym typeface="Consolas"/>
                        </a:rPr>
                        <a:t> \</a:t>
                      </a:r>
                      <a:br>
                        <a:rPr lang="ja" sz="1100">
                          <a:solidFill>
                            <a:srgbClr val="A2FCA2"/>
                          </a:solidFill>
                          <a:highlight>
                            <a:srgbClr val="333333"/>
                          </a:highlight>
                          <a:latin typeface="Consolas"/>
                          <a:ea typeface="Consolas"/>
                          <a:cs typeface="Consolas"/>
                          <a:sym typeface="Consolas"/>
                        </a:rPr>
                      </a:br>
                      <a:r>
                        <a:rPr lang="ja" sz="1100">
                          <a:solidFill>
                            <a:srgbClr val="A2FCA2"/>
                          </a:solidFill>
                          <a:highlight>
                            <a:srgbClr val="333333"/>
                          </a:highlight>
                          <a:latin typeface="Consolas"/>
                          <a:ea typeface="Consolas"/>
                          <a:cs typeface="Consolas"/>
                          <a:sym typeface="Consolas"/>
                        </a:rPr>
                        <a:t>   </a:t>
                      </a:r>
                      <a:r>
                        <a:rPr lang="ja" sz="1100">
                          <a:solidFill>
                            <a:srgbClr val="A4C2F4"/>
                          </a:solidFill>
                          <a:highlight>
                            <a:srgbClr val="333333"/>
                          </a:highlight>
                          <a:latin typeface="Consolas"/>
                          <a:ea typeface="Consolas"/>
                          <a:cs typeface="Consolas"/>
                          <a:sym typeface="Consolas"/>
                        </a:rPr>
                        <a:t>$(</a:t>
                      </a:r>
                      <a:r>
                        <a:rPr lang="ja" sz="1100">
                          <a:solidFill>
                            <a:srgbClr val="FFFFFF"/>
                          </a:solidFill>
                          <a:highlight>
                            <a:srgbClr val="333333"/>
                          </a:highlight>
                          <a:latin typeface="Consolas"/>
                          <a:ea typeface="Consolas"/>
                          <a:cs typeface="Consolas"/>
                          <a:sym typeface="Consolas"/>
                        </a:rPr>
                        <a:t>lsb_release</a:t>
                      </a:r>
                      <a:r>
                        <a:rPr lang="ja" sz="1100">
                          <a:solidFill>
                            <a:srgbClr val="A2FCA2"/>
                          </a:solidFill>
                          <a:highlight>
                            <a:srgbClr val="333333"/>
                          </a:highlight>
                          <a:latin typeface="Consolas"/>
                          <a:ea typeface="Consolas"/>
                          <a:cs typeface="Consolas"/>
                          <a:sym typeface="Consolas"/>
                        </a:rPr>
                        <a:t> </a:t>
                      </a:r>
                      <a:r>
                        <a:rPr lang="ja" sz="1100">
                          <a:solidFill>
                            <a:srgbClr val="FF0000"/>
                          </a:solidFill>
                          <a:highlight>
                            <a:srgbClr val="333333"/>
                          </a:highlight>
                          <a:latin typeface="Consolas"/>
                          <a:ea typeface="Consolas"/>
                          <a:cs typeface="Consolas"/>
                          <a:sym typeface="Consolas"/>
                        </a:rPr>
                        <a:t>-cs</a:t>
                      </a:r>
                      <a:r>
                        <a:rPr lang="ja" sz="1100">
                          <a:solidFill>
                            <a:srgbClr val="A4C2F4"/>
                          </a:solidFill>
                          <a:highlight>
                            <a:srgbClr val="333333"/>
                          </a:highlight>
                          <a:latin typeface="Consolas"/>
                          <a:ea typeface="Consolas"/>
                          <a:cs typeface="Consolas"/>
                          <a:sym typeface="Consolas"/>
                        </a:rPr>
                        <a:t>)</a:t>
                      </a:r>
                      <a:r>
                        <a:rPr lang="ja" sz="1100">
                          <a:solidFill>
                            <a:srgbClr val="A2FCA2"/>
                          </a:solidFill>
                          <a:highlight>
                            <a:srgbClr val="333333"/>
                          </a:highlight>
                          <a:latin typeface="Consolas"/>
                          <a:ea typeface="Consolas"/>
                          <a:cs typeface="Consolas"/>
                          <a:sym typeface="Consolas"/>
                        </a:rPr>
                        <a:t> \</a:t>
                      </a:r>
                      <a:br>
                        <a:rPr lang="ja" sz="1100">
                          <a:solidFill>
                            <a:srgbClr val="A2FCA2"/>
                          </a:solidFill>
                          <a:highlight>
                            <a:srgbClr val="333333"/>
                          </a:highlight>
                          <a:latin typeface="Consolas"/>
                          <a:ea typeface="Consolas"/>
                          <a:cs typeface="Consolas"/>
                          <a:sym typeface="Consolas"/>
                        </a:rPr>
                      </a:br>
                      <a:r>
                        <a:rPr lang="ja" sz="1100">
                          <a:solidFill>
                            <a:srgbClr val="A2FCA2"/>
                          </a:solidFill>
                          <a:highlight>
                            <a:srgbClr val="333333"/>
                          </a:highlight>
                          <a:latin typeface="Consolas"/>
                          <a:ea typeface="Consolas"/>
                          <a:cs typeface="Consolas"/>
                          <a:sym typeface="Consolas"/>
                        </a:rPr>
                        <a:t>   </a:t>
                      </a:r>
                      <a:r>
                        <a:rPr lang="ja" sz="1100">
                          <a:solidFill>
                            <a:srgbClr val="A4C2F4"/>
                          </a:solidFill>
                          <a:highlight>
                            <a:srgbClr val="333333"/>
                          </a:highlight>
                          <a:latin typeface="Consolas"/>
                          <a:ea typeface="Consolas"/>
                          <a:cs typeface="Consolas"/>
                          <a:sym typeface="Consolas"/>
                        </a:rPr>
                        <a:t>stable"</a:t>
                      </a:r>
                      <a:endParaRPr sz="1100">
                        <a:solidFill>
                          <a:srgbClr val="A4C2F4"/>
                        </a:solidFill>
                        <a:latin typeface="Courier New"/>
                        <a:ea typeface="Courier New"/>
                        <a:cs typeface="Courier New"/>
                        <a:sym typeface="Courier New"/>
                      </a:endParaRPr>
                    </a:p>
                  </a:txBody>
                  <a:tcPr marT="63500" marB="63500" marR="63500" marL="63500">
                    <a:solidFill>
                      <a:srgbClr val="333333"/>
                    </a:solidFill>
                  </a:tcPr>
                </a:tc>
              </a:tr>
            </a:tbl>
          </a:graphicData>
        </a:graphic>
      </p:graphicFrame>
      <p:graphicFrame>
        <p:nvGraphicFramePr>
          <p:cNvPr id="622" name="Google Shape;622;p59"/>
          <p:cNvGraphicFramePr/>
          <p:nvPr/>
        </p:nvGraphicFramePr>
        <p:xfrm>
          <a:off x="425050" y="1192125"/>
          <a:ext cx="3000000" cy="3000000"/>
        </p:xfrm>
        <a:graphic>
          <a:graphicData uri="http://schemas.openxmlformats.org/drawingml/2006/table">
            <a:tbl>
              <a:tblPr>
                <a:noFill/>
                <a:tableStyleId>{C185A0C0-4474-436E-8C20-3495A2121901}</a:tableStyleId>
              </a:tblPr>
              <a:tblGrid>
                <a:gridCol w="8082775"/>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a:t>
                      </a:r>
                      <a:r>
                        <a:rPr lang="ja" sz="1100">
                          <a:solidFill>
                            <a:srgbClr val="ADE5FC"/>
                          </a:solidFill>
                          <a:highlight>
                            <a:srgbClr val="333333"/>
                          </a:highlight>
                          <a:latin typeface="Consolas"/>
                          <a:ea typeface="Consolas"/>
                          <a:cs typeface="Consolas"/>
                          <a:sym typeface="Consolas"/>
                        </a:rPr>
                        <a:t> </a:t>
                      </a:r>
                      <a:r>
                        <a:rPr lang="ja" sz="1100">
                          <a:solidFill>
                            <a:srgbClr val="FFFFFF"/>
                          </a:solidFill>
                          <a:highlight>
                            <a:srgbClr val="333333"/>
                          </a:highlight>
                          <a:latin typeface="Consolas"/>
                          <a:ea typeface="Consolas"/>
                          <a:cs typeface="Consolas"/>
                          <a:sym typeface="Consolas"/>
                        </a:rPr>
                        <a:t>curl </a:t>
                      </a:r>
                      <a:r>
                        <a:rPr lang="ja" sz="1100">
                          <a:solidFill>
                            <a:srgbClr val="FF0000"/>
                          </a:solidFill>
                          <a:highlight>
                            <a:srgbClr val="333333"/>
                          </a:highlight>
                          <a:latin typeface="Consolas"/>
                          <a:ea typeface="Consolas"/>
                          <a:cs typeface="Consolas"/>
                          <a:sym typeface="Consolas"/>
                        </a:rPr>
                        <a:t>-fsSL</a:t>
                      </a:r>
                      <a:r>
                        <a:rPr lang="ja" sz="1100">
                          <a:solidFill>
                            <a:srgbClr val="FFFFFF"/>
                          </a:solidFill>
                          <a:highlight>
                            <a:srgbClr val="333333"/>
                          </a:highlight>
                          <a:latin typeface="Consolas"/>
                          <a:ea typeface="Consolas"/>
                          <a:cs typeface="Consolas"/>
                          <a:sym typeface="Consolas"/>
                        </a:rPr>
                        <a:t> https://download.docker.com/linux/ubuntu/gpg | sudo apt-key add -</a:t>
                      </a:r>
                      <a:endParaRPr sz="1100">
                        <a:solidFill>
                          <a:srgbClr val="E3E3E3"/>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623" name="Google Shape;623;p59"/>
          <p:cNvGraphicFramePr/>
          <p:nvPr/>
        </p:nvGraphicFramePr>
        <p:xfrm>
          <a:off x="381000" y="1789900"/>
          <a:ext cx="3000000" cy="3000000"/>
        </p:xfrm>
        <a:graphic>
          <a:graphicData uri="http://schemas.openxmlformats.org/drawingml/2006/table">
            <a:tbl>
              <a:tblPr>
                <a:noFill/>
                <a:tableStyleId>{C185A0C0-4474-436E-8C20-3495A2121901}</a:tableStyleId>
              </a:tblPr>
              <a:tblGrid>
                <a:gridCol w="8126825"/>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sudo apt-key fingerprint 0EBFCD88</a:t>
                      </a:r>
                      <a:br>
                        <a:rPr lang="ja" sz="1100">
                          <a:solidFill>
                            <a:srgbClr val="FFFFFF"/>
                          </a:solidFill>
                          <a:highlight>
                            <a:srgbClr val="333333"/>
                          </a:highlight>
                          <a:latin typeface="Consolas"/>
                          <a:ea typeface="Consolas"/>
                          <a:cs typeface="Consolas"/>
                          <a:sym typeface="Consolas"/>
                        </a:rPr>
                      </a:b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pub   4096R/0EBFCD88 2017-02-22</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Key fingerprint = 9DC8 5822 9FC7 DD38 854A  E2D8 8D81 803C 0EBF CD88</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uid                  Docker Release (CE deb) &lt;docker@docker.com&gt;</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sub   4096R/F273FCD8 2017-02-22</a:t>
                      </a:r>
                      <a:endParaRPr sz="11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
        <p:nvSpPr>
          <p:cNvPr id="624" name="Google Shape;624;p59"/>
          <p:cNvSpPr txBox="1"/>
          <p:nvPr/>
        </p:nvSpPr>
        <p:spPr>
          <a:xfrm>
            <a:off x="252850" y="3120525"/>
            <a:ext cx="85254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300">
                <a:solidFill>
                  <a:schemeClr val="dk1"/>
                </a:solidFill>
                <a:latin typeface="Meiryo"/>
                <a:ea typeface="Meiryo"/>
                <a:cs typeface="Meiryo"/>
                <a:sym typeface="Meiryo"/>
              </a:rPr>
              <a:t>2.4 aptリポジトリの設定</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ここで aptコマンド用のリポジトリを設定しますが、dockerではstable、edge、testが公開されています。</a:t>
            </a:r>
            <a:endParaRPr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ここでは、stableを追加します。</a:t>
            </a:r>
            <a:endParaRPr sz="1300">
              <a:solidFill>
                <a:schemeClr val="dk1"/>
              </a:solidFill>
              <a:latin typeface="Meiryo"/>
              <a:ea typeface="Meiryo"/>
              <a:cs typeface="Meiryo"/>
              <a:sym typeface="Meiry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60"/>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2.1 </a:t>
            </a:r>
            <a:r>
              <a:rPr lang="ja" sz="2500"/>
              <a:t>Dockerのインストール 5/6</a:t>
            </a:r>
            <a:endParaRPr sz="2500"/>
          </a:p>
        </p:txBody>
      </p:sp>
      <p:sp>
        <p:nvSpPr>
          <p:cNvPr id="631" name="Google Shape;631;p60"/>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632" name="Google Shape;632;p60"/>
          <p:cNvSpPr txBox="1"/>
          <p:nvPr>
            <p:ph idx="1" type="body"/>
          </p:nvPr>
        </p:nvSpPr>
        <p:spPr>
          <a:xfrm>
            <a:off x="196450" y="687000"/>
            <a:ext cx="84300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t/>
            </a:r>
            <a:endParaRPr b="1" sz="1500">
              <a:latin typeface="Meiryo"/>
              <a:ea typeface="Meiryo"/>
              <a:cs typeface="Meiryo"/>
              <a:sym typeface="Meiryo"/>
            </a:endParaRPr>
          </a:p>
          <a:p>
            <a:pPr indent="0" lvl="0" marL="0" rtl="0" algn="l">
              <a:lnSpc>
                <a:spcPct val="90000"/>
              </a:lnSpc>
              <a:spcBef>
                <a:spcPts val="800"/>
              </a:spcBef>
              <a:spcAft>
                <a:spcPts val="0"/>
              </a:spcAft>
              <a:buSzPts val="2100"/>
              <a:buNone/>
            </a:pPr>
            <a:r>
              <a:t/>
            </a:r>
            <a:endParaRPr sz="1100"/>
          </a:p>
        </p:txBody>
      </p:sp>
      <p:sp>
        <p:nvSpPr>
          <p:cNvPr id="633" name="Google Shape;633;p60"/>
          <p:cNvSpPr txBox="1"/>
          <p:nvPr/>
        </p:nvSpPr>
        <p:spPr>
          <a:xfrm>
            <a:off x="252850" y="682125"/>
            <a:ext cx="85254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300">
                <a:solidFill>
                  <a:schemeClr val="dk1"/>
                </a:solidFill>
                <a:latin typeface="Meiryo"/>
                <a:ea typeface="Meiryo"/>
                <a:cs typeface="Meiryo"/>
                <a:sym typeface="Meiryo"/>
              </a:rPr>
              <a:t>2.5 docker-ceのインストール</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再度 apt パッケージのアップデートを行い、docker-ceをインストールします。Dockerには無償版のCE（Community Edition)と有償版のEE（Enterprise Edition）がありますが、ここでは無償版のCEをインストールします。</a:t>
            </a:r>
            <a:endParaRPr sz="1300">
              <a:solidFill>
                <a:schemeClr val="dk1"/>
              </a:solidFill>
              <a:latin typeface="Meiryo"/>
              <a:ea typeface="Meiryo"/>
              <a:cs typeface="Meiryo"/>
              <a:sym typeface="Meiryo"/>
            </a:endParaRPr>
          </a:p>
        </p:txBody>
      </p:sp>
      <p:graphicFrame>
        <p:nvGraphicFramePr>
          <p:cNvPr id="634" name="Google Shape;634;p60"/>
          <p:cNvGraphicFramePr/>
          <p:nvPr/>
        </p:nvGraphicFramePr>
        <p:xfrm>
          <a:off x="329050" y="1595475"/>
          <a:ext cx="3000000" cy="3000000"/>
        </p:xfrm>
        <a:graphic>
          <a:graphicData uri="http://schemas.openxmlformats.org/drawingml/2006/table">
            <a:tbl>
              <a:tblPr>
                <a:noFill/>
                <a:tableStyleId>{C185A0C0-4474-436E-8C20-3495A2121901}</a:tableStyleId>
              </a:tblPr>
              <a:tblGrid>
                <a:gridCol w="8126825"/>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sudo apt-get update</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sudo apt-get install </a:t>
                      </a:r>
                      <a:r>
                        <a:rPr lang="ja" sz="1100">
                          <a:solidFill>
                            <a:srgbClr val="FF0000"/>
                          </a:solidFill>
                          <a:highlight>
                            <a:srgbClr val="333333"/>
                          </a:highlight>
                          <a:latin typeface="Consolas"/>
                          <a:ea typeface="Consolas"/>
                          <a:cs typeface="Consolas"/>
                          <a:sym typeface="Consolas"/>
                        </a:rPr>
                        <a:t>-y</a:t>
                      </a:r>
                      <a:r>
                        <a:rPr lang="ja" sz="1100">
                          <a:solidFill>
                            <a:srgbClr val="FFFFFF"/>
                          </a:solidFill>
                          <a:highlight>
                            <a:srgbClr val="333333"/>
                          </a:highlight>
                          <a:latin typeface="Consolas"/>
                          <a:ea typeface="Consolas"/>
                          <a:cs typeface="Consolas"/>
                          <a:sym typeface="Consolas"/>
                        </a:rPr>
                        <a:t> docker-ce</a:t>
                      </a:r>
                      <a:endParaRPr sz="1100">
                        <a:solidFill>
                          <a:srgbClr val="E3E3E3"/>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635" name="Google Shape;635;p60"/>
          <p:cNvGraphicFramePr/>
          <p:nvPr/>
        </p:nvGraphicFramePr>
        <p:xfrm>
          <a:off x="329050" y="2579175"/>
          <a:ext cx="3000000" cy="3000000"/>
        </p:xfrm>
        <a:graphic>
          <a:graphicData uri="http://schemas.openxmlformats.org/drawingml/2006/table">
            <a:tbl>
              <a:tblPr>
                <a:noFill/>
                <a:tableStyleId>{C185A0C0-4474-436E-8C20-3495A2121901}</a:tableStyleId>
              </a:tblPr>
              <a:tblGrid>
                <a:gridCol w="8044425"/>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sudo systemctl status docker</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docker.service - Docker Application Container Engine</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Loaded: loaded (/lib/systemd/system/docker.service; enabled; vendor preset: enabled)</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Active: active (running) since Mon 2018-07-09 17:51:00 JST; 58s ago</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Docs: https://docs.docker.com</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Main PID: 3920 (dockerd)</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Tasks: 16</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CGroup: /system.slice/docker.service</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tq3920 /usr/bin/dockerd -H fd:</a:t>
                      </a:r>
                      <a:r>
                        <a:rPr lang="ja" sz="1100">
                          <a:solidFill>
                            <a:srgbClr val="888888"/>
                          </a:solidFill>
                          <a:highlight>
                            <a:srgbClr val="333333"/>
                          </a:highlight>
                          <a:latin typeface="Consolas"/>
                          <a:ea typeface="Consolas"/>
                          <a:cs typeface="Consolas"/>
                          <a:sym typeface="Consolas"/>
                        </a:rPr>
                        <a:t>//</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mq3935 docker-containerd --config /var/run/docker/containerd/containerd.toml</a:t>
                      </a:r>
                      <a:endParaRPr sz="1100">
                        <a:solidFill>
                          <a:srgbClr val="E3E3E3"/>
                        </a:solidFill>
                        <a:latin typeface="Consolas"/>
                        <a:ea typeface="Consolas"/>
                        <a:cs typeface="Consolas"/>
                        <a:sym typeface="Consolas"/>
                      </a:endParaRPr>
                    </a:p>
                  </a:txBody>
                  <a:tcPr marT="63500" marB="63500" marR="63500" marL="63500">
                    <a:solidFill>
                      <a:srgbClr val="333333"/>
                    </a:solidFill>
                  </a:tcPr>
                </a:tc>
              </a:tr>
            </a:tbl>
          </a:graphicData>
        </a:graphic>
      </p:graphicFrame>
      <p:sp>
        <p:nvSpPr>
          <p:cNvPr id="636" name="Google Shape;636;p60"/>
          <p:cNvSpPr txBox="1"/>
          <p:nvPr/>
        </p:nvSpPr>
        <p:spPr>
          <a:xfrm>
            <a:off x="252850" y="2303700"/>
            <a:ext cx="8525400" cy="323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インストール完了後、起動確認を行います。</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t/>
            </a:r>
            <a:endParaRPr b="1" sz="1300">
              <a:solidFill>
                <a:schemeClr val="dk1"/>
              </a:solidFill>
              <a:latin typeface="Meiryo"/>
              <a:ea typeface="Meiryo"/>
              <a:cs typeface="Meiryo"/>
              <a:sym typeface="Meiry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61"/>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2.1 </a:t>
            </a:r>
            <a:r>
              <a:rPr lang="ja" sz="2500"/>
              <a:t>Dockerのインストール 6/6</a:t>
            </a:r>
            <a:endParaRPr sz="2500"/>
          </a:p>
        </p:txBody>
      </p:sp>
      <p:sp>
        <p:nvSpPr>
          <p:cNvPr id="643" name="Google Shape;643;p61"/>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644" name="Google Shape;644;p61"/>
          <p:cNvSpPr txBox="1"/>
          <p:nvPr>
            <p:ph idx="1" type="body"/>
          </p:nvPr>
        </p:nvSpPr>
        <p:spPr>
          <a:xfrm>
            <a:off x="196450" y="610800"/>
            <a:ext cx="8430000" cy="3676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t/>
            </a:r>
            <a:endParaRPr b="1" sz="1500">
              <a:latin typeface="Meiryo"/>
              <a:ea typeface="Meiryo"/>
              <a:cs typeface="Meiryo"/>
              <a:sym typeface="Meiryo"/>
            </a:endParaRPr>
          </a:p>
          <a:p>
            <a:pPr indent="0" lvl="0" marL="0" rtl="0" algn="l">
              <a:lnSpc>
                <a:spcPct val="90000"/>
              </a:lnSpc>
              <a:spcBef>
                <a:spcPts val="800"/>
              </a:spcBef>
              <a:spcAft>
                <a:spcPts val="0"/>
              </a:spcAft>
              <a:buSzPts val="2100"/>
              <a:buNone/>
            </a:pPr>
            <a:r>
              <a:t/>
            </a:r>
            <a:endParaRPr sz="1100"/>
          </a:p>
        </p:txBody>
      </p:sp>
      <p:graphicFrame>
        <p:nvGraphicFramePr>
          <p:cNvPr id="645" name="Google Shape;645;p61"/>
          <p:cNvGraphicFramePr/>
          <p:nvPr/>
        </p:nvGraphicFramePr>
        <p:xfrm>
          <a:off x="304800" y="876600"/>
          <a:ext cx="3000000" cy="3000000"/>
        </p:xfrm>
        <a:graphic>
          <a:graphicData uri="http://schemas.openxmlformats.org/drawingml/2006/table">
            <a:tbl>
              <a:tblPr>
                <a:noFill/>
                <a:tableStyleId>{C185A0C0-4474-436E-8C20-3495A2121901}</a:tableStyleId>
              </a:tblPr>
              <a:tblGrid>
                <a:gridCol w="8430000"/>
              </a:tblGrid>
              <a:tr h="10482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a:t>
                      </a:r>
                      <a:r>
                        <a:rPr lang="ja" sz="1100">
                          <a:solidFill>
                            <a:srgbClr val="FFFFFF"/>
                          </a:solidFill>
                          <a:highlight>
                            <a:srgbClr val="333333"/>
                          </a:highlight>
                          <a:latin typeface="Consolas"/>
                          <a:ea typeface="Consolas"/>
                          <a:cs typeface="Consolas"/>
                          <a:sym typeface="Consolas"/>
                        </a:rPr>
                        <a:t>docker version</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Client: Docker Engine - Community</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Version:           </a:t>
                      </a:r>
                      <a:r>
                        <a:rPr lang="ja" sz="1100">
                          <a:solidFill>
                            <a:srgbClr val="FF0000"/>
                          </a:solidFill>
                          <a:highlight>
                            <a:srgbClr val="333333"/>
                          </a:highlight>
                          <a:latin typeface="Consolas"/>
                          <a:ea typeface="Consolas"/>
                          <a:cs typeface="Consolas"/>
                          <a:sym typeface="Consolas"/>
                        </a:rPr>
                        <a:t>19.03.8</a:t>
                      </a:r>
                      <a:br>
                        <a:rPr lang="ja" sz="1100">
                          <a:solidFill>
                            <a:srgbClr val="FF0000"/>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API version:       1.39 (downgraded from 1.40)</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Go version:        go1.12.17</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Git commit:        afacb8b7f0</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Built:             Wed Mar 11 01:25:58 2020</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OS/Arch:           linux/amd64</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 Experimental:      false</a:t>
                      </a:r>
                      <a:endParaRPr sz="1100">
                        <a:solidFill>
                          <a:srgbClr val="FFFFFF"/>
                        </a:solidFill>
                      </a:endParaRPr>
                    </a:p>
                  </a:txBody>
                  <a:tcPr marT="63500" marB="63500" marR="63500" marL="63500">
                    <a:solidFill>
                      <a:srgbClr val="333333"/>
                    </a:solidFill>
                  </a:tcPr>
                </a:tc>
              </a:tr>
            </a:tbl>
          </a:graphicData>
        </a:graphic>
      </p:graphicFrame>
      <p:sp>
        <p:nvSpPr>
          <p:cNvPr id="646" name="Google Shape;646;p61"/>
          <p:cNvSpPr txBox="1"/>
          <p:nvPr/>
        </p:nvSpPr>
        <p:spPr>
          <a:xfrm>
            <a:off x="317800" y="605000"/>
            <a:ext cx="8430000" cy="323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インストール完了後、docker versionコマンドでバージョンを確認しておきます。</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t/>
            </a:r>
            <a:endParaRPr b="1" sz="1300">
              <a:solidFill>
                <a:schemeClr val="dk1"/>
              </a:solidFill>
              <a:latin typeface="Meiryo"/>
              <a:ea typeface="Meiryo"/>
              <a:cs typeface="Meiryo"/>
              <a:sym typeface="Meiryo"/>
            </a:endParaRPr>
          </a:p>
        </p:txBody>
      </p:sp>
      <p:sp>
        <p:nvSpPr>
          <p:cNvPr id="647" name="Google Shape;647;p61"/>
          <p:cNvSpPr txBox="1"/>
          <p:nvPr/>
        </p:nvSpPr>
        <p:spPr>
          <a:xfrm>
            <a:off x="252850" y="2833425"/>
            <a:ext cx="85254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300">
                <a:solidFill>
                  <a:schemeClr val="dk1"/>
                </a:solidFill>
                <a:latin typeface="Meiryo"/>
                <a:ea typeface="Meiryo"/>
                <a:cs typeface="Meiryo"/>
                <a:sym typeface="Meiryo"/>
              </a:rPr>
              <a:t>2.6 </a:t>
            </a:r>
            <a:r>
              <a:rPr b="1" lang="ja" sz="1300">
                <a:solidFill>
                  <a:schemeClr val="dk1"/>
                </a:solidFill>
                <a:latin typeface="Meiryo"/>
                <a:ea typeface="Meiryo"/>
                <a:cs typeface="Meiryo"/>
                <a:sym typeface="Meiryo"/>
              </a:rPr>
              <a:t>一般ユーザでも sudo 無しでdockerを使えるようにする</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root でなく一般ユーザが 管理権権限でdocker を実行する場合には 「docker」 グループに所属している必要があります。そのためコマンドごとに「sudo」を付けるのがる煩わしい場合は、以下を実行してユーザーの所属するプライマリーグループ「docker」に変更します。</a:t>
            </a:r>
            <a:endParaRPr sz="1300">
              <a:solidFill>
                <a:schemeClr val="dk1"/>
              </a:solidFill>
              <a:latin typeface="Meiryo"/>
              <a:ea typeface="Meiryo"/>
              <a:cs typeface="Meiryo"/>
              <a:sym typeface="Meiryo"/>
            </a:endParaRPr>
          </a:p>
        </p:txBody>
      </p:sp>
      <p:graphicFrame>
        <p:nvGraphicFramePr>
          <p:cNvPr id="648" name="Google Shape;648;p61"/>
          <p:cNvGraphicFramePr/>
          <p:nvPr/>
        </p:nvGraphicFramePr>
        <p:xfrm>
          <a:off x="304800" y="3771588"/>
          <a:ext cx="3000000" cy="3000000"/>
        </p:xfrm>
        <a:graphic>
          <a:graphicData uri="http://schemas.openxmlformats.org/drawingml/2006/table">
            <a:tbl>
              <a:tblPr>
                <a:noFill/>
                <a:tableStyleId>{C185A0C0-4474-436E-8C20-3495A2121901}</a:tableStyleId>
              </a:tblPr>
              <a:tblGrid>
                <a:gridCol w="843000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sudo usermod -aG docker &lt;</a:t>
                      </a:r>
                      <a:r>
                        <a:rPr lang="ja" sz="1100">
                          <a:solidFill>
                            <a:srgbClr val="FFFFFF"/>
                          </a:solidFill>
                          <a:highlight>
                            <a:srgbClr val="333333"/>
                          </a:highlight>
                          <a:latin typeface="Consolas"/>
                          <a:ea typeface="Consolas"/>
                          <a:cs typeface="Consolas"/>
                          <a:sym typeface="Consolas"/>
                        </a:rPr>
                        <a:t>ユーザー</a:t>
                      </a:r>
                      <a:r>
                        <a:rPr lang="ja" sz="1100">
                          <a:solidFill>
                            <a:srgbClr val="FFFFFF"/>
                          </a:solidFill>
                          <a:highlight>
                            <a:srgbClr val="333333"/>
                          </a:highlight>
                          <a:latin typeface="Consolas"/>
                          <a:ea typeface="Consolas"/>
                          <a:cs typeface="Consolas"/>
                          <a:sym typeface="Consolas"/>
                        </a:rPr>
                        <a:t>名&gt;</a:t>
                      </a:r>
                      <a:endParaRPr sz="1100">
                        <a:solidFill>
                          <a:srgbClr val="E3E3E3"/>
                        </a:solidFill>
                        <a:latin typeface="Consolas"/>
                        <a:ea typeface="Consolas"/>
                        <a:cs typeface="Consolas"/>
                        <a:sym typeface="Consolas"/>
                      </a:endParaRPr>
                    </a:p>
                  </a:txBody>
                  <a:tcPr marT="63500" marB="63500" marR="63500" marL="63500">
                    <a:solidFill>
                      <a:srgbClr val="333333"/>
                    </a:solidFill>
                  </a:tcPr>
                </a:tc>
              </a:tr>
            </a:tbl>
          </a:graphicData>
        </a:graphic>
      </p:graphicFrame>
      <p:sp>
        <p:nvSpPr>
          <p:cNvPr id="649" name="Google Shape;649;p61"/>
          <p:cNvSpPr txBox="1"/>
          <p:nvPr/>
        </p:nvSpPr>
        <p:spPr>
          <a:xfrm>
            <a:off x="252850" y="4187325"/>
            <a:ext cx="8525400" cy="703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200">
                <a:solidFill>
                  <a:schemeClr val="dk1"/>
                </a:solidFill>
                <a:latin typeface="Meiryo"/>
                <a:ea typeface="Meiryo"/>
                <a:cs typeface="Meiryo"/>
                <a:sym typeface="Meiryo"/>
              </a:rPr>
              <a:t>参考サイト:</a:t>
            </a:r>
            <a:endParaRPr b="1" sz="12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100" u="sng">
                <a:solidFill>
                  <a:schemeClr val="hlink"/>
                </a:solidFill>
                <a:hlinkClick r:id="rId3"/>
              </a:rPr>
              <a:t>https://qiita.com/tkyonezu/items/0f6da57eb2d823d2611d</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100" u="sng">
                <a:solidFill>
                  <a:schemeClr val="hlink"/>
                </a:solidFill>
                <a:hlinkClick r:id="rId4"/>
              </a:rPr>
              <a:t>https://qiita.com/iganari/items/fe4889943f22fd63692a</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t/>
            </a:r>
            <a:endParaRPr sz="1300">
              <a:solidFill>
                <a:schemeClr val="dk1"/>
              </a:solidFill>
              <a:latin typeface="Meiryo"/>
              <a:ea typeface="Meiryo"/>
              <a:cs typeface="Meiryo"/>
              <a:sym typeface="Meiryo"/>
            </a:endParaRPr>
          </a:p>
        </p:txBody>
      </p:sp>
      <p:sp>
        <p:nvSpPr>
          <p:cNvPr id="650" name="Google Shape;650;p61"/>
          <p:cNvSpPr txBox="1"/>
          <p:nvPr/>
        </p:nvSpPr>
        <p:spPr>
          <a:xfrm>
            <a:off x="3937500" y="4111125"/>
            <a:ext cx="4797300" cy="3231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200">
                <a:solidFill>
                  <a:schemeClr val="dk1"/>
                </a:solidFill>
                <a:latin typeface="Meiryo"/>
                <a:ea typeface="Meiryo"/>
                <a:cs typeface="Meiryo"/>
                <a:sym typeface="Meiryo"/>
              </a:rPr>
              <a:t>以上で一通りの</a:t>
            </a:r>
            <a:r>
              <a:rPr b="1" lang="ja" sz="1200">
                <a:solidFill>
                  <a:schemeClr val="dk1"/>
                </a:solidFill>
                <a:latin typeface="Meiryo"/>
                <a:ea typeface="Meiryo"/>
                <a:cs typeface="Meiryo"/>
                <a:sym typeface="Meiryo"/>
              </a:rPr>
              <a:t>Dockerの</a:t>
            </a:r>
            <a:r>
              <a:rPr b="1" lang="ja" sz="1200">
                <a:solidFill>
                  <a:schemeClr val="dk1"/>
                </a:solidFill>
                <a:latin typeface="Meiryo"/>
                <a:ea typeface="Meiryo"/>
                <a:cs typeface="Meiryo"/>
                <a:sym typeface="Meiryo"/>
              </a:rPr>
              <a:t>インストール作業が完了です。</a:t>
            </a:r>
            <a:endParaRPr sz="1600">
              <a:solidFill>
                <a:schemeClr val="dk1"/>
              </a:solidFill>
              <a:latin typeface="Meiryo"/>
              <a:ea typeface="Meiryo"/>
              <a:cs typeface="Meiryo"/>
              <a:sym typeface="Meiry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62"/>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VirtualBoxのポートフォワーディング設定 1/4</a:t>
            </a:r>
            <a:endParaRPr sz="2500"/>
          </a:p>
        </p:txBody>
      </p:sp>
      <p:sp>
        <p:nvSpPr>
          <p:cNvPr id="657" name="Google Shape;657;p62"/>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658" name="Google Shape;658;p62"/>
          <p:cNvSpPr txBox="1"/>
          <p:nvPr/>
        </p:nvSpPr>
        <p:spPr>
          <a:xfrm>
            <a:off x="222400" y="598950"/>
            <a:ext cx="85254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800">
                <a:solidFill>
                  <a:schemeClr val="dk1"/>
                </a:solidFill>
                <a:latin typeface="Meiryo"/>
                <a:ea typeface="Meiryo"/>
                <a:cs typeface="Meiryo"/>
                <a:sym typeface="Meiryo"/>
              </a:rPr>
              <a:t>VirtualBoxのポートフォワーディング設定</a:t>
            </a:r>
            <a:endParaRPr b="1" sz="1800">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Font typeface="Arial"/>
              <a:buNone/>
            </a:pPr>
            <a:r>
              <a:t/>
            </a:r>
            <a:endParaRPr>
              <a:latin typeface="Meiryo"/>
              <a:ea typeface="Meiryo"/>
              <a:cs typeface="Meiryo"/>
              <a:sym typeface="Meiryo"/>
            </a:endParaRPr>
          </a:p>
        </p:txBody>
      </p:sp>
      <p:sp>
        <p:nvSpPr>
          <p:cNvPr id="659" name="Google Shape;659;p62"/>
          <p:cNvSpPr txBox="1"/>
          <p:nvPr/>
        </p:nvSpPr>
        <p:spPr>
          <a:xfrm>
            <a:off x="252850" y="961800"/>
            <a:ext cx="8525400" cy="1093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V</a:t>
            </a:r>
            <a:r>
              <a:rPr lang="ja" sz="1300">
                <a:solidFill>
                  <a:schemeClr val="dk1"/>
                </a:solidFill>
                <a:latin typeface="Meiryo"/>
                <a:ea typeface="Meiryo"/>
                <a:cs typeface="Meiryo"/>
                <a:sym typeface="Meiryo"/>
              </a:rPr>
              <a:t>irtualBoxを使って構築したUbuntuのOSをベースにでDockerを運用する場合、そのままではWindows（ホストOS)側からVirtualBoxの直接Ubuntu（ゲストOS）側にSSHログインやブラウザ接続できず、開発面で不便になってしまうことがあります。</a:t>
            </a:r>
            <a:endParaRPr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そこで、Windows（ホストOS）側からUbuntu（ゲストOS）側にVirtualBoxのNATネットワークを利用して外部から接続できるようポートフォワーディングの設定を行う方法について説明します。</a:t>
            </a:r>
            <a:endParaRPr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t/>
            </a:r>
            <a:endParaRPr b="1" sz="1300">
              <a:solidFill>
                <a:schemeClr val="dk1"/>
              </a:solidFill>
              <a:latin typeface="Meiryo"/>
              <a:ea typeface="Meiryo"/>
              <a:cs typeface="Meiryo"/>
              <a:sym typeface="Meiryo"/>
            </a:endParaRPr>
          </a:p>
          <a:p>
            <a:pPr indent="0" lvl="0" marL="0" rtl="0" algn="l">
              <a:spcBef>
                <a:spcPts val="0"/>
              </a:spcBef>
              <a:spcAft>
                <a:spcPts val="0"/>
              </a:spcAft>
              <a:buNone/>
            </a:pPr>
            <a:r>
              <a:t/>
            </a:r>
            <a:endParaRPr b="1" sz="1300">
              <a:solidFill>
                <a:schemeClr val="dk1"/>
              </a:solidFill>
              <a:latin typeface="Meiryo"/>
              <a:ea typeface="Meiryo"/>
              <a:cs typeface="Meiryo"/>
              <a:sym typeface="Meiryo"/>
            </a:endParaRPr>
          </a:p>
        </p:txBody>
      </p:sp>
      <p:pic>
        <p:nvPicPr>
          <p:cNvPr id="660" name="Google Shape;660;p62"/>
          <p:cNvPicPr preferRelativeResize="0"/>
          <p:nvPr/>
        </p:nvPicPr>
        <p:blipFill rotWithShape="1">
          <a:blip r:embed="rId3">
            <a:alphaModFix/>
          </a:blip>
          <a:srcRect b="14624" l="0" r="0" t="0"/>
          <a:stretch/>
        </p:blipFill>
        <p:spPr>
          <a:xfrm>
            <a:off x="208350" y="2571750"/>
            <a:ext cx="8480825" cy="1994025"/>
          </a:xfrm>
          <a:prstGeom prst="rect">
            <a:avLst/>
          </a:prstGeom>
          <a:noFill/>
          <a:ln>
            <a:noFill/>
          </a:ln>
          <a:effectLst>
            <a:outerShdw blurRad="57150" rotWithShape="0" algn="bl" dir="5400000" dist="19050">
              <a:srgbClr val="000000">
                <a:alpha val="50000"/>
              </a:srgbClr>
            </a:outerShdw>
          </a:effectLst>
        </p:spPr>
      </p:pic>
      <p:sp>
        <p:nvSpPr>
          <p:cNvPr id="661" name="Google Shape;661;p62"/>
          <p:cNvSpPr txBox="1"/>
          <p:nvPr/>
        </p:nvSpPr>
        <p:spPr>
          <a:xfrm>
            <a:off x="222400" y="2199150"/>
            <a:ext cx="85254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ja" sz="1300">
                <a:latin typeface="Meiryo"/>
                <a:ea typeface="Meiryo"/>
                <a:cs typeface="Meiryo"/>
                <a:sym typeface="Meiryo"/>
              </a:rPr>
              <a:t>1</a:t>
            </a:r>
            <a:r>
              <a:rPr b="1" lang="ja" sz="1300">
                <a:latin typeface="Meiryo"/>
                <a:ea typeface="Meiryo"/>
                <a:cs typeface="Meiryo"/>
                <a:sym typeface="Meiryo"/>
              </a:rPr>
              <a:t>．</a:t>
            </a:r>
            <a:r>
              <a:rPr b="1" lang="ja" sz="1300">
                <a:latin typeface="Meiryo"/>
                <a:ea typeface="Meiryo"/>
                <a:cs typeface="Meiryo"/>
                <a:sym typeface="Meiryo"/>
              </a:rPr>
              <a:t>Oracle VM VirtualBoxマネージャーを起動して、設定したゲストOSを選択して、[設定]を選択します。</a:t>
            </a:r>
            <a:endParaRPr b="1" sz="1300">
              <a:latin typeface="Meiryo"/>
              <a:ea typeface="Meiryo"/>
              <a:cs typeface="Meiryo"/>
              <a:sym typeface="Meiryo"/>
            </a:endParaRPr>
          </a:p>
        </p:txBody>
      </p:sp>
      <p:sp>
        <p:nvSpPr>
          <p:cNvPr id="662" name="Google Shape;662;p62"/>
          <p:cNvSpPr/>
          <p:nvPr/>
        </p:nvSpPr>
        <p:spPr>
          <a:xfrm>
            <a:off x="7057125" y="2855250"/>
            <a:ext cx="486000" cy="42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63"/>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2.2 VirtualBoxのポートフォワーディング設定 2/4</a:t>
            </a:r>
            <a:endParaRPr sz="2500"/>
          </a:p>
        </p:txBody>
      </p:sp>
      <p:sp>
        <p:nvSpPr>
          <p:cNvPr id="669" name="Google Shape;669;p63"/>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670" name="Google Shape;670;p63"/>
          <p:cNvSpPr txBox="1"/>
          <p:nvPr/>
        </p:nvSpPr>
        <p:spPr>
          <a:xfrm>
            <a:off x="222400" y="669825"/>
            <a:ext cx="85254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ja">
                <a:latin typeface="Meiryo"/>
                <a:ea typeface="Meiryo"/>
                <a:cs typeface="Meiryo"/>
                <a:sym typeface="Meiryo"/>
              </a:rPr>
              <a:t>2</a:t>
            </a:r>
            <a:r>
              <a:rPr b="1" lang="ja">
                <a:latin typeface="Meiryo"/>
                <a:ea typeface="Meiryo"/>
                <a:cs typeface="Meiryo"/>
                <a:sym typeface="Meiryo"/>
              </a:rPr>
              <a:t>．「ネットワーク」→アダプター１のタグの「高度」→「ポートフォワーディング」をクリックする</a:t>
            </a:r>
            <a:endParaRPr b="1">
              <a:latin typeface="Meiryo"/>
              <a:ea typeface="Meiryo"/>
              <a:cs typeface="Meiryo"/>
              <a:sym typeface="Meiryo"/>
            </a:endParaRPr>
          </a:p>
        </p:txBody>
      </p:sp>
      <p:pic>
        <p:nvPicPr>
          <p:cNvPr id="671" name="Google Shape;671;p63"/>
          <p:cNvPicPr preferRelativeResize="0"/>
          <p:nvPr/>
        </p:nvPicPr>
        <p:blipFill>
          <a:blip r:embed="rId3">
            <a:alphaModFix/>
          </a:blip>
          <a:stretch>
            <a:fillRect/>
          </a:stretch>
        </p:blipFill>
        <p:spPr>
          <a:xfrm>
            <a:off x="328050" y="1103550"/>
            <a:ext cx="5670531" cy="3477675"/>
          </a:xfrm>
          <a:prstGeom prst="rect">
            <a:avLst/>
          </a:prstGeom>
          <a:noFill/>
          <a:ln>
            <a:noFill/>
          </a:ln>
          <a:effectLst>
            <a:outerShdw blurRad="57150" rotWithShape="0" algn="bl" dir="5400000" dist="19050">
              <a:srgbClr val="000000">
                <a:alpha val="50000"/>
              </a:srgbClr>
            </a:outerShdw>
          </a:effectLst>
        </p:spPr>
      </p:pic>
      <p:sp>
        <p:nvSpPr>
          <p:cNvPr id="672" name="Google Shape;672;p63"/>
          <p:cNvSpPr/>
          <p:nvPr/>
        </p:nvSpPr>
        <p:spPr>
          <a:xfrm>
            <a:off x="5998575" y="1764425"/>
            <a:ext cx="2774400" cy="1337400"/>
          </a:xfrm>
          <a:prstGeom prst="wedgeRoundRectCallout">
            <a:avLst>
              <a:gd fmla="val -132277" name="adj1"/>
              <a:gd fmla="val -23703"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434343"/>
                </a:solidFill>
              </a:rPr>
              <a:t>有効なNATアダプターのタブを選択し、ポートフォワーディングの設定を行います。</a:t>
            </a:r>
            <a:endParaRPr>
              <a:solidFill>
                <a:srgbClr val="434343"/>
              </a:solidFill>
            </a:endParaRPr>
          </a:p>
        </p:txBody>
      </p:sp>
      <p:sp>
        <p:nvSpPr>
          <p:cNvPr id="673" name="Google Shape;673;p63"/>
          <p:cNvSpPr/>
          <p:nvPr/>
        </p:nvSpPr>
        <p:spPr>
          <a:xfrm>
            <a:off x="415319" y="2525249"/>
            <a:ext cx="1057500" cy="221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74" name="Google Shape;674;p63"/>
          <p:cNvSpPr/>
          <p:nvPr/>
        </p:nvSpPr>
        <p:spPr>
          <a:xfrm>
            <a:off x="2060089" y="2356716"/>
            <a:ext cx="609000" cy="221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64"/>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2.2 </a:t>
            </a:r>
            <a:r>
              <a:rPr lang="ja" sz="2500"/>
              <a:t>VirtualBoxのポートフォワーディング設定 3/4</a:t>
            </a:r>
            <a:endParaRPr sz="2500"/>
          </a:p>
        </p:txBody>
      </p:sp>
      <p:sp>
        <p:nvSpPr>
          <p:cNvPr id="681" name="Google Shape;681;p64"/>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682" name="Google Shape;682;p64"/>
          <p:cNvSpPr txBox="1"/>
          <p:nvPr/>
        </p:nvSpPr>
        <p:spPr>
          <a:xfrm>
            <a:off x="222400" y="598950"/>
            <a:ext cx="85254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ja">
                <a:latin typeface="Meiryo"/>
                <a:ea typeface="Meiryo"/>
                <a:cs typeface="Meiryo"/>
                <a:sym typeface="Meiryo"/>
              </a:rPr>
              <a:t>3</a:t>
            </a:r>
            <a:r>
              <a:rPr b="1" lang="ja">
                <a:latin typeface="Meiryo"/>
                <a:ea typeface="Meiryo"/>
                <a:cs typeface="Meiryo"/>
                <a:sym typeface="Meiryo"/>
              </a:rPr>
              <a:t>．「+」</a:t>
            </a:r>
            <a:r>
              <a:rPr b="1" lang="ja">
                <a:latin typeface="Meiryo"/>
                <a:ea typeface="Meiryo"/>
                <a:cs typeface="Meiryo"/>
                <a:sym typeface="Meiryo"/>
              </a:rPr>
              <a:t>ボタンをクリックしてルールを追加します。</a:t>
            </a:r>
            <a:endParaRPr b="1">
              <a:latin typeface="Meiryo"/>
              <a:ea typeface="Meiryo"/>
              <a:cs typeface="Meiryo"/>
              <a:sym typeface="Meiryo"/>
            </a:endParaRPr>
          </a:p>
        </p:txBody>
      </p:sp>
      <p:grpSp>
        <p:nvGrpSpPr>
          <p:cNvPr id="683" name="Google Shape;683;p64"/>
          <p:cNvGrpSpPr/>
          <p:nvPr/>
        </p:nvGrpSpPr>
        <p:grpSpPr>
          <a:xfrm>
            <a:off x="506250" y="961753"/>
            <a:ext cx="5639627" cy="3675263"/>
            <a:chOff x="385275" y="961800"/>
            <a:chExt cx="5760600" cy="3840400"/>
          </a:xfrm>
        </p:grpSpPr>
        <p:pic>
          <p:nvPicPr>
            <p:cNvPr id="684" name="Google Shape;684;p64"/>
            <p:cNvPicPr preferRelativeResize="0"/>
            <p:nvPr/>
          </p:nvPicPr>
          <p:blipFill>
            <a:blip r:embed="rId3">
              <a:alphaModFix/>
            </a:blip>
            <a:stretch>
              <a:fillRect/>
            </a:stretch>
          </p:blipFill>
          <p:spPr>
            <a:xfrm>
              <a:off x="385275" y="961800"/>
              <a:ext cx="5760600" cy="38404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000000">
                  <a:alpha val="50000"/>
                </a:srgbClr>
              </a:outerShdw>
            </a:effectLst>
          </p:spPr>
        </p:pic>
        <p:sp>
          <p:nvSpPr>
            <p:cNvPr id="685" name="Google Shape;685;p64"/>
            <p:cNvSpPr/>
            <p:nvPr/>
          </p:nvSpPr>
          <p:spPr>
            <a:xfrm>
              <a:off x="496125" y="1589625"/>
              <a:ext cx="5315400" cy="12456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64"/>
          <p:cNvSpPr/>
          <p:nvPr/>
        </p:nvSpPr>
        <p:spPr>
          <a:xfrm>
            <a:off x="5761125" y="1346625"/>
            <a:ext cx="384900" cy="212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272063" y="611306"/>
            <a:ext cx="88200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2200" u="sng">
                <a:solidFill>
                  <a:schemeClr val="hlink"/>
                </a:solidFill>
                <a:latin typeface="Meiryo"/>
                <a:ea typeface="Meiryo"/>
                <a:cs typeface="Meiryo"/>
                <a:sym typeface="Meiryo"/>
                <a:hlinkClick action="ppaction://hlinksldjump" r:id="rId3"/>
              </a:rPr>
              <a:t>１．Docker概要</a:t>
            </a:r>
            <a:endParaRPr sz="2000"/>
          </a:p>
          <a:p>
            <a:pPr indent="-355600" lvl="0" marL="914400" rtl="0" algn="l">
              <a:lnSpc>
                <a:spcPct val="90000"/>
              </a:lnSpc>
              <a:spcBef>
                <a:spcPts val="400"/>
              </a:spcBef>
              <a:spcAft>
                <a:spcPts val="0"/>
              </a:spcAft>
              <a:buSzPts val="2000"/>
              <a:buAutoNum type="arabicPeriod"/>
            </a:pPr>
            <a:r>
              <a:rPr lang="ja" sz="2000" u="sng">
                <a:solidFill>
                  <a:schemeClr val="hlink"/>
                </a:solidFill>
                <a:hlinkClick action="ppaction://hlinksldjump" r:id="rId4"/>
              </a:rPr>
              <a:t>サーバー仮想化環境の種類</a:t>
            </a:r>
            <a:endParaRPr sz="2000"/>
          </a:p>
          <a:p>
            <a:pPr indent="-355600" lvl="0" marL="914400" rtl="0" algn="l">
              <a:lnSpc>
                <a:spcPct val="90000"/>
              </a:lnSpc>
              <a:spcBef>
                <a:spcPts val="0"/>
              </a:spcBef>
              <a:spcAft>
                <a:spcPts val="0"/>
              </a:spcAft>
              <a:buSzPts val="2000"/>
              <a:buAutoNum type="arabicPeriod"/>
            </a:pPr>
            <a:r>
              <a:rPr lang="ja" sz="2000" u="sng">
                <a:solidFill>
                  <a:schemeClr val="hlink"/>
                </a:solidFill>
                <a:hlinkClick action="ppaction://hlinksldjump" r:id="rId5"/>
              </a:rPr>
              <a:t>仮想マシン（VM）- ホストOS型仮想化</a:t>
            </a:r>
            <a:endParaRPr sz="2000"/>
          </a:p>
          <a:p>
            <a:pPr indent="-355600" lvl="0" marL="914400" rtl="0" algn="l">
              <a:lnSpc>
                <a:spcPct val="90000"/>
              </a:lnSpc>
              <a:spcBef>
                <a:spcPts val="0"/>
              </a:spcBef>
              <a:spcAft>
                <a:spcPts val="0"/>
              </a:spcAft>
              <a:buSzPts val="2000"/>
              <a:buAutoNum type="arabicPeriod"/>
            </a:pPr>
            <a:r>
              <a:rPr lang="ja" sz="2000" u="sng">
                <a:solidFill>
                  <a:schemeClr val="hlink"/>
                </a:solidFill>
                <a:hlinkClick action="ppaction://hlinksldjump" r:id="rId6"/>
              </a:rPr>
              <a:t>仮想マシン（VM）- ハイパーバイザー型仮想化</a:t>
            </a:r>
            <a:endParaRPr sz="2000"/>
          </a:p>
          <a:p>
            <a:pPr indent="-355600" lvl="0" marL="914400" rtl="0" algn="l">
              <a:lnSpc>
                <a:spcPct val="90000"/>
              </a:lnSpc>
              <a:spcBef>
                <a:spcPts val="0"/>
              </a:spcBef>
              <a:spcAft>
                <a:spcPts val="0"/>
              </a:spcAft>
              <a:buSzPts val="2000"/>
              <a:buAutoNum type="arabicPeriod"/>
            </a:pPr>
            <a:r>
              <a:rPr lang="ja" sz="2000" u="sng">
                <a:solidFill>
                  <a:schemeClr val="hlink"/>
                </a:solidFill>
                <a:hlinkClick action="ppaction://hlinksldjump" r:id="rId7"/>
              </a:rPr>
              <a:t>コンテナ- コンテナ型仮想化</a:t>
            </a:r>
            <a:endParaRPr sz="2000"/>
          </a:p>
          <a:p>
            <a:pPr indent="-355600" lvl="0" marL="914400" rtl="0" algn="l">
              <a:lnSpc>
                <a:spcPct val="90000"/>
              </a:lnSpc>
              <a:spcBef>
                <a:spcPts val="0"/>
              </a:spcBef>
              <a:spcAft>
                <a:spcPts val="0"/>
              </a:spcAft>
              <a:buSzPts val="2000"/>
              <a:buAutoNum type="arabicPeriod"/>
            </a:pPr>
            <a:r>
              <a:rPr lang="ja" sz="2000" u="sng">
                <a:solidFill>
                  <a:schemeClr val="hlink"/>
                </a:solidFill>
                <a:hlinkClick action="ppaction://hlinksldjump" r:id="rId8"/>
              </a:rPr>
              <a:t>仮想マシンとコンテナとの比較</a:t>
            </a:r>
            <a:endParaRPr sz="2000"/>
          </a:p>
          <a:p>
            <a:pPr indent="-355600" lvl="0" marL="914400" rtl="0" algn="l">
              <a:lnSpc>
                <a:spcPct val="90000"/>
              </a:lnSpc>
              <a:spcBef>
                <a:spcPts val="0"/>
              </a:spcBef>
              <a:spcAft>
                <a:spcPts val="0"/>
              </a:spcAft>
              <a:buSzPts val="2000"/>
              <a:buAutoNum type="arabicPeriod"/>
            </a:pPr>
            <a:r>
              <a:rPr lang="ja" sz="2000" u="sng">
                <a:solidFill>
                  <a:schemeClr val="hlink"/>
                </a:solidFill>
                <a:hlinkClick action="ppaction://hlinksldjump" r:id="rId9"/>
              </a:rPr>
              <a:t>Dockerとは</a:t>
            </a:r>
            <a:endParaRPr sz="2000"/>
          </a:p>
          <a:p>
            <a:pPr indent="-355600" lvl="0" marL="914400" rtl="0" algn="l">
              <a:lnSpc>
                <a:spcPct val="90000"/>
              </a:lnSpc>
              <a:spcBef>
                <a:spcPts val="0"/>
              </a:spcBef>
              <a:spcAft>
                <a:spcPts val="0"/>
              </a:spcAft>
              <a:buSzPts val="2000"/>
              <a:buAutoNum type="arabicPeriod"/>
            </a:pPr>
            <a:r>
              <a:rPr lang="ja" sz="2000" u="sng">
                <a:solidFill>
                  <a:schemeClr val="hlink"/>
                </a:solidFill>
                <a:hlinkClick action="ppaction://hlinksldjump" r:id="rId10"/>
              </a:rPr>
              <a:t>Dockerの</a:t>
            </a:r>
            <a:r>
              <a:rPr lang="ja" sz="2000" u="sng">
                <a:solidFill>
                  <a:schemeClr val="hlink"/>
                </a:solidFill>
                <a:hlinkClick action="ppaction://hlinksldjump" r:id="rId11"/>
              </a:rPr>
              <a:t>特徴</a:t>
            </a:r>
            <a:endParaRPr sz="2000"/>
          </a:p>
          <a:p>
            <a:pPr indent="-355600" lvl="0" marL="914400" rtl="0" algn="l">
              <a:lnSpc>
                <a:spcPct val="90000"/>
              </a:lnSpc>
              <a:spcBef>
                <a:spcPts val="0"/>
              </a:spcBef>
              <a:spcAft>
                <a:spcPts val="0"/>
              </a:spcAft>
              <a:buSzPts val="2000"/>
              <a:buAutoNum type="arabicPeriod"/>
            </a:pPr>
            <a:r>
              <a:rPr lang="ja" sz="2000" u="sng">
                <a:solidFill>
                  <a:schemeClr val="hlink"/>
                </a:solidFill>
                <a:hlinkClick action="ppaction://hlinksldjump" r:id="rId12"/>
              </a:rPr>
              <a:t>Dockerの仕組み・構成</a:t>
            </a:r>
            <a:endParaRPr sz="2000"/>
          </a:p>
          <a:p>
            <a:pPr indent="-355600" lvl="0" marL="914400" rtl="0" algn="l">
              <a:lnSpc>
                <a:spcPct val="90000"/>
              </a:lnSpc>
              <a:spcBef>
                <a:spcPts val="0"/>
              </a:spcBef>
              <a:spcAft>
                <a:spcPts val="0"/>
              </a:spcAft>
              <a:buSzPts val="2000"/>
              <a:buAutoNum type="arabicPeriod"/>
            </a:pPr>
            <a:r>
              <a:rPr lang="ja" sz="2000" u="sng">
                <a:solidFill>
                  <a:schemeClr val="hlink"/>
                </a:solidFill>
                <a:hlinkClick action="ppaction://hlinksldjump" r:id="rId13"/>
              </a:rPr>
              <a:t>DockerイメージとDockerコンテナの関連性</a:t>
            </a:r>
            <a:endParaRPr sz="2000"/>
          </a:p>
          <a:p>
            <a:pPr indent="-355600" lvl="0" marL="914400" rtl="0" algn="l">
              <a:spcBef>
                <a:spcPts val="0"/>
              </a:spcBef>
              <a:spcAft>
                <a:spcPts val="0"/>
              </a:spcAft>
              <a:buSzPts val="2000"/>
              <a:buAutoNum type="arabicPeriod"/>
            </a:pPr>
            <a:r>
              <a:rPr lang="ja" sz="2000" u="sng">
                <a:solidFill>
                  <a:schemeClr val="hlink"/>
                </a:solidFill>
                <a:hlinkClick action="ppaction://hlinksldjump" r:id="rId14"/>
              </a:rPr>
              <a:t>Dockerイメージ・コンテナのライフサイクル</a:t>
            </a:r>
            <a:endParaRPr sz="2000"/>
          </a:p>
        </p:txBody>
      </p:sp>
      <p:sp>
        <p:nvSpPr>
          <p:cNvPr id="152" name="Google Shape;152;p29"/>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entury Gothic"/>
              <a:buNone/>
            </a:pPr>
            <a:r>
              <a:rPr lang="ja" sz="2500"/>
              <a:t>目次 1/2</a:t>
            </a:r>
            <a:endParaRPr sz="2500"/>
          </a:p>
        </p:txBody>
      </p:sp>
      <p:sp>
        <p:nvSpPr>
          <p:cNvPr id="153" name="Google Shape;153;p29"/>
          <p:cNvSpPr txBox="1"/>
          <p:nvPr>
            <p:ph idx="12" type="sldNum"/>
          </p:nvPr>
        </p:nvSpPr>
        <p:spPr>
          <a:xfrm>
            <a:off x="6958399" y="4797010"/>
            <a:ext cx="2057400" cy="27382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65"/>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2.2 </a:t>
            </a:r>
            <a:r>
              <a:rPr lang="ja" sz="2500"/>
              <a:t>VirtualBoxのポートフォワーディング設定 4/4</a:t>
            </a:r>
            <a:endParaRPr sz="2500"/>
          </a:p>
        </p:txBody>
      </p:sp>
      <p:sp>
        <p:nvSpPr>
          <p:cNvPr id="693" name="Google Shape;693;p65"/>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694" name="Google Shape;694;p65"/>
          <p:cNvSpPr txBox="1"/>
          <p:nvPr/>
        </p:nvSpPr>
        <p:spPr>
          <a:xfrm>
            <a:off x="222400" y="598950"/>
            <a:ext cx="85254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ja">
                <a:latin typeface="Meiryo"/>
                <a:ea typeface="Meiryo"/>
                <a:cs typeface="Meiryo"/>
                <a:sym typeface="Meiryo"/>
              </a:rPr>
              <a:t>4</a:t>
            </a:r>
            <a:r>
              <a:rPr b="1" lang="ja">
                <a:latin typeface="Meiryo"/>
                <a:ea typeface="Meiryo"/>
                <a:cs typeface="Meiryo"/>
                <a:sym typeface="Meiryo"/>
              </a:rPr>
              <a:t>．右側のプラスボタンをクリックしてポートの設定を行う</a:t>
            </a:r>
            <a:endParaRPr b="1">
              <a:latin typeface="Meiryo"/>
              <a:ea typeface="Meiryo"/>
              <a:cs typeface="Meiryo"/>
              <a:sym typeface="Meiryo"/>
            </a:endParaRPr>
          </a:p>
        </p:txBody>
      </p:sp>
      <p:pic>
        <p:nvPicPr>
          <p:cNvPr id="695" name="Google Shape;695;p65"/>
          <p:cNvPicPr preferRelativeResize="0"/>
          <p:nvPr/>
        </p:nvPicPr>
        <p:blipFill>
          <a:blip r:embed="rId3">
            <a:alphaModFix/>
          </a:blip>
          <a:stretch>
            <a:fillRect/>
          </a:stretch>
        </p:blipFill>
        <p:spPr>
          <a:xfrm>
            <a:off x="588225" y="906375"/>
            <a:ext cx="5783359" cy="3835199"/>
          </a:xfrm>
          <a:prstGeom prst="rect">
            <a:avLst/>
          </a:prstGeom>
          <a:noFill/>
          <a:ln>
            <a:noFill/>
          </a:ln>
          <a:effectLst>
            <a:outerShdw blurRad="57150" rotWithShape="0" algn="bl" dir="5400000" dist="19050">
              <a:srgbClr val="000000">
                <a:alpha val="50000"/>
              </a:srgbClr>
            </a:outerShdw>
          </a:effectLst>
        </p:spPr>
      </p:pic>
      <p:sp>
        <p:nvSpPr>
          <p:cNvPr id="696" name="Google Shape;696;p65"/>
          <p:cNvSpPr/>
          <p:nvPr/>
        </p:nvSpPr>
        <p:spPr>
          <a:xfrm>
            <a:off x="850700" y="2474700"/>
            <a:ext cx="2057400" cy="510000"/>
          </a:xfrm>
          <a:prstGeom prst="wedgeRoundRectCallout">
            <a:avLst>
              <a:gd fmla="val -33042" name="adj1"/>
              <a:gd fmla="val -110382" name="adj2"/>
              <a:gd fmla="val 0" name="adj3"/>
            </a:avLst>
          </a:prstGeom>
          <a:solidFill>
            <a:srgbClr val="FFFFFF"/>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300">
                <a:solidFill>
                  <a:srgbClr val="434343"/>
                </a:solidFill>
              </a:rPr>
              <a:t>任意の名前を設定します</a:t>
            </a:r>
            <a:endParaRPr b="1" sz="1300">
              <a:solidFill>
                <a:srgbClr val="434343"/>
              </a:solidFill>
            </a:endParaRPr>
          </a:p>
        </p:txBody>
      </p:sp>
      <p:sp>
        <p:nvSpPr>
          <p:cNvPr id="697" name="Google Shape;697;p65"/>
          <p:cNvSpPr/>
          <p:nvPr/>
        </p:nvSpPr>
        <p:spPr>
          <a:xfrm>
            <a:off x="698825" y="1492500"/>
            <a:ext cx="2267700" cy="674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98" name="Google Shape;698;p65"/>
          <p:cNvSpPr/>
          <p:nvPr/>
        </p:nvSpPr>
        <p:spPr>
          <a:xfrm>
            <a:off x="3438150" y="1492500"/>
            <a:ext cx="702900" cy="6744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99" name="Google Shape;699;p65"/>
          <p:cNvSpPr/>
          <p:nvPr/>
        </p:nvSpPr>
        <p:spPr>
          <a:xfrm>
            <a:off x="4190100" y="1492500"/>
            <a:ext cx="548400" cy="6744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700" name="Google Shape;700;p65"/>
          <p:cNvSpPr/>
          <p:nvPr/>
        </p:nvSpPr>
        <p:spPr>
          <a:xfrm>
            <a:off x="4799400" y="1492500"/>
            <a:ext cx="609900" cy="6744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grpSp>
        <p:nvGrpSpPr>
          <p:cNvPr id="701" name="Google Shape;701;p65"/>
          <p:cNvGrpSpPr/>
          <p:nvPr/>
        </p:nvGrpSpPr>
        <p:grpSpPr>
          <a:xfrm>
            <a:off x="3852300" y="2571750"/>
            <a:ext cx="1458000" cy="597300"/>
            <a:chOff x="3928500" y="2571750"/>
            <a:chExt cx="1458000" cy="597300"/>
          </a:xfrm>
        </p:grpSpPr>
        <p:sp>
          <p:nvSpPr>
            <p:cNvPr id="702" name="Google Shape;702;p65"/>
            <p:cNvSpPr/>
            <p:nvPr/>
          </p:nvSpPr>
          <p:spPr>
            <a:xfrm>
              <a:off x="3928500" y="2571750"/>
              <a:ext cx="1306200" cy="597300"/>
            </a:xfrm>
            <a:prstGeom prst="wedgeEllipseCallout">
              <a:avLst>
                <a:gd fmla="val 28290" name="adj1"/>
                <a:gd fmla="val -121195" name="adj2"/>
              </a:avLst>
            </a:prstGeom>
            <a:solidFill>
              <a:srgbClr val="FFFFFF"/>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5"/>
            <p:cNvSpPr/>
            <p:nvPr/>
          </p:nvSpPr>
          <p:spPr>
            <a:xfrm>
              <a:off x="3928500" y="2571750"/>
              <a:ext cx="1458000" cy="597300"/>
            </a:xfrm>
            <a:prstGeom prst="wedgeEllipseCallout">
              <a:avLst>
                <a:gd fmla="val -50000" name="adj1"/>
                <a:gd fmla="val -112720" name="adj2"/>
              </a:avLst>
            </a:prstGeom>
            <a:solidFill>
              <a:srgbClr val="FFFFFF"/>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200"/>
                <a:t>空欄でOK</a:t>
              </a:r>
              <a:endParaRPr b="1" sz="1200"/>
            </a:p>
          </p:txBody>
        </p:sp>
      </p:grpSp>
      <p:sp>
        <p:nvSpPr>
          <p:cNvPr id="704" name="Google Shape;704;p65"/>
          <p:cNvSpPr/>
          <p:nvPr/>
        </p:nvSpPr>
        <p:spPr>
          <a:xfrm>
            <a:off x="5462700" y="1492500"/>
            <a:ext cx="548400" cy="6744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705" name="Google Shape;705;p65"/>
          <p:cNvSpPr/>
          <p:nvPr/>
        </p:nvSpPr>
        <p:spPr>
          <a:xfrm>
            <a:off x="6011100" y="2318625"/>
            <a:ext cx="2057400" cy="1233000"/>
          </a:xfrm>
          <a:prstGeom prst="wedgeRoundRectCallout">
            <a:avLst>
              <a:gd fmla="val -110871" name="adj1"/>
              <a:gd fmla="val -78741" name="adj2"/>
              <a:gd fmla="val 0" name="adj3"/>
            </a:avLst>
          </a:prstGeom>
          <a:solidFill>
            <a:srgbClr val="FFFFFF"/>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200"/>
              <a:t>ホストポート：</a:t>
            </a:r>
            <a:r>
              <a:rPr b="1" lang="ja" sz="1200">
                <a:solidFill>
                  <a:srgbClr val="222222"/>
                </a:solidFill>
                <a:highlight>
                  <a:srgbClr val="FFFFFF"/>
                </a:highlight>
                <a:latin typeface="Meiryo"/>
                <a:ea typeface="Meiryo"/>
                <a:cs typeface="Meiryo"/>
                <a:sym typeface="Meiryo"/>
              </a:rPr>
              <a:t>ホストOSから接続する時に指定するポート番号を設定</a:t>
            </a:r>
            <a:endParaRPr b="1" sz="1200">
              <a:solidFill>
                <a:srgbClr val="222222"/>
              </a:solidFill>
              <a:highlight>
                <a:srgbClr val="FFFFFF"/>
              </a:highlight>
              <a:latin typeface="Meiryo"/>
              <a:ea typeface="Meiryo"/>
              <a:cs typeface="Meiryo"/>
              <a:sym typeface="Meiryo"/>
            </a:endParaRPr>
          </a:p>
          <a:p>
            <a:pPr indent="0" lvl="0" marL="0" rtl="0" algn="l">
              <a:spcBef>
                <a:spcPts val="0"/>
              </a:spcBef>
              <a:spcAft>
                <a:spcPts val="0"/>
              </a:spcAft>
              <a:buNone/>
            </a:pPr>
            <a:r>
              <a:t/>
            </a:r>
            <a:endParaRPr b="1" sz="1200">
              <a:solidFill>
                <a:srgbClr val="222222"/>
              </a:solidFill>
              <a:highlight>
                <a:srgbClr val="FFFFFF"/>
              </a:highlight>
              <a:latin typeface="Meiryo"/>
              <a:ea typeface="Meiryo"/>
              <a:cs typeface="Meiryo"/>
              <a:sym typeface="Meiryo"/>
            </a:endParaRPr>
          </a:p>
          <a:p>
            <a:pPr indent="0" lvl="0" marL="0" rtl="0" algn="l">
              <a:spcBef>
                <a:spcPts val="0"/>
              </a:spcBef>
              <a:spcAft>
                <a:spcPts val="0"/>
              </a:spcAft>
              <a:buNone/>
            </a:pPr>
            <a:r>
              <a:rPr b="1" lang="ja" sz="1200">
                <a:solidFill>
                  <a:srgbClr val="222222"/>
                </a:solidFill>
                <a:highlight>
                  <a:srgbClr val="FFFFFF"/>
                </a:highlight>
                <a:latin typeface="Meiryo"/>
                <a:ea typeface="Meiryo"/>
                <a:cs typeface="Meiryo"/>
                <a:sym typeface="Meiryo"/>
              </a:rPr>
              <a:t>ゲストポート：</a:t>
            </a:r>
            <a:r>
              <a:rPr b="1" lang="ja" sz="1100">
                <a:solidFill>
                  <a:schemeClr val="dk1"/>
                </a:solidFill>
                <a:highlight>
                  <a:srgbClr val="FFFFFF"/>
                </a:highlight>
                <a:latin typeface="Meiryo"/>
                <a:ea typeface="Meiryo"/>
                <a:cs typeface="Meiryo"/>
                <a:sym typeface="Meiryo"/>
              </a:rPr>
              <a:t>ゲストOS上のポート番号を設定</a:t>
            </a:r>
            <a:endParaRPr b="1" sz="1200">
              <a:solidFill>
                <a:srgbClr val="222222"/>
              </a:solidFill>
              <a:highlight>
                <a:srgbClr val="FFFFFF"/>
              </a:highlight>
              <a:latin typeface="Meiryo"/>
              <a:ea typeface="Meiryo"/>
              <a:cs typeface="Meiryo"/>
              <a:sym typeface="Meiryo"/>
            </a:endParaRPr>
          </a:p>
        </p:txBody>
      </p:sp>
      <p:sp>
        <p:nvSpPr>
          <p:cNvPr id="706" name="Google Shape;706;p65"/>
          <p:cNvSpPr txBox="1"/>
          <p:nvPr/>
        </p:nvSpPr>
        <p:spPr>
          <a:xfrm>
            <a:off x="728400" y="3615000"/>
            <a:ext cx="5206500" cy="703200"/>
          </a:xfrm>
          <a:prstGeom prst="rect">
            <a:avLst/>
          </a:prstGeom>
          <a:solidFill>
            <a:srgbClr val="D9EAD3"/>
          </a:solidFill>
          <a:ln>
            <a:noFill/>
          </a:ln>
          <a:effectLst>
            <a:outerShdw blurRad="57150" rotWithShape="0" algn="bl" dir="5400000" dist="19050">
              <a:srgbClr val="000000">
                <a:alpha val="5000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200">
                <a:solidFill>
                  <a:schemeClr val="dk1"/>
                </a:solidFill>
                <a:latin typeface="Meiryo"/>
                <a:ea typeface="Meiryo"/>
                <a:cs typeface="Meiryo"/>
                <a:sym typeface="Meiryo"/>
              </a:rPr>
              <a:t>VirtualBox ポートフォワーディング設定</a:t>
            </a:r>
            <a:endParaRPr b="1" sz="12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b="1" lang="ja" sz="1200">
                <a:solidFill>
                  <a:schemeClr val="dk1"/>
                </a:solidFill>
                <a:latin typeface="Meiryo"/>
                <a:ea typeface="Meiryo"/>
                <a:cs typeface="Meiryo"/>
                <a:sym typeface="Meiryo"/>
              </a:rPr>
              <a:t>参考サイト:</a:t>
            </a:r>
            <a:endParaRPr b="1" sz="12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u="sng">
                <a:solidFill>
                  <a:schemeClr val="hlink"/>
                </a:solidFill>
                <a:hlinkClick r:id="rId4"/>
              </a:rPr>
              <a:t>https://8oclockis.blogspot.com/2018/04/virtualbox.html</a:t>
            </a:r>
            <a:endParaRPr sz="1600">
              <a:solidFill>
                <a:schemeClr val="dk1"/>
              </a:solidFill>
              <a:latin typeface="Meiryo"/>
              <a:ea typeface="Meiryo"/>
              <a:cs typeface="Meiryo"/>
              <a:sym typeface="Meiryo"/>
            </a:endParaRPr>
          </a:p>
        </p:txBody>
      </p:sp>
      <p:sp>
        <p:nvSpPr>
          <p:cNvPr id="707" name="Google Shape;707;p65"/>
          <p:cNvSpPr/>
          <p:nvPr/>
        </p:nvSpPr>
        <p:spPr>
          <a:xfrm>
            <a:off x="4880250" y="4396500"/>
            <a:ext cx="759600" cy="345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708" name="Google Shape;708;p65"/>
          <p:cNvSpPr/>
          <p:nvPr/>
        </p:nvSpPr>
        <p:spPr>
          <a:xfrm>
            <a:off x="6302300" y="3707100"/>
            <a:ext cx="2617800" cy="767400"/>
          </a:xfrm>
          <a:prstGeom prst="wedgeRoundRectCallout">
            <a:avLst>
              <a:gd fmla="val -81503" name="adj1"/>
              <a:gd fmla="val 38223"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ja" sz="1200">
                <a:solidFill>
                  <a:schemeClr val="dk1"/>
                </a:solidFill>
                <a:latin typeface="Meiryo"/>
                <a:ea typeface="Meiryo"/>
                <a:cs typeface="Meiryo"/>
                <a:sym typeface="Meiryo"/>
              </a:rPr>
              <a:t>設定が終わったら「OK」ボタンをクリックしてウィンドウを閉じます。</a:t>
            </a:r>
            <a:endParaRPr sz="1200">
              <a:solidFill>
                <a:srgbClr val="434343"/>
              </a:solidFill>
            </a:endParaRPr>
          </a:p>
        </p:txBody>
      </p:sp>
      <p:grpSp>
        <p:nvGrpSpPr>
          <p:cNvPr id="709" name="Google Shape;709;p65"/>
          <p:cNvGrpSpPr/>
          <p:nvPr/>
        </p:nvGrpSpPr>
        <p:grpSpPr>
          <a:xfrm>
            <a:off x="6011100" y="2318625"/>
            <a:ext cx="2057400" cy="1233000"/>
            <a:chOff x="6011100" y="2318625"/>
            <a:chExt cx="2057400" cy="1233000"/>
          </a:xfrm>
        </p:grpSpPr>
        <p:sp>
          <p:nvSpPr>
            <p:cNvPr id="710" name="Google Shape;710;p65"/>
            <p:cNvSpPr/>
            <p:nvPr/>
          </p:nvSpPr>
          <p:spPr>
            <a:xfrm>
              <a:off x="6011100" y="2318625"/>
              <a:ext cx="2057400" cy="1233000"/>
            </a:xfrm>
            <a:prstGeom prst="wedgeRoundRectCallout">
              <a:avLst>
                <a:gd fmla="val -48371" name="adj1"/>
                <a:gd fmla="val -75456" name="adj2"/>
                <a:gd fmla="val 0" name="adj3"/>
              </a:avLst>
            </a:prstGeom>
            <a:solidFill>
              <a:srgbClr val="FFFFFF"/>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5"/>
            <p:cNvSpPr/>
            <p:nvPr/>
          </p:nvSpPr>
          <p:spPr>
            <a:xfrm>
              <a:off x="6011100" y="2318625"/>
              <a:ext cx="2057400" cy="1233000"/>
            </a:xfrm>
            <a:prstGeom prst="wedgeRoundRectCallout">
              <a:avLst>
                <a:gd fmla="val -110871" name="adj1"/>
                <a:gd fmla="val -78741" name="adj2"/>
                <a:gd fmla="val 0" name="adj3"/>
              </a:avLst>
            </a:prstGeom>
            <a:solidFill>
              <a:srgbClr val="FFFFFF"/>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200"/>
                <a:t>ホストポート：</a:t>
              </a:r>
              <a:r>
                <a:rPr b="1" lang="ja" sz="1200">
                  <a:solidFill>
                    <a:srgbClr val="222222"/>
                  </a:solidFill>
                  <a:highlight>
                    <a:srgbClr val="FFFFFF"/>
                  </a:highlight>
                  <a:latin typeface="Meiryo"/>
                  <a:ea typeface="Meiryo"/>
                  <a:cs typeface="Meiryo"/>
                  <a:sym typeface="Meiryo"/>
                </a:rPr>
                <a:t>ホストOSから接続する時に指定するポート番号を設定</a:t>
              </a:r>
              <a:endParaRPr b="1" sz="1200">
                <a:solidFill>
                  <a:srgbClr val="222222"/>
                </a:solidFill>
                <a:highlight>
                  <a:srgbClr val="FFFFFF"/>
                </a:highlight>
                <a:latin typeface="Meiryo"/>
                <a:ea typeface="Meiryo"/>
                <a:cs typeface="Meiryo"/>
                <a:sym typeface="Meiryo"/>
              </a:endParaRPr>
            </a:p>
            <a:p>
              <a:pPr indent="0" lvl="0" marL="0" rtl="0" algn="l">
                <a:spcBef>
                  <a:spcPts val="0"/>
                </a:spcBef>
                <a:spcAft>
                  <a:spcPts val="0"/>
                </a:spcAft>
                <a:buNone/>
              </a:pPr>
              <a:r>
                <a:t/>
              </a:r>
              <a:endParaRPr b="1" sz="1200">
                <a:solidFill>
                  <a:srgbClr val="222222"/>
                </a:solidFill>
                <a:highlight>
                  <a:srgbClr val="FFFFFF"/>
                </a:highlight>
                <a:latin typeface="Meiryo"/>
                <a:ea typeface="Meiryo"/>
                <a:cs typeface="Meiryo"/>
                <a:sym typeface="Meiryo"/>
              </a:endParaRPr>
            </a:p>
            <a:p>
              <a:pPr indent="0" lvl="0" marL="0" rtl="0" algn="l">
                <a:spcBef>
                  <a:spcPts val="0"/>
                </a:spcBef>
                <a:spcAft>
                  <a:spcPts val="0"/>
                </a:spcAft>
                <a:buNone/>
              </a:pPr>
              <a:r>
                <a:rPr b="1" lang="ja" sz="1200">
                  <a:solidFill>
                    <a:srgbClr val="222222"/>
                  </a:solidFill>
                  <a:highlight>
                    <a:srgbClr val="FFFFFF"/>
                  </a:highlight>
                  <a:latin typeface="Meiryo"/>
                  <a:ea typeface="Meiryo"/>
                  <a:cs typeface="Meiryo"/>
                  <a:sym typeface="Meiryo"/>
                </a:rPr>
                <a:t>ゲストポート：</a:t>
              </a:r>
              <a:r>
                <a:rPr b="1" lang="ja" sz="1100">
                  <a:solidFill>
                    <a:schemeClr val="dk1"/>
                  </a:solidFill>
                  <a:highlight>
                    <a:srgbClr val="FFFFFF"/>
                  </a:highlight>
                  <a:latin typeface="Meiryo"/>
                  <a:ea typeface="Meiryo"/>
                  <a:cs typeface="Meiryo"/>
                  <a:sym typeface="Meiryo"/>
                </a:rPr>
                <a:t>ゲストOS上のポート番号を設定</a:t>
              </a:r>
              <a:endParaRPr b="1" sz="1200">
                <a:solidFill>
                  <a:srgbClr val="222222"/>
                </a:solidFill>
                <a:highlight>
                  <a:srgbClr val="FFFFFF"/>
                </a:highlight>
                <a:latin typeface="Meiryo"/>
                <a:ea typeface="Meiryo"/>
                <a:cs typeface="Meiryo"/>
                <a:sym typeface="Meiryo"/>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66"/>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2.3 Dockerfileを作成する</a:t>
            </a:r>
            <a:endParaRPr sz="2500"/>
          </a:p>
        </p:txBody>
      </p:sp>
      <p:sp>
        <p:nvSpPr>
          <p:cNvPr id="718" name="Google Shape;718;p66"/>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719" name="Google Shape;719;p66"/>
          <p:cNvSpPr txBox="1"/>
          <p:nvPr/>
        </p:nvSpPr>
        <p:spPr>
          <a:xfrm>
            <a:off x="222400" y="570563"/>
            <a:ext cx="85254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a:latin typeface="Meiryo"/>
                <a:ea typeface="Meiryo"/>
                <a:cs typeface="Meiryo"/>
                <a:sym typeface="Meiryo"/>
              </a:rPr>
              <a:t>MaridDBのDockerイメージ用のDockerfileを作成</a:t>
            </a:r>
            <a:endParaRPr b="1">
              <a:latin typeface="Meiryo"/>
              <a:ea typeface="Meiryo"/>
              <a:cs typeface="Meiryo"/>
              <a:sym typeface="Meiryo"/>
            </a:endParaRPr>
          </a:p>
        </p:txBody>
      </p:sp>
      <p:sp>
        <p:nvSpPr>
          <p:cNvPr id="720" name="Google Shape;720;p66"/>
          <p:cNvSpPr txBox="1"/>
          <p:nvPr/>
        </p:nvSpPr>
        <p:spPr>
          <a:xfrm>
            <a:off x="298600" y="844475"/>
            <a:ext cx="85254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MariaDBのコンテナを作成します。DockerHubに</a:t>
            </a:r>
            <a:r>
              <a:rPr lang="ja" sz="1300" u="sng">
                <a:solidFill>
                  <a:schemeClr val="hlink"/>
                </a:solidFill>
                <a:latin typeface="Meiryo"/>
                <a:ea typeface="Meiryo"/>
                <a:cs typeface="Meiryo"/>
                <a:sym typeface="Meiryo"/>
                <a:hlinkClick r:id="rId3"/>
              </a:rPr>
              <a:t>MariaDBのDocker公式イメージ</a:t>
            </a:r>
            <a:r>
              <a:rPr lang="ja" sz="1300">
                <a:solidFill>
                  <a:schemeClr val="dk1"/>
                </a:solidFill>
                <a:latin typeface="Meiryo"/>
                <a:ea typeface="Meiryo"/>
                <a:cs typeface="Meiryo"/>
                <a:sym typeface="Meiryo"/>
              </a:rPr>
              <a:t>が公開されておりますが、今回はDockerHubからDockerイメージをpullせず、Dockerfileを使ってDockerイメージを作成します。</a:t>
            </a:r>
            <a:endParaRPr b="1" sz="1300">
              <a:solidFill>
                <a:schemeClr val="dk1"/>
              </a:solidFill>
              <a:latin typeface="Meiryo"/>
              <a:ea typeface="Meiryo"/>
              <a:cs typeface="Meiryo"/>
              <a:sym typeface="Meiryo"/>
            </a:endParaRPr>
          </a:p>
          <a:p>
            <a:pPr indent="0" lvl="0" marL="0" rtl="0" algn="l">
              <a:spcBef>
                <a:spcPts val="0"/>
              </a:spcBef>
              <a:spcAft>
                <a:spcPts val="0"/>
              </a:spcAft>
              <a:buNone/>
            </a:pPr>
            <a:r>
              <a:t/>
            </a:r>
            <a:endParaRPr b="1" sz="1300">
              <a:solidFill>
                <a:schemeClr val="dk1"/>
              </a:solidFill>
              <a:latin typeface="Meiryo"/>
              <a:ea typeface="Meiryo"/>
              <a:cs typeface="Meiryo"/>
              <a:sym typeface="Meiryo"/>
            </a:endParaRPr>
          </a:p>
        </p:txBody>
      </p:sp>
      <p:sp>
        <p:nvSpPr>
          <p:cNvPr id="721" name="Google Shape;721;p66"/>
          <p:cNvSpPr txBox="1"/>
          <p:nvPr/>
        </p:nvSpPr>
        <p:spPr>
          <a:xfrm>
            <a:off x="252850" y="1567275"/>
            <a:ext cx="85710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300">
                <a:solidFill>
                  <a:schemeClr val="dk1"/>
                </a:solidFill>
                <a:latin typeface="Meiryo"/>
                <a:ea typeface="Meiryo"/>
                <a:cs typeface="Meiryo"/>
                <a:sym typeface="Meiryo"/>
              </a:rPr>
              <a:t>　</a:t>
            </a:r>
            <a:r>
              <a:rPr b="1" lang="ja" sz="1300">
                <a:solidFill>
                  <a:schemeClr val="dk1"/>
                </a:solidFill>
                <a:latin typeface="Meiryo"/>
                <a:ea typeface="Meiryo"/>
                <a:cs typeface="Meiryo"/>
                <a:sym typeface="Meiryo"/>
              </a:rPr>
              <a:t>Dockerfileを作成する</a:t>
            </a:r>
            <a:endParaRPr b="1"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　UbuntuOSのシェル(bash)を起動し、Dockerfileを設置したいディレクトリに移動して作成するファイル名を</a:t>
            </a:r>
            <a:endParaRPr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「Dockerfile」と指定してvimを起動します。</a:t>
            </a:r>
            <a:endParaRPr sz="1300">
              <a:solidFill>
                <a:schemeClr val="dk1"/>
              </a:solidFill>
              <a:latin typeface="Meiryo"/>
              <a:ea typeface="Meiryo"/>
              <a:cs typeface="Meiryo"/>
              <a:sym typeface="Meiryo"/>
            </a:endParaRPr>
          </a:p>
        </p:txBody>
      </p:sp>
      <p:graphicFrame>
        <p:nvGraphicFramePr>
          <p:cNvPr id="722" name="Google Shape;722;p66"/>
          <p:cNvGraphicFramePr/>
          <p:nvPr/>
        </p:nvGraphicFramePr>
        <p:xfrm>
          <a:off x="447675" y="2284863"/>
          <a:ext cx="3000000" cy="3000000"/>
        </p:xfrm>
        <a:graphic>
          <a:graphicData uri="http://schemas.openxmlformats.org/drawingml/2006/table">
            <a:tbl>
              <a:tblPr>
                <a:noFill/>
                <a:tableStyleId>{C185A0C0-4474-436E-8C20-3495A2121901}</a:tableStyleId>
              </a:tblPr>
              <a:tblGrid>
                <a:gridCol w="824865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a:t>
                      </a:r>
                      <a:r>
                        <a:rPr lang="ja" sz="1100">
                          <a:solidFill>
                            <a:srgbClr val="FFFFFF"/>
                          </a:solidFill>
                          <a:highlight>
                            <a:srgbClr val="333333"/>
                          </a:highlight>
                          <a:latin typeface="Consolas"/>
                          <a:ea typeface="Consolas"/>
                          <a:cs typeface="Consolas"/>
                          <a:sym typeface="Consolas"/>
                        </a:rPr>
                        <a:t>vim Dockerfile</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723" name="Google Shape;723;p66"/>
          <p:cNvSpPr txBox="1"/>
          <p:nvPr/>
        </p:nvSpPr>
        <p:spPr>
          <a:xfrm>
            <a:off x="405250" y="2607700"/>
            <a:ext cx="8342400" cy="58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今回は下記のごとくイメージ名のみの指定を行います。タグ（バージョン）は複数の中から指定可能ですが、今回はlatest（最新版）を指定し、保存してvimを閉じます。</a:t>
            </a:r>
            <a:endParaRPr sz="1300">
              <a:solidFill>
                <a:schemeClr val="dk1"/>
              </a:solidFill>
              <a:latin typeface="Meiryo"/>
              <a:ea typeface="Meiryo"/>
              <a:cs typeface="Meiryo"/>
              <a:sym typeface="Meiryo"/>
            </a:endParaRPr>
          </a:p>
        </p:txBody>
      </p:sp>
      <p:graphicFrame>
        <p:nvGraphicFramePr>
          <p:cNvPr id="724" name="Google Shape;724;p66"/>
          <p:cNvGraphicFramePr/>
          <p:nvPr/>
        </p:nvGraphicFramePr>
        <p:xfrm>
          <a:off x="457200" y="3124200"/>
          <a:ext cx="3000000" cy="3000000"/>
        </p:xfrm>
        <a:graphic>
          <a:graphicData uri="http://schemas.openxmlformats.org/drawingml/2006/table">
            <a:tbl>
              <a:tblPr>
                <a:noFill/>
                <a:tableStyleId>{C185A0C0-4474-436E-8C20-3495A2121901}</a:tableStyleId>
              </a:tblPr>
              <a:tblGrid>
                <a:gridCol w="8248650"/>
              </a:tblGrid>
              <a:tr h="966450">
                <a:tc>
                  <a:txBody>
                    <a:bodyPr/>
                    <a:lstStyle/>
                    <a:p>
                      <a:pPr indent="0" lvl="0" marL="0" rtl="0" algn="l">
                        <a:lnSpc>
                          <a:spcPct val="115000"/>
                        </a:lnSpc>
                        <a:spcBef>
                          <a:spcPts val="0"/>
                        </a:spcBef>
                        <a:spcAft>
                          <a:spcPts val="0"/>
                        </a:spcAft>
                        <a:buNone/>
                      </a:pPr>
                      <a:r>
                        <a:rPr lang="ja" sz="1100">
                          <a:solidFill>
                            <a:srgbClr val="FFFF00"/>
                          </a:solidFill>
                          <a:highlight>
                            <a:srgbClr val="333333"/>
                          </a:highlight>
                          <a:latin typeface="Consolas"/>
                          <a:ea typeface="Consolas"/>
                          <a:cs typeface="Consolas"/>
                          <a:sym typeface="Consolas"/>
                        </a:rPr>
                        <a:t>FROM</a:t>
                      </a:r>
                      <a:r>
                        <a:rPr lang="ja" sz="1100">
                          <a:solidFill>
                            <a:srgbClr val="FFFFFF"/>
                          </a:solidFill>
                          <a:highlight>
                            <a:srgbClr val="333333"/>
                          </a:highlight>
                          <a:latin typeface="Consolas"/>
                          <a:ea typeface="Consolas"/>
                          <a:cs typeface="Consolas"/>
                          <a:sym typeface="Consolas"/>
                        </a:rPr>
                        <a:t> mariadb:latest</a:t>
                      </a:r>
                      <a:br>
                        <a:rPr lang="ja" sz="1100">
                          <a:solidFill>
                            <a:srgbClr val="FFFFFF"/>
                          </a:solidFill>
                          <a:highlight>
                            <a:srgbClr val="333333"/>
                          </a:highlight>
                          <a:latin typeface="Consolas"/>
                          <a:ea typeface="Consolas"/>
                          <a:cs typeface="Consolas"/>
                          <a:sym typeface="Consolas"/>
                        </a:rPr>
                      </a:br>
                      <a:r>
                        <a:rPr lang="ja" sz="1100">
                          <a:solidFill>
                            <a:srgbClr val="C9DAF8"/>
                          </a:solidFill>
                          <a:highlight>
                            <a:srgbClr val="333333"/>
                          </a:highlight>
                          <a:latin typeface="Consolas"/>
                          <a:ea typeface="Consolas"/>
                          <a:cs typeface="Consolas"/>
                          <a:sym typeface="Consolas"/>
                        </a:rPr>
                        <a:t>~</a:t>
                      </a:r>
                      <a:br>
                        <a:rPr lang="ja" sz="1100">
                          <a:solidFill>
                            <a:srgbClr val="C9DAF8"/>
                          </a:solidFill>
                          <a:highlight>
                            <a:srgbClr val="333333"/>
                          </a:highlight>
                          <a:latin typeface="Consolas"/>
                          <a:ea typeface="Consolas"/>
                          <a:cs typeface="Consolas"/>
                          <a:sym typeface="Consolas"/>
                        </a:rPr>
                      </a:br>
                      <a:r>
                        <a:rPr lang="ja" sz="1100">
                          <a:solidFill>
                            <a:srgbClr val="C9DAF8"/>
                          </a:solidFill>
                          <a:highlight>
                            <a:srgbClr val="333333"/>
                          </a:highlight>
                          <a:latin typeface="Consolas"/>
                          <a:ea typeface="Consolas"/>
                          <a:cs typeface="Consolas"/>
                          <a:sym typeface="Consolas"/>
                        </a:rPr>
                        <a:t>～～※以下省略～～</a:t>
                      </a:r>
                      <a:br>
                        <a:rPr lang="ja" sz="1100">
                          <a:solidFill>
                            <a:srgbClr val="C9DAF8"/>
                          </a:solidFill>
                          <a:highlight>
                            <a:srgbClr val="333333"/>
                          </a:highlight>
                          <a:latin typeface="Consolas"/>
                          <a:ea typeface="Consolas"/>
                          <a:cs typeface="Consolas"/>
                          <a:sym typeface="Consolas"/>
                        </a:rPr>
                      </a:br>
                      <a:r>
                        <a:rPr lang="ja" sz="1100">
                          <a:solidFill>
                            <a:srgbClr val="C9DAF8"/>
                          </a:solidFill>
                          <a:highlight>
                            <a:srgbClr val="333333"/>
                          </a:highlight>
                          <a:latin typeface="Consolas"/>
                          <a:ea typeface="Consolas"/>
                          <a:cs typeface="Consolas"/>
                          <a:sym typeface="Consolas"/>
                        </a:rPr>
                        <a:t>~</a:t>
                      </a:r>
                      <a:br>
                        <a:rPr lang="ja" sz="1100">
                          <a:solidFill>
                            <a:srgbClr val="C9DAF8"/>
                          </a:solidFill>
                          <a:highlight>
                            <a:srgbClr val="333333"/>
                          </a:highlight>
                          <a:latin typeface="Consolas"/>
                          <a:ea typeface="Consolas"/>
                          <a:cs typeface="Consolas"/>
                          <a:sym typeface="Consolas"/>
                        </a:rPr>
                      </a:br>
                      <a:r>
                        <a:rPr lang="ja" sz="1100">
                          <a:solidFill>
                            <a:srgbClr val="C9DAF8"/>
                          </a:solidFill>
                          <a:highlight>
                            <a:srgbClr val="333333"/>
                          </a:highlight>
                          <a:latin typeface="Consolas"/>
                          <a:ea typeface="Consolas"/>
                          <a:cs typeface="Consolas"/>
                          <a:sym typeface="Consolas"/>
                        </a:rPr>
                        <a:t>~</a:t>
                      </a:r>
                      <a:br>
                        <a:rPr lang="ja" sz="1100">
                          <a:solidFill>
                            <a:srgbClr val="C9DAF8"/>
                          </a:solidFill>
                          <a:highlight>
                            <a:srgbClr val="333333"/>
                          </a:highlight>
                          <a:latin typeface="Consolas"/>
                          <a:ea typeface="Consolas"/>
                          <a:cs typeface="Consolas"/>
                          <a:sym typeface="Consolas"/>
                        </a:rPr>
                      </a:br>
                      <a:r>
                        <a:rPr lang="ja" sz="1100">
                          <a:solidFill>
                            <a:srgbClr val="C9DAF8"/>
                          </a:solidFill>
                          <a:highlight>
                            <a:srgbClr val="333333"/>
                          </a:highlight>
                          <a:latin typeface="Consolas"/>
                          <a:ea typeface="Consolas"/>
                          <a:cs typeface="Consolas"/>
                          <a:sym typeface="Consolas"/>
                        </a:rPr>
                        <a:t>~</a:t>
                      </a:r>
                      <a:endParaRPr sz="1100">
                        <a:solidFill>
                          <a:srgbClr val="C9DAF8"/>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C9DAF8"/>
                          </a:solidFill>
                          <a:highlight>
                            <a:srgbClr val="333333"/>
                          </a:highlight>
                          <a:latin typeface="Consolas"/>
                          <a:ea typeface="Consolas"/>
                          <a:cs typeface="Consolas"/>
                          <a:sym typeface="Consolas"/>
                        </a:rPr>
                        <a:t>:wq</a:t>
                      </a:r>
                      <a:endParaRPr sz="1100">
                        <a:solidFill>
                          <a:srgbClr val="C9DAF8"/>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67"/>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2.4 </a:t>
            </a:r>
            <a:r>
              <a:rPr lang="ja" sz="2500"/>
              <a:t>Docker</a:t>
            </a:r>
            <a:r>
              <a:rPr lang="ja" sz="2500"/>
              <a:t>イメージをビルドする</a:t>
            </a:r>
            <a:endParaRPr sz="2500"/>
          </a:p>
        </p:txBody>
      </p:sp>
      <p:sp>
        <p:nvSpPr>
          <p:cNvPr id="731" name="Google Shape;731;p67"/>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732" name="Google Shape;732;p67"/>
          <p:cNvSpPr txBox="1"/>
          <p:nvPr/>
        </p:nvSpPr>
        <p:spPr>
          <a:xfrm>
            <a:off x="385500" y="670950"/>
            <a:ext cx="77067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Dockerfileのあるディレクトリで以下のごとくコマンドを実行してDockerイメージをビルドします。</a:t>
            </a:r>
            <a:endParaRPr sz="1300">
              <a:solidFill>
                <a:schemeClr val="dk1"/>
              </a:solidFill>
              <a:latin typeface="Meiryo"/>
              <a:ea typeface="Meiryo"/>
              <a:cs typeface="Meiryo"/>
              <a:sym typeface="Meiryo"/>
            </a:endParaRPr>
          </a:p>
        </p:txBody>
      </p:sp>
      <p:graphicFrame>
        <p:nvGraphicFramePr>
          <p:cNvPr id="733" name="Google Shape;733;p67"/>
          <p:cNvGraphicFramePr/>
          <p:nvPr/>
        </p:nvGraphicFramePr>
        <p:xfrm>
          <a:off x="371475" y="1222163"/>
          <a:ext cx="3000000" cy="3000000"/>
        </p:xfrm>
        <a:graphic>
          <a:graphicData uri="http://schemas.openxmlformats.org/drawingml/2006/table">
            <a:tbl>
              <a:tblPr>
                <a:noFill/>
                <a:tableStyleId>{C185A0C0-4474-436E-8C20-3495A2121901}</a:tableStyleId>
              </a:tblPr>
              <a:tblGrid>
                <a:gridCol w="770670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docker image build -t kotsubodb:1.0 .</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734" name="Google Shape;734;p67"/>
          <p:cNvGraphicFramePr/>
          <p:nvPr/>
        </p:nvGraphicFramePr>
        <p:xfrm>
          <a:off x="371475" y="2260238"/>
          <a:ext cx="3000000" cy="3000000"/>
        </p:xfrm>
        <a:graphic>
          <a:graphicData uri="http://schemas.openxmlformats.org/drawingml/2006/table">
            <a:tbl>
              <a:tblPr>
                <a:noFill/>
                <a:tableStyleId>{C185A0C0-4474-436E-8C20-3495A2121901}</a:tableStyleId>
              </a:tblPr>
              <a:tblGrid>
                <a:gridCol w="770670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docker image ls</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REPOSITORY          TAG                 IMAGE ID            CREATED             SIZE</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kotsubodb           1.0                 b6184b68d1fd        5 seconds ago       357MB</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735" name="Google Shape;735;p67"/>
          <p:cNvSpPr txBox="1"/>
          <p:nvPr/>
        </p:nvSpPr>
        <p:spPr>
          <a:xfrm>
            <a:off x="385500" y="1676825"/>
            <a:ext cx="77067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docker image ls(もしくはdocker images)でコマンドで</a:t>
            </a:r>
            <a:r>
              <a:rPr lang="ja" sz="1300">
                <a:solidFill>
                  <a:schemeClr val="dk1"/>
                </a:solidFill>
                <a:latin typeface="Meiryo"/>
                <a:ea typeface="Meiryo"/>
                <a:cs typeface="Meiryo"/>
                <a:sym typeface="Meiryo"/>
              </a:rPr>
              <a:t>、イメージ名：kotsubodb タグ名:1.0でDockerイメージが</a:t>
            </a:r>
            <a:r>
              <a:rPr lang="ja" sz="1300">
                <a:solidFill>
                  <a:schemeClr val="dk1"/>
                </a:solidFill>
                <a:latin typeface="Meiryo"/>
                <a:ea typeface="Meiryo"/>
                <a:cs typeface="Meiryo"/>
                <a:sym typeface="Meiryo"/>
              </a:rPr>
              <a:t>作成されていることが確認出来ました。</a:t>
            </a:r>
            <a:endParaRPr sz="1300">
              <a:solidFill>
                <a:schemeClr val="dk1"/>
              </a:solidFill>
              <a:latin typeface="Meiryo"/>
              <a:ea typeface="Meiryo"/>
              <a:cs typeface="Meiryo"/>
              <a:sym typeface="Meiryo"/>
            </a:endParaRPr>
          </a:p>
        </p:txBody>
      </p:sp>
      <p:sp>
        <p:nvSpPr>
          <p:cNvPr id="736" name="Google Shape;736;p67"/>
          <p:cNvSpPr txBox="1"/>
          <p:nvPr/>
        </p:nvSpPr>
        <p:spPr>
          <a:xfrm>
            <a:off x="252850" y="652875"/>
            <a:ext cx="78252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300">
                <a:solidFill>
                  <a:schemeClr val="dk1"/>
                </a:solidFill>
                <a:latin typeface="Meiryo"/>
                <a:ea typeface="Meiryo"/>
                <a:cs typeface="Meiryo"/>
                <a:sym typeface="Meiryo"/>
              </a:rPr>
              <a:t>Docker</a:t>
            </a:r>
            <a:r>
              <a:rPr b="1" lang="ja" sz="1300">
                <a:solidFill>
                  <a:schemeClr val="dk1"/>
                </a:solidFill>
                <a:latin typeface="Meiryo"/>
                <a:ea typeface="Meiryo"/>
                <a:cs typeface="Meiryo"/>
                <a:sym typeface="Meiryo"/>
              </a:rPr>
              <a:t>イメージをビルドする</a:t>
            </a:r>
            <a:endParaRPr sz="1300">
              <a:solidFill>
                <a:schemeClr val="dk1"/>
              </a:solidFill>
              <a:latin typeface="Meiryo"/>
              <a:ea typeface="Meiryo"/>
              <a:cs typeface="Meiryo"/>
              <a:sym typeface="Meiryo"/>
            </a:endParaRPr>
          </a:p>
        </p:txBody>
      </p:sp>
      <p:sp>
        <p:nvSpPr>
          <p:cNvPr id="737" name="Google Shape;737;p67"/>
          <p:cNvSpPr txBox="1"/>
          <p:nvPr/>
        </p:nvSpPr>
        <p:spPr>
          <a:xfrm>
            <a:off x="385500" y="3108375"/>
            <a:ext cx="77067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dockerイメージが作成されたので、次ページで実際にビルドしたdockerイメージを使ってDockerコンテナを起動する方法について説明します。</a:t>
            </a:r>
            <a:endParaRPr sz="1300">
              <a:solidFill>
                <a:schemeClr val="dk1"/>
              </a:solidFill>
              <a:latin typeface="Meiryo"/>
              <a:ea typeface="Meiryo"/>
              <a:cs typeface="Meiryo"/>
              <a:sym typeface="Meiry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68"/>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2.5 Docker</a:t>
            </a:r>
            <a:r>
              <a:rPr lang="ja" sz="2500"/>
              <a:t>コンテナを</a:t>
            </a:r>
            <a:r>
              <a:rPr lang="ja" sz="2500"/>
              <a:t>作成</a:t>
            </a:r>
            <a:r>
              <a:rPr lang="ja" sz="2500"/>
              <a:t>する 1/4</a:t>
            </a:r>
            <a:endParaRPr sz="2500"/>
          </a:p>
        </p:txBody>
      </p:sp>
      <p:sp>
        <p:nvSpPr>
          <p:cNvPr id="744" name="Google Shape;744;p68"/>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745" name="Google Shape;745;p68"/>
          <p:cNvSpPr txBox="1"/>
          <p:nvPr/>
        </p:nvSpPr>
        <p:spPr>
          <a:xfrm>
            <a:off x="385500" y="966675"/>
            <a:ext cx="78252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MariaDBのDockerHubの公式ページにも紹介されている通り、MariaDBのインスタンスは下記のコマンド容易に起動が可能です。</a:t>
            </a:r>
            <a:endParaRPr sz="1300">
              <a:solidFill>
                <a:schemeClr val="dk1"/>
              </a:solidFill>
              <a:latin typeface="Meiryo"/>
              <a:ea typeface="Meiryo"/>
              <a:cs typeface="Meiryo"/>
              <a:sym typeface="Meiryo"/>
            </a:endParaRPr>
          </a:p>
        </p:txBody>
      </p:sp>
      <p:sp>
        <p:nvSpPr>
          <p:cNvPr id="746" name="Google Shape;746;p68"/>
          <p:cNvSpPr txBox="1"/>
          <p:nvPr/>
        </p:nvSpPr>
        <p:spPr>
          <a:xfrm>
            <a:off x="252850" y="659475"/>
            <a:ext cx="78252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500">
                <a:solidFill>
                  <a:schemeClr val="dk1"/>
                </a:solidFill>
                <a:latin typeface="Meiryo"/>
                <a:ea typeface="Meiryo"/>
                <a:cs typeface="Meiryo"/>
                <a:sym typeface="Meiryo"/>
              </a:rPr>
              <a:t>コンテナを</a:t>
            </a:r>
            <a:r>
              <a:rPr b="1" lang="ja" sz="1500">
                <a:solidFill>
                  <a:schemeClr val="dk1"/>
                </a:solidFill>
                <a:latin typeface="Meiryo"/>
                <a:ea typeface="Meiryo"/>
                <a:cs typeface="Meiryo"/>
                <a:sym typeface="Meiryo"/>
              </a:rPr>
              <a:t>作成</a:t>
            </a:r>
            <a:r>
              <a:rPr b="1" lang="ja" sz="1500">
                <a:solidFill>
                  <a:schemeClr val="dk1"/>
                </a:solidFill>
                <a:latin typeface="Meiryo"/>
                <a:ea typeface="Meiryo"/>
                <a:cs typeface="Meiryo"/>
                <a:sym typeface="Meiryo"/>
              </a:rPr>
              <a:t>し、MariaDBのサーバーインスタンスを</a:t>
            </a:r>
            <a:r>
              <a:rPr b="1" lang="ja" sz="1500">
                <a:solidFill>
                  <a:schemeClr val="dk1"/>
                </a:solidFill>
                <a:latin typeface="Meiryo"/>
                <a:ea typeface="Meiryo"/>
                <a:cs typeface="Meiryo"/>
                <a:sym typeface="Meiryo"/>
              </a:rPr>
              <a:t>起動</a:t>
            </a:r>
            <a:r>
              <a:rPr b="1" lang="ja" sz="1500">
                <a:solidFill>
                  <a:schemeClr val="dk1"/>
                </a:solidFill>
                <a:latin typeface="Meiryo"/>
                <a:ea typeface="Meiryo"/>
                <a:cs typeface="Meiryo"/>
                <a:sym typeface="Meiryo"/>
              </a:rPr>
              <a:t>する</a:t>
            </a:r>
            <a:endParaRPr sz="1500">
              <a:solidFill>
                <a:schemeClr val="dk1"/>
              </a:solidFill>
              <a:latin typeface="Meiryo"/>
              <a:ea typeface="Meiryo"/>
              <a:cs typeface="Meiryo"/>
              <a:sym typeface="Meiryo"/>
            </a:endParaRPr>
          </a:p>
        </p:txBody>
      </p:sp>
      <p:graphicFrame>
        <p:nvGraphicFramePr>
          <p:cNvPr id="747" name="Google Shape;747;p68"/>
          <p:cNvGraphicFramePr/>
          <p:nvPr/>
        </p:nvGraphicFramePr>
        <p:xfrm>
          <a:off x="371475" y="1755563"/>
          <a:ext cx="3000000" cy="3000000"/>
        </p:xfrm>
        <a:graphic>
          <a:graphicData uri="http://schemas.openxmlformats.org/drawingml/2006/table">
            <a:tbl>
              <a:tblPr>
                <a:noFill/>
                <a:tableStyleId>{C185A0C0-4474-436E-8C20-3495A2121901}</a:tableStyleId>
              </a:tblPr>
              <a:tblGrid>
                <a:gridCol w="796190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docker run --name </a:t>
                      </a:r>
                      <a:r>
                        <a:rPr lang="ja" sz="1100">
                          <a:solidFill>
                            <a:schemeClr val="lt1"/>
                          </a:solidFill>
                          <a:highlight>
                            <a:srgbClr val="333333"/>
                          </a:highlight>
                          <a:latin typeface="Consolas"/>
                          <a:ea typeface="Consolas"/>
                          <a:cs typeface="Consolas"/>
                          <a:sym typeface="Consolas"/>
                        </a:rPr>
                        <a:t>任意のコンテナ名</a:t>
                      </a:r>
                      <a:r>
                        <a:rPr lang="ja" sz="1100">
                          <a:solidFill>
                            <a:srgbClr val="FFFFFF"/>
                          </a:solidFill>
                          <a:highlight>
                            <a:srgbClr val="333333"/>
                          </a:highlight>
                          <a:latin typeface="Consolas"/>
                          <a:ea typeface="Consolas"/>
                          <a:cs typeface="Consolas"/>
                          <a:sym typeface="Consolas"/>
                        </a:rPr>
                        <a:t> -e MYSQL_ROOT_PASSWORD=rootユーザーのパスワード -d </a:t>
                      </a:r>
                      <a:r>
                        <a:rPr lang="ja" sz="1100">
                          <a:solidFill>
                            <a:srgbClr val="FFFFFF"/>
                          </a:solidFill>
                          <a:highlight>
                            <a:srgbClr val="333333"/>
                          </a:highlight>
                          <a:latin typeface="Consolas"/>
                          <a:ea typeface="Consolas"/>
                          <a:cs typeface="Consolas"/>
                          <a:sym typeface="Consolas"/>
                        </a:rPr>
                        <a:t>イメージ名</a:t>
                      </a:r>
                      <a:r>
                        <a:rPr lang="ja" sz="1100">
                          <a:solidFill>
                            <a:srgbClr val="FFFFFF"/>
                          </a:solidFill>
                          <a:highlight>
                            <a:srgbClr val="333333"/>
                          </a:highlight>
                          <a:latin typeface="Consolas"/>
                          <a:ea typeface="Consolas"/>
                          <a:cs typeface="Consolas"/>
                          <a:sym typeface="Consolas"/>
                        </a:rPr>
                        <a:t>:タグ名</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748" name="Google Shape;748;p68"/>
          <p:cNvSpPr txBox="1"/>
          <p:nvPr/>
        </p:nvSpPr>
        <p:spPr>
          <a:xfrm>
            <a:off x="385500" y="2161950"/>
            <a:ext cx="78252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但し、上記のやり方ではインスタンスを起動してから新たにDBや一般ユーザーの作成/パスワードの設定を行う必要があり、煩わしいので、Docker起動（docker run)時に指定の環境変数を使ってDBを設定して起動します。（※環境変数については次</a:t>
            </a:r>
            <a:r>
              <a:rPr lang="ja" sz="1300">
                <a:solidFill>
                  <a:schemeClr val="dk1"/>
                </a:solidFill>
                <a:latin typeface="Meiryo"/>
                <a:ea typeface="Meiryo"/>
                <a:cs typeface="Meiryo"/>
                <a:sym typeface="Meiryo"/>
              </a:rPr>
              <a:t>ページ</a:t>
            </a:r>
            <a:r>
              <a:rPr lang="ja" sz="1300">
                <a:solidFill>
                  <a:schemeClr val="dk1"/>
                </a:solidFill>
                <a:latin typeface="Meiryo"/>
                <a:ea typeface="Meiryo"/>
                <a:cs typeface="Meiryo"/>
                <a:sym typeface="Meiryo"/>
              </a:rPr>
              <a:t>「</a:t>
            </a:r>
            <a:r>
              <a:rPr lang="ja" sz="1300" u="sng">
                <a:solidFill>
                  <a:schemeClr val="hlink"/>
                </a:solidFill>
                <a:latin typeface="Meiryo"/>
                <a:ea typeface="Meiryo"/>
                <a:cs typeface="Meiryo"/>
                <a:sym typeface="Meiryo"/>
                <a:hlinkClick action="ppaction://hlinksldjump" r:id="rId3"/>
              </a:rPr>
              <a:t>MariaDBのコンテナ作成時に渡す環境変数一覧</a:t>
            </a:r>
            <a:r>
              <a:rPr lang="ja" sz="1300">
                <a:solidFill>
                  <a:schemeClr val="dk1"/>
                </a:solidFill>
                <a:latin typeface="Meiryo"/>
                <a:ea typeface="Meiryo"/>
                <a:cs typeface="Meiryo"/>
                <a:sym typeface="Meiryo"/>
              </a:rPr>
              <a:t>」を</a:t>
            </a:r>
            <a:r>
              <a:rPr lang="ja" sz="1300">
                <a:solidFill>
                  <a:schemeClr val="dk1"/>
                </a:solidFill>
                <a:latin typeface="Meiryo"/>
                <a:ea typeface="Meiryo"/>
                <a:cs typeface="Meiryo"/>
                <a:sym typeface="Meiryo"/>
              </a:rPr>
              <a:t>参照ください</a:t>
            </a:r>
            <a:r>
              <a:rPr lang="ja" sz="1300">
                <a:solidFill>
                  <a:schemeClr val="dk1"/>
                </a:solidFill>
                <a:latin typeface="Meiryo"/>
                <a:ea typeface="Meiryo"/>
                <a:cs typeface="Meiryo"/>
                <a:sym typeface="Meiryo"/>
              </a:rPr>
              <a:t>）</a:t>
            </a:r>
            <a:endParaRPr sz="1300">
              <a:solidFill>
                <a:schemeClr val="dk1"/>
              </a:solidFill>
              <a:latin typeface="Meiryo"/>
              <a:ea typeface="Meiryo"/>
              <a:cs typeface="Meiryo"/>
              <a:sym typeface="Meiryo"/>
            </a:endParaRPr>
          </a:p>
        </p:txBody>
      </p:sp>
      <p:graphicFrame>
        <p:nvGraphicFramePr>
          <p:cNvPr id="749" name="Google Shape;749;p68"/>
          <p:cNvGraphicFramePr/>
          <p:nvPr/>
        </p:nvGraphicFramePr>
        <p:xfrm>
          <a:off x="390600" y="3356400"/>
          <a:ext cx="3000000" cy="3000000"/>
        </p:xfrm>
        <a:graphic>
          <a:graphicData uri="http://schemas.openxmlformats.org/drawingml/2006/table">
            <a:tbl>
              <a:tblPr>
                <a:noFill/>
                <a:tableStyleId>{C185A0C0-4474-436E-8C20-3495A2121901}</a:tableStyleId>
              </a:tblPr>
              <a:tblGrid>
                <a:gridCol w="796190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run --name 任意のコンテナ名 -p ホスト側のポート：コンテナ側のポート -e</a:t>
                      </a:r>
                      <a:r>
                        <a:rPr lang="ja" sz="1100">
                          <a:solidFill>
                            <a:srgbClr val="FFFFAA"/>
                          </a:solidFill>
                          <a:highlight>
                            <a:srgbClr val="333333"/>
                          </a:highlight>
                          <a:latin typeface="Consolas"/>
                          <a:ea typeface="Consolas"/>
                          <a:cs typeface="Consolas"/>
                          <a:sym typeface="Consolas"/>
                        </a:rPr>
                        <a:t> MYSQL_ROOT_PASSWORD</a:t>
                      </a:r>
                      <a:r>
                        <a:rPr lang="ja" sz="1100">
                          <a:solidFill>
                            <a:srgbClr val="FFFFFF"/>
                          </a:solidFill>
                          <a:highlight>
                            <a:srgbClr val="333333"/>
                          </a:highlight>
                          <a:latin typeface="Consolas"/>
                          <a:ea typeface="Consolas"/>
                          <a:cs typeface="Consolas"/>
                          <a:sym typeface="Consolas"/>
                        </a:rPr>
                        <a:t>=rootユーザーに設定するパスワード -e </a:t>
                      </a:r>
                      <a:r>
                        <a:rPr lang="ja" sz="1100">
                          <a:solidFill>
                            <a:srgbClr val="FFFFAA"/>
                          </a:solidFill>
                          <a:highlight>
                            <a:srgbClr val="333333"/>
                          </a:highlight>
                          <a:latin typeface="Consolas"/>
                          <a:ea typeface="Consolas"/>
                          <a:cs typeface="Consolas"/>
                          <a:sym typeface="Consolas"/>
                        </a:rPr>
                        <a:t>MYSQL_DATABASE</a:t>
                      </a:r>
                      <a:r>
                        <a:rPr lang="ja" sz="1100">
                          <a:solidFill>
                            <a:schemeClr val="lt1"/>
                          </a:solidFill>
                          <a:highlight>
                            <a:srgbClr val="333333"/>
                          </a:highlight>
                          <a:latin typeface="Consolas"/>
                          <a:ea typeface="Consolas"/>
                          <a:cs typeface="Consolas"/>
                          <a:sym typeface="Consolas"/>
                        </a:rPr>
                        <a:t>=作成するDB名 -e </a:t>
                      </a:r>
                      <a:r>
                        <a:rPr lang="ja" sz="1100">
                          <a:solidFill>
                            <a:srgbClr val="FFFFAA"/>
                          </a:solidFill>
                          <a:highlight>
                            <a:srgbClr val="333333"/>
                          </a:highlight>
                          <a:latin typeface="Consolas"/>
                          <a:ea typeface="Consolas"/>
                          <a:cs typeface="Consolas"/>
                          <a:sym typeface="Consolas"/>
                        </a:rPr>
                        <a:t>MYSQL_USER</a:t>
                      </a:r>
                      <a:r>
                        <a:rPr lang="ja" sz="1100">
                          <a:solidFill>
                            <a:schemeClr val="lt1"/>
                          </a:solidFill>
                          <a:highlight>
                            <a:srgbClr val="333333"/>
                          </a:highlight>
                          <a:latin typeface="Consolas"/>
                          <a:ea typeface="Consolas"/>
                          <a:cs typeface="Consolas"/>
                          <a:sym typeface="Consolas"/>
                        </a:rPr>
                        <a:t>=作成する一般ユーザー名</a:t>
                      </a:r>
                      <a:r>
                        <a:rPr lang="ja" sz="1100">
                          <a:solidFill>
                            <a:srgbClr val="FFFFFF"/>
                          </a:solidFill>
                          <a:highlight>
                            <a:srgbClr val="333333"/>
                          </a:highlight>
                          <a:latin typeface="Consolas"/>
                          <a:ea typeface="Consolas"/>
                          <a:cs typeface="Consolas"/>
                          <a:sym typeface="Consolas"/>
                        </a:rPr>
                        <a:t> </a:t>
                      </a:r>
                      <a:r>
                        <a:rPr lang="ja" sz="1100">
                          <a:solidFill>
                            <a:schemeClr val="lt1"/>
                          </a:solidFill>
                          <a:highlight>
                            <a:srgbClr val="333333"/>
                          </a:highlight>
                          <a:latin typeface="Consolas"/>
                          <a:ea typeface="Consolas"/>
                          <a:cs typeface="Consolas"/>
                          <a:sym typeface="Consolas"/>
                        </a:rPr>
                        <a:t>-e </a:t>
                      </a:r>
                      <a:r>
                        <a:rPr lang="ja" sz="1100">
                          <a:solidFill>
                            <a:srgbClr val="FFFFAA"/>
                          </a:solidFill>
                          <a:highlight>
                            <a:srgbClr val="333333"/>
                          </a:highlight>
                          <a:latin typeface="Consolas"/>
                          <a:ea typeface="Consolas"/>
                          <a:cs typeface="Consolas"/>
                          <a:sym typeface="Consolas"/>
                        </a:rPr>
                        <a:t>MYSQL_PASSWORD</a:t>
                      </a:r>
                      <a:r>
                        <a:rPr lang="ja" sz="1100">
                          <a:solidFill>
                            <a:schemeClr val="lt1"/>
                          </a:solidFill>
                          <a:highlight>
                            <a:srgbClr val="333333"/>
                          </a:highlight>
                          <a:latin typeface="Consolas"/>
                          <a:ea typeface="Consolas"/>
                          <a:cs typeface="Consolas"/>
                          <a:sym typeface="Consolas"/>
                        </a:rPr>
                        <a:t>=一般ユーザーに設定するパスワード </a:t>
                      </a:r>
                      <a:r>
                        <a:rPr lang="ja" sz="1100">
                          <a:solidFill>
                            <a:srgbClr val="FFFFFF"/>
                          </a:solidFill>
                          <a:highlight>
                            <a:srgbClr val="333333"/>
                          </a:highlight>
                          <a:latin typeface="Consolas"/>
                          <a:ea typeface="Consolas"/>
                          <a:cs typeface="Consolas"/>
                          <a:sym typeface="Consolas"/>
                        </a:rPr>
                        <a:t>-d </a:t>
                      </a:r>
                      <a:r>
                        <a:rPr lang="ja" sz="1100">
                          <a:solidFill>
                            <a:srgbClr val="FFFFFF"/>
                          </a:solidFill>
                          <a:highlight>
                            <a:srgbClr val="333333"/>
                          </a:highlight>
                          <a:latin typeface="Consolas"/>
                          <a:ea typeface="Consolas"/>
                          <a:cs typeface="Consolas"/>
                          <a:sym typeface="Consolas"/>
                        </a:rPr>
                        <a:t>イメージ名</a:t>
                      </a:r>
                      <a:r>
                        <a:rPr lang="ja" sz="1100">
                          <a:solidFill>
                            <a:srgbClr val="FFFFFF"/>
                          </a:solidFill>
                          <a:highlight>
                            <a:srgbClr val="333333"/>
                          </a:highlight>
                          <a:latin typeface="Consolas"/>
                          <a:ea typeface="Consolas"/>
                          <a:cs typeface="Consolas"/>
                          <a:sym typeface="Consolas"/>
                        </a:rPr>
                        <a:t>:タグ名 </a:t>
                      </a:r>
                      <a:r>
                        <a:rPr lang="ja" sz="1100">
                          <a:solidFill>
                            <a:srgbClr val="FFFFAA"/>
                          </a:solidFill>
                          <a:highlight>
                            <a:srgbClr val="333333"/>
                          </a:highlight>
                          <a:latin typeface="Consolas"/>
                          <a:ea typeface="Consolas"/>
                          <a:cs typeface="Consolas"/>
                          <a:sym typeface="Consolas"/>
                        </a:rPr>
                        <a:t>--character-set-server</a:t>
                      </a:r>
                      <a:r>
                        <a:rPr lang="ja" sz="1100">
                          <a:solidFill>
                            <a:schemeClr val="lt1"/>
                          </a:solidFill>
                          <a:highlight>
                            <a:srgbClr val="333333"/>
                          </a:highlight>
                          <a:latin typeface="Consolas"/>
                          <a:ea typeface="Consolas"/>
                          <a:cs typeface="Consolas"/>
                          <a:sym typeface="Consolas"/>
                        </a:rPr>
                        <a:t>=utf8mb4 </a:t>
                      </a:r>
                      <a:r>
                        <a:rPr lang="ja" sz="1100">
                          <a:solidFill>
                            <a:srgbClr val="FFFFAA"/>
                          </a:solidFill>
                          <a:highlight>
                            <a:srgbClr val="333333"/>
                          </a:highlight>
                          <a:latin typeface="Consolas"/>
                          <a:ea typeface="Consolas"/>
                          <a:cs typeface="Consolas"/>
                          <a:sym typeface="Consolas"/>
                        </a:rPr>
                        <a:t>--collation-server</a:t>
                      </a:r>
                      <a:r>
                        <a:rPr lang="ja" sz="1100">
                          <a:solidFill>
                            <a:schemeClr val="lt1"/>
                          </a:solidFill>
                          <a:highlight>
                            <a:srgbClr val="333333"/>
                          </a:highlight>
                          <a:latin typeface="Consolas"/>
                          <a:ea typeface="Consolas"/>
                          <a:cs typeface="Consolas"/>
                          <a:sym typeface="Consolas"/>
                        </a:rPr>
                        <a:t>=utf8mb4_unicode_ci</a:t>
                      </a:r>
                      <a:endParaRPr sz="11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750" name="Google Shape;750;p68"/>
          <p:cNvSpPr txBox="1"/>
          <p:nvPr/>
        </p:nvSpPr>
        <p:spPr>
          <a:xfrm>
            <a:off x="385500" y="4279125"/>
            <a:ext cx="7706700" cy="51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a:t>
            </a:r>
            <a:r>
              <a:rPr lang="ja" sz="1300">
                <a:solidFill>
                  <a:schemeClr val="dk1"/>
                </a:solidFill>
                <a:latin typeface="Meiryo"/>
                <a:ea typeface="Meiryo"/>
                <a:cs typeface="Meiryo"/>
                <a:sym typeface="Meiryo"/>
              </a:rPr>
              <a:t>上記</a:t>
            </a:r>
            <a:r>
              <a:rPr lang="ja" sz="1300">
                <a:solidFill>
                  <a:schemeClr val="dk1"/>
                </a:solidFill>
                <a:latin typeface="Meiryo"/>
                <a:ea typeface="Meiryo"/>
                <a:cs typeface="Meiryo"/>
                <a:sym typeface="Meiryo"/>
              </a:rPr>
              <a:t>のコマンドではDBの環境変数以外に-pオプションでポートフォワーディング（外部からの接続用）及び文字コード:UTF-8(utf8mb4)の設定も行っています。</a:t>
            </a:r>
            <a:endParaRPr sz="1300">
              <a:solidFill>
                <a:schemeClr val="dk1"/>
              </a:solidFill>
              <a:latin typeface="Meiryo"/>
              <a:ea typeface="Meiryo"/>
              <a:cs typeface="Meiryo"/>
              <a:sym typeface="Meiryo"/>
            </a:endParaRPr>
          </a:p>
        </p:txBody>
      </p:sp>
      <p:sp>
        <p:nvSpPr>
          <p:cNvPr id="751" name="Google Shape;751;p68"/>
          <p:cNvSpPr txBox="1"/>
          <p:nvPr/>
        </p:nvSpPr>
        <p:spPr>
          <a:xfrm>
            <a:off x="405250" y="1491075"/>
            <a:ext cx="78252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200">
                <a:latin typeface="Meiryo"/>
                <a:ea typeface="Meiryo"/>
                <a:cs typeface="Meiryo"/>
                <a:sym typeface="Meiryo"/>
              </a:rPr>
              <a:t>シンプルなMariaDBのサーバーインスタンスの起動方法</a:t>
            </a:r>
            <a:endParaRPr b="1" sz="1200">
              <a:latin typeface="Meiryo"/>
              <a:ea typeface="Meiryo"/>
              <a:cs typeface="Meiryo"/>
              <a:sym typeface="Meiryo"/>
            </a:endParaRPr>
          </a:p>
        </p:txBody>
      </p:sp>
      <p:sp>
        <p:nvSpPr>
          <p:cNvPr id="752" name="Google Shape;752;p68"/>
          <p:cNvSpPr txBox="1"/>
          <p:nvPr/>
        </p:nvSpPr>
        <p:spPr>
          <a:xfrm>
            <a:off x="405250" y="3068925"/>
            <a:ext cx="78252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200">
                <a:latin typeface="Meiryo"/>
                <a:ea typeface="Meiryo"/>
                <a:cs typeface="Meiryo"/>
                <a:sym typeface="Meiryo"/>
              </a:rPr>
              <a:t>予めDBの作成に必要な環境変数を渡してMariaDBのサーバーインスタンスを起動する方法</a:t>
            </a:r>
            <a:endParaRPr b="1" sz="1200">
              <a:latin typeface="Meiryo"/>
              <a:ea typeface="Meiryo"/>
              <a:cs typeface="Meiryo"/>
              <a:sym typeface="Meiry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69"/>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2.5 </a:t>
            </a:r>
            <a:r>
              <a:rPr lang="ja" sz="2500"/>
              <a:t>Docker</a:t>
            </a:r>
            <a:r>
              <a:rPr lang="ja" sz="2500"/>
              <a:t>のコンテナを</a:t>
            </a:r>
            <a:r>
              <a:rPr lang="ja" sz="2500"/>
              <a:t>作成</a:t>
            </a:r>
            <a:r>
              <a:rPr lang="ja" sz="2500"/>
              <a:t>する 2/4</a:t>
            </a:r>
            <a:endParaRPr sz="2500"/>
          </a:p>
        </p:txBody>
      </p:sp>
      <p:sp>
        <p:nvSpPr>
          <p:cNvPr id="759" name="Google Shape;759;p69"/>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760" name="Google Shape;760;p69"/>
          <p:cNvSpPr txBox="1"/>
          <p:nvPr/>
        </p:nvSpPr>
        <p:spPr>
          <a:xfrm>
            <a:off x="222400" y="598950"/>
            <a:ext cx="8525400" cy="273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500">
                <a:solidFill>
                  <a:schemeClr val="dk1"/>
                </a:solidFill>
                <a:latin typeface="Meiryo"/>
                <a:ea typeface="Meiryo"/>
                <a:cs typeface="Meiryo"/>
                <a:sym typeface="Meiryo"/>
              </a:rPr>
              <a:t>MariaDBのコンテナ作成時</a:t>
            </a:r>
            <a:r>
              <a:rPr b="1" lang="ja" sz="1500">
                <a:solidFill>
                  <a:schemeClr val="dk1"/>
                </a:solidFill>
                <a:latin typeface="Meiryo"/>
                <a:ea typeface="Meiryo"/>
                <a:cs typeface="Meiryo"/>
                <a:sym typeface="Meiryo"/>
              </a:rPr>
              <a:t>に渡す環境変数</a:t>
            </a:r>
            <a:r>
              <a:rPr b="1" lang="ja" sz="1500">
                <a:solidFill>
                  <a:schemeClr val="dk1"/>
                </a:solidFill>
                <a:latin typeface="Meiryo"/>
                <a:ea typeface="Meiryo"/>
                <a:cs typeface="Meiryo"/>
                <a:sym typeface="Meiryo"/>
              </a:rPr>
              <a:t>一覧</a:t>
            </a:r>
            <a:endParaRPr sz="1500">
              <a:solidFill>
                <a:schemeClr val="dk1"/>
              </a:solidFill>
              <a:latin typeface="Meiryo"/>
              <a:ea typeface="Meiryo"/>
              <a:cs typeface="Meiryo"/>
              <a:sym typeface="Meiryo"/>
            </a:endParaRPr>
          </a:p>
        </p:txBody>
      </p:sp>
      <p:graphicFrame>
        <p:nvGraphicFramePr>
          <p:cNvPr id="761" name="Google Shape;761;p69"/>
          <p:cNvGraphicFramePr/>
          <p:nvPr/>
        </p:nvGraphicFramePr>
        <p:xfrm>
          <a:off x="294375" y="961800"/>
          <a:ext cx="3000000" cy="3000000"/>
        </p:xfrm>
        <a:graphic>
          <a:graphicData uri="http://schemas.openxmlformats.org/drawingml/2006/table">
            <a:tbl>
              <a:tblPr>
                <a:noFill/>
                <a:tableStyleId>{9E8D954A-3B72-4E37-A3DB-B2ED064E619B}</a:tableStyleId>
              </a:tblPr>
              <a:tblGrid>
                <a:gridCol w="2874275"/>
                <a:gridCol w="5321250"/>
              </a:tblGrid>
              <a:tr h="269625">
                <a:tc>
                  <a:txBody>
                    <a:bodyPr/>
                    <a:lstStyle/>
                    <a:p>
                      <a:pPr indent="0" lvl="0" marL="0" rtl="0" algn="ctr">
                        <a:lnSpc>
                          <a:spcPct val="115000"/>
                        </a:lnSpc>
                        <a:spcBef>
                          <a:spcPts val="0"/>
                        </a:spcBef>
                        <a:spcAft>
                          <a:spcPts val="0"/>
                        </a:spcAft>
                        <a:buNone/>
                      </a:pPr>
                      <a:r>
                        <a:rPr b="1" lang="ja" sz="1000"/>
                        <a:t>環境変数</a:t>
                      </a:r>
                      <a:endParaRPr b="1" sz="10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ja" sz="1000"/>
                        <a:t>内容</a:t>
                      </a:r>
                      <a:endParaRPr b="1" sz="10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solidFill>
                      <a:srgbClr val="C9DAF8"/>
                    </a:solidFill>
                  </a:tcPr>
                </a:tc>
              </a:tr>
              <a:tr h="381000">
                <a:tc>
                  <a:txBody>
                    <a:bodyPr/>
                    <a:lstStyle/>
                    <a:p>
                      <a:pPr indent="0" lvl="0" marL="0" rtl="0" algn="ctr">
                        <a:lnSpc>
                          <a:spcPct val="115000"/>
                        </a:lnSpc>
                        <a:spcBef>
                          <a:spcPts val="0"/>
                        </a:spcBef>
                        <a:spcAft>
                          <a:spcPts val="0"/>
                        </a:spcAft>
                        <a:buNone/>
                      </a:pPr>
                      <a:r>
                        <a:rPr lang="ja" sz="1000"/>
                        <a:t>MYSQL_ROOT_PASSWORD</a:t>
                      </a:r>
                      <a:endParaRPr sz="10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000"/>
                        <a:t>この変数は必須のもので、MySQLにおけるスーパーユーザである</a:t>
                      </a:r>
                      <a:r>
                        <a:rPr lang="ja" sz="1000">
                          <a:latin typeface="Consolas"/>
                          <a:ea typeface="Consolas"/>
                          <a:cs typeface="Consolas"/>
                          <a:sym typeface="Consolas"/>
                        </a:rPr>
                        <a:t>root</a:t>
                      </a:r>
                      <a:r>
                        <a:rPr lang="ja" sz="1000"/>
                        <a:t>アカウントに設定するためのパスワードを指定します。 </a:t>
                      </a:r>
                      <a:r>
                        <a:rPr lang="ja" sz="1000">
                          <a:latin typeface="Consolas"/>
                          <a:ea typeface="Consolas"/>
                          <a:cs typeface="Consolas"/>
                          <a:sym typeface="Consolas"/>
                        </a:rPr>
                        <a:t>root</a:t>
                      </a:r>
                      <a:r>
                        <a:rPr lang="ja" sz="1000"/>
                        <a:t>ユーザはデフォルトで作成され</a:t>
                      </a:r>
                      <a:r>
                        <a:rPr lang="ja" sz="1000">
                          <a:latin typeface="Consolas"/>
                          <a:ea typeface="Consolas"/>
                          <a:cs typeface="Consolas"/>
                          <a:sym typeface="Consolas"/>
                        </a:rPr>
                        <a:t>MYSQL_ROOT_PASSWORD</a:t>
                      </a:r>
                      <a:r>
                        <a:rPr lang="ja" sz="1000"/>
                        <a:t>変数により指定されたパスワードが設定されます。</a:t>
                      </a:r>
                      <a:endParaRPr sz="10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ja" sz="1000"/>
                        <a:t>MYSQL_DATABASE</a:t>
                      </a:r>
                      <a:endParaRPr sz="10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000"/>
                        <a:t>この変数はオプションで、イメージの起動時に作成するデータベースの名前を指定します。もしユーザ名とパスワードが指定された場合（下記を参照）はユーザはこのデータベースへのスーパーユーザアクセス権（</a:t>
                      </a:r>
                      <a:r>
                        <a:rPr lang="ja" sz="1000">
                          <a:latin typeface="Consolas"/>
                          <a:ea typeface="Consolas"/>
                          <a:cs typeface="Consolas"/>
                          <a:sym typeface="Consolas"/>
                        </a:rPr>
                        <a:t>GRANT ALL</a:t>
                      </a:r>
                      <a:r>
                        <a:rPr lang="ja" sz="1000"/>
                        <a:t>に相当）を与えられます。</a:t>
                      </a:r>
                      <a:endParaRPr sz="10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ja" sz="1000"/>
                        <a:t>MYSQL_USER MYSQL_PASSWORD</a:t>
                      </a:r>
                      <a:endParaRPr sz="10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000"/>
                        <a:t>これらの変数はオプションで、新規ユーザの作成とそのユーザのパスワード設定に使用されます。このユーザは</a:t>
                      </a:r>
                      <a:r>
                        <a:rPr lang="ja" sz="1000">
                          <a:latin typeface="Consolas"/>
                          <a:ea typeface="Consolas"/>
                          <a:cs typeface="Consolas"/>
                          <a:sym typeface="Consolas"/>
                        </a:rPr>
                        <a:t>MYSQL_DATABASE</a:t>
                      </a:r>
                      <a:r>
                        <a:rPr lang="ja" sz="1000"/>
                        <a:t>変数で指定されたデータベースに対してスーパーユーザとしての権限（上記を参照）を与えられます。</a:t>
                      </a:r>
                      <a:endParaRPr sz="10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ja" sz="1000"/>
                        <a:t>MYSQL_ALLOW_EMPTY_PASSWORD</a:t>
                      </a:r>
                      <a:endParaRPr sz="10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000"/>
                        <a:t>この変数はオプションで、</a:t>
                      </a:r>
                      <a:r>
                        <a:rPr lang="ja" sz="1000">
                          <a:latin typeface="Consolas"/>
                          <a:ea typeface="Consolas"/>
                          <a:cs typeface="Consolas"/>
                          <a:sym typeface="Consolas"/>
                        </a:rPr>
                        <a:t>yes</a:t>
                      </a:r>
                      <a:r>
                        <a:rPr lang="ja" sz="1000"/>
                        <a:t>を設定することで、</a:t>
                      </a:r>
                      <a:r>
                        <a:rPr lang="ja" sz="1000">
                          <a:latin typeface="Consolas"/>
                          <a:ea typeface="Consolas"/>
                          <a:cs typeface="Consolas"/>
                          <a:sym typeface="Consolas"/>
                        </a:rPr>
                        <a:t>root</a:t>
                      </a:r>
                      <a:r>
                        <a:rPr lang="ja" sz="1000"/>
                        <a:t>ユーザに空のパスワードを設定してコンテナを起動することを許可します。</a:t>
                      </a:r>
                      <a:endParaRPr sz="10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ja" sz="1000"/>
                        <a:t>MYSQL_RANDOM_ROOT_PASSWORD</a:t>
                      </a:r>
                      <a:endParaRPr sz="10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000"/>
                        <a:t>オプションの変数で、</a:t>
                      </a:r>
                      <a:r>
                        <a:rPr lang="ja" sz="1000">
                          <a:latin typeface="Consolas"/>
                          <a:ea typeface="Consolas"/>
                          <a:cs typeface="Consolas"/>
                          <a:sym typeface="Consolas"/>
                        </a:rPr>
                        <a:t>yes</a:t>
                      </a:r>
                      <a:r>
                        <a:rPr lang="ja" sz="1000"/>
                        <a:t>を設定することで、</a:t>
                      </a:r>
                      <a:r>
                        <a:rPr lang="ja" sz="1000">
                          <a:latin typeface="Consolas"/>
                          <a:ea typeface="Consolas"/>
                          <a:cs typeface="Consolas"/>
                          <a:sym typeface="Consolas"/>
                        </a:rPr>
                        <a:t>root</a:t>
                      </a:r>
                      <a:r>
                        <a:rPr lang="ja" sz="1000"/>
                        <a:t>ユーザのための初期パスワードを（</a:t>
                      </a:r>
                      <a:r>
                        <a:rPr lang="ja" sz="1000">
                          <a:latin typeface="Consolas"/>
                          <a:ea typeface="Consolas"/>
                          <a:cs typeface="Consolas"/>
                          <a:sym typeface="Consolas"/>
                        </a:rPr>
                        <a:t>pwgen</a:t>
                      </a:r>
                      <a:r>
                        <a:rPr lang="ja" sz="1000"/>
                        <a:t>を利用して）ランダムで生成します。生成されたパスワードは標準出力に表示されます。（</a:t>
                      </a:r>
                      <a:r>
                        <a:rPr lang="ja" sz="1000">
                          <a:latin typeface="Consolas"/>
                          <a:ea typeface="Consolas"/>
                          <a:cs typeface="Consolas"/>
                          <a:sym typeface="Consolas"/>
                        </a:rPr>
                        <a:t>GENERATED ROOT PASSWORD: ...</a:t>
                      </a:r>
                      <a:r>
                        <a:rPr lang="ja" sz="1000"/>
                        <a:t>）</a:t>
                      </a:r>
                      <a:endParaRPr sz="10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ja" sz="1000"/>
                        <a:t>MYSQL_ONETIME_PASSWORD</a:t>
                      </a:r>
                      <a:endParaRPr sz="10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000"/>
                        <a:t>（</a:t>
                      </a:r>
                      <a:r>
                        <a:rPr lang="ja" sz="1000">
                          <a:latin typeface="Consolas"/>
                          <a:ea typeface="Consolas"/>
                          <a:cs typeface="Consolas"/>
                          <a:sym typeface="Consolas"/>
                        </a:rPr>
                        <a:t>MYSQL_USER</a:t>
                      </a:r>
                      <a:r>
                        <a:rPr lang="ja" sz="1000"/>
                        <a:t>で指定されたユーザではなく）rootユーザにおける初回のログインのパスワード変更を強制するために一度でパスワードを期限切れにするための設定を行います。</a:t>
                      </a:r>
                      <a:endParaRPr sz="10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bl>
          </a:graphicData>
        </a:graphic>
      </p:graphicFrame>
      <p:sp>
        <p:nvSpPr>
          <p:cNvPr id="762" name="Google Shape;762;p69"/>
          <p:cNvSpPr txBox="1"/>
          <p:nvPr/>
        </p:nvSpPr>
        <p:spPr>
          <a:xfrm>
            <a:off x="4920750" y="598950"/>
            <a:ext cx="3361500" cy="273900"/>
          </a:xfrm>
          <a:prstGeom prst="rect">
            <a:avLst/>
          </a:prstGeom>
          <a:solidFill>
            <a:srgbClr val="FFF2CC"/>
          </a:solidFill>
          <a:ln>
            <a:noFill/>
          </a:ln>
          <a:effectLst>
            <a:outerShdw blurRad="57150" rotWithShape="0" algn="bl" dir="5400000" dist="19050">
              <a:srgbClr val="000000">
                <a:alpha val="5000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lang="ja" sz="1200" u="sng">
                <a:solidFill>
                  <a:schemeClr val="hlink"/>
                </a:solidFill>
                <a:latin typeface="Meiryo"/>
                <a:ea typeface="Meiryo"/>
                <a:cs typeface="Meiryo"/>
                <a:sym typeface="Meiryo"/>
              </a:rPr>
              <a:t>参考：</a:t>
            </a:r>
            <a:r>
              <a:rPr b="1" lang="ja" sz="1200" u="sng">
                <a:solidFill>
                  <a:schemeClr val="hlink"/>
                </a:solidFill>
                <a:latin typeface="Meiryo"/>
                <a:ea typeface="Meiryo"/>
                <a:cs typeface="Meiryo"/>
                <a:sym typeface="Meiryo"/>
                <a:hlinkClick r:id="rId3"/>
              </a:rPr>
              <a:t>mariadb Docker Hubサイト</a:t>
            </a:r>
            <a:endParaRPr sz="1600">
              <a:solidFill>
                <a:schemeClr val="dk1"/>
              </a:solidFill>
              <a:latin typeface="Meiryo"/>
              <a:ea typeface="Meiryo"/>
              <a:cs typeface="Meiryo"/>
              <a:sym typeface="Meiry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70"/>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2.5 Docker</a:t>
            </a:r>
            <a:r>
              <a:rPr lang="ja" sz="2500"/>
              <a:t>コンテナを</a:t>
            </a:r>
            <a:r>
              <a:rPr lang="ja" sz="2500"/>
              <a:t>作成</a:t>
            </a:r>
            <a:r>
              <a:rPr lang="ja" sz="2500"/>
              <a:t>する 3/4</a:t>
            </a:r>
            <a:endParaRPr sz="2500"/>
          </a:p>
        </p:txBody>
      </p:sp>
      <p:sp>
        <p:nvSpPr>
          <p:cNvPr id="769" name="Google Shape;769;p70"/>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770" name="Google Shape;770;p70"/>
          <p:cNvSpPr txBox="1"/>
          <p:nvPr/>
        </p:nvSpPr>
        <p:spPr>
          <a:xfrm>
            <a:off x="309300" y="687450"/>
            <a:ext cx="7706700" cy="34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実際にコンテナを作成してMariaDBのインスタンスを起動します。</a:t>
            </a:r>
            <a:endParaRPr sz="1300">
              <a:solidFill>
                <a:schemeClr val="dk1"/>
              </a:solidFill>
              <a:latin typeface="Meiryo"/>
              <a:ea typeface="Meiryo"/>
              <a:cs typeface="Meiryo"/>
              <a:sym typeface="Meiryo"/>
            </a:endParaRPr>
          </a:p>
        </p:txBody>
      </p:sp>
      <p:graphicFrame>
        <p:nvGraphicFramePr>
          <p:cNvPr id="771" name="Google Shape;771;p70"/>
          <p:cNvGraphicFramePr/>
          <p:nvPr/>
        </p:nvGraphicFramePr>
        <p:xfrm>
          <a:off x="304800" y="1032150"/>
          <a:ext cx="3000000" cy="3000000"/>
        </p:xfrm>
        <a:graphic>
          <a:graphicData uri="http://schemas.openxmlformats.org/drawingml/2006/table">
            <a:tbl>
              <a:tblPr>
                <a:noFill/>
                <a:tableStyleId>{C185A0C0-4474-436E-8C20-3495A2121901}</a:tableStyleId>
              </a:tblPr>
              <a:tblGrid>
                <a:gridCol w="828660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a:t>
                      </a:r>
                      <a:r>
                        <a:rPr lang="ja" sz="1100">
                          <a:solidFill>
                            <a:srgbClr val="FFFFFF"/>
                          </a:solidFill>
                          <a:highlight>
                            <a:srgbClr val="333333"/>
                          </a:highlight>
                          <a:latin typeface="Consolas"/>
                          <a:ea typeface="Consolas"/>
                          <a:cs typeface="Consolas"/>
                          <a:sym typeface="Consolas"/>
                        </a:rPr>
                        <a:t>docker </a:t>
                      </a:r>
                      <a:r>
                        <a:rPr lang="ja" sz="1100">
                          <a:solidFill>
                            <a:srgbClr val="FFFFAA"/>
                          </a:solidFill>
                          <a:highlight>
                            <a:srgbClr val="333333"/>
                          </a:highlight>
                          <a:latin typeface="Consolas"/>
                          <a:ea typeface="Consolas"/>
                          <a:cs typeface="Consolas"/>
                          <a:sym typeface="Consolas"/>
                        </a:rPr>
                        <a:t>run</a:t>
                      </a:r>
                      <a:r>
                        <a:rPr lang="ja" sz="1100">
                          <a:solidFill>
                            <a:srgbClr val="FFFFFF"/>
                          </a:solidFill>
                          <a:highlight>
                            <a:srgbClr val="333333"/>
                          </a:highlight>
                          <a:latin typeface="Consolas"/>
                          <a:ea typeface="Consolas"/>
                          <a:cs typeface="Consolas"/>
                          <a:sym typeface="Consolas"/>
                        </a:rPr>
                        <a:t> --name mariadb -p 3306:3306 -e </a:t>
                      </a:r>
                      <a:r>
                        <a:rPr lang="ja" sz="1100">
                          <a:solidFill>
                            <a:srgbClr val="FFFFAA"/>
                          </a:solidFill>
                          <a:highlight>
                            <a:srgbClr val="333333"/>
                          </a:highlight>
                          <a:latin typeface="Consolas"/>
                          <a:ea typeface="Consolas"/>
                          <a:cs typeface="Consolas"/>
                          <a:sym typeface="Consolas"/>
                        </a:rPr>
                        <a:t>MYSQL_ROOT_PASSWORD</a:t>
                      </a:r>
                      <a:r>
                        <a:rPr lang="ja" sz="1100">
                          <a:solidFill>
                            <a:srgbClr val="FFFFFF"/>
                          </a:solidFill>
                          <a:highlight>
                            <a:srgbClr val="333333"/>
                          </a:highlight>
                          <a:latin typeface="Consolas"/>
                          <a:ea typeface="Consolas"/>
                          <a:cs typeface="Consolas"/>
                          <a:sym typeface="Consolas"/>
                        </a:rPr>
                        <a:t>=password -e </a:t>
                      </a:r>
                      <a:r>
                        <a:rPr lang="ja" sz="1100">
                          <a:solidFill>
                            <a:srgbClr val="FFFFAA"/>
                          </a:solidFill>
                          <a:highlight>
                            <a:srgbClr val="333333"/>
                          </a:highlight>
                          <a:latin typeface="Consolas"/>
                          <a:ea typeface="Consolas"/>
                          <a:cs typeface="Consolas"/>
                          <a:sym typeface="Consolas"/>
                        </a:rPr>
                        <a:t>MYSQL_DATABASE</a:t>
                      </a:r>
                      <a:r>
                        <a:rPr lang="ja" sz="1100">
                          <a:solidFill>
                            <a:srgbClr val="FFFFFF"/>
                          </a:solidFill>
                          <a:highlight>
                            <a:srgbClr val="333333"/>
                          </a:highlight>
                          <a:latin typeface="Consolas"/>
                          <a:ea typeface="Consolas"/>
                          <a:cs typeface="Consolas"/>
                          <a:sym typeface="Consolas"/>
                        </a:rPr>
                        <a:t>=new_mariadb -e </a:t>
                      </a:r>
                      <a:r>
                        <a:rPr lang="ja" sz="1100">
                          <a:solidFill>
                            <a:srgbClr val="FFFFAA"/>
                          </a:solidFill>
                          <a:highlight>
                            <a:srgbClr val="333333"/>
                          </a:highlight>
                          <a:latin typeface="Consolas"/>
                          <a:ea typeface="Consolas"/>
                          <a:cs typeface="Consolas"/>
                          <a:sym typeface="Consolas"/>
                        </a:rPr>
                        <a:t>MYSQL_USER</a:t>
                      </a:r>
                      <a:r>
                        <a:rPr lang="ja" sz="1100">
                          <a:solidFill>
                            <a:srgbClr val="FFFFFF"/>
                          </a:solidFill>
                          <a:highlight>
                            <a:srgbClr val="333333"/>
                          </a:highlight>
                          <a:latin typeface="Consolas"/>
                          <a:ea typeface="Consolas"/>
                          <a:cs typeface="Consolas"/>
                          <a:sym typeface="Consolas"/>
                        </a:rPr>
                        <a:t>=kotsubo -e </a:t>
                      </a:r>
                      <a:r>
                        <a:rPr lang="ja" sz="1100">
                          <a:solidFill>
                            <a:srgbClr val="FFFFAA"/>
                          </a:solidFill>
                          <a:highlight>
                            <a:srgbClr val="333333"/>
                          </a:highlight>
                          <a:latin typeface="Consolas"/>
                          <a:ea typeface="Consolas"/>
                          <a:cs typeface="Consolas"/>
                          <a:sym typeface="Consolas"/>
                        </a:rPr>
                        <a:t>MYSQL_PASSWORD</a:t>
                      </a:r>
                      <a:r>
                        <a:rPr lang="ja" sz="1100">
                          <a:solidFill>
                            <a:srgbClr val="FFFFFF"/>
                          </a:solidFill>
                          <a:highlight>
                            <a:srgbClr val="333333"/>
                          </a:highlight>
                          <a:latin typeface="Consolas"/>
                          <a:ea typeface="Consolas"/>
                          <a:cs typeface="Consolas"/>
                          <a:sym typeface="Consolas"/>
                        </a:rPr>
                        <a:t>=kotsubo -d kotsubodb:1.0 </a:t>
                      </a:r>
                      <a:r>
                        <a:rPr lang="ja" sz="1100">
                          <a:solidFill>
                            <a:srgbClr val="FFFFAA"/>
                          </a:solidFill>
                          <a:highlight>
                            <a:srgbClr val="333333"/>
                          </a:highlight>
                          <a:latin typeface="Consolas"/>
                          <a:ea typeface="Consolas"/>
                          <a:cs typeface="Consolas"/>
                          <a:sym typeface="Consolas"/>
                        </a:rPr>
                        <a:t>--character-set-server</a:t>
                      </a:r>
                      <a:r>
                        <a:rPr lang="ja" sz="1100">
                          <a:solidFill>
                            <a:srgbClr val="FFFFFF"/>
                          </a:solidFill>
                          <a:highlight>
                            <a:srgbClr val="333333"/>
                          </a:highlight>
                          <a:latin typeface="Consolas"/>
                          <a:ea typeface="Consolas"/>
                          <a:cs typeface="Consolas"/>
                          <a:sym typeface="Consolas"/>
                        </a:rPr>
                        <a:t>=utf8mb4 </a:t>
                      </a:r>
                      <a:r>
                        <a:rPr lang="ja" sz="1100">
                          <a:solidFill>
                            <a:srgbClr val="FFFFAA"/>
                          </a:solidFill>
                          <a:highlight>
                            <a:srgbClr val="333333"/>
                          </a:highlight>
                          <a:latin typeface="Consolas"/>
                          <a:ea typeface="Consolas"/>
                          <a:cs typeface="Consolas"/>
                          <a:sym typeface="Consolas"/>
                        </a:rPr>
                        <a:t>--collation-server</a:t>
                      </a:r>
                      <a:r>
                        <a:rPr lang="ja" sz="1100">
                          <a:solidFill>
                            <a:srgbClr val="FFFFFF"/>
                          </a:solidFill>
                          <a:highlight>
                            <a:srgbClr val="333333"/>
                          </a:highlight>
                          <a:latin typeface="Consolas"/>
                          <a:ea typeface="Consolas"/>
                          <a:cs typeface="Consolas"/>
                          <a:sym typeface="Consolas"/>
                        </a:rPr>
                        <a:t>=utf8mb4_unicode_ci</a:t>
                      </a:r>
                      <a:endParaRPr sz="1100"/>
                    </a:p>
                  </a:txBody>
                  <a:tcPr marT="63500" marB="63500" marR="63500" marL="63500">
                    <a:solidFill>
                      <a:srgbClr val="333333"/>
                    </a:solidFill>
                  </a:tcPr>
                </a:tc>
              </a:tr>
            </a:tbl>
          </a:graphicData>
        </a:graphic>
      </p:graphicFrame>
      <p:sp>
        <p:nvSpPr>
          <p:cNvPr id="772" name="Google Shape;772;p70"/>
          <p:cNvSpPr txBox="1"/>
          <p:nvPr/>
        </p:nvSpPr>
        <p:spPr>
          <a:xfrm>
            <a:off x="309300" y="1775625"/>
            <a:ext cx="7706700" cy="34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実際に</a:t>
            </a:r>
            <a:r>
              <a:rPr lang="ja" sz="1300">
                <a:solidFill>
                  <a:schemeClr val="dk1"/>
                </a:solidFill>
                <a:latin typeface="Meiryo"/>
                <a:ea typeface="Meiryo"/>
                <a:cs typeface="Meiryo"/>
                <a:sym typeface="Meiryo"/>
              </a:rPr>
              <a:t>コンテナがを作成</a:t>
            </a:r>
            <a:r>
              <a:rPr lang="ja" sz="1300">
                <a:solidFill>
                  <a:schemeClr val="dk1"/>
                </a:solidFill>
                <a:latin typeface="Meiryo"/>
                <a:ea typeface="Meiryo"/>
                <a:cs typeface="Meiryo"/>
                <a:sym typeface="Meiryo"/>
              </a:rPr>
              <a:t>されたことを確認します。</a:t>
            </a:r>
            <a:endParaRPr sz="1300">
              <a:solidFill>
                <a:schemeClr val="dk1"/>
              </a:solidFill>
              <a:latin typeface="Meiryo"/>
              <a:ea typeface="Meiryo"/>
              <a:cs typeface="Meiryo"/>
              <a:sym typeface="Meiryo"/>
            </a:endParaRPr>
          </a:p>
        </p:txBody>
      </p:sp>
      <p:graphicFrame>
        <p:nvGraphicFramePr>
          <p:cNvPr id="773" name="Google Shape;773;p70"/>
          <p:cNvGraphicFramePr/>
          <p:nvPr/>
        </p:nvGraphicFramePr>
        <p:xfrm>
          <a:off x="304800" y="2044125"/>
          <a:ext cx="3000000" cy="3000000"/>
        </p:xfrm>
        <a:graphic>
          <a:graphicData uri="http://schemas.openxmlformats.org/drawingml/2006/table">
            <a:tbl>
              <a:tblPr>
                <a:noFill/>
                <a:tableStyleId>{C185A0C0-4474-436E-8C20-3495A2121901}</a:tableStyleId>
              </a:tblPr>
              <a:tblGrid>
                <a:gridCol w="834230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docker container ls</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CONTAINER ID        IMAGE               COMMAND                  CREATED             STATUS              PORTS                    NAMES</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d92bfb4921e2        kotsubodb:1.0       "docker-entrypoint.s…"   10 seconds ago        Up 10 seconds        0.0.0.0:3306-&gt;3306/tcp   mariadb</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774" name="Google Shape;774;p70"/>
          <p:cNvSpPr txBox="1"/>
          <p:nvPr/>
        </p:nvSpPr>
        <p:spPr>
          <a:xfrm>
            <a:off x="309300" y="3210113"/>
            <a:ext cx="7706700" cy="34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次に作成したmariadbのコンテナにログインします。</a:t>
            </a:r>
            <a:endParaRPr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t/>
            </a:r>
            <a:endParaRPr sz="1300">
              <a:solidFill>
                <a:schemeClr val="dk1"/>
              </a:solidFill>
              <a:latin typeface="Meiryo"/>
              <a:ea typeface="Meiryo"/>
              <a:cs typeface="Meiryo"/>
              <a:sym typeface="Meiryo"/>
            </a:endParaRPr>
          </a:p>
        </p:txBody>
      </p:sp>
      <p:graphicFrame>
        <p:nvGraphicFramePr>
          <p:cNvPr id="775" name="Google Shape;775;p70"/>
          <p:cNvGraphicFramePr/>
          <p:nvPr/>
        </p:nvGraphicFramePr>
        <p:xfrm>
          <a:off x="304800" y="3478625"/>
          <a:ext cx="3000000" cy="3000000"/>
        </p:xfrm>
        <a:graphic>
          <a:graphicData uri="http://schemas.openxmlformats.org/drawingml/2006/table">
            <a:tbl>
              <a:tblPr>
                <a:noFill/>
                <a:tableStyleId>{C185A0C0-4474-436E-8C20-3495A2121901}</a:tableStyleId>
              </a:tblPr>
              <a:tblGrid>
                <a:gridCol w="828660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docker exec -it mariadb bash</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776" name="Google Shape;776;p70"/>
          <p:cNvSpPr txBox="1"/>
          <p:nvPr/>
        </p:nvSpPr>
        <p:spPr>
          <a:xfrm>
            <a:off x="309300" y="3928988"/>
            <a:ext cx="7706700" cy="34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続いて、rootユーザーでコンテナ内のmysqlにログインします。</a:t>
            </a:r>
            <a:endParaRPr sz="13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t/>
            </a:r>
            <a:endParaRPr sz="1300">
              <a:solidFill>
                <a:schemeClr val="dk1"/>
              </a:solidFill>
              <a:latin typeface="Meiryo"/>
              <a:ea typeface="Meiryo"/>
              <a:cs typeface="Meiryo"/>
              <a:sym typeface="Meiryo"/>
            </a:endParaRPr>
          </a:p>
        </p:txBody>
      </p:sp>
      <p:graphicFrame>
        <p:nvGraphicFramePr>
          <p:cNvPr id="777" name="Google Shape;777;p70"/>
          <p:cNvGraphicFramePr/>
          <p:nvPr/>
        </p:nvGraphicFramePr>
        <p:xfrm>
          <a:off x="304800" y="4197500"/>
          <a:ext cx="3000000" cy="3000000"/>
        </p:xfrm>
        <a:graphic>
          <a:graphicData uri="http://schemas.openxmlformats.org/drawingml/2006/table">
            <a:tbl>
              <a:tblPr>
                <a:noFill/>
                <a:tableStyleId>{C185A0C0-4474-436E-8C20-3495A2121901}</a:tableStyleId>
              </a:tblPr>
              <a:tblGrid>
                <a:gridCol w="828660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root@d92bfb4921e2:/# mysql -u root -p</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Enter password:※rootユーザーのパスワードを入力</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1"/>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2.5 </a:t>
            </a:r>
            <a:r>
              <a:rPr lang="ja" sz="2500"/>
              <a:t>Dockerコンテナ</a:t>
            </a:r>
            <a:r>
              <a:rPr lang="ja" sz="2500"/>
              <a:t>を</a:t>
            </a:r>
            <a:r>
              <a:rPr lang="ja" sz="2500"/>
              <a:t>作成</a:t>
            </a:r>
            <a:r>
              <a:rPr lang="ja" sz="2500"/>
              <a:t>する 4/4</a:t>
            </a:r>
            <a:endParaRPr sz="2500"/>
          </a:p>
        </p:txBody>
      </p:sp>
      <p:sp>
        <p:nvSpPr>
          <p:cNvPr id="784" name="Google Shape;784;p71"/>
          <p:cNvSpPr txBox="1"/>
          <p:nvPr/>
        </p:nvSpPr>
        <p:spPr>
          <a:xfrm>
            <a:off x="309300" y="535050"/>
            <a:ext cx="7706700" cy="34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300">
                <a:solidFill>
                  <a:schemeClr val="dk1"/>
                </a:solidFill>
                <a:latin typeface="Meiryo"/>
                <a:ea typeface="Meiryo"/>
                <a:cs typeface="Meiryo"/>
                <a:sym typeface="Meiryo"/>
              </a:rPr>
              <a:t>MariaDBにログインしたら、作成された一般ユーザー名、DB名を確認します。</a:t>
            </a:r>
            <a:endParaRPr sz="1300">
              <a:solidFill>
                <a:schemeClr val="dk1"/>
              </a:solidFill>
              <a:latin typeface="Meiryo"/>
              <a:ea typeface="Meiryo"/>
              <a:cs typeface="Meiryo"/>
              <a:sym typeface="Meiryo"/>
            </a:endParaRPr>
          </a:p>
        </p:txBody>
      </p:sp>
      <p:graphicFrame>
        <p:nvGraphicFramePr>
          <p:cNvPr id="785" name="Google Shape;785;p71"/>
          <p:cNvGraphicFramePr/>
          <p:nvPr/>
        </p:nvGraphicFramePr>
        <p:xfrm>
          <a:off x="304800" y="803550"/>
          <a:ext cx="3000000" cy="3000000"/>
        </p:xfrm>
        <a:graphic>
          <a:graphicData uri="http://schemas.openxmlformats.org/drawingml/2006/table">
            <a:tbl>
              <a:tblPr>
                <a:noFill/>
                <a:tableStyleId>{C185A0C0-4474-436E-8C20-3495A2121901}</a:tableStyleId>
              </a:tblPr>
              <a:tblGrid>
                <a:gridCol w="7886700"/>
              </a:tblGrid>
              <a:tr h="3739575">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MariaDB [(none)]&gt; select Host, User from mysql.user;</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Host      | User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         | kotsubo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         | root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localhost | root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3 rows in set (0.007 sec)</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MariaDB [(none)]&gt; show databases;</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Database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information_schema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kotsubodb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mysql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 performance_schema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4 rows in set (0.001 sec)</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786" name="Google Shape;786;p71"/>
          <p:cNvSpPr/>
          <p:nvPr/>
        </p:nvSpPr>
        <p:spPr>
          <a:xfrm>
            <a:off x="3625800" y="3090200"/>
            <a:ext cx="4145400" cy="11544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600">
                <a:solidFill>
                  <a:srgbClr val="FFFFFF"/>
                </a:solidFill>
              </a:rPr>
              <a:t>コンテナ起動時に環境変数で設定した値に応じてユーザー、DBが作成されていることが確認出来ました。</a:t>
            </a:r>
            <a:endParaRPr sz="1600">
              <a:solidFill>
                <a:srgbClr val="FFFFFF"/>
              </a:solidFill>
            </a:endParaRPr>
          </a:p>
        </p:txBody>
      </p:sp>
      <p:sp>
        <p:nvSpPr>
          <p:cNvPr id="787" name="Google Shape;787;p71"/>
          <p:cNvSpPr/>
          <p:nvPr/>
        </p:nvSpPr>
        <p:spPr>
          <a:xfrm>
            <a:off x="394025" y="1620000"/>
            <a:ext cx="1722000" cy="18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788" name="Google Shape;788;p71"/>
          <p:cNvSpPr/>
          <p:nvPr/>
        </p:nvSpPr>
        <p:spPr>
          <a:xfrm>
            <a:off x="394025" y="3523500"/>
            <a:ext cx="1722000" cy="253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72"/>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2.6 付録：</a:t>
            </a:r>
            <a:r>
              <a:rPr lang="ja" sz="2500"/>
              <a:t>Dockerをインストール 1/8</a:t>
            </a:r>
            <a:endParaRPr sz="2500"/>
          </a:p>
        </p:txBody>
      </p:sp>
      <p:sp>
        <p:nvSpPr>
          <p:cNvPr id="795" name="Google Shape;795;p72"/>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796" name="Google Shape;796;p72"/>
          <p:cNvSpPr txBox="1"/>
          <p:nvPr>
            <p:ph idx="1" type="body"/>
          </p:nvPr>
        </p:nvSpPr>
        <p:spPr>
          <a:xfrm>
            <a:off x="196450" y="610800"/>
            <a:ext cx="83592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1800">
                <a:latin typeface="Meiryo"/>
                <a:ea typeface="Meiryo"/>
                <a:cs typeface="Meiryo"/>
                <a:sym typeface="Meiryo"/>
              </a:rPr>
              <a:t>付録：Docker for Windowsを使ったDockerコンテナの環境構築について</a:t>
            </a:r>
            <a:endParaRPr b="1" sz="1800">
              <a:latin typeface="Meiryo"/>
              <a:ea typeface="Meiryo"/>
              <a:cs typeface="Meiryo"/>
              <a:sym typeface="Meiryo"/>
            </a:endParaRPr>
          </a:p>
          <a:p>
            <a:pPr indent="0" lvl="0" marL="0" rtl="0" algn="l">
              <a:lnSpc>
                <a:spcPct val="90000"/>
              </a:lnSpc>
              <a:spcBef>
                <a:spcPts val="800"/>
              </a:spcBef>
              <a:spcAft>
                <a:spcPts val="0"/>
              </a:spcAft>
              <a:buSzPts val="2100"/>
              <a:buNone/>
            </a:pPr>
            <a:r>
              <a:t/>
            </a:r>
            <a:endParaRPr b="1" sz="1500">
              <a:latin typeface="Meiryo"/>
              <a:ea typeface="Meiryo"/>
              <a:cs typeface="Meiryo"/>
              <a:sym typeface="Meiryo"/>
            </a:endParaRPr>
          </a:p>
          <a:p>
            <a:pPr indent="0" lvl="0" marL="0" rtl="0" algn="l">
              <a:lnSpc>
                <a:spcPct val="90000"/>
              </a:lnSpc>
              <a:spcBef>
                <a:spcPts val="800"/>
              </a:spcBef>
              <a:spcAft>
                <a:spcPts val="0"/>
              </a:spcAft>
              <a:buSzPts val="2100"/>
              <a:buNone/>
            </a:pPr>
            <a:r>
              <a:t/>
            </a:r>
            <a:endParaRPr sz="1100"/>
          </a:p>
        </p:txBody>
      </p:sp>
      <p:sp>
        <p:nvSpPr>
          <p:cNvPr id="797" name="Google Shape;797;p72"/>
          <p:cNvSpPr txBox="1"/>
          <p:nvPr/>
        </p:nvSpPr>
        <p:spPr>
          <a:xfrm>
            <a:off x="222400" y="1078475"/>
            <a:ext cx="8110500" cy="3111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ja" sz="1500">
                <a:solidFill>
                  <a:schemeClr val="dk1"/>
                </a:solidFill>
                <a:latin typeface="Meiryo"/>
                <a:ea typeface="Meiryo"/>
                <a:cs typeface="Meiryo"/>
                <a:sym typeface="Meiryo"/>
              </a:rPr>
              <a:t>参考として次ページ以降ではWindows OS 上に「Docker Desktop for Windows」を使用したインストール方法について説明します。</a:t>
            </a:r>
            <a:endParaRPr sz="1500">
              <a:solidFill>
                <a:schemeClr val="dk1"/>
              </a:solidFill>
              <a:latin typeface="Meiryo"/>
              <a:ea typeface="Meiryo"/>
              <a:cs typeface="Meiryo"/>
              <a:sym typeface="Meiryo"/>
            </a:endParaRPr>
          </a:p>
          <a:p>
            <a:pPr indent="0" lvl="0" marL="0" marR="0" rtl="0" algn="l">
              <a:lnSpc>
                <a:spcPct val="100000"/>
              </a:lnSpc>
              <a:spcBef>
                <a:spcPts val="0"/>
              </a:spcBef>
              <a:spcAft>
                <a:spcPts val="0"/>
              </a:spcAft>
              <a:buNone/>
            </a:pPr>
            <a:r>
              <a:t/>
            </a:r>
            <a:endParaRPr sz="1500">
              <a:solidFill>
                <a:schemeClr val="dk1"/>
              </a:solidFill>
              <a:latin typeface="Meiryo"/>
              <a:ea typeface="Meiryo"/>
              <a:cs typeface="Meiryo"/>
              <a:sym typeface="Meiryo"/>
            </a:endParaRPr>
          </a:p>
          <a:p>
            <a:pPr indent="0" lvl="0" marL="0" rtl="0" algn="l">
              <a:spcBef>
                <a:spcPts val="0"/>
              </a:spcBef>
              <a:spcAft>
                <a:spcPts val="0"/>
              </a:spcAft>
              <a:buNone/>
            </a:pPr>
            <a:r>
              <a:rPr lang="ja" sz="1500">
                <a:solidFill>
                  <a:schemeClr val="dk1"/>
                </a:solidFill>
                <a:latin typeface="Meiryo"/>
                <a:ea typeface="Meiryo"/>
                <a:cs typeface="Meiryo"/>
                <a:sym typeface="Meiryo"/>
              </a:rPr>
              <a:t>条件として「Docker Desktop for Windows」を使用する場合は</a:t>
            </a:r>
            <a:r>
              <a:rPr lang="ja" sz="1500">
                <a:solidFill>
                  <a:schemeClr val="dk1"/>
                </a:solidFill>
                <a:uFill>
                  <a:noFill/>
                </a:uFill>
                <a:latin typeface="Meiryo"/>
                <a:ea typeface="Meiryo"/>
                <a:cs typeface="Meiryo"/>
                <a:sym typeface="Meiryo"/>
                <a:hlinkClick r:id="rId3"/>
              </a:rPr>
              <a:t>公式ドキュメント</a:t>
            </a:r>
            <a:r>
              <a:rPr lang="ja" sz="1500">
                <a:solidFill>
                  <a:schemeClr val="dk1"/>
                </a:solidFill>
                <a:latin typeface="Meiryo"/>
                <a:ea typeface="Meiryo"/>
                <a:cs typeface="Meiryo"/>
                <a:sym typeface="Meiryo"/>
              </a:rPr>
              <a:t>にある通り、下記のシステム要件を満たす必要があります。</a:t>
            </a:r>
            <a:endParaRPr sz="1500">
              <a:solidFill>
                <a:schemeClr val="dk1"/>
              </a:solidFill>
              <a:latin typeface="Meiryo"/>
              <a:ea typeface="Meiryo"/>
              <a:cs typeface="Meiryo"/>
              <a:sym typeface="Meiryo"/>
            </a:endParaRPr>
          </a:p>
          <a:p>
            <a:pPr indent="0" lvl="0" marL="0" rtl="0" algn="l">
              <a:spcBef>
                <a:spcPts val="0"/>
              </a:spcBef>
              <a:spcAft>
                <a:spcPts val="0"/>
              </a:spcAft>
              <a:buNone/>
            </a:pPr>
            <a:r>
              <a:t/>
            </a:r>
            <a:endParaRPr sz="1500">
              <a:solidFill>
                <a:schemeClr val="dk1"/>
              </a:solidFill>
              <a:latin typeface="Meiryo"/>
              <a:ea typeface="Meiryo"/>
              <a:cs typeface="Meiryo"/>
              <a:sym typeface="Meiryo"/>
            </a:endParaRPr>
          </a:p>
          <a:p>
            <a:pPr indent="0" lvl="0" marL="0" rtl="0" algn="l">
              <a:spcBef>
                <a:spcPts val="0"/>
              </a:spcBef>
              <a:spcAft>
                <a:spcPts val="0"/>
              </a:spcAft>
              <a:buNone/>
            </a:pPr>
            <a:r>
              <a:rPr b="1" lang="ja" sz="1500">
                <a:solidFill>
                  <a:schemeClr val="dk1"/>
                </a:solidFill>
                <a:latin typeface="Meiryo"/>
                <a:ea typeface="Meiryo"/>
                <a:cs typeface="Meiryo"/>
                <a:sym typeface="Meiryo"/>
              </a:rPr>
              <a:t>【システム要件】</a:t>
            </a:r>
            <a:endParaRPr b="1" sz="1500">
              <a:solidFill>
                <a:schemeClr val="dk1"/>
              </a:solidFill>
              <a:latin typeface="Meiryo"/>
              <a:ea typeface="Meiryo"/>
              <a:cs typeface="Meiryo"/>
              <a:sym typeface="Meiryo"/>
            </a:endParaRPr>
          </a:p>
          <a:p>
            <a:pPr indent="-311150" lvl="0" marL="457200" rtl="0" algn="l">
              <a:spcBef>
                <a:spcPts val="0"/>
              </a:spcBef>
              <a:spcAft>
                <a:spcPts val="0"/>
              </a:spcAft>
              <a:buClr>
                <a:schemeClr val="dk1"/>
              </a:buClr>
              <a:buSzPts val="1300"/>
              <a:buFont typeface="Meiryo"/>
              <a:buChar char="●"/>
            </a:pPr>
            <a:r>
              <a:rPr lang="ja" sz="1500">
                <a:solidFill>
                  <a:schemeClr val="dk1"/>
                </a:solidFill>
                <a:latin typeface="Meiryo"/>
                <a:ea typeface="Meiryo"/>
                <a:cs typeface="Meiryo"/>
                <a:sym typeface="Meiryo"/>
              </a:rPr>
              <a:t>Windows 10 64-bit: Pro, Enterprise, 又は Education (Build 15063 以降)</a:t>
            </a:r>
            <a:endParaRPr sz="1500">
              <a:solidFill>
                <a:schemeClr val="dk1"/>
              </a:solidFill>
              <a:latin typeface="Meiryo"/>
              <a:ea typeface="Meiryo"/>
              <a:cs typeface="Meiryo"/>
              <a:sym typeface="Meiryo"/>
            </a:endParaRPr>
          </a:p>
          <a:p>
            <a:pPr indent="-311150" lvl="0" marL="457200" rtl="0" algn="l">
              <a:spcBef>
                <a:spcPts val="0"/>
              </a:spcBef>
              <a:spcAft>
                <a:spcPts val="0"/>
              </a:spcAft>
              <a:buClr>
                <a:schemeClr val="dk1"/>
              </a:buClr>
              <a:buSzPts val="1300"/>
              <a:buFont typeface="Meiryo"/>
              <a:buChar char="●"/>
            </a:pPr>
            <a:r>
              <a:rPr lang="ja" sz="1500">
                <a:solidFill>
                  <a:schemeClr val="dk1"/>
                </a:solidFill>
                <a:latin typeface="Meiryo"/>
                <a:ea typeface="Meiryo"/>
                <a:cs typeface="Meiryo"/>
                <a:sym typeface="Meiryo"/>
              </a:rPr>
              <a:t>SLAT対応64-bitのプロセッサーが必要</a:t>
            </a:r>
            <a:endParaRPr sz="1500">
              <a:solidFill>
                <a:schemeClr val="dk1"/>
              </a:solidFill>
              <a:latin typeface="Meiryo"/>
              <a:ea typeface="Meiryo"/>
              <a:cs typeface="Meiryo"/>
              <a:sym typeface="Meiryo"/>
            </a:endParaRPr>
          </a:p>
          <a:p>
            <a:pPr indent="-311150" lvl="0" marL="457200" rtl="0" algn="l">
              <a:spcBef>
                <a:spcPts val="0"/>
              </a:spcBef>
              <a:spcAft>
                <a:spcPts val="0"/>
              </a:spcAft>
              <a:buClr>
                <a:schemeClr val="dk1"/>
              </a:buClr>
              <a:buSzPts val="1300"/>
              <a:buFont typeface="Meiryo"/>
              <a:buChar char="●"/>
            </a:pPr>
            <a:r>
              <a:rPr lang="ja" sz="1500">
                <a:solidFill>
                  <a:schemeClr val="dk1"/>
                </a:solidFill>
                <a:latin typeface="Meiryo"/>
                <a:ea typeface="Meiryo"/>
                <a:cs typeface="Meiryo"/>
                <a:sym typeface="Meiryo"/>
              </a:rPr>
              <a:t>4GB以上のメモリ</a:t>
            </a:r>
            <a:endParaRPr sz="1500">
              <a:solidFill>
                <a:schemeClr val="dk1"/>
              </a:solidFill>
              <a:latin typeface="Meiryo"/>
              <a:ea typeface="Meiryo"/>
              <a:cs typeface="Meiryo"/>
              <a:sym typeface="Meiryo"/>
            </a:endParaRPr>
          </a:p>
          <a:p>
            <a:pPr indent="-311150" lvl="0" marL="457200" rtl="0" algn="l">
              <a:spcBef>
                <a:spcPts val="0"/>
              </a:spcBef>
              <a:spcAft>
                <a:spcPts val="0"/>
              </a:spcAft>
              <a:buClr>
                <a:schemeClr val="dk1"/>
              </a:buClr>
              <a:buSzPts val="1300"/>
              <a:buFont typeface="Meiryo"/>
              <a:buChar char="●"/>
            </a:pPr>
            <a:r>
              <a:rPr lang="ja" sz="1500">
                <a:solidFill>
                  <a:schemeClr val="dk1"/>
                </a:solidFill>
                <a:latin typeface="Meiryo"/>
                <a:ea typeface="Meiryo"/>
                <a:cs typeface="Meiryo"/>
                <a:sym typeface="Meiryo"/>
              </a:rPr>
              <a:t>Hyper-V と Containers を有効化する必要がある</a:t>
            </a:r>
            <a:endParaRPr sz="1500">
              <a:solidFill>
                <a:schemeClr val="dk1"/>
              </a:solidFill>
              <a:latin typeface="Meiryo"/>
              <a:ea typeface="Meiryo"/>
              <a:cs typeface="Meiryo"/>
              <a:sym typeface="Meiryo"/>
            </a:endParaRPr>
          </a:p>
          <a:p>
            <a:pPr indent="-311150" lvl="0" marL="457200" rtl="0" algn="l">
              <a:spcBef>
                <a:spcPts val="0"/>
              </a:spcBef>
              <a:spcAft>
                <a:spcPts val="0"/>
              </a:spcAft>
              <a:buClr>
                <a:schemeClr val="dk1"/>
              </a:buClr>
              <a:buSzPts val="1300"/>
              <a:buFont typeface="Meiryo"/>
              <a:buChar char="●"/>
            </a:pPr>
            <a:r>
              <a:rPr lang="ja" sz="1500">
                <a:solidFill>
                  <a:schemeClr val="dk1"/>
                </a:solidFill>
                <a:latin typeface="Meiryo"/>
                <a:ea typeface="Meiryo"/>
                <a:cs typeface="Meiryo"/>
                <a:sym typeface="Meiryo"/>
              </a:rPr>
              <a:t>BIOSレベルでVirtualization を有効化する必要がある</a:t>
            </a:r>
            <a:endParaRPr sz="1500">
              <a:solidFill>
                <a:schemeClr val="dk1"/>
              </a:solidFill>
              <a:latin typeface="Meiryo"/>
              <a:ea typeface="Meiryo"/>
              <a:cs typeface="Meiryo"/>
              <a:sym typeface="Meiryo"/>
            </a:endParaRPr>
          </a:p>
          <a:p>
            <a:pPr indent="0" lvl="0" marL="0" rtl="0" algn="l">
              <a:spcBef>
                <a:spcPts val="0"/>
              </a:spcBef>
              <a:spcAft>
                <a:spcPts val="0"/>
              </a:spcAft>
              <a:buNone/>
            </a:pPr>
            <a:r>
              <a:t/>
            </a:r>
            <a:endParaRPr sz="1500">
              <a:solidFill>
                <a:schemeClr val="dk1"/>
              </a:solidFill>
              <a:latin typeface="Meiryo"/>
              <a:ea typeface="Meiryo"/>
              <a:cs typeface="Meiryo"/>
              <a:sym typeface="Meiryo"/>
            </a:endParaRPr>
          </a:p>
          <a:p>
            <a:pPr indent="0" lvl="0" marL="0" rtl="0" algn="l">
              <a:spcBef>
                <a:spcPts val="0"/>
              </a:spcBef>
              <a:spcAft>
                <a:spcPts val="0"/>
              </a:spcAft>
              <a:buNone/>
            </a:pPr>
            <a:r>
              <a:rPr lang="ja" sz="1500">
                <a:solidFill>
                  <a:schemeClr val="dk1"/>
                </a:solidFill>
                <a:latin typeface="Meiryo"/>
                <a:ea typeface="Meiryo"/>
                <a:cs typeface="Meiryo"/>
                <a:sym typeface="Meiryo"/>
              </a:rPr>
              <a:t>参考として下記のページでも詳しく説明されています。</a:t>
            </a:r>
            <a:endParaRPr sz="1500">
              <a:solidFill>
                <a:schemeClr val="dk1"/>
              </a:solidFill>
              <a:latin typeface="Meiryo"/>
              <a:ea typeface="Meiryo"/>
              <a:cs typeface="Meiryo"/>
              <a:sym typeface="Meiryo"/>
            </a:endParaRPr>
          </a:p>
          <a:p>
            <a:pPr indent="0" lvl="0" marL="0" rtl="0" algn="l">
              <a:spcBef>
                <a:spcPts val="0"/>
              </a:spcBef>
              <a:spcAft>
                <a:spcPts val="0"/>
              </a:spcAft>
              <a:buNone/>
            </a:pPr>
            <a:r>
              <a:rPr lang="ja" sz="1500">
                <a:solidFill>
                  <a:schemeClr val="dk1"/>
                </a:solidFill>
                <a:uFill>
                  <a:noFill/>
                </a:uFill>
                <a:latin typeface="Meiryo"/>
                <a:ea typeface="Meiryo"/>
                <a:cs typeface="Meiryo"/>
                <a:sym typeface="Meiryo"/>
                <a:hlinkClick r:id="rId4"/>
              </a:rPr>
              <a:t>https://lab.sonicmoov.com/development/install-docker-windows/</a:t>
            </a:r>
            <a:endParaRPr sz="1500">
              <a:solidFill>
                <a:schemeClr val="dk1"/>
              </a:solidFill>
              <a:latin typeface="Meiryo"/>
              <a:ea typeface="Meiryo"/>
              <a:cs typeface="Meiryo"/>
              <a:sym typeface="Meiryo"/>
            </a:endParaRPr>
          </a:p>
          <a:p>
            <a:pPr indent="0" lvl="0" marL="0" rtl="0" algn="l">
              <a:spcBef>
                <a:spcPts val="0"/>
              </a:spcBef>
              <a:spcAft>
                <a:spcPts val="0"/>
              </a:spcAft>
              <a:buClr>
                <a:schemeClr val="dk1"/>
              </a:buClr>
              <a:buFont typeface="Arial"/>
              <a:buNone/>
            </a:pPr>
            <a:r>
              <a:t/>
            </a:r>
            <a:endParaRPr sz="1300">
              <a:solidFill>
                <a:schemeClr val="dk1"/>
              </a:solidFill>
              <a:latin typeface="Meiryo"/>
              <a:ea typeface="Meiryo"/>
              <a:cs typeface="Meiryo"/>
              <a:sym typeface="Meiry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73"/>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2.6 付録：</a:t>
            </a:r>
            <a:r>
              <a:rPr lang="ja" sz="2500"/>
              <a:t>Dockerをインストール 2/8　</a:t>
            </a:r>
            <a:endParaRPr sz="2500"/>
          </a:p>
        </p:txBody>
      </p:sp>
      <p:sp>
        <p:nvSpPr>
          <p:cNvPr id="804" name="Google Shape;804;p73"/>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805" name="Google Shape;805;p73"/>
          <p:cNvSpPr txBox="1"/>
          <p:nvPr>
            <p:ph idx="1" type="body"/>
          </p:nvPr>
        </p:nvSpPr>
        <p:spPr>
          <a:xfrm>
            <a:off x="196453" y="610791"/>
            <a:ext cx="88191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1500">
                <a:latin typeface="Meiryo"/>
                <a:ea typeface="Meiryo"/>
                <a:cs typeface="Meiryo"/>
                <a:sym typeface="Meiryo"/>
              </a:rPr>
              <a:t>付録：Docker Desktop for Windowsのインストール方法</a:t>
            </a:r>
            <a:endParaRPr b="1" sz="1500">
              <a:latin typeface="Meiryo"/>
              <a:ea typeface="Meiryo"/>
              <a:cs typeface="Meiryo"/>
              <a:sym typeface="Meiryo"/>
            </a:endParaRPr>
          </a:p>
          <a:p>
            <a:pPr indent="0" lvl="0" marL="0" rtl="0" algn="l">
              <a:lnSpc>
                <a:spcPct val="90000"/>
              </a:lnSpc>
              <a:spcBef>
                <a:spcPts val="800"/>
              </a:spcBef>
              <a:spcAft>
                <a:spcPts val="0"/>
              </a:spcAft>
              <a:buSzPts val="2100"/>
              <a:buNone/>
            </a:pPr>
            <a:r>
              <a:rPr b="1" lang="ja" sz="1500">
                <a:latin typeface="Meiryo"/>
                <a:ea typeface="Meiryo"/>
                <a:cs typeface="Meiryo"/>
                <a:sym typeface="Meiryo"/>
              </a:rPr>
              <a:t>１．Hyper-Vの有効化</a:t>
            </a:r>
            <a:endParaRPr b="1" sz="1500">
              <a:latin typeface="Meiryo"/>
              <a:ea typeface="Meiryo"/>
              <a:cs typeface="Meiryo"/>
              <a:sym typeface="Meiryo"/>
            </a:endParaRPr>
          </a:p>
          <a:p>
            <a:pPr indent="0" lvl="0" marL="0" rtl="0" algn="l">
              <a:lnSpc>
                <a:spcPct val="90000"/>
              </a:lnSpc>
              <a:spcBef>
                <a:spcPts val="800"/>
              </a:spcBef>
              <a:spcAft>
                <a:spcPts val="0"/>
              </a:spcAft>
              <a:buSzPts val="2100"/>
              <a:buNone/>
            </a:pPr>
            <a:r>
              <a:t/>
            </a:r>
            <a:endParaRPr sz="1100"/>
          </a:p>
        </p:txBody>
      </p:sp>
      <p:sp>
        <p:nvSpPr>
          <p:cNvPr id="806" name="Google Shape;806;p73"/>
          <p:cNvSpPr txBox="1"/>
          <p:nvPr/>
        </p:nvSpPr>
        <p:spPr>
          <a:xfrm>
            <a:off x="222394" y="1260736"/>
            <a:ext cx="8706300" cy="877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ja" sz="1100" u="none" cap="none" strike="noStrike">
                <a:solidFill>
                  <a:srgbClr val="000000"/>
                </a:solidFill>
                <a:latin typeface="Meiryo"/>
                <a:ea typeface="Meiryo"/>
                <a:cs typeface="Meiryo"/>
                <a:sym typeface="Meiryo"/>
              </a:rPr>
              <a:t>Docker Desktop for WindowsはHyper-Vを利用します。無効となっている場合は有効にします。</a:t>
            </a:r>
            <a:br>
              <a:rPr b="0" i="0" lang="ja" sz="1100" u="none" cap="none" strike="noStrike">
                <a:solidFill>
                  <a:srgbClr val="000000"/>
                </a:solidFill>
                <a:latin typeface="Meiryo"/>
                <a:ea typeface="Meiryo"/>
                <a:cs typeface="Meiryo"/>
                <a:sym typeface="Meiryo"/>
              </a:rPr>
            </a:br>
            <a:r>
              <a:rPr b="0" i="0" lang="ja" sz="1100" u="none" cap="none" strike="noStrike">
                <a:solidFill>
                  <a:srgbClr val="000000"/>
                </a:solidFill>
                <a:latin typeface="Meiryo"/>
                <a:ea typeface="Meiryo"/>
                <a:cs typeface="Meiryo"/>
                <a:sym typeface="Meiryo"/>
              </a:rPr>
              <a:t>コントロールパネルの[プログラム]-[Windowsの機能の有効化または無効化]から「Hyper-V」にチェックを付けます。</a:t>
            </a:r>
            <a:br>
              <a:rPr b="0" i="0" lang="ja" sz="1100" u="none" cap="none" strike="noStrike">
                <a:solidFill>
                  <a:srgbClr val="000000"/>
                </a:solidFill>
                <a:latin typeface="Meiryo"/>
                <a:ea typeface="Meiryo"/>
                <a:cs typeface="Meiryo"/>
                <a:sym typeface="Meiryo"/>
              </a:rPr>
            </a:br>
            <a:r>
              <a:rPr b="0" i="0" lang="ja" sz="1100" u="none" cap="none" strike="noStrike">
                <a:solidFill>
                  <a:srgbClr val="000000"/>
                </a:solidFill>
                <a:latin typeface="Meiryo"/>
                <a:ea typeface="Meiryo"/>
                <a:cs typeface="Meiryo"/>
                <a:sym typeface="Meiryo"/>
              </a:rPr>
              <a:t>※有効化するにはOSの再起動が必要です。仮想化が有効になっているかはWindowsの「タスクマネージャ」で「パフォーマンス」</a:t>
            </a:r>
            <a:endParaRPr b="0" i="0" sz="11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rPr b="0" i="0" lang="ja" sz="1100" u="none" cap="none" strike="noStrike">
                <a:solidFill>
                  <a:srgbClr val="000000"/>
                </a:solidFill>
                <a:latin typeface="Meiryo"/>
                <a:ea typeface="Meiryo"/>
                <a:cs typeface="Meiryo"/>
                <a:sym typeface="Meiryo"/>
              </a:rPr>
              <a:t>のタブを開き、仮想化が有効になっているかを確認します。無効の場合は、マシンのBIOS(UEFI)の設定で仮想化を有効にします。</a:t>
            </a:r>
            <a:endParaRPr sz="1100"/>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807" name="Google Shape;807;p73"/>
          <p:cNvPicPr preferRelativeResize="0"/>
          <p:nvPr/>
        </p:nvPicPr>
        <p:blipFill rotWithShape="1">
          <a:blip r:embed="rId3">
            <a:alphaModFix/>
          </a:blip>
          <a:srcRect b="0" l="0" r="0" t="0"/>
          <a:stretch/>
        </p:blipFill>
        <p:spPr>
          <a:xfrm>
            <a:off x="277883" y="2056379"/>
            <a:ext cx="2966703" cy="2587822"/>
          </a:xfrm>
          <a:prstGeom prst="rect">
            <a:avLst/>
          </a:prstGeom>
          <a:noFill/>
          <a:ln>
            <a:noFill/>
          </a:ln>
        </p:spPr>
      </p:pic>
      <p:grpSp>
        <p:nvGrpSpPr>
          <p:cNvPr id="808" name="Google Shape;808;p73"/>
          <p:cNvGrpSpPr/>
          <p:nvPr/>
        </p:nvGrpSpPr>
        <p:grpSpPr>
          <a:xfrm>
            <a:off x="3350986" y="2137918"/>
            <a:ext cx="3849932" cy="2530820"/>
            <a:chOff x="5400933" y="2592280"/>
            <a:chExt cx="5509348" cy="3530720"/>
          </a:xfrm>
        </p:grpSpPr>
        <p:pic>
          <p:nvPicPr>
            <p:cNvPr id="809" name="Google Shape;809;p73"/>
            <p:cNvPicPr preferRelativeResize="0"/>
            <p:nvPr/>
          </p:nvPicPr>
          <p:blipFill rotWithShape="1">
            <a:blip r:embed="rId4">
              <a:alphaModFix/>
            </a:blip>
            <a:srcRect b="0" l="0" r="0" t="0"/>
            <a:stretch/>
          </p:blipFill>
          <p:spPr>
            <a:xfrm>
              <a:off x="5400933" y="2592280"/>
              <a:ext cx="5509348" cy="3530720"/>
            </a:xfrm>
            <a:prstGeom prst="rect">
              <a:avLst/>
            </a:prstGeom>
            <a:noFill/>
            <a:ln>
              <a:noFill/>
            </a:ln>
          </p:spPr>
        </p:pic>
        <p:pic>
          <p:nvPicPr>
            <p:cNvPr id="810" name="Google Shape;810;p73"/>
            <p:cNvPicPr preferRelativeResize="0"/>
            <p:nvPr/>
          </p:nvPicPr>
          <p:blipFill rotWithShape="1">
            <a:blip r:embed="rId5">
              <a:alphaModFix/>
            </a:blip>
            <a:srcRect b="0" l="0" r="0" t="0"/>
            <a:stretch/>
          </p:blipFill>
          <p:spPr>
            <a:xfrm>
              <a:off x="8884347" y="4300765"/>
              <a:ext cx="1638529" cy="285790"/>
            </a:xfrm>
            <a:prstGeom prst="rect">
              <a:avLst/>
            </a:prstGeom>
            <a:solidFill>
              <a:srgbClr val="ECECEC"/>
            </a:solidFill>
            <a:ln cap="sq" cmpd="sng" w="12700">
              <a:solidFill>
                <a:srgbClr val="FF0000"/>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811" name="Google Shape;811;p73"/>
            <p:cNvSpPr/>
            <p:nvPr/>
          </p:nvSpPr>
          <p:spPr>
            <a:xfrm>
              <a:off x="8029336" y="5225142"/>
              <a:ext cx="855000" cy="1665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812" name="Google Shape;812;p73"/>
            <p:cNvSpPr/>
            <p:nvPr/>
          </p:nvSpPr>
          <p:spPr>
            <a:xfrm rot="-2502233">
              <a:off x="8879364" y="4795577"/>
              <a:ext cx="608765" cy="216948"/>
            </a:xfrm>
            <a:prstGeom prst="rightArrow">
              <a:avLst>
                <a:gd fmla="val 50000" name="adj1"/>
                <a:gd fmla="val 50000" name="adj2"/>
              </a:avLst>
            </a:prstGeom>
            <a:gradFill>
              <a:gsLst>
                <a:gs pos="0">
                  <a:srgbClr val="FFD300"/>
                </a:gs>
                <a:gs pos="100000">
                  <a:srgbClr val="FFEF63"/>
                </a:gs>
              </a:gsLst>
              <a:lin ang="16200038" scaled="0"/>
            </a:gradFill>
            <a:ln cap="flat" cmpd="sng" w="9525">
              <a:solidFill>
                <a:srgbClr val="FFBE00"/>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74"/>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2.6 付録：</a:t>
            </a:r>
            <a:r>
              <a:rPr lang="ja" sz="2500"/>
              <a:t>Dockerをインストール 3/8</a:t>
            </a:r>
            <a:endParaRPr sz="2500"/>
          </a:p>
        </p:txBody>
      </p:sp>
      <p:sp>
        <p:nvSpPr>
          <p:cNvPr id="819" name="Google Shape;819;p74"/>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820" name="Google Shape;820;p74"/>
          <p:cNvSpPr txBox="1"/>
          <p:nvPr>
            <p:ph idx="1" type="body"/>
          </p:nvPr>
        </p:nvSpPr>
        <p:spPr>
          <a:xfrm>
            <a:off x="196453" y="610791"/>
            <a:ext cx="88191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1500">
                <a:latin typeface="Meiryo"/>
                <a:ea typeface="Meiryo"/>
                <a:cs typeface="Meiryo"/>
                <a:sym typeface="Meiryo"/>
              </a:rPr>
              <a:t>２．Docker Desktop for Windowsのインストール</a:t>
            </a:r>
            <a:endParaRPr b="1" sz="1500">
              <a:latin typeface="Meiryo"/>
              <a:ea typeface="Meiryo"/>
              <a:cs typeface="Meiryo"/>
              <a:sym typeface="Meiryo"/>
            </a:endParaRPr>
          </a:p>
          <a:p>
            <a:pPr indent="0" lvl="0" marL="0" rtl="0" algn="l">
              <a:lnSpc>
                <a:spcPct val="90000"/>
              </a:lnSpc>
              <a:spcBef>
                <a:spcPts val="800"/>
              </a:spcBef>
              <a:spcAft>
                <a:spcPts val="0"/>
              </a:spcAft>
              <a:buSzPts val="2100"/>
              <a:buNone/>
            </a:pPr>
            <a:r>
              <a:t/>
            </a:r>
            <a:endParaRPr sz="1100"/>
          </a:p>
        </p:txBody>
      </p:sp>
      <p:sp>
        <p:nvSpPr>
          <p:cNvPr id="821" name="Google Shape;821;p74"/>
          <p:cNvSpPr txBox="1"/>
          <p:nvPr/>
        </p:nvSpPr>
        <p:spPr>
          <a:xfrm>
            <a:off x="222393" y="1004772"/>
            <a:ext cx="8173800" cy="9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インストールは以下のサイトから.exeをダウンロードして実行します</a:t>
            </a:r>
            <a:r>
              <a:rPr b="0" i="0" lang="ja"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 sz="1400" u="sng" cap="none" strike="noStrike">
                <a:solidFill>
                  <a:schemeClr val="hlink"/>
                </a:solidFill>
                <a:latin typeface="Arial"/>
                <a:ea typeface="Arial"/>
                <a:cs typeface="Arial"/>
                <a:sym typeface="Arial"/>
                <a:hlinkClick r:id="rId3"/>
              </a:rPr>
              <a:t>https://docs.docker.com/docker-for-windows/install/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Docker Desktop for Windowsは安定版であるStableと開発版であるEdgeがありますが、安定性を考慮してここではStable版を選択します。</a:t>
            </a:r>
            <a:endParaRPr sz="1100"/>
          </a:p>
        </p:txBody>
      </p:sp>
      <p:grpSp>
        <p:nvGrpSpPr>
          <p:cNvPr id="822" name="Google Shape;822;p74"/>
          <p:cNvGrpSpPr/>
          <p:nvPr/>
        </p:nvGrpSpPr>
        <p:grpSpPr>
          <a:xfrm>
            <a:off x="244493" y="1798561"/>
            <a:ext cx="8409425" cy="2686396"/>
            <a:chOff x="334869" y="1936442"/>
            <a:chExt cx="11212567" cy="3581861"/>
          </a:xfrm>
        </p:grpSpPr>
        <p:grpSp>
          <p:nvGrpSpPr>
            <p:cNvPr id="823" name="Google Shape;823;p74"/>
            <p:cNvGrpSpPr/>
            <p:nvPr/>
          </p:nvGrpSpPr>
          <p:grpSpPr>
            <a:xfrm>
              <a:off x="334869" y="1936442"/>
              <a:ext cx="11212567" cy="3581861"/>
              <a:chOff x="370381" y="1936442"/>
              <a:chExt cx="11212567" cy="3581861"/>
            </a:xfrm>
          </p:grpSpPr>
          <p:pic>
            <p:nvPicPr>
              <p:cNvPr id="824" name="Google Shape;824;p74"/>
              <p:cNvPicPr preferRelativeResize="0"/>
              <p:nvPr/>
            </p:nvPicPr>
            <p:blipFill rotWithShape="1">
              <a:blip r:embed="rId4">
                <a:alphaModFix/>
              </a:blip>
              <a:srcRect b="18877" l="0" r="20948" t="0"/>
              <a:stretch/>
            </p:blipFill>
            <p:spPr>
              <a:xfrm>
                <a:off x="370381" y="2192846"/>
                <a:ext cx="5480256" cy="3251932"/>
              </a:xfrm>
              <a:prstGeom prst="rect">
                <a:avLst/>
              </a:prstGeom>
              <a:noFill/>
              <a:ln>
                <a:noFill/>
              </a:ln>
            </p:spPr>
          </p:pic>
          <p:sp>
            <p:nvSpPr>
              <p:cNvPr id="825" name="Google Shape;825;p74"/>
              <p:cNvSpPr/>
              <p:nvPr/>
            </p:nvSpPr>
            <p:spPr>
              <a:xfrm>
                <a:off x="1765425" y="3213980"/>
                <a:ext cx="1149900" cy="2715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pic>
            <p:nvPicPr>
              <p:cNvPr id="826" name="Google Shape;826;p74"/>
              <p:cNvPicPr preferRelativeResize="0"/>
              <p:nvPr/>
            </p:nvPicPr>
            <p:blipFill rotWithShape="1">
              <a:blip r:embed="rId5">
                <a:alphaModFix/>
              </a:blip>
              <a:srcRect b="0" l="0" r="11063" t="0"/>
              <a:stretch/>
            </p:blipFill>
            <p:spPr>
              <a:xfrm>
                <a:off x="5959078" y="1936442"/>
                <a:ext cx="5623870" cy="3581861"/>
              </a:xfrm>
              <a:prstGeom prst="rect">
                <a:avLst/>
              </a:prstGeom>
              <a:noFill/>
              <a:ln>
                <a:noFill/>
              </a:ln>
            </p:spPr>
          </p:pic>
          <p:sp>
            <p:nvSpPr>
              <p:cNvPr id="827" name="Google Shape;827;p74"/>
              <p:cNvSpPr/>
              <p:nvPr/>
            </p:nvSpPr>
            <p:spPr>
              <a:xfrm>
                <a:off x="4953990" y="3335515"/>
                <a:ext cx="816600" cy="483300"/>
              </a:xfrm>
              <a:prstGeom prst="rightArrow">
                <a:avLst>
                  <a:gd fmla="val 50000" name="adj1"/>
                  <a:gd fmla="val 50000" name="adj2"/>
                </a:avLst>
              </a:prstGeom>
              <a:gradFill>
                <a:gsLst>
                  <a:gs pos="0">
                    <a:srgbClr val="FFED74"/>
                  </a:gs>
                  <a:gs pos="35000">
                    <a:srgbClr val="FFF09F"/>
                  </a:gs>
                  <a:gs pos="100000">
                    <a:srgbClr val="FFF9D6"/>
                  </a:gs>
                </a:gsLst>
                <a:lin ang="16200038" scaled="0"/>
              </a:gradFill>
              <a:ln cap="flat" cmpd="sng" w="9525">
                <a:solidFill>
                  <a:srgbClr val="FFBE00"/>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grpSp>
        <p:sp>
          <p:nvSpPr>
            <p:cNvPr id="828" name="Google Shape;828;p74"/>
            <p:cNvSpPr/>
            <p:nvPr/>
          </p:nvSpPr>
          <p:spPr>
            <a:xfrm>
              <a:off x="6141244" y="4431700"/>
              <a:ext cx="1830900" cy="2715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idx="1" type="body"/>
          </p:nvPr>
        </p:nvSpPr>
        <p:spPr>
          <a:xfrm>
            <a:off x="238188" y="538206"/>
            <a:ext cx="88200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2200" u="sng">
                <a:solidFill>
                  <a:schemeClr val="hlink"/>
                </a:solidFill>
                <a:latin typeface="Meiryo"/>
                <a:ea typeface="Meiryo"/>
                <a:cs typeface="Meiryo"/>
                <a:sym typeface="Meiryo"/>
                <a:hlinkClick action="ppaction://hlinksldjump" r:id="rId3"/>
              </a:rPr>
              <a:t>２．Dockerを使ってみた</a:t>
            </a:r>
            <a:endParaRPr sz="2200"/>
          </a:p>
          <a:p>
            <a:pPr indent="-355600" lvl="0" marL="914400" marR="0" rtl="0" algn="l">
              <a:lnSpc>
                <a:spcPct val="90000"/>
              </a:lnSpc>
              <a:spcBef>
                <a:spcPts val="400"/>
              </a:spcBef>
              <a:spcAft>
                <a:spcPts val="0"/>
              </a:spcAft>
              <a:buSzPts val="2000"/>
              <a:buAutoNum type="arabicPeriod"/>
            </a:pPr>
            <a:r>
              <a:rPr lang="ja" sz="2000" u="sng">
                <a:solidFill>
                  <a:schemeClr val="hlink"/>
                </a:solidFill>
                <a:hlinkClick action="ppaction://hlinksldjump" r:id="rId4"/>
              </a:rPr>
              <a:t>Dockerのインストール</a:t>
            </a:r>
            <a:endParaRPr sz="1500"/>
          </a:p>
          <a:p>
            <a:pPr indent="-355600" lvl="0" marL="914400" rtl="0" algn="l">
              <a:spcBef>
                <a:spcPts val="0"/>
              </a:spcBef>
              <a:spcAft>
                <a:spcPts val="0"/>
              </a:spcAft>
              <a:buSzPts val="2000"/>
              <a:buAutoNum type="arabicPeriod"/>
            </a:pPr>
            <a:r>
              <a:rPr lang="ja" sz="2000" u="sng">
                <a:solidFill>
                  <a:schemeClr val="hlink"/>
                </a:solidFill>
                <a:hlinkClick action="ppaction://hlinksldjump" r:id="rId5"/>
              </a:rPr>
              <a:t>VirtualBoxのポートフォワーディング設定</a:t>
            </a:r>
            <a:endParaRPr sz="2000"/>
          </a:p>
          <a:p>
            <a:pPr indent="-355600" lvl="0" marL="914400" rtl="0" algn="l">
              <a:spcBef>
                <a:spcPts val="0"/>
              </a:spcBef>
              <a:spcAft>
                <a:spcPts val="0"/>
              </a:spcAft>
              <a:buSzPts val="2000"/>
              <a:buAutoNum type="arabicPeriod"/>
            </a:pPr>
            <a:r>
              <a:rPr lang="ja" sz="2000" u="sng">
                <a:solidFill>
                  <a:schemeClr val="hlink"/>
                </a:solidFill>
                <a:hlinkClick action="ppaction://hlinksldjump" r:id="rId6"/>
              </a:rPr>
              <a:t>Dockerfileを作成する</a:t>
            </a:r>
            <a:endParaRPr sz="2000"/>
          </a:p>
          <a:p>
            <a:pPr indent="-355600" lvl="0" marL="914400" rtl="0" algn="l">
              <a:spcBef>
                <a:spcPts val="0"/>
              </a:spcBef>
              <a:spcAft>
                <a:spcPts val="0"/>
              </a:spcAft>
              <a:buSzPts val="2000"/>
              <a:buAutoNum type="arabicPeriod"/>
            </a:pPr>
            <a:r>
              <a:rPr lang="ja" sz="2000" u="sng">
                <a:solidFill>
                  <a:schemeClr val="hlink"/>
                </a:solidFill>
                <a:hlinkClick action="ppaction://hlinksldjump" r:id="rId7"/>
              </a:rPr>
              <a:t>Dockerイメージをビルドする</a:t>
            </a:r>
            <a:endParaRPr sz="2000"/>
          </a:p>
          <a:p>
            <a:pPr indent="-355600" lvl="0" marL="914400" rtl="0" algn="l">
              <a:spcBef>
                <a:spcPts val="0"/>
              </a:spcBef>
              <a:spcAft>
                <a:spcPts val="0"/>
              </a:spcAft>
              <a:buSzPts val="2000"/>
              <a:buAutoNum type="arabicPeriod"/>
            </a:pPr>
            <a:r>
              <a:rPr lang="ja" sz="2000" u="sng">
                <a:solidFill>
                  <a:schemeClr val="hlink"/>
                </a:solidFill>
                <a:hlinkClick action="ppaction://hlinksldjump" r:id="rId8"/>
              </a:rPr>
              <a:t>Dockerコンテナを作成する</a:t>
            </a:r>
            <a:endParaRPr sz="2000"/>
          </a:p>
          <a:p>
            <a:pPr indent="-355600" lvl="0" marL="914400" rtl="0" algn="l">
              <a:spcBef>
                <a:spcPts val="0"/>
              </a:spcBef>
              <a:spcAft>
                <a:spcPts val="0"/>
              </a:spcAft>
              <a:buSzPts val="2000"/>
              <a:buAutoNum type="arabicPeriod"/>
            </a:pPr>
            <a:r>
              <a:rPr lang="ja" sz="2000" u="sng">
                <a:solidFill>
                  <a:schemeClr val="hlink"/>
                </a:solidFill>
              </a:rPr>
              <a:t>付録：</a:t>
            </a:r>
            <a:r>
              <a:rPr lang="ja" sz="2000" u="sng">
                <a:solidFill>
                  <a:schemeClr val="hlink"/>
                </a:solidFill>
                <a:hlinkClick action="ppaction://hlinksldjump" r:id="rId9"/>
              </a:rPr>
              <a:t>Dockerのインストール</a:t>
            </a:r>
            <a:endParaRPr sz="2000"/>
          </a:p>
          <a:p>
            <a:pPr indent="-355600" lvl="0" marL="914400" rtl="0" algn="l">
              <a:spcBef>
                <a:spcPts val="0"/>
              </a:spcBef>
              <a:spcAft>
                <a:spcPts val="0"/>
              </a:spcAft>
              <a:buSzPts val="2000"/>
              <a:buAutoNum type="arabicPeriod"/>
            </a:pPr>
            <a:r>
              <a:rPr lang="ja" sz="2000" u="sng">
                <a:solidFill>
                  <a:schemeClr val="hlink"/>
                </a:solidFill>
                <a:hlinkClick action="ppaction://hlinksldjump" r:id="rId10"/>
              </a:rPr>
              <a:t>付録：Dockerfileでよく使われる命令コード一覧</a:t>
            </a:r>
            <a:endParaRPr sz="2000"/>
          </a:p>
          <a:p>
            <a:pPr indent="-355600" lvl="0" marL="914400" rtl="0" algn="l">
              <a:spcBef>
                <a:spcPts val="0"/>
              </a:spcBef>
              <a:spcAft>
                <a:spcPts val="0"/>
              </a:spcAft>
              <a:buSzPts val="2000"/>
              <a:buAutoNum type="arabicPeriod"/>
            </a:pPr>
            <a:r>
              <a:rPr lang="ja" sz="2000" u="sng">
                <a:solidFill>
                  <a:schemeClr val="hlink"/>
                </a:solidFill>
                <a:hlinkClick action="ppaction://hlinksldjump" r:id="rId11"/>
              </a:rPr>
              <a:t>付録：Dockerコマンド一覧</a:t>
            </a:r>
            <a:endParaRPr sz="2000"/>
          </a:p>
          <a:p>
            <a:pPr indent="-355600" lvl="0" marL="914400" rtl="0" algn="l">
              <a:spcBef>
                <a:spcPts val="0"/>
              </a:spcBef>
              <a:spcAft>
                <a:spcPts val="0"/>
              </a:spcAft>
              <a:buSzPts val="2000"/>
              <a:buAutoNum type="arabicPeriod"/>
            </a:pPr>
            <a:r>
              <a:rPr lang="ja" sz="2000" u="sng">
                <a:solidFill>
                  <a:schemeClr val="hlink"/>
                </a:solidFill>
                <a:hlinkClick action="ppaction://hlinksldjump" r:id="rId12"/>
              </a:rPr>
              <a:t>付録：docker container run オプション</a:t>
            </a:r>
            <a:endParaRPr sz="2000"/>
          </a:p>
          <a:p>
            <a:pPr indent="-355600" lvl="0" marL="914400" rtl="0" algn="l">
              <a:spcBef>
                <a:spcPts val="0"/>
              </a:spcBef>
              <a:spcAft>
                <a:spcPts val="0"/>
              </a:spcAft>
              <a:buSzPts val="2000"/>
              <a:buAutoNum type="arabicPeriod"/>
            </a:pPr>
            <a:r>
              <a:rPr lang="ja" sz="2000" u="sng">
                <a:solidFill>
                  <a:schemeClr val="hlink"/>
                </a:solidFill>
                <a:hlinkClick action="ppaction://hlinksldjump" r:id="rId13"/>
              </a:rPr>
              <a:t>付録：docker image/container ls オプション</a:t>
            </a:r>
            <a:endParaRPr sz="2000"/>
          </a:p>
          <a:p>
            <a:pPr indent="-355600" lvl="0" marL="914400" rtl="0" algn="l">
              <a:lnSpc>
                <a:spcPct val="90000"/>
              </a:lnSpc>
              <a:spcBef>
                <a:spcPts val="0"/>
              </a:spcBef>
              <a:spcAft>
                <a:spcPts val="0"/>
              </a:spcAft>
              <a:buSzPts val="2000"/>
              <a:buAutoNum type="arabicPeriod"/>
            </a:pPr>
            <a:r>
              <a:rPr lang="ja" sz="2000" u="sng">
                <a:solidFill>
                  <a:schemeClr val="hlink"/>
                </a:solidFill>
                <a:hlinkClick action="ppaction://hlinksldjump" r:id="rId14"/>
              </a:rPr>
              <a:t>参考資料</a:t>
            </a:r>
            <a:endParaRPr sz="2000"/>
          </a:p>
        </p:txBody>
      </p:sp>
      <p:sp>
        <p:nvSpPr>
          <p:cNvPr id="160" name="Google Shape;160;p30"/>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400"/>
              <a:buFont typeface="Century Gothic"/>
              <a:buNone/>
            </a:pPr>
            <a:r>
              <a:rPr lang="ja" sz="2500"/>
              <a:t>目次 2/2</a:t>
            </a:r>
            <a:endParaRPr sz="2500"/>
          </a:p>
        </p:txBody>
      </p:sp>
      <p:sp>
        <p:nvSpPr>
          <p:cNvPr id="161" name="Google Shape;161;p30"/>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75"/>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2.6 付録：</a:t>
            </a:r>
            <a:r>
              <a:rPr lang="ja" sz="2500"/>
              <a:t>Dockerをインストール 4/8</a:t>
            </a:r>
            <a:endParaRPr sz="2500"/>
          </a:p>
        </p:txBody>
      </p:sp>
      <p:sp>
        <p:nvSpPr>
          <p:cNvPr id="835" name="Google Shape;835;p75"/>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pic>
        <p:nvPicPr>
          <p:cNvPr id="836" name="Google Shape;836;p75"/>
          <p:cNvPicPr preferRelativeResize="0"/>
          <p:nvPr/>
        </p:nvPicPr>
        <p:blipFill rotWithShape="1">
          <a:blip r:embed="rId3">
            <a:alphaModFix/>
          </a:blip>
          <a:srcRect b="0" l="0" r="0" t="0"/>
          <a:stretch/>
        </p:blipFill>
        <p:spPr>
          <a:xfrm>
            <a:off x="326486" y="972580"/>
            <a:ext cx="843080" cy="743053"/>
          </a:xfrm>
          <a:prstGeom prst="rect">
            <a:avLst/>
          </a:prstGeom>
          <a:noFill/>
          <a:ln>
            <a:noFill/>
          </a:ln>
        </p:spPr>
      </p:pic>
      <p:sp>
        <p:nvSpPr>
          <p:cNvPr id="837" name="Google Shape;837;p75"/>
          <p:cNvSpPr txBox="1"/>
          <p:nvPr/>
        </p:nvSpPr>
        <p:spPr>
          <a:xfrm>
            <a:off x="222394" y="648973"/>
            <a:ext cx="63921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インストーラーがダウンロードされたらダブルクリックして実行します。</a:t>
            </a:r>
            <a:endParaRPr b="0" i="0" sz="1400" u="none" cap="none" strike="noStrike">
              <a:solidFill>
                <a:srgbClr val="000000"/>
              </a:solidFill>
              <a:latin typeface="Meiryo"/>
              <a:ea typeface="Meiryo"/>
              <a:cs typeface="Meiryo"/>
              <a:sym typeface="Meiryo"/>
            </a:endParaRPr>
          </a:p>
        </p:txBody>
      </p:sp>
      <p:sp>
        <p:nvSpPr>
          <p:cNvPr id="838" name="Google Shape;838;p75"/>
          <p:cNvSpPr txBox="1"/>
          <p:nvPr/>
        </p:nvSpPr>
        <p:spPr>
          <a:xfrm>
            <a:off x="222394" y="1827484"/>
            <a:ext cx="63921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Configurationを設定し、「OK」ボタンをクリックしてインストールします。</a:t>
            </a:r>
            <a:endParaRPr b="0" i="0" sz="1400" u="none" cap="none" strike="noStrike">
              <a:solidFill>
                <a:srgbClr val="000000"/>
              </a:solidFill>
              <a:latin typeface="Meiryo"/>
              <a:ea typeface="Meiryo"/>
              <a:cs typeface="Meiryo"/>
              <a:sym typeface="Meiryo"/>
            </a:endParaRPr>
          </a:p>
        </p:txBody>
      </p:sp>
      <p:grpSp>
        <p:nvGrpSpPr>
          <p:cNvPr id="839" name="Google Shape;839;p75"/>
          <p:cNvGrpSpPr/>
          <p:nvPr/>
        </p:nvGrpSpPr>
        <p:grpSpPr>
          <a:xfrm>
            <a:off x="313169" y="2104483"/>
            <a:ext cx="3759359" cy="2587145"/>
            <a:chOff x="435315" y="2805977"/>
            <a:chExt cx="5012479" cy="3449526"/>
          </a:xfrm>
        </p:grpSpPr>
        <p:pic>
          <p:nvPicPr>
            <p:cNvPr id="840" name="Google Shape;840;p75"/>
            <p:cNvPicPr preferRelativeResize="0"/>
            <p:nvPr/>
          </p:nvPicPr>
          <p:blipFill rotWithShape="1">
            <a:blip r:embed="rId4">
              <a:alphaModFix/>
            </a:blip>
            <a:srcRect b="0" l="0" r="0" t="0"/>
            <a:stretch/>
          </p:blipFill>
          <p:spPr>
            <a:xfrm>
              <a:off x="435315" y="2805977"/>
              <a:ext cx="5012479" cy="3449448"/>
            </a:xfrm>
            <a:prstGeom prst="rect">
              <a:avLst/>
            </a:prstGeom>
            <a:noFill/>
            <a:ln>
              <a:noFill/>
            </a:ln>
          </p:spPr>
        </p:pic>
        <p:sp>
          <p:nvSpPr>
            <p:cNvPr id="841" name="Google Shape;841;p75"/>
            <p:cNvSpPr/>
            <p:nvPr/>
          </p:nvSpPr>
          <p:spPr>
            <a:xfrm>
              <a:off x="4592782" y="5992703"/>
              <a:ext cx="855000" cy="2628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6"/>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2.6 付録：</a:t>
            </a:r>
            <a:r>
              <a:rPr lang="ja" sz="2500"/>
              <a:t>Dockerをインストール 5/8</a:t>
            </a:r>
            <a:endParaRPr sz="2500"/>
          </a:p>
        </p:txBody>
      </p:sp>
      <p:sp>
        <p:nvSpPr>
          <p:cNvPr id="848" name="Google Shape;848;p76"/>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849" name="Google Shape;849;p76"/>
          <p:cNvSpPr txBox="1"/>
          <p:nvPr/>
        </p:nvSpPr>
        <p:spPr>
          <a:xfrm>
            <a:off x="222400" y="648975"/>
            <a:ext cx="80901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最後にこの画面が表示されて、Windowsのログアウトを促されますので、「Close and log out」をクリックして、再度Windowsにログインします。</a:t>
            </a:r>
            <a:endParaRPr b="0" i="0" sz="1400" u="none" cap="none" strike="noStrike">
              <a:solidFill>
                <a:srgbClr val="000000"/>
              </a:solidFill>
              <a:latin typeface="Meiryo"/>
              <a:ea typeface="Meiryo"/>
              <a:cs typeface="Meiryo"/>
              <a:sym typeface="Meiryo"/>
            </a:endParaRPr>
          </a:p>
        </p:txBody>
      </p:sp>
      <p:pic>
        <p:nvPicPr>
          <p:cNvPr id="850" name="Google Shape;850;p76"/>
          <p:cNvPicPr preferRelativeResize="0"/>
          <p:nvPr/>
        </p:nvPicPr>
        <p:blipFill rotWithShape="1">
          <a:blip r:embed="rId3">
            <a:alphaModFix/>
          </a:blip>
          <a:srcRect b="0" l="0" r="0" t="0"/>
          <a:stretch/>
        </p:blipFill>
        <p:spPr>
          <a:xfrm>
            <a:off x="222394" y="1214110"/>
            <a:ext cx="4651231" cy="320799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Google Shape;856;p77"/>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2.6 付録：</a:t>
            </a:r>
            <a:r>
              <a:rPr lang="ja" sz="2500"/>
              <a:t>Dockerをインストール 6/8</a:t>
            </a:r>
            <a:endParaRPr sz="2500"/>
          </a:p>
        </p:txBody>
      </p:sp>
      <p:sp>
        <p:nvSpPr>
          <p:cNvPr id="857" name="Google Shape;857;p77"/>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858" name="Google Shape;858;p77"/>
          <p:cNvSpPr txBox="1"/>
          <p:nvPr/>
        </p:nvSpPr>
        <p:spPr>
          <a:xfrm>
            <a:off x="222401" y="648975"/>
            <a:ext cx="78867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無事インストールできたらDockerを起動して、クイックメニューからサインインで一通りインストールが完了です。</a:t>
            </a:r>
            <a:endParaRPr b="0" i="0" sz="1400" u="none" cap="none" strike="noStrike">
              <a:solidFill>
                <a:srgbClr val="000000"/>
              </a:solidFill>
              <a:latin typeface="Meiryo"/>
              <a:ea typeface="Meiryo"/>
              <a:cs typeface="Meiryo"/>
              <a:sym typeface="Meiryo"/>
            </a:endParaRPr>
          </a:p>
        </p:txBody>
      </p:sp>
      <p:pic>
        <p:nvPicPr>
          <p:cNvPr id="859" name="Google Shape;859;p77"/>
          <p:cNvPicPr preferRelativeResize="0"/>
          <p:nvPr/>
        </p:nvPicPr>
        <p:blipFill rotWithShape="1">
          <a:blip r:embed="rId3">
            <a:alphaModFix/>
          </a:blip>
          <a:srcRect b="0" l="0" r="0" t="0"/>
          <a:stretch/>
        </p:blipFill>
        <p:spPr>
          <a:xfrm>
            <a:off x="295636" y="1532553"/>
            <a:ext cx="3920965" cy="2602937"/>
          </a:xfrm>
          <a:prstGeom prst="rect">
            <a:avLst/>
          </a:prstGeom>
          <a:noFill/>
          <a:ln>
            <a:noFill/>
          </a:ln>
        </p:spPr>
      </p:pic>
      <p:sp>
        <p:nvSpPr>
          <p:cNvPr id="860" name="Google Shape;860;p77"/>
          <p:cNvSpPr txBox="1"/>
          <p:nvPr/>
        </p:nvSpPr>
        <p:spPr>
          <a:xfrm>
            <a:off x="4499688" y="1456353"/>
            <a:ext cx="4002900" cy="2331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i="0" lang="ja" u="none" cap="none" strike="noStrike">
                <a:solidFill>
                  <a:srgbClr val="000000"/>
                </a:solidFill>
                <a:latin typeface="Meiryo"/>
                <a:ea typeface="Meiryo"/>
                <a:cs typeface="Meiryo"/>
                <a:sym typeface="Meiryo"/>
              </a:rPr>
              <a:t>補足：Docker Toolbox</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rPr b="0" i="0" lang="ja" sz="1300" u="none" cap="none" strike="noStrike">
                <a:solidFill>
                  <a:srgbClr val="000000"/>
                </a:solidFill>
                <a:latin typeface="Meiryo"/>
                <a:ea typeface="Meiryo"/>
                <a:cs typeface="Meiryo"/>
                <a:sym typeface="Meiryo"/>
              </a:rPr>
              <a:t>Docker仮想マシン（以下VM）とコンテナの大きな違いは仮想化の粒度にある。</a:t>
            </a:r>
            <a:endParaRPr b="0" i="0" sz="13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rPr b="0" i="0" lang="ja" sz="1300" u="sng" cap="none" strike="noStrike">
                <a:solidFill>
                  <a:srgbClr val="000000"/>
                </a:solidFill>
                <a:latin typeface="Meiryo"/>
                <a:ea typeface="Meiryo"/>
                <a:cs typeface="Meiryo"/>
                <a:sym typeface="Meiryo"/>
              </a:rPr>
              <a:t>VMはマシン単位での仮想化であるのに対して、コンテナはプロセス単位での仮想化となっている。</a:t>
            </a:r>
            <a:endParaRPr sz="1300"/>
          </a:p>
          <a:p>
            <a:pPr indent="0" lvl="0" marL="0" marR="0" rtl="0" algn="l">
              <a:lnSpc>
                <a:spcPct val="100000"/>
              </a:lnSpc>
              <a:spcBef>
                <a:spcPts val="0"/>
              </a:spcBef>
              <a:spcAft>
                <a:spcPts val="0"/>
              </a:spcAft>
              <a:buNone/>
            </a:pPr>
            <a:r>
              <a:rPr b="0" i="0" lang="ja" sz="1300" u="none" cap="none" strike="noStrike">
                <a:solidFill>
                  <a:srgbClr val="000000"/>
                </a:solidFill>
                <a:latin typeface="Meiryo"/>
                <a:ea typeface="Meiryo"/>
                <a:cs typeface="Meiryo"/>
                <a:sym typeface="Meiryo"/>
              </a:rPr>
              <a:t>コンテナの仕組みにより、仮想マシンやゲストOSは存在せず、コンテナに作成されたOS環境の起動、停止は非常に高速で、オーバーヘッドが小さい。</a:t>
            </a:r>
            <a:endParaRPr sz="1300"/>
          </a:p>
          <a:p>
            <a:pPr indent="0" lvl="0" marL="0" marR="0" rtl="0" algn="l">
              <a:lnSpc>
                <a:spcPct val="100000"/>
              </a:lnSpc>
              <a:spcBef>
                <a:spcPts val="0"/>
              </a:spcBef>
              <a:spcAft>
                <a:spcPts val="0"/>
              </a:spcAft>
              <a:buNone/>
            </a:pPr>
            <a:r>
              <a:t/>
            </a:r>
            <a:endParaRPr b="0" i="0" sz="13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rPr b="0" i="0" lang="ja" sz="1300" u="none" cap="none" strike="noStrike">
                <a:solidFill>
                  <a:srgbClr val="000000"/>
                </a:solidFill>
                <a:latin typeface="Meiryo"/>
                <a:ea typeface="Meiryo"/>
                <a:cs typeface="Meiryo"/>
                <a:sym typeface="Meiryo"/>
              </a:rPr>
              <a:t>VMはリソースの消費は大きいが、自由度が高い。</a:t>
            </a:r>
            <a:endParaRPr sz="1300"/>
          </a:p>
          <a:p>
            <a:pPr indent="0" lvl="0" marL="0" marR="0" rtl="0" algn="l">
              <a:lnSpc>
                <a:spcPct val="100000"/>
              </a:lnSpc>
              <a:spcBef>
                <a:spcPts val="0"/>
              </a:spcBef>
              <a:spcAft>
                <a:spcPts val="0"/>
              </a:spcAft>
              <a:buNone/>
            </a:pPr>
            <a:r>
              <a:rPr b="0" i="0" lang="ja" sz="1300" u="none" cap="none" strike="noStrike">
                <a:solidFill>
                  <a:srgbClr val="000000"/>
                </a:solidFill>
                <a:latin typeface="Meiryo"/>
                <a:ea typeface="Meiryo"/>
                <a:cs typeface="Meiryo"/>
                <a:sym typeface="Meiryo"/>
              </a:rPr>
              <a:t>対してコンテナは、OSをホストと共有してしまう点では自由度は低いが、軽量で可搬性が高い。</a:t>
            </a:r>
            <a:endParaRPr sz="13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78"/>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2.6 付録：</a:t>
            </a:r>
            <a:r>
              <a:rPr lang="ja" sz="2500"/>
              <a:t>Dockerをインストール 7/8</a:t>
            </a:r>
            <a:endParaRPr sz="2500"/>
          </a:p>
        </p:txBody>
      </p:sp>
      <p:sp>
        <p:nvSpPr>
          <p:cNvPr id="867" name="Google Shape;867;p78"/>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868" name="Google Shape;868;p78"/>
          <p:cNvSpPr txBox="1"/>
          <p:nvPr/>
        </p:nvSpPr>
        <p:spPr>
          <a:xfrm>
            <a:off x="222394" y="648973"/>
            <a:ext cx="8546100" cy="2354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i="0" lang="ja" sz="1800" u="none" cap="none" strike="noStrike">
                <a:solidFill>
                  <a:srgbClr val="000000"/>
                </a:solidFill>
                <a:latin typeface="Meiryo"/>
                <a:ea typeface="Meiryo"/>
                <a:cs typeface="Meiryo"/>
                <a:sym typeface="Meiryo"/>
              </a:rPr>
              <a:t>補足：Docker Toolbox</a:t>
            </a:r>
            <a:r>
              <a:rPr b="1" lang="ja" sz="1800">
                <a:latin typeface="Meiryo"/>
                <a:ea typeface="Meiryo"/>
                <a:cs typeface="Meiryo"/>
                <a:sym typeface="Meiryo"/>
              </a:rPr>
              <a:t>を使った環境構築</a:t>
            </a:r>
            <a:endParaRPr sz="1800"/>
          </a:p>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Docker</a:t>
            </a:r>
            <a:r>
              <a:rPr lang="ja">
                <a:latin typeface="Meiryo"/>
                <a:ea typeface="Meiryo"/>
                <a:cs typeface="Meiryo"/>
                <a:sym typeface="Meiryo"/>
              </a:rPr>
              <a:t> Desktop </a:t>
            </a:r>
            <a:r>
              <a:rPr b="0" i="0" lang="ja" sz="1400" u="none" cap="none" strike="noStrike">
                <a:solidFill>
                  <a:srgbClr val="000000"/>
                </a:solidFill>
                <a:latin typeface="Meiryo"/>
                <a:ea typeface="Meiryo"/>
                <a:cs typeface="Meiryo"/>
                <a:sym typeface="Meiryo"/>
              </a:rPr>
              <a:t>for</a:t>
            </a:r>
            <a:r>
              <a:rPr lang="ja">
                <a:latin typeface="Meiryo"/>
                <a:ea typeface="Meiryo"/>
                <a:cs typeface="Meiryo"/>
                <a:sym typeface="Meiryo"/>
              </a:rPr>
              <a:t> </a:t>
            </a:r>
            <a:r>
              <a:rPr b="0" i="0" lang="ja" sz="1400" u="none" cap="none" strike="noStrike">
                <a:solidFill>
                  <a:srgbClr val="000000"/>
                </a:solidFill>
                <a:latin typeface="Meiryo"/>
                <a:ea typeface="Meiryo"/>
                <a:cs typeface="Meiryo"/>
                <a:sym typeface="Meiryo"/>
              </a:rPr>
              <a:t>Windowsは環境によってはインストールにかなり苦戦することがあります。</a:t>
            </a:r>
            <a:endParaRPr sz="1100"/>
          </a:p>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その場合はDocker Toolboxの利用をおすすめします。Docker ToolboxはVirtualBoxでゲストOSを構築し、その上にDockerを構築するためリソース面ではDocker for Windows/Macより不利ですが、ホストOSとリソースを共有しない分、環境構築のトラブルは起こりにくいのです。</a:t>
            </a:r>
            <a:endParaRPr sz="1100"/>
          </a:p>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DockerToolboxはVirtualBoxを必要とするため、「Docker </a:t>
            </a:r>
            <a:r>
              <a:rPr lang="ja">
                <a:latin typeface="Meiryo"/>
                <a:ea typeface="Meiryo"/>
                <a:cs typeface="Meiryo"/>
                <a:sym typeface="Meiryo"/>
              </a:rPr>
              <a:t>Desktop</a:t>
            </a:r>
            <a:r>
              <a:rPr b="0" i="0" lang="ja" sz="1400" u="none" cap="none" strike="noStrike">
                <a:solidFill>
                  <a:srgbClr val="000000"/>
                </a:solidFill>
                <a:latin typeface="Meiryo"/>
                <a:ea typeface="Meiryo"/>
                <a:cs typeface="Meiryo"/>
                <a:sym typeface="Meiryo"/>
              </a:rPr>
              <a:t> for Windowsのインストール」のときと同様にマシンのBIOSの設定で仮想化が有効になっている必要があります。</a:t>
            </a:r>
            <a:endParaRPr sz="1100"/>
          </a:p>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また、</a:t>
            </a:r>
            <a:r>
              <a:rPr b="0" i="0" lang="ja" sz="1400" u="sng" cap="none" strike="noStrike">
                <a:solidFill>
                  <a:srgbClr val="000000"/>
                </a:solidFill>
                <a:latin typeface="Meiryo"/>
                <a:ea typeface="Meiryo"/>
                <a:cs typeface="Meiryo"/>
                <a:sym typeface="Meiryo"/>
              </a:rPr>
              <a:t>VirtualBoxとHyper-Vを同時に実行することはできない</a:t>
            </a:r>
            <a:r>
              <a:rPr b="0" i="0" lang="ja" sz="1400" u="none" cap="none" strike="noStrike">
                <a:solidFill>
                  <a:srgbClr val="000000"/>
                </a:solidFill>
                <a:latin typeface="Meiryo"/>
                <a:ea typeface="Meiryo"/>
                <a:cs typeface="Meiryo"/>
                <a:sym typeface="Meiryo"/>
              </a:rPr>
              <a:t>ので、Hyper-Vが有効になっている場合、</a:t>
            </a:r>
            <a:endParaRPr sz="1100"/>
          </a:p>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での設定で</a:t>
            </a:r>
            <a:r>
              <a:rPr lang="ja">
                <a:latin typeface="Meiryo"/>
                <a:ea typeface="Meiryo"/>
                <a:cs typeface="Meiryo"/>
                <a:sym typeface="Meiryo"/>
              </a:rPr>
              <a:t>以下の</a:t>
            </a:r>
            <a:r>
              <a:rPr b="0" i="0" lang="ja" sz="1400" u="none" cap="none" strike="noStrike">
                <a:solidFill>
                  <a:srgbClr val="000000"/>
                </a:solidFill>
                <a:latin typeface="Meiryo"/>
                <a:ea typeface="Meiryo"/>
                <a:cs typeface="Meiryo"/>
                <a:sym typeface="Meiryo"/>
              </a:rPr>
              <a:t>ように無効にします。無効化の反映のためにWindowsの再起動を求められるので再起動を実行します。</a:t>
            </a:r>
            <a:endParaRPr sz="1100"/>
          </a:p>
          <a:p>
            <a:pPr indent="0" lvl="0" marL="0" marR="0" rtl="0" algn="l">
              <a:lnSpc>
                <a:spcPct val="100000"/>
              </a:lnSpc>
              <a:spcBef>
                <a:spcPts val="0"/>
              </a:spcBef>
              <a:spcAft>
                <a:spcPts val="0"/>
              </a:spcAft>
              <a:buNone/>
            </a:pPr>
            <a:r>
              <a:t/>
            </a:r>
            <a:endParaRPr b="0" i="0" sz="1400" u="none" cap="none" strike="noStrike">
              <a:solidFill>
                <a:srgbClr val="000000"/>
              </a:solidFill>
              <a:latin typeface="Meiryo"/>
              <a:ea typeface="Meiryo"/>
              <a:cs typeface="Meiryo"/>
              <a:sym typeface="Meiryo"/>
            </a:endParaRPr>
          </a:p>
        </p:txBody>
      </p:sp>
      <p:grpSp>
        <p:nvGrpSpPr>
          <p:cNvPr id="869" name="Google Shape;869;p78"/>
          <p:cNvGrpSpPr/>
          <p:nvPr/>
        </p:nvGrpSpPr>
        <p:grpSpPr>
          <a:xfrm>
            <a:off x="2628001" y="2897303"/>
            <a:ext cx="2096403" cy="1856843"/>
            <a:chOff x="2930390" y="3620276"/>
            <a:chExt cx="2946041" cy="2617115"/>
          </a:xfrm>
        </p:grpSpPr>
        <p:pic>
          <p:nvPicPr>
            <p:cNvPr id="870" name="Google Shape;870;p78"/>
            <p:cNvPicPr preferRelativeResize="0"/>
            <p:nvPr/>
          </p:nvPicPr>
          <p:blipFill rotWithShape="1">
            <a:blip r:embed="rId3">
              <a:alphaModFix/>
            </a:blip>
            <a:srcRect b="0" l="0" r="0" t="0"/>
            <a:stretch/>
          </p:blipFill>
          <p:spPr>
            <a:xfrm>
              <a:off x="2930390" y="3620276"/>
              <a:ext cx="2946041" cy="2617115"/>
            </a:xfrm>
            <a:prstGeom prst="rect">
              <a:avLst/>
            </a:prstGeom>
            <a:noFill/>
            <a:ln>
              <a:noFill/>
            </a:ln>
          </p:spPr>
        </p:pic>
        <p:sp>
          <p:nvSpPr>
            <p:cNvPr id="871" name="Google Shape;871;p78"/>
            <p:cNvSpPr/>
            <p:nvPr/>
          </p:nvSpPr>
          <p:spPr>
            <a:xfrm>
              <a:off x="3036023" y="5140526"/>
              <a:ext cx="1859100" cy="4392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Google Shape;877;p79"/>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2.6 付録：</a:t>
            </a:r>
            <a:r>
              <a:rPr lang="ja" sz="2500"/>
              <a:t>Dockerをインストール 8/8</a:t>
            </a:r>
            <a:endParaRPr sz="2500"/>
          </a:p>
        </p:txBody>
      </p:sp>
      <p:sp>
        <p:nvSpPr>
          <p:cNvPr id="878" name="Google Shape;878;p79"/>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879" name="Google Shape;879;p79"/>
          <p:cNvSpPr txBox="1"/>
          <p:nvPr/>
        </p:nvSpPr>
        <p:spPr>
          <a:xfrm>
            <a:off x="222394" y="673291"/>
            <a:ext cx="7817400" cy="2146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下記のDockerToolboxの公式ドキュメントページからDockerToolboxをダウンロードしてインストールします。</a:t>
            </a:r>
            <a:endParaRPr b="0" i="0" sz="14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rPr b="0" i="0" lang="ja" sz="1400" u="sng" cap="none" strike="noStrike">
                <a:solidFill>
                  <a:schemeClr val="hlink"/>
                </a:solidFill>
                <a:latin typeface="Arial"/>
                <a:ea typeface="Arial"/>
                <a:cs typeface="Arial"/>
                <a:sym typeface="Arial"/>
                <a:hlinkClick r:id="rId3"/>
              </a:rPr>
              <a:t>https://docs.docker.com/toolbox/toolbox_install_windows/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Meiryo"/>
              <a:ea typeface="Meiryo"/>
              <a:cs typeface="Meiryo"/>
              <a:sym typeface="Meiryo"/>
            </a:endParaRPr>
          </a:p>
          <a:p>
            <a:pPr indent="0" lvl="0" marL="0" marR="0" rtl="0" algn="l">
              <a:lnSpc>
                <a:spcPct val="100000"/>
              </a:lnSpc>
              <a:spcBef>
                <a:spcPts val="0"/>
              </a:spcBef>
              <a:spcAft>
                <a:spcPts val="0"/>
              </a:spcAft>
              <a:buNone/>
            </a:pPr>
            <a:r>
              <a:rPr b="0" i="0" lang="ja" sz="1400" u="none" cap="none" strike="noStrike">
                <a:solidFill>
                  <a:srgbClr val="000000"/>
                </a:solidFill>
                <a:latin typeface="Meiryo"/>
                <a:ea typeface="Meiryo"/>
                <a:cs typeface="Meiryo"/>
                <a:sym typeface="Meiryo"/>
              </a:rPr>
              <a:t>基本的にウィザードの通りに進めていけば良いですが、「SelectAdditionalTasks」においてはInstallVirtualBoxwithNDIS5driver[defaultNDIS6]にチェックを入れる必要があります。インストールが完了したら、DockerQuickstartTerminalのアイコンをクリックしてDocker環境を実行します。程なくしてターミナル起動しますが、初回実行時はVirtualBox上の仮想環境にDockerを構築するための処理が実行されるので利用できるようになるまで数分かかります。セットアップ完了後は次のようにdockerコマンドを実行できるようになります。</a:t>
            </a:r>
            <a:endParaRPr sz="1100"/>
          </a:p>
        </p:txBody>
      </p:sp>
      <p:pic>
        <p:nvPicPr>
          <p:cNvPr id="880" name="Google Shape;880;p79"/>
          <p:cNvPicPr preferRelativeResize="0"/>
          <p:nvPr/>
        </p:nvPicPr>
        <p:blipFill rotWithShape="1">
          <a:blip r:embed="rId4">
            <a:alphaModFix/>
          </a:blip>
          <a:srcRect b="0" l="0" r="0" t="0"/>
          <a:stretch/>
        </p:blipFill>
        <p:spPr>
          <a:xfrm>
            <a:off x="3800273" y="2809465"/>
            <a:ext cx="3538891" cy="1875419"/>
          </a:xfrm>
          <a:prstGeom prst="rect">
            <a:avLst/>
          </a:prstGeom>
          <a:noFill/>
          <a:ln>
            <a:noFill/>
          </a:ln>
        </p:spPr>
      </p:pic>
      <p:grpSp>
        <p:nvGrpSpPr>
          <p:cNvPr id="881" name="Google Shape;881;p79"/>
          <p:cNvGrpSpPr/>
          <p:nvPr/>
        </p:nvGrpSpPr>
        <p:grpSpPr>
          <a:xfrm>
            <a:off x="319988" y="2809465"/>
            <a:ext cx="2416215" cy="1875419"/>
            <a:chOff x="426650" y="3745954"/>
            <a:chExt cx="3221619" cy="2500559"/>
          </a:xfrm>
        </p:grpSpPr>
        <p:pic>
          <p:nvPicPr>
            <p:cNvPr id="882" name="Google Shape;882;p79"/>
            <p:cNvPicPr preferRelativeResize="0"/>
            <p:nvPr/>
          </p:nvPicPr>
          <p:blipFill rotWithShape="1">
            <a:blip r:embed="rId5">
              <a:alphaModFix/>
            </a:blip>
            <a:srcRect b="0" l="0" r="0" t="0"/>
            <a:stretch/>
          </p:blipFill>
          <p:spPr>
            <a:xfrm>
              <a:off x="426650" y="3745954"/>
              <a:ext cx="3221619" cy="2500559"/>
            </a:xfrm>
            <a:prstGeom prst="rect">
              <a:avLst/>
            </a:prstGeom>
            <a:noFill/>
            <a:ln>
              <a:noFill/>
            </a:ln>
          </p:spPr>
        </p:pic>
        <p:sp>
          <p:nvSpPr>
            <p:cNvPr id="883" name="Google Shape;883;p79"/>
            <p:cNvSpPr/>
            <p:nvPr/>
          </p:nvSpPr>
          <p:spPr>
            <a:xfrm>
              <a:off x="656169" y="4996233"/>
              <a:ext cx="1825800" cy="262800"/>
            </a:xfrm>
            <a:prstGeom prst="rect">
              <a:avLst/>
            </a:prstGeom>
            <a:noFill/>
            <a:ln cap="flat" cmpd="sng" w="25400">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Google Shape;889;p80"/>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2.7 </a:t>
            </a:r>
            <a:r>
              <a:rPr lang="ja" sz="2500"/>
              <a:t>付録：</a:t>
            </a:r>
            <a:r>
              <a:rPr lang="ja" sz="2500"/>
              <a:t>Dockerfileでよく使われる命令コード一覧</a:t>
            </a:r>
            <a:endParaRPr sz="2500"/>
          </a:p>
        </p:txBody>
      </p:sp>
      <p:graphicFrame>
        <p:nvGraphicFramePr>
          <p:cNvPr id="890" name="Google Shape;890;p80"/>
          <p:cNvGraphicFramePr/>
          <p:nvPr/>
        </p:nvGraphicFramePr>
        <p:xfrm>
          <a:off x="440975" y="689025"/>
          <a:ext cx="3000000" cy="3000000"/>
        </p:xfrm>
        <a:graphic>
          <a:graphicData uri="http://schemas.openxmlformats.org/drawingml/2006/table">
            <a:tbl>
              <a:tblPr>
                <a:solidFill>
                  <a:srgbClr val="FFFFFF"/>
                </a:solidFill>
                <a:tableStyleId>{7702336D-6403-41C4-837D-EECB6426A7DA}</a:tableStyleId>
              </a:tblPr>
              <a:tblGrid>
                <a:gridCol w="2037525"/>
                <a:gridCol w="5630600"/>
              </a:tblGrid>
              <a:tr h="408150">
                <a:tc>
                  <a:txBody>
                    <a:bodyPr/>
                    <a:lstStyle/>
                    <a:p>
                      <a:pPr indent="0" lvl="0" marL="0" rtl="0" algn="l">
                        <a:lnSpc>
                          <a:spcPct val="115000"/>
                        </a:lnSpc>
                        <a:spcBef>
                          <a:spcPts val="0"/>
                        </a:spcBef>
                        <a:spcAft>
                          <a:spcPts val="0"/>
                        </a:spcAft>
                        <a:buNone/>
                      </a:pPr>
                      <a:r>
                        <a:rPr b="1" lang="ja" sz="1200">
                          <a:solidFill>
                            <a:srgbClr val="383838"/>
                          </a:solidFill>
                          <a:latin typeface="Verdana"/>
                          <a:ea typeface="Verdana"/>
                          <a:cs typeface="Verdana"/>
                          <a:sym typeface="Verdana"/>
                        </a:rPr>
                        <a:t>命令コード</a:t>
                      </a:r>
                      <a:endParaRPr b="1" sz="1200">
                        <a:solidFill>
                          <a:srgbClr val="383838"/>
                        </a:solidFill>
                        <a:latin typeface="Verdana"/>
                        <a:ea typeface="Verdana"/>
                        <a:cs typeface="Verdana"/>
                        <a:sym typeface="Verdana"/>
                      </a:endParaRPr>
                    </a:p>
                  </a:txBody>
                  <a:tcPr marT="76200" marB="76200" marR="76200" marL="76200" anchor="ctr">
                    <a:lnL cap="flat" cmpd="sng" w="9525">
                      <a:solidFill>
                        <a:srgbClr val="FFF2CC">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FFF2CC">
                          <a:alpha val="0"/>
                        </a:srgbClr>
                      </a:solidFill>
                      <a:prstDash val="solid"/>
                      <a:round/>
                      <a:headEnd len="sm" w="sm" type="none"/>
                      <a:tailEnd len="sm" w="sm" type="none"/>
                    </a:lnT>
                    <a:lnB cap="flat" cmpd="sng" w="9525">
                      <a:solidFill>
                        <a:srgbClr val="FFF2CC">
                          <a:alpha val="0"/>
                        </a:srgbClr>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ja" sz="1200">
                          <a:solidFill>
                            <a:srgbClr val="383838"/>
                          </a:solidFill>
                          <a:latin typeface="Verdana"/>
                          <a:ea typeface="Verdana"/>
                          <a:cs typeface="Verdana"/>
                          <a:sym typeface="Verdana"/>
                        </a:rPr>
                        <a:t>内容</a:t>
                      </a:r>
                      <a:endParaRPr b="1" sz="1200">
                        <a:solidFill>
                          <a:srgbClr val="383838"/>
                        </a:solidFill>
                        <a:latin typeface="Verdana"/>
                        <a:ea typeface="Verdana"/>
                        <a:cs typeface="Verdana"/>
                        <a:sym typeface="Verdana"/>
                      </a:endParaRPr>
                    </a:p>
                  </a:txBody>
                  <a:tcPr marT="76200" marB="76200" marR="76200" marL="76200" anchor="ctr">
                    <a:lnL cap="flat" cmpd="sng" w="9525">
                      <a:solidFill>
                        <a:srgbClr val="FFF2CC">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FFF2CC">
                          <a:alpha val="0"/>
                        </a:srgbClr>
                      </a:solidFill>
                      <a:prstDash val="solid"/>
                      <a:round/>
                      <a:headEnd len="sm" w="sm" type="none"/>
                      <a:tailEnd len="sm" w="sm" type="none"/>
                    </a:lnT>
                    <a:lnB cap="flat" cmpd="sng" w="9525">
                      <a:solidFill>
                        <a:srgbClr val="FFF2CC">
                          <a:alpha val="0"/>
                        </a:srgbClr>
                      </a:solidFill>
                      <a:prstDash val="solid"/>
                      <a:round/>
                      <a:headEnd len="sm" w="sm" type="none"/>
                      <a:tailEnd len="sm" w="sm" type="none"/>
                    </a:lnB>
                    <a:solidFill>
                      <a:srgbClr val="FFF2CC"/>
                    </a:solidFill>
                  </a:tcPr>
                </a:tc>
              </a:tr>
              <a:tr h="408150">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FROM</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FFF2CC">
                          <a:alpha val="0"/>
                        </a:srgbClr>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イメージの指定</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FFF2CC">
                          <a:alpha val="0"/>
                        </a:srgbClr>
                      </a:solidFill>
                      <a:prstDash val="solid"/>
                      <a:round/>
                      <a:headEnd len="sm" w="sm" type="none"/>
                      <a:tailEnd len="sm" w="sm" type="none"/>
                    </a:lnT>
                    <a:lnB cap="flat" cmpd="sng" w="9525">
                      <a:solidFill>
                        <a:srgbClr val="E5E5E5"/>
                      </a:solidFill>
                      <a:prstDash val="solid"/>
                      <a:round/>
                      <a:headEnd len="sm" w="sm" type="none"/>
                      <a:tailEnd len="sm" w="sm" type="none"/>
                    </a:lnB>
                  </a:tcPr>
                </a:tc>
              </a:tr>
              <a:tr h="408150">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USER</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ユーザーの指定</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408150">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WORKDIR</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作業ディレクトリの指定</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408150">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RUN</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コマンドの命令</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408150">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VOLUME</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ボリュームのマウント</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408150">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ADD</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ファイル及びディレクトリの追加</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408150">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ENV</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環境変数の設定</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408150">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EXPOSE</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ポートのエクスポート</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r h="408150">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CMD</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200">
                          <a:solidFill>
                            <a:srgbClr val="383838"/>
                          </a:solidFill>
                          <a:highlight>
                            <a:srgbClr val="FFFFFF"/>
                          </a:highlight>
                          <a:latin typeface="Verdana"/>
                          <a:ea typeface="Verdana"/>
                          <a:cs typeface="Verdana"/>
                          <a:sym typeface="Verdana"/>
                        </a:rPr>
                        <a:t>デーモン実行</a:t>
                      </a:r>
                      <a:endParaRPr sz="1200">
                        <a:solidFill>
                          <a:srgbClr val="383838"/>
                        </a:solidFill>
                        <a:highlight>
                          <a:srgbClr val="FFFFFF"/>
                        </a:highlight>
                        <a:latin typeface="Verdana"/>
                        <a:ea typeface="Verdana"/>
                        <a:cs typeface="Verdana"/>
                        <a:sym typeface="Verdana"/>
                      </a:endParaRPr>
                    </a:p>
                  </a:txBody>
                  <a:tcPr marT="76200" marB="76200" marR="76200" marL="7620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5E5E5"/>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Google Shape;896;p81"/>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2.8 付録：</a:t>
            </a:r>
            <a:r>
              <a:rPr lang="ja" sz="2500"/>
              <a:t>Dockerコマンド一覧 1/10</a:t>
            </a:r>
            <a:endParaRPr sz="2500"/>
          </a:p>
        </p:txBody>
      </p:sp>
      <p:sp>
        <p:nvSpPr>
          <p:cNvPr id="897" name="Google Shape;897;p81"/>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graphicFrame>
        <p:nvGraphicFramePr>
          <p:cNvPr id="898" name="Google Shape;898;p81"/>
          <p:cNvGraphicFramePr/>
          <p:nvPr/>
        </p:nvGraphicFramePr>
        <p:xfrm>
          <a:off x="381000" y="100080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help</a:t>
                      </a:r>
                      <a:endParaRPr sz="1100">
                        <a:solidFill>
                          <a:srgbClr val="FFFFFF"/>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
        <p:nvSpPr>
          <p:cNvPr id="899" name="Google Shape;899;p81"/>
          <p:cNvSpPr txBox="1"/>
          <p:nvPr/>
        </p:nvSpPr>
        <p:spPr>
          <a:xfrm>
            <a:off x="304800" y="6909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Dockerのコマンド全般について調べる</a:t>
            </a:r>
            <a:endParaRPr b="1"/>
          </a:p>
        </p:txBody>
      </p:sp>
      <p:sp>
        <p:nvSpPr>
          <p:cNvPr id="900" name="Google Shape;900;p81"/>
          <p:cNvSpPr txBox="1"/>
          <p:nvPr/>
        </p:nvSpPr>
        <p:spPr>
          <a:xfrm>
            <a:off x="304800" y="14604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Dockerの特定のコマンドについて調べる</a:t>
            </a:r>
            <a:endParaRPr b="1" sz="1100"/>
          </a:p>
        </p:txBody>
      </p:sp>
      <p:graphicFrame>
        <p:nvGraphicFramePr>
          <p:cNvPr id="901" name="Google Shape;901;p81"/>
          <p:cNvGraphicFramePr/>
          <p:nvPr/>
        </p:nvGraphicFramePr>
        <p:xfrm>
          <a:off x="381000" y="178680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コマンド名　--help</a:t>
                      </a:r>
                      <a:endParaRPr sz="1100">
                        <a:solidFill>
                          <a:srgbClr val="FFFFFF"/>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
        <p:nvSpPr>
          <p:cNvPr id="902" name="Google Shape;902;p81"/>
          <p:cNvSpPr txBox="1"/>
          <p:nvPr/>
        </p:nvSpPr>
        <p:spPr>
          <a:xfrm>
            <a:off x="381000" y="22224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Dockerの特定のサブコマンドについて調べる</a:t>
            </a:r>
            <a:endParaRPr b="1" sz="1100"/>
          </a:p>
        </p:txBody>
      </p:sp>
      <p:graphicFrame>
        <p:nvGraphicFramePr>
          <p:cNvPr id="903" name="Google Shape;903;p81"/>
          <p:cNvGraphicFramePr/>
          <p:nvPr/>
        </p:nvGraphicFramePr>
        <p:xfrm>
          <a:off x="381000" y="257280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コマンド名 サブコマンド名 --help</a:t>
                      </a:r>
                      <a:endParaRPr sz="1100">
                        <a:solidFill>
                          <a:srgbClr val="FFFFFF"/>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
        <p:nvSpPr>
          <p:cNvPr id="904" name="Google Shape;904;p81"/>
          <p:cNvSpPr txBox="1"/>
          <p:nvPr/>
        </p:nvSpPr>
        <p:spPr>
          <a:xfrm>
            <a:off x="381000" y="29763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DockerHubに登録されているリポジトリを検索する</a:t>
            </a:r>
            <a:endParaRPr b="1" sz="1100"/>
          </a:p>
        </p:txBody>
      </p:sp>
      <p:graphicFrame>
        <p:nvGraphicFramePr>
          <p:cNvPr id="905" name="Google Shape;905;p81"/>
          <p:cNvGraphicFramePr/>
          <p:nvPr/>
        </p:nvGraphicFramePr>
        <p:xfrm>
          <a:off x="381000" y="331140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search [options] 検索キーワード</a:t>
                      </a:r>
                      <a:endParaRPr sz="1100">
                        <a:solidFill>
                          <a:srgbClr val="FFFFFF"/>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
        <p:nvSpPr>
          <p:cNvPr id="906" name="Google Shape;906;p81"/>
          <p:cNvSpPr txBox="1"/>
          <p:nvPr/>
        </p:nvSpPr>
        <p:spPr>
          <a:xfrm>
            <a:off x="381000" y="37302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Dockerイメージをpullする</a:t>
            </a:r>
            <a:endParaRPr b="1" sz="1100"/>
          </a:p>
        </p:txBody>
      </p:sp>
      <p:graphicFrame>
        <p:nvGraphicFramePr>
          <p:cNvPr id="907" name="Google Shape;907;p81"/>
          <p:cNvGraphicFramePr/>
          <p:nvPr/>
        </p:nvGraphicFramePr>
        <p:xfrm>
          <a:off x="374800" y="4045725"/>
          <a:ext cx="3000000" cy="3000000"/>
        </p:xfrm>
        <a:graphic>
          <a:graphicData uri="http://schemas.openxmlformats.org/drawingml/2006/table">
            <a:tbl>
              <a:tblPr>
                <a:noFill/>
                <a:tableStyleId>{C185A0C0-4474-436E-8C20-3495A2121901}</a:tableStyleId>
              </a:tblPr>
              <a:tblGrid>
                <a:gridCol w="806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pull [options] リポジトリ名[:タグ名]</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※タグ名を省略した場合はデフォルトタグ（多くの場合latest)が利用される </a:t>
                      </a:r>
                      <a:endParaRPr sz="1100">
                        <a:solidFill>
                          <a:srgbClr val="B8BFC6"/>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Google Shape;913;p82"/>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2.8 </a:t>
            </a:r>
            <a:r>
              <a:rPr lang="ja" sz="2500"/>
              <a:t>付録：</a:t>
            </a:r>
            <a:r>
              <a:rPr lang="ja" sz="2500"/>
              <a:t>Dockerコマンド一覧 2/10</a:t>
            </a:r>
            <a:endParaRPr sz="2500"/>
          </a:p>
        </p:txBody>
      </p:sp>
      <p:sp>
        <p:nvSpPr>
          <p:cNvPr id="914" name="Google Shape;914;p82"/>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
        <p:nvSpPr>
          <p:cNvPr id="915" name="Google Shape;915;p82"/>
          <p:cNvSpPr txBox="1"/>
          <p:nvPr/>
        </p:nvSpPr>
        <p:spPr>
          <a:xfrm>
            <a:off x="304800" y="6909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Dockerイメージにタグをつける</a:t>
            </a:r>
            <a:endParaRPr b="1"/>
          </a:p>
        </p:txBody>
      </p:sp>
      <p:sp>
        <p:nvSpPr>
          <p:cNvPr id="916" name="Google Shape;916;p82"/>
          <p:cNvSpPr txBox="1"/>
          <p:nvPr/>
        </p:nvSpPr>
        <p:spPr>
          <a:xfrm>
            <a:off x="304800" y="14604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Dockerホストに保持されているイメージの一覧を表示する</a:t>
            </a:r>
            <a:endParaRPr b="1" sz="1100"/>
          </a:p>
        </p:txBody>
      </p:sp>
      <p:sp>
        <p:nvSpPr>
          <p:cNvPr id="917" name="Google Shape;917;p82"/>
          <p:cNvSpPr txBox="1"/>
          <p:nvPr/>
        </p:nvSpPr>
        <p:spPr>
          <a:xfrm>
            <a:off x="304800" y="215947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 imageを公開する/レジストリに登録する</a:t>
            </a:r>
            <a:endParaRPr b="1" sz="1100"/>
          </a:p>
        </p:txBody>
      </p:sp>
      <p:sp>
        <p:nvSpPr>
          <p:cNvPr id="918" name="Google Shape;918;p82"/>
          <p:cNvSpPr txBox="1"/>
          <p:nvPr/>
        </p:nvSpPr>
        <p:spPr>
          <a:xfrm>
            <a:off x="304800" y="2981413"/>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Dockerイメージをビルドする</a:t>
            </a:r>
            <a:endParaRPr b="1" sz="1100"/>
          </a:p>
        </p:txBody>
      </p:sp>
      <p:graphicFrame>
        <p:nvGraphicFramePr>
          <p:cNvPr id="919" name="Google Shape;919;p82"/>
          <p:cNvGraphicFramePr/>
          <p:nvPr/>
        </p:nvGraphicFramePr>
        <p:xfrm>
          <a:off x="381000" y="103440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tag 元イメージ名[:タグ] 新イメージ名[:タグ]</a:t>
                      </a:r>
                      <a:endParaRPr sz="1100">
                        <a:solidFill>
                          <a:srgbClr val="FFFFFF"/>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graphicFrame>
        <p:nvGraphicFramePr>
          <p:cNvPr id="920" name="Google Shape;920;p82"/>
          <p:cNvGraphicFramePr/>
          <p:nvPr/>
        </p:nvGraphicFramePr>
        <p:xfrm>
          <a:off x="374800" y="175195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ls</a:t>
                      </a:r>
                      <a:endParaRPr sz="1100">
                        <a:solidFill>
                          <a:srgbClr val="FFFFFF"/>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graphicFrame>
        <p:nvGraphicFramePr>
          <p:cNvPr id="921" name="Google Shape;921;p82"/>
          <p:cNvGraphicFramePr/>
          <p:nvPr/>
        </p:nvGraphicFramePr>
        <p:xfrm>
          <a:off x="381000" y="249555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push [options] リポジトリ名[:タグ]</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※Docker Hubのレジストリ登録する場合は予め「docker login」コマンドでDocker Hubへのログインが必要</a:t>
                      </a:r>
                      <a:endParaRPr sz="1100">
                        <a:solidFill>
                          <a:srgbClr val="B8BFC6"/>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graphicFrame>
        <p:nvGraphicFramePr>
          <p:cNvPr id="922" name="Google Shape;922;p82"/>
          <p:cNvGraphicFramePr/>
          <p:nvPr/>
        </p:nvGraphicFramePr>
        <p:xfrm>
          <a:off x="374800" y="3277338"/>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build -t イメージ名[:タグ名] Dockerfile配置ディレクトリのパス</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※タグ名を省略したときはlatestとなる</a:t>
                      </a:r>
                      <a:endParaRPr sz="1100">
                        <a:solidFill>
                          <a:srgbClr val="B8BFC6"/>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sp>
        <p:nvSpPr>
          <p:cNvPr id="923" name="Google Shape;923;p82"/>
          <p:cNvSpPr txBox="1"/>
          <p:nvPr/>
        </p:nvSpPr>
        <p:spPr>
          <a:xfrm>
            <a:off x="381000" y="37853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Dockerイメージの特定のバージョンに任意のタグをつける</a:t>
            </a:r>
            <a:endParaRPr b="1" sz="1100"/>
          </a:p>
        </p:txBody>
      </p:sp>
      <p:graphicFrame>
        <p:nvGraphicFramePr>
          <p:cNvPr id="924" name="Google Shape;924;p82"/>
          <p:cNvGraphicFramePr/>
          <p:nvPr/>
        </p:nvGraphicFramePr>
        <p:xfrm>
          <a:off x="381000" y="409850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tag 元イメージ名[:タグ] 新イメージ名[:タグ]</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例）example/echoのlatestに0.1.0のタグをつける場合</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tag example/echo:latest example/echo:0.1.0</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Google Shape;930;p83"/>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2.8 </a:t>
            </a:r>
            <a:r>
              <a:rPr lang="ja" sz="2500"/>
              <a:t>付録：</a:t>
            </a:r>
            <a:r>
              <a:rPr lang="ja" sz="2500"/>
              <a:t>Dockerコマンド一覧 3/10</a:t>
            </a:r>
            <a:endParaRPr sz="2500"/>
          </a:p>
        </p:txBody>
      </p:sp>
      <p:sp>
        <p:nvSpPr>
          <p:cNvPr id="931" name="Google Shape;931;p83"/>
          <p:cNvSpPr txBox="1"/>
          <p:nvPr/>
        </p:nvSpPr>
        <p:spPr>
          <a:xfrm>
            <a:off x="304800" y="6909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Dockerイメージ名：タグ名を変更する</a:t>
            </a:r>
            <a:endParaRPr b="1"/>
          </a:p>
        </p:txBody>
      </p:sp>
      <p:sp>
        <p:nvSpPr>
          <p:cNvPr id="932" name="Google Shape;932;p83"/>
          <p:cNvSpPr txBox="1"/>
          <p:nvPr/>
        </p:nvSpPr>
        <p:spPr>
          <a:xfrm>
            <a:off x="304800" y="13842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コンテナを作成して起動する</a:t>
            </a:r>
            <a:endParaRPr b="1" sz="1100"/>
          </a:p>
        </p:txBody>
      </p:sp>
      <p:graphicFrame>
        <p:nvGraphicFramePr>
          <p:cNvPr id="933" name="Google Shape;933;p83"/>
          <p:cNvGraphicFramePr/>
          <p:nvPr/>
        </p:nvGraphicFramePr>
        <p:xfrm>
          <a:off x="381000" y="103440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dokcer tag イメージID イメージ名：タグ名</a:t>
                      </a:r>
                      <a:endParaRPr sz="1100">
                        <a:solidFill>
                          <a:srgbClr val="FFFFFF"/>
                        </a:solidFill>
                        <a:highlight>
                          <a:srgbClr val="333333"/>
                        </a:highlight>
                        <a:latin typeface="Courier New"/>
                        <a:ea typeface="Courier New"/>
                        <a:cs typeface="Courier New"/>
                        <a:sym typeface="Courier New"/>
                      </a:endParaRPr>
                    </a:p>
                  </a:txBody>
                  <a:tcPr marT="63500" marB="63500" marR="63500" marL="63500">
                    <a:solidFill>
                      <a:srgbClr val="333333"/>
                    </a:solidFill>
                  </a:tcPr>
                </a:tc>
              </a:tr>
            </a:tbl>
          </a:graphicData>
        </a:graphic>
      </p:graphicFrame>
      <p:graphicFrame>
        <p:nvGraphicFramePr>
          <p:cNvPr id="934" name="Google Shape;934;p83"/>
          <p:cNvGraphicFramePr/>
          <p:nvPr/>
        </p:nvGraphicFramePr>
        <p:xfrm>
          <a:off x="374800" y="1675750"/>
          <a:ext cx="3000000" cy="3000000"/>
        </p:xfrm>
        <a:graphic>
          <a:graphicData uri="http://schemas.openxmlformats.org/drawingml/2006/table">
            <a:tbl>
              <a:tblPr>
                <a:noFill/>
                <a:tableStyleId>{C185A0C0-4474-436E-8C20-3495A2121901}</a:tableStyleId>
              </a:tblPr>
              <a:tblGrid>
                <a:gridCol w="81369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run [options] イメージ名[:タグ][コマンド] [コマンド引数]</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docker container run [options] イメージID[コマンド] [コマンド引数]</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935" name="Google Shape;935;p83"/>
          <p:cNvSpPr txBox="1"/>
          <p:nvPr/>
        </p:nvSpPr>
        <p:spPr>
          <a:xfrm>
            <a:off x="304800" y="232102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環境変数をホストOS側からゲストOS（コンテナ）に渡して起動する</a:t>
            </a:r>
            <a:endParaRPr b="1" sz="1100"/>
          </a:p>
        </p:txBody>
      </p:sp>
      <p:graphicFrame>
        <p:nvGraphicFramePr>
          <p:cNvPr id="936" name="Google Shape;936;p83"/>
          <p:cNvGraphicFramePr/>
          <p:nvPr/>
        </p:nvGraphicFramePr>
        <p:xfrm>
          <a:off x="374800" y="2870175"/>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run --env [ ホスト側変数名 ] [ その他のオプション ] [ イメージ名 ] [ コマンド ]</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docker run -e [ ホスト側変数名 ] [ その他のオプション ] [ イメージ名 ] [ コマンド ]</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例）docker run -e hoge -e piyo alpine env</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937" name="Google Shape;937;p83"/>
          <p:cNvSpPr txBox="1"/>
          <p:nvPr/>
        </p:nvSpPr>
        <p:spPr>
          <a:xfrm>
            <a:off x="228600" y="25838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【変数名と値を指定して渡す】</a:t>
            </a:r>
            <a:endParaRPr b="1" sz="900"/>
          </a:p>
        </p:txBody>
      </p:sp>
      <p:graphicFrame>
        <p:nvGraphicFramePr>
          <p:cNvPr id="938" name="Google Shape;938;p83"/>
          <p:cNvGraphicFramePr/>
          <p:nvPr/>
        </p:nvGraphicFramePr>
        <p:xfrm>
          <a:off x="374800" y="3933300"/>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run --env [ ホスト側変数名 ] [ その他のオプション ] [ イメージ名 ] [ コマンド ]</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docker run -e [ ホスト側変数名 ] [ その他のオプション ] [ イメージ名 ] [ コマンド ]</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例）docker run -e hoge -e piyo alpine env</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939" name="Google Shape;939;p83"/>
          <p:cNvSpPr txBox="1"/>
          <p:nvPr/>
        </p:nvSpPr>
        <p:spPr>
          <a:xfrm>
            <a:off x="228600" y="364692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【ホストの環境変数のまま渡す】</a:t>
            </a:r>
            <a:endParaRPr b="1" sz="9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84"/>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2.8 付録：</a:t>
            </a:r>
            <a:r>
              <a:rPr lang="ja" sz="2500"/>
              <a:t>Dockerコマンド一覧 4/10</a:t>
            </a:r>
            <a:endParaRPr sz="2500"/>
          </a:p>
        </p:txBody>
      </p:sp>
      <p:sp>
        <p:nvSpPr>
          <p:cNvPr id="946" name="Google Shape;946;p84"/>
          <p:cNvSpPr txBox="1"/>
          <p:nvPr/>
        </p:nvSpPr>
        <p:spPr>
          <a:xfrm>
            <a:off x="304800" y="63207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コマンド引数から外部ファイルで環境変数を「コンテナ」に渡す（--env-file）</a:t>
            </a:r>
            <a:endParaRPr b="1" sz="1100"/>
          </a:p>
        </p:txBody>
      </p:sp>
      <p:graphicFrame>
        <p:nvGraphicFramePr>
          <p:cNvPr id="947" name="Google Shape;947;p84"/>
          <p:cNvGraphicFramePr/>
          <p:nvPr/>
        </p:nvGraphicFramePr>
        <p:xfrm>
          <a:off x="374800" y="1168650"/>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run --env-file [ ファイルパス ] [ その他のオプション ] [ イメージ名 ] [ コマンド ]</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例) docker run --env-file $(pwd)/myEnvFile alpine env</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48" name="Google Shape;948;p84"/>
          <p:cNvSpPr txBox="1"/>
          <p:nvPr/>
        </p:nvSpPr>
        <p:spPr>
          <a:xfrm>
            <a:off x="228600" y="88227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【ホストの環境変数のまま渡す】</a:t>
            </a:r>
            <a:endParaRPr b="1" sz="900"/>
          </a:p>
        </p:txBody>
      </p:sp>
      <p:sp>
        <p:nvSpPr>
          <p:cNvPr id="949" name="Google Shape;949;p84"/>
          <p:cNvSpPr txBox="1"/>
          <p:nvPr/>
        </p:nvSpPr>
        <p:spPr>
          <a:xfrm>
            <a:off x="304800" y="1695788"/>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コンテナを起動する（作成は行わず、既存のものを起動する）</a:t>
            </a:r>
            <a:endParaRPr b="1" sz="1100"/>
          </a:p>
        </p:txBody>
      </p:sp>
      <p:graphicFrame>
        <p:nvGraphicFramePr>
          <p:cNvPr id="950" name="Google Shape;950;p84"/>
          <p:cNvGraphicFramePr/>
          <p:nvPr/>
        </p:nvGraphicFramePr>
        <p:xfrm>
          <a:off x="374800" y="1993463"/>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sudo docker start コンテナ名またはコンテナID</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51" name="Google Shape;951;p84"/>
          <p:cNvSpPr txBox="1"/>
          <p:nvPr/>
        </p:nvSpPr>
        <p:spPr>
          <a:xfrm>
            <a:off x="304800" y="228277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コンテナの一覧を表示する</a:t>
            </a:r>
            <a:endParaRPr b="1" sz="1100"/>
          </a:p>
        </p:txBody>
      </p:sp>
      <p:graphicFrame>
        <p:nvGraphicFramePr>
          <p:cNvPr id="952" name="Google Shape;952;p84"/>
          <p:cNvGraphicFramePr/>
          <p:nvPr/>
        </p:nvGraphicFramePr>
        <p:xfrm>
          <a:off x="374800" y="2580450"/>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ls [options]</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53" name="Google Shape;953;p84"/>
          <p:cNvSpPr txBox="1"/>
          <p:nvPr/>
        </p:nvSpPr>
        <p:spPr>
          <a:xfrm>
            <a:off x="304800" y="29709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コンテナ一覧でコンテナIDだけを抽出する</a:t>
            </a:r>
            <a:endParaRPr b="1" sz="1100"/>
          </a:p>
        </p:txBody>
      </p:sp>
      <p:graphicFrame>
        <p:nvGraphicFramePr>
          <p:cNvPr id="954" name="Google Shape;954;p84"/>
          <p:cNvGraphicFramePr/>
          <p:nvPr/>
        </p:nvGraphicFramePr>
        <p:xfrm>
          <a:off x="374800" y="3268625"/>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ls -q</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55" name="Google Shape;955;p84"/>
          <p:cNvSpPr txBox="1"/>
          <p:nvPr/>
        </p:nvSpPr>
        <p:spPr>
          <a:xfrm>
            <a:off x="304800" y="358612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コンテナ一覧から「filter」を使って抽出する</a:t>
            </a:r>
            <a:endParaRPr b="1" sz="1100"/>
          </a:p>
        </p:txBody>
      </p:sp>
      <p:graphicFrame>
        <p:nvGraphicFramePr>
          <p:cNvPr id="956" name="Google Shape;956;p84"/>
          <p:cNvGraphicFramePr/>
          <p:nvPr/>
        </p:nvGraphicFramePr>
        <p:xfrm>
          <a:off x="374800" y="3859450"/>
          <a:ext cx="3000000" cy="3000000"/>
        </p:xfrm>
        <a:graphic>
          <a:graphicData uri="http://schemas.openxmlformats.org/drawingml/2006/table">
            <a:tbl>
              <a:tblPr>
                <a:noFill/>
                <a:tableStyleId>{C185A0C0-4474-436E-8C20-3495A2121901}</a:tableStyleId>
              </a:tblPr>
              <a:tblGrid>
                <a:gridCol w="8143150"/>
              </a:tblGrid>
              <a:tr h="851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ls --filter "filter名=値"</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１．コンテナ名で検索する場合</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docker container ls --filter "name=値"</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例）コンテナ名：echo1で抽出する場合</a:t>
                      </a:r>
                      <a:endParaRPr sz="1100">
                        <a:solidFill>
                          <a:srgbClr val="B8BFC6"/>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ctrTitle"/>
          </p:nvPr>
        </p:nvSpPr>
        <p:spPr>
          <a:xfrm>
            <a:off x="1131850" y="424157"/>
            <a:ext cx="6858000" cy="642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entury Gothic"/>
              <a:buNone/>
            </a:pPr>
            <a:r>
              <a:rPr lang="ja" sz="3600"/>
              <a:t>１．</a:t>
            </a:r>
            <a:r>
              <a:rPr lang="ja" sz="3600"/>
              <a:t>Docker </a:t>
            </a:r>
            <a:r>
              <a:rPr lang="ja" sz="3600"/>
              <a:t>概要</a:t>
            </a:r>
            <a:endParaRPr sz="3600"/>
          </a:p>
        </p:txBody>
      </p:sp>
      <p:pic>
        <p:nvPicPr>
          <p:cNvPr id="167" name="Google Shape;167;p31"/>
          <p:cNvPicPr preferRelativeResize="0"/>
          <p:nvPr/>
        </p:nvPicPr>
        <p:blipFill>
          <a:blip r:embed="rId3">
            <a:alphaModFix/>
          </a:blip>
          <a:stretch>
            <a:fillRect/>
          </a:stretch>
        </p:blipFill>
        <p:spPr>
          <a:xfrm>
            <a:off x="2530050" y="1066157"/>
            <a:ext cx="4216284" cy="351736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sp>
        <p:nvSpPr>
          <p:cNvPr id="962" name="Google Shape;962;p85"/>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2.8 付録：</a:t>
            </a:r>
            <a:r>
              <a:rPr lang="ja" sz="2500"/>
              <a:t>Dockerコマンド一覧 5/10</a:t>
            </a:r>
            <a:endParaRPr sz="2500"/>
          </a:p>
        </p:txBody>
      </p:sp>
      <p:sp>
        <p:nvSpPr>
          <p:cNvPr id="963" name="Google Shape;963;p85"/>
          <p:cNvSpPr txBox="1"/>
          <p:nvPr/>
        </p:nvSpPr>
        <p:spPr>
          <a:xfrm>
            <a:off x="304800" y="298672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終了したコンテナ情報を含めて一覧を表示する</a:t>
            </a:r>
            <a:endParaRPr b="1" sz="1100"/>
          </a:p>
        </p:txBody>
      </p:sp>
      <p:graphicFrame>
        <p:nvGraphicFramePr>
          <p:cNvPr id="964" name="Google Shape;964;p85"/>
          <p:cNvGraphicFramePr/>
          <p:nvPr/>
        </p:nvGraphicFramePr>
        <p:xfrm>
          <a:off x="374800" y="3284400"/>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ls -a</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65" name="Google Shape;965;p85"/>
          <p:cNvSpPr txBox="1"/>
          <p:nvPr/>
        </p:nvSpPr>
        <p:spPr>
          <a:xfrm>
            <a:off x="304800" y="36019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コンテナを停止する</a:t>
            </a:r>
            <a:endParaRPr b="1" sz="1100"/>
          </a:p>
        </p:txBody>
      </p:sp>
      <p:graphicFrame>
        <p:nvGraphicFramePr>
          <p:cNvPr id="966" name="Google Shape;966;p85"/>
          <p:cNvGraphicFramePr/>
          <p:nvPr/>
        </p:nvGraphicFramePr>
        <p:xfrm>
          <a:off x="374800" y="3914500"/>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stop コンテナIDまたはコンテナ名</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※すべてのコンテナを停止する場合</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docker container stop $(docker ps -q)</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67" name="Google Shape;967;p85"/>
          <p:cNvSpPr txBox="1"/>
          <p:nvPr/>
        </p:nvSpPr>
        <p:spPr>
          <a:xfrm>
            <a:off x="374800" y="6378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コンテナ一覧から「filter」を使って抽出する</a:t>
            </a:r>
            <a:endParaRPr b="1" sz="1100"/>
          </a:p>
        </p:txBody>
      </p:sp>
      <p:graphicFrame>
        <p:nvGraphicFramePr>
          <p:cNvPr id="968" name="Google Shape;968;p85"/>
          <p:cNvGraphicFramePr/>
          <p:nvPr/>
        </p:nvGraphicFramePr>
        <p:xfrm>
          <a:off x="368600" y="931875"/>
          <a:ext cx="3000000" cy="3000000"/>
        </p:xfrm>
        <a:graphic>
          <a:graphicData uri="http://schemas.openxmlformats.org/drawingml/2006/table">
            <a:tbl>
              <a:tblPr>
                <a:noFill/>
                <a:tableStyleId>{C185A0C0-4474-436E-8C20-3495A2121901}</a:tableStyleId>
              </a:tblPr>
              <a:tblGrid>
                <a:gridCol w="8016600"/>
              </a:tblGrid>
              <a:tr h="851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ls --filter "filter名=値"</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１．コンテナ名で検索する場合</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docker container ls --filter "name=値"</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例）コンテナ名：echo1で抽出する場合</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ter "name=echo1"</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２．イメージで抽出する場合</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docker container ls --filter "ancestor=値"</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例）イメージ名：example/echoで抽出する場合</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docker container ls --fileter "ancestor=example/echo"</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86"/>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2.8 付録：</a:t>
            </a:r>
            <a:r>
              <a:rPr lang="ja" sz="2500"/>
              <a:t>Dockerコマンド一覧 6/10</a:t>
            </a:r>
            <a:endParaRPr sz="2500"/>
          </a:p>
        </p:txBody>
      </p:sp>
      <p:sp>
        <p:nvSpPr>
          <p:cNvPr id="975" name="Google Shape;975;p86"/>
          <p:cNvSpPr txBox="1"/>
          <p:nvPr/>
        </p:nvSpPr>
        <p:spPr>
          <a:xfrm>
            <a:off x="304800" y="24331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イメージを破棄する</a:t>
            </a:r>
            <a:endParaRPr b="1" sz="1100"/>
          </a:p>
        </p:txBody>
      </p:sp>
      <p:graphicFrame>
        <p:nvGraphicFramePr>
          <p:cNvPr id="976" name="Google Shape;976;p86"/>
          <p:cNvGraphicFramePr/>
          <p:nvPr/>
        </p:nvGraphicFramePr>
        <p:xfrm>
          <a:off x="374800" y="2730775"/>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 rmi [イメージID]</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77" name="Google Shape;977;p86"/>
          <p:cNvSpPr txBox="1"/>
          <p:nvPr/>
        </p:nvSpPr>
        <p:spPr>
          <a:xfrm>
            <a:off x="304800" y="32188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Clr>
                <a:srgbClr val="000000"/>
              </a:buClr>
              <a:buSzPts val="1100"/>
              <a:buFont typeface="Arial"/>
              <a:buNone/>
            </a:pPr>
            <a:r>
              <a:rPr b="1" lang="ja">
                <a:latin typeface="Meiryo"/>
                <a:ea typeface="Meiryo"/>
                <a:cs typeface="Meiryo"/>
                <a:sym typeface="Meiryo"/>
              </a:rPr>
              <a:t>標準出力のログを取得する</a:t>
            </a:r>
            <a:endParaRPr b="1" sz="1100"/>
          </a:p>
        </p:txBody>
      </p:sp>
      <p:graphicFrame>
        <p:nvGraphicFramePr>
          <p:cNvPr id="978" name="Google Shape;978;p86"/>
          <p:cNvGraphicFramePr/>
          <p:nvPr/>
        </p:nvGraphicFramePr>
        <p:xfrm>
          <a:off x="374800" y="3531400"/>
          <a:ext cx="3000000" cy="3000000"/>
        </p:xfrm>
        <a:graphic>
          <a:graphicData uri="http://schemas.openxmlformats.org/drawingml/2006/table">
            <a:tbl>
              <a:tblPr>
                <a:noFill/>
                <a:tableStyleId>{C185A0C0-4474-436E-8C20-3495A2121901}</a:tableStyleId>
              </a:tblPr>
              <a:tblGrid>
                <a:gridCol w="8143150"/>
              </a:tblGrid>
              <a:tr h="5100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logs [options] コンテナIDまたはコンテナ名</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200">
                          <a:solidFill>
                            <a:srgbClr val="B8BFC6"/>
                          </a:solidFill>
                        </a:rPr>
                        <a:t>※一般的にDockerコンテナにおけるログとは、コンテナに標準出力として出されるものを指す</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79" name="Google Shape;979;p86"/>
          <p:cNvSpPr txBox="1"/>
          <p:nvPr/>
        </p:nvSpPr>
        <p:spPr>
          <a:xfrm>
            <a:off x="374800" y="6378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コンテナを再起動する</a:t>
            </a:r>
            <a:endParaRPr b="1" sz="1100"/>
          </a:p>
        </p:txBody>
      </p:sp>
      <p:graphicFrame>
        <p:nvGraphicFramePr>
          <p:cNvPr id="980" name="Google Shape;980;p86"/>
          <p:cNvGraphicFramePr/>
          <p:nvPr/>
        </p:nvGraphicFramePr>
        <p:xfrm>
          <a:off x="368600" y="931875"/>
          <a:ext cx="3000000" cy="3000000"/>
        </p:xfrm>
        <a:graphic>
          <a:graphicData uri="http://schemas.openxmlformats.org/drawingml/2006/table">
            <a:tbl>
              <a:tblPr>
                <a:noFill/>
                <a:tableStyleId>{C185A0C0-4474-436E-8C20-3495A2121901}</a:tableStyleId>
              </a:tblPr>
              <a:tblGrid>
                <a:gridCol w="801660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a:t>
                      </a:r>
                      <a:r>
                        <a:rPr lang="ja" sz="1100">
                          <a:solidFill>
                            <a:srgbClr val="F3F3F3"/>
                          </a:solidFill>
                          <a:highlight>
                            <a:srgbClr val="333333"/>
                          </a:highlight>
                          <a:latin typeface="Consolas"/>
                          <a:ea typeface="Consolas"/>
                          <a:cs typeface="Consolas"/>
                          <a:sym typeface="Consolas"/>
                        </a:rPr>
                        <a:t>container restart </a:t>
                      </a:r>
                      <a:r>
                        <a:rPr lang="ja" sz="1100">
                          <a:solidFill>
                            <a:srgbClr val="FFFFFF"/>
                          </a:solidFill>
                          <a:highlight>
                            <a:srgbClr val="333333"/>
                          </a:highlight>
                          <a:latin typeface="Consolas"/>
                          <a:ea typeface="Consolas"/>
                          <a:cs typeface="Consolas"/>
                          <a:sym typeface="Consolas"/>
                        </a:rPr>
                        <a:t>コンテナIDまたはコンテナ名</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81" name="Google Shape;981;p86"/>
          <p:cNvSpPr txBox="1"/>
          <p:nvPr/>
        </p:nvSpPr>
        <p:spPr>
          <a:xfrm>
            <a:off x="374800" y="13263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コンテナを破棄する</a:t>
            </a:r>
            <a:endParaRPr b="1" sz="1100"/>
          </a:p>
        </p:txBody>
      </p:sp>
      <p:graphicFrame>
        <p:nvGraphicFramePr>
          <p:cNvPr id="982" name="Google Shape;982;p86"/>
          <p:cNvGraphicFramePr/>
          <p:nvPr/>
        </p:nvGraphicFramePr>
        <p:xfrm>
          <a:off x="368600" y="1620375"/>
          <a:ext cx="3000000" cy="3000000"/>
        </p:xfrm>
        <a:graphic>
          <a:graphicData uri="http://schemas.openxmlformats.org/drawingml/2006/table">
            <a:tbl>
              <a:tblPr>
                <a:noFill/>
                <a:tableStyleId>{C185A0C0-4474-436E-8C20-3495A2121901}</a:tableStyleId>
              </a:tblPr>
              <a:tblGrid>
                <a:gridCol w="801660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rm コンテナIDまたはコンテナ名</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※通常、docker container rmコマンドでは実行中のコンテナを破棄することはできないが、-fオプションをつけることで実行中のコンテナの停止・削除まで行うことが可能</a:t>
                      </a:r>
                      <a:endParaRPr sz="1100">
                        <a:solidFill>
                          <a:srgbClr val="B8BFC6"/>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87"/>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2.8 付録：</a:t>
            </a:r>
            <a:r>
              <a:rPr lang="ja" sz="2500"/>
              <a:t>Dockerコマンド一覧 7/10</a:t>
            </a:r>
            <a:endParaRPr sz="2500"/>
          </a:p>
        </p:txBody>
      </p:sp>
      <p:sp>
        <p:nvSpPr>
          <p:cNvPr id="989" name="Google Shape;989;p87"/>
          <p:cNvSpPr txBox="1"/>
          <p:nvPr/>
        </p:nvSpPr>
        <p:spPr>
          <a:xfrm>
            <a:off x="304800" y="24331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不要なイメージ・コンテナを一括削除</a:t>
            </a:r>
            <a:endParaRPr b="1" sz="1100"/>
          </a:p>
        </p:txBody>
      </p:sp>
      <p:graphicFrame>
        <p:nvGraphicFramePr>
          <p:cNvPr id="990" name="Google Shape;990;p87"/>
          <p:cNvGraphicFramePr/>
          <p:nvPr/>
        </p:nvGraphicFramePr>
        <p:xfrm>
          <a:off x="374800" y="2730775"/>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image/container prune[options]</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91" name="Google Shape;991;p87"/>
          <p:cNvSpPr txBox="1"/>
          <p:nvPr/>
        </p:nvSpPr>
        <p:spPr>
          <a:xfrm>
            <a:off x="304800" y="32188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不要なDockerリソースを一括削除</a:t>
            </a:r>
            <a:endParaRPr b="1" sz="1100"/>
          </a:p>
        </p:txBody>
      </p:sp>
      <p:graphicFrame>
        <p:nvGraphicFramePr>
          <p:cNvPr id="992" name="Google Shape;992;p87"/>
          <p:cNvGraphicFramePr/>
          <p:nvPr/>
        </p:nvGraphicFramePr>
        <p:xfrm>
          <a:off x="374800" y="3531400"/>
          <a:ext cx="3000000" cy="3000000"/>
        </p:xfrm>
        <a:graphic>
          <a:graphicData uri="http://schemas.openxmlformats.org/drawingml/2006/table">
            <a:tbl>
              <a:tblPr>
                <a:noFill/>
                <a:tableStyleId>{C185A0C0-4474-436E-8C20-3495A2121901}</a:tableStyleId>
              </a:tblPr>
              <a:tblGrid>
                <a:gridCol w="8143150"/>
              </a:tblGrid>
              <a:tr h="5100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a:t>
                      </a:r>
                      <a:r>
                        <a:rPr lang="ja" sz="1100">
                          <a:solidFill>
                            <a:srgbClr val="FFFFAA"/>
                          </a:solidFill>
                          <a:highlight>
                            <a:srgbClr val="333333"/>
                          </a:highlight>
                          <a:latin typeface="Consolas"/>
                          <a:ea typeface="Consolas"/>
                          <a:cs typeface="Consolas"/>
                          <a:sym typeface="Consolas"/>
                        </a:rPr>
                        <a:t> </a:t>
                      </a:r>
                      <a:r>
                        <a:rPr lang="ja" sz="1100">
                          <a:solidFill>
                            <a:srgbClr val="FFFFFF"/>
                          </a:solidFill>
                          <a:highlight>
                            <a:srgbClr val="333333"/>
                          </a:highlight>
                          <a:latin typeface="Consolas"/>
                          <a:ea typeface="Consolas"/>
                          <a:cs typeface="Consolas"/>
                          <a:sym typeface="Consolas"/>
                        </a:rPr>
                        <a:t>system prune</a:t>
                      </a:r>
                      <a:br>
                        <a:rPr lang="ja" sz="1100">
                          <a:solidFill>
                            <a:srgbClr val="FFFFFF"/>
                          </a:solidFill>
                          <a:highlight>
                            <a:srgbClr val="333333"/>
                          </a:highlight>
                          <a:latin typeface="Consolas"/>
                          <a:ea typeface="Consolas"/>
                          <a:cs typeface="Consolas"/>
                          <a:sym typeface="Consolas"/>
                        </a:rPr>
                      </a:br>
                      <a:r>
                        <a:rPr lang="ja" sz="1100">
                          <a:solidFill>
                            <a:srgbClr val="FFFFFF"/>
                          </a:solidFill>
                          <a:highlight>
                            <a:srgbClr val="333333"/>
                          </a:highlight>
                          <a:latin typeface="Consolas"/>
                          <a:ea typeface="Consolas"/>
                          <a:cs typeface="Consolas"/>
                          <a:sym typeface="Consolas"/>
                        </a:rPr>
                        <a:t>※利用されていないDockerコンテナやイメージ、ボリューム、ネットワークといった全てのDockerリソースを一括で削除する場合</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93" name="Google Shape;993;p87"/>
          <p:cNvSpPr txBox="1"/>
          <p:nvPr/>
        </p:nvSpPr>
        <p:spPr>
          <a:xfrm>
            <a:off x="374800" y="6378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実行中のコンテナでのコマンド実行</a:t>
            </a:r>
            <a:endParaRPr b="1" sz="1100"/>
          </a:p>
        </p:txBody>
      </p:sp>
      <p:graphicFrame>
        <p:nvGraphicFramePr>
          <p:cNvPr id="994" name="Google Shape;994;p87"/>
          <p:cNvGraphicFramePr/>
          <p:nvPr/>
        </p:nvGraphicFramePr>
        <p:xfrm>
          <a:off x="368600" y="931875"/>
          <a:ext cx="3000000" cy="3000000"/>
        </p:xfrm>
        <a:graphic>
          <a:graphicData uri="http://schemas.openxmlformats.org/drawingml/2006/table">
            <a:tbl>
              <a:tblPr>
                <a:noFill/>
                <a:tableStyleId>{C185A0C0-4474-436E-8C20-3495A2121901}</a:tableStyleId>
              </a:tblPr>
              <a:tblGrid>
                <a:gridCol w="801660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exec [options] コンテナIDまたはコンテナ名 コンテナ内で実行するコマンド</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995" name="Google Shape;995;p87"/>
          <p:cNvSpPr txBox="1"/>
          <p:nvPr/>
        </p:nvSpPr>
        <p:spPr>
          <a:xfrm>
            <a:off x="374800" y="13263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コンテナ間、コンテナ・ホスト間でファイルをコピーする</a:t>
            </a:r>
            <a:endParaRPr b="1" sz="1100"/>
          </a:p>
        </p:txBody>
      </p:sp>
      <p:graphicFrame>
        <p:nvGraphicFramePr>
          <p:cNvPr id="996" name="Google Shape;996;p87"/>
          <p:cNvGraphicFramePr/>
          <p:nvPr/>
        </p:nvGraphicFramePr>
        <p:xfrm>
          <a:off x="368600" y="1620375"/>
          <a:ext cx="3000000" cy="3000000"/>
        </p:xfrm>
        <a:graphic>
          <a:graphicData uri="http://schemas.openxmlformats.org/drawingml/2006/table">
            <a:tbl>
              <a:tblPr>
                <a:noFill/>
                <a:tableStyleId>{C185A0C0-4474-436E-8C20-3495A2121901}</a:tableStyleId>
              </a:tblPr>
              <a:tblGrid>
                <a:gridCol w="801660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cp [options] コンテナIDまたはコンテナ名:コンテナ内のコピー元 ホストのコピー先</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docker container cp [options] ホストのコピー元 コンテナIDまたはコンテナ名:コンテナ内のコピー元</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1" name="Shape 1001"/>
        <p:cNvGrpSpPr/>
        <p:nvPr/>
      </p:nvGrpSpPr>
      <p:grpSpPr>
        <a:xfrm>
          <a:off x="0" y="0"/>
          <a:ext cx="0" cy="0"/>
          <a:chOff x="0" y="0"/>
          <a:chExt cx="0" cy="0"/>
        </a:xfrm>
      </p:grpSpPr>
      <p:sp>
        <p:nvSpPr>
          <p:cNvPr id="1002" name="Google Shape;1002;p88"/>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2.8 付録：</a:t>
            </a:r>
            <a:r>
              <a:rPr lang="ja" sz="2500"/>
              <a:t>Dockerコマンド一覧 8/10</a:t>
            </a:r>
            <a:endParaRPr sz="2500"/>
          </a:p>
        </p:txBody>
      </p:sp>
      <p:sp>
        <p:nvSpPr>
          <p:cNvPr id="1003" name="Google Shape;1003;p88"/>
          <p:cNvSpPr txBox="1"/>
          <p:nvPr/>
        </p:nvSpPr>
        <p:spPr>
          <a:xfrm>
            <a:off x="304800" y="1480613"/>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Dockerコンテナのシェルの中に入る</a:t>
            </a:r>
            <a:endParaRPr b="1" sz="1100"/>
          </a:p>
        </p:txBody>
      </p:sp>
      <p:graphicFrame>
        <p:nvGraphicFramePr>
          <p:cNvPr id="1004" name="Google Shape;1004;p88"/>
          <p:cNvGraphicFramePr/>
          <p:nvPr/>
        </p:nvGraphicFramePr>
        <p:xfrm>
          <a:off x="374800" y="1778288"/>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exec -it コンテナ名 bash</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1005" name="Google Shape;1005;p88"/>
          <p:cNvSpPr txBox="1"/>
          <p:nvPr/>
        </p:nvSpPr>
        <p:spPr>
          <a:xfrm>
            <a:off x="374800" y="63785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コンテナ単位でのシステムリソースの利用状況を確認する</a:t>
            </a:r>
            <a:endParaRPr b="1" sz="1100"/>
          </a:p>
        </p:txBody>
      </p:sp>
      <p:graphicFrame>
        <p:nvGraphicFramePr>
          <p:cNvPr id="1006" name="Google Shape;1006;p88"/>
          <p:cNvGraphicFramePr/>
          <p:nvPr/>
        </p:nvGraphicFramePr>
        <p:xfrm>
          <a:off x="368600" y="931875"/>
          <a:ext cx="3000000" cy="3000000"/>
        </p:xfrm>
        <a:graphic>
          <a:graphicData uri="http://schemas.openxmlformats.org/drawingml/2006/table">
            <a:tbl>
              <a:tblPr>
                <a:noFill/>
                <a:tableStyleId>{C185A0C0-4474-436E-8C20-3495A2121901}</a:tableStyleId>
              </a:tblPr>
              <a:tblGrid>
                <a:gridCol w="8016600"/>
              </a:tblGrid>
              <a:tr h="3175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stats [opiotns] [表示するコンテナID...]</a:t>
                      </a:r>
                      <a:endParaRPr sz="11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ja" sz="1200">
                          <a:solidFill>
                            <a:srgbClr val="B8BFC6"/>
                          </a:solidFill>
                        </a:rPr>
                        <a:t>※topコマンドのDocker版のようなもの</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
        <p:nvSpPr>
          <p:cNvPr id="1007" name="Google Shape;1007;p88"/>
          <p:cNvSpPr txBox="1"/>
          <p:nvPr/>
        </p:nvSpPr>
        <p:spPr>
          <a:xfrm>
            <a:off x="304800" y="232102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Dockerコンテナの内部IPアドレスを確認する</a:t>
            </a:r>
            <a:endParaRPr b="1" sz="1100"/>
          </a:p>
        </p:txBody>
      </p:sp>
      <p:graphicFrame>
        <p:nvGraphicFramePr>
          <p:cNvPr id="1008" name="Google Shape;1008;p88"/>
          <p:cNvGraphicFramePr/>
          <p:nvPr/>
        </p:nvGraphicFramePr>
        <p:xfrm>
          <a:off x="374800" y="2870175"/>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Clr>
                          <a:schemeClr val="dk1"/>
                        </a:buClr>
                        <a:buSzPts val="1100"/>
                        <a:buFont typeface="Arial"/>
                        <a:buNone/>
                      </a:pPr>
                      <a:r>
                        <a:rPr lang="ja" sz="1100">
                          <a:solidFill>
                            <a:srgbClr val="FFFFFF"/>
                          </a:solidFill>
                          <a:highlight>
                            <a:srgbClr val="333333"/>
                          </a:highlight>
                          <a:latin typeface="Consolas"/>
                          <a:ea typeface="Consolas"/>
                          <a:cs typeface="Consolas"/>
                          <a:sym typeface="Consolas"/>
                        </a:rPr>
                        <a:t>docker exec -it コンテナID/コンテナ名 /bin/bash</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1009" name="Google Shape;1009;p88"/>
          <p:cNvSpPr txBox="1"/>
          <p:nvPr/>
        </p:nvSpPr>
        <p:spPr>
          <a:xfrm>
            <a:off x="228600" y="25838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Clr>
                <a:srgbClr val="000000"/>
              </a:buClr>
              <a:buSzPts val="1100"/>
              <a:buFont typeface="Arial"/>
              <a:buNone/>
            </a:pPr>
            <a:r>
              <a:rPr b="1" lang="ja" sz="1200">
                <a:latin typeface="Meiryo"/>
                <a:ea typeface="Meiryo"/>
                <a:cs typeface="Meiryo"/>
                <a:sym typeface="Meiryo"/>
              </a:rPr>
              <a:t>１．実行中のコンテナに入る</a:t>
            </a:r>
            <a:endParaRPr b="1" sz="900"/>
          </a:p>
        </p:txBody>
      </p:sp>
      <p:graphicFrame>
        <p:nvGraphicFramePr>
          <p:cNvPr id="1010" name="Google Shape;1010;p88"/>
          <p:cNvGraphicFramePr/>
          <p:nvPr/>
        </p:nvGraphicFramePr>
        <p:xfrm>
          <a:off x="374800" y="3447800"/>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hostname -i</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1011" name="Google Shape;1011;p88"/>
          <p:cNvSpPr txBox="1"/>
          <p:nvPr/>
        </p:nvSpPr>
        <p:spPr>
          <a:xfrm>
            <a:off x="228600" y="3161425"/>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200">
                <a:latin typeface="Meiryo"/>
                <a:ea typeface="Meiryo"/>
                <a:cs typeface="Meiryo"/>
                <a:sym typeface="Meiryo"/>
              </a:rPr>
              <a:t>2．コンテナ内で以下のコマンドでIPアドレスを確認する</a:t>
            </a:r>
            <a:endParaRPr b="1" sz="900"/>
          </a:p>
        </p:txBody>
      </p:sp>
      <p:sp>
        <p:nvSpPr>
          <p:cNvPr id="1012" name="Google Shape;1012;p88"/>
          <p:cNvSpPr txBox="1"/>
          <p:nvPr/>
        </p:nvSpPr>
        <p:spPr>
          <a:xfrm>
            <a:off x="304800" y="3910613"/>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a:latin typeface="Meiryo"/>
                <a:ea typeface="Meiryo"/>
                <a:cs typeface="Meiryo"/>
                <a:sym typeface="Meiryo"/>
              </a:rPr>
              <a:t>Docker コンテナのログを取得</a:t>
            </a:r>
            <a:endParaRPr b="1" sz="1100"/>
          </a:p>
        </p:txBody>
      </p:sp>
      <p:graphicFrame>
        <p:nvGraphicFramePr>
          <p:cNvPr id="1013" name="Google Shape;1013;p88"/>
          <p:cNvGraphicFramePr/>
          <p:nvPr/>
        </p:nvGraphicFramePr>
        <p:xfrm>
          <a:off x="374800" y="4208288"/>
          <a:ext cx="3000000" cy="3000000"/>
        </p:xfrm>
        <a:graphic>
          <a:graphicData uri="http://schemas.openxmlformats.org/drawingml/2006/table">
            <a:tbl>
              <a:tblPr>
                <a:noFill/>
                <a:tableStyleId>{C185A0C0-4474-436E-8C20-3495A2121901}</a:tableStyleId>
              </a:tblPr>
              <a:tblGrid>
                <a:gridCol w="8143150"/>
              </a:tblGrid>
              <a:tr h="12700">
                <a:tc>
                  <a:txBody>
                    <a:bodyPr/>
                    <a:lstStyle/>
                    <a:p>
                      <a:pPr indent="0" lvl="0" marL="0" rtl="0" algn="l">
                        <a:lnSpc>
                          <a:spcPct val="115000"/>
                        </a:lnSpc>
                        <a:spcBef>
                          <a:spcPts val="0"/>
                        </a:spcBef>
                        <a:spcAft>
                          <a:spcPts val="0"/>
                        </a:spcAft>
                        <a:buNone/>
                      </a:pPr>
                      <a:r>
                        <a:rPr lang="ja" sz="1100">
                          <a:solidFill>
                            <a:srgbClr val="FFFFFF"/>
                          </a:solidFill>
                          <a:highlight>
                            <a:srgbClr val="333333"/>
                          </a:highlight>
                          <a:latin typeface="Consolas"/>
                          <a:ea typeface="Consolas"/>
                          <a:cs typeface="Consolas"/>
                          <a:sym typeface="Consolas"/>
                        </a:rPr>
                        <a:t>docker container logs コンテナID/コンテナ名</a:t>
                      </a:r>
                      <a:endParaRPr sz="1100">
                        <a:solidFill>
                          <a:srgbClr val="FFFFFF"/>
                        </a:solidFill>
                        <a:highlight>
                          <a:srgbClr val="333333"/>
                        </a:highlight>
                        <a:latin typeface="Consolas"/>
                        <a:ea typeface="Consolas"/>
                        <a:cs typeface="Consolas"/>
                        <a:sym typeface="Consolas"/>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333333"/>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89"/>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2.9 </a:t>
            </a:r>
            <a:r>
              <a:rPr lang="ja" sz="2500"/>
              <a:t>付録：docker container run オプション</a:t>
            </a:r>
            <a:endParaRPr sz="2500"/>
          </a:p>
        </p:txBody>
      </p:sp>
      <p:sp>
        <p:nvSpPr>
          <p:cNvPr id="1020" name="Google Shape;1020;p89"/>
          <p:cNvSpPr txBox="1"/>
          <p:nvPr/>
        </p:nvSpPr>
        <p:spPr>
          <a:xfrm>
            <a:off x="308650" y="596400"/>
            <a:ext cx="7714200" cy="40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ja" sz="1600">
                <a:latin typeface="Meiryo"/>
                <a:ea typeface="Meiryo"/>
                <a:cs typeface="Meiryo"/>
                <a:sym typeface="Meiryo"/>
              </a:rPr>
              <a:t>参考：docker container runでよく利用されるオプション</a:t>
            </a:r>
            <a:endParaRPr b="1" sz="1600"/>
          </a:p>
        </p:txBody>
      </p:sp>
      <p:graphicFrame>
        <p:nvGraphicFramePr>
          <p:cNvPr id="1021" name="Google Shape;1021;p89"/>
          <p:cNvGraphicFramePr/>
          <p:nvPr/>
        </p:nvGraphicFramePr>
        <p:xfrm>
          <a:off x="308650" y="953175"/>
          <a:ext cx="3000000" cy="3000000"/>
        </p:xfrm>
        <a:graphic>
          <a:graphicData uri="http://schemas.openxmlformats.org/drawingml/2006/table">
            <a:tbl>
              <a:tblPr>
                <a:noFill/>
                <a:tableStyleId>{9E8D954A-3B72-4E37-A3DB-B2ED064E619B}</a:tableStyleId>
              </a:tblPr>
              <a:tblGrid>
                <a:gridCol w="1991150"/>
                <a:gridCol w="6108000"/>
              </a:tblGrid>
              <a:tr h="308150">
                <a:tc>
                  <a:txBody>
                    <a:bodyPr/>
                    <a:lstStyle/>
                    <a:p>
                      <a:pPr indent="0" lvl="0" marL="0" rtl="0" algn="ctr">
                        <a:lnSpc>
                          <a:spcPct val="115000"/>
                        </a:lnSpc>
                        <a:spcBef>
                          <a:spcPts val="0"/>
                        </a:spcBef>
                        <a:spcAft>
                          <a:spcPts val="0"/>
                        </a:spcAft>
                        <a:buNone/>
                      </a:pPr>
                      <a:r>
                        <a:rPr b="1" lang="ja" sz="1200"/>
                        <a:t>オプション</a:t>
                      </a:r>
                      <a:endParaRPr b="1" sz="12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ja" sz="1200"/>
                        <a:t>機能</a:t>
                      </a:r>
                      <a:endParaRPr b="1" sz="12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solidFill>
                      <a:srgbClr val="FFF2CC"/>
                    </a:solidFill>
                  </a:tcPr>
                </a:tc>
              </a:tr>
              <a:tr h="365950">
                <a:tc>
                  <a:txBody>
                    <a:bodyPr/>
                    <a:lstStyle/>
                    <a:p>
                      <a:pPr indent="0" lvl="0" marL="0" rtl="0" algn="ctr">
                        <a:lnSpc>
                          <a:spcPct val="115000"/>
                        </a:lnSpc>
                        <a:spcBef>
                          <a:spcPts val="0"/>
                        </a:spcBef>
                        <a:spcAft>
                          <a:spcPts val="0"/>
                        </a:spcAft>
                        <a:buNone/>
                      </a:pPr>
                      <a:r>
                        <a:rPr lang="ja" sz="1500">
                          <a:highlight>
                            <a:srgbClr val="FFFFFF"/>
                          </a:highlight>
                        </a:rPr>
                        <a:t>-i</a:t>
                      </a:r>
                      <a:endParaRPr sz="1500">
                        <a:highlight>
                          <a:srgbClr val="FFFFFF"/>
                        </a:highlight>
                      </a:endParaRPr>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300">
                          <a:highlight>
                            <a:srgbClr val="FFFFFF"/>
                          </a:highlight>
                        </a:rPr>
                        <a:t>docker起動後にコンテナ側の標準入力を開いたままにする </a:t>
                      </a:r>
                      <a:r>
                        <a:rPr b="1" lang="ja" sz="1300">
                          <a:highlight>
                            <a:srgbClr val="FFFFFF"/>
                          </a:highlight>
                        </a:rPr>
                        <a:t>※1</a:t>
                      </a:r>
                      <a:endParaRPr b="1" sz="1300">
                        <a:highlight>
                          <a:srgbClr val="FFFFFF"/>
                        </a:highlight>
                      </a:endParaRPr>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65950">
                <a:tc>
                  <a:txBody>
                    <a:bodyPr/>
                    <a:lstStyle/>
                    <a:p>
                      <a:pPr indent="0" lvl="0" marL="0" rtl="0" algn="ctr">
                        <a:lnSpc>
                          <a:spcPct val="115000"/>
                        </a:lnSpc>
                        <a:spcBef>
                          <a:spcPts val="0"/>
                        </a:spcBef>
                        <a:spcAft>
                          <a:spcPts val="0"/>
                        </a:spcAft>
                        <a:buNone/>
                      </a:pPr>
                      <a:r>
                        <a:rPr lang="ja" sz="1500">
                          <a:highlight>
                            <a:srgbClr val="FFFFFF"/>
                          </a:highlight>
                        </a:rPr>
                        <a:t>-t</a:t>
                      </a:r>
                      <a:endParaRPr sz="1500">
                        <a:highlight>
                          <a:srgbClr val="FFFFFF"/>
                        </a:highlight>
                      </a:endParaRPr>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300"/>
                        <a:t>ターミナルを有効にする </a:t>
                      </a:r>
                      <a:r>
                        <a:rPr b="1" lang="ja" sz="1300"/>
                        <a:t>※1</a:t>
                      </a:r>
                      <a:endParaRPr b="1" sz="13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520025">
                <a:tc>
                  <a:txBody>
                    <a:bodyPr/>
                    <a:lstStyle/>
                    <a:p>
                      <a:pPr indent="0" lvl="0" marL="0" rtl="0" algn="ctr">
                        <a:lnSpc>
                          <a:spcPct val="115000"/>
                        </a:lnSpc>
                        <a:spcBef>
                          <a:spcPts val="0"/>
                        </a:spcBef>
                        <a:spcAft>
                          <a:spcPts val="0"/>
                        </a:spcAft>
                        <a:buNone/>
                      </a:pPr>
                      <a:r>
                        <a:rPr lang="ja" sz="1500">
                          <a:highlight>
                            <a:srgbClr val="FFFFFF"/>
                          </a:highlight>
                        </a:rPr>
                        <a:t>-p</a:t>
                      </a:r>
                      <a:endParaRPr sz="1500">
                        <a:highlight>
                          <a:srgbClr val="FFFFFF"/>
                        </a:highlight>
                      </a:endParaRPr>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300">
                          <a:highlight>
                            <a:srgbClr val="FFFFFF"/>
                          </a:highlight>
                        </a:rPr>
                        <a:t>「Windows側ポート番号:コンテナ側ポート番号」のようにポートマッピングを</a:t>
                      </a:r>
                      <a:r>
                        <a:rPr lang="ja" sz="1300"/>
                        <a:t>指定（※-p ホスト側のポート：コンテナ側のポートの形式で指定する）</a:t>
                      </a:r>
                      <a:endParaRPr sz="13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65950">
                <a:tc>
                  <a:txBody>
                    <a:bodyPr/>
                    <a:lstStyle/>
                    <a:p>
                      <a:pPr indent="0" lvl="0" marL="0" rtl="0" algn="ctr">
                        <a:lnSpc>
                          <a:spcPct val="115000"/>
                        </a:lnSpc>
                        <a:spcBef>
                          <a:spcPts val="0"/>
                        </a:spcBef>
                        <a:spcAft>
                          <a:spcPts val="0"/>
                        </a:spcAft>
                        <a:buNone/>
                      </a:pPr>
                      <a:r>
                        <a:rPr lang="ja" sz="1500">
                          <a:highlight>
                            <a:srgbClr val="FFFFFF"/>
                          </a:highlight>
                        </a:rPr>
                        <a:t>-e</a:t>
                      </a:r>
                      <a:endParaRPr sz="1500">
                        <a:highlight>
                          <a:srgbClr val="FFFFFF"/>
                        </a:highlight>
                      </a:endParaRPr>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300">
                          <a:highlight>
                            <a:srgbClr val="FFFFFF"/>
                          </a:highlight>
                        </a:rPr>
                        <a:t>環境変数（enviroment variables)を設定する</a:t>
                      </a:r>
                      <a:endParaRPr sz="1300">
                        <a:highlight>
                          <a:srgbClr val="FFFFFF"/>
                        </a:highlight>
                      </a:endParaRPr>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65950">
                <a:tc>
                  <a:txBody>
                    <a:bodyPr/>
                    <a:lstStyle/>
                    <a:p>
                      <a:pPr indent="0" lvl="0" marL="0" rtl="0" algn="ctr">
                        <a:lnSpc>
                          <a:spcPct val="115000"/>
                        </a:lnSpc>
                        <a:spcBef>
                          <a:spcPts val="0"/>
                        </a:spcBef>
                        <a:spcAft>
                          <a:spcPts val="0"/>
                        </a:spcAft>
                        <a:buNone/>
                      </a:pPr>
                      <a:r>
                        <a:rPr lang="ja" sz="1500">
                          <a:highlight>
                            <a:srgbClr val="FFFFFF"/>
                          </a:highlight>
                        </a:rPr>
                        <a:t>--rm</a:t>
                      </a:r>
                      <a:endParaRPr sz="1500">
                        <a:highlight>
                          <a:srgbClr val="FFFFFF"/>
                        </a:highlight>
                      </a:endParaRPr>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300">
                          <a:highlight>
                            <a:srgbClr val="FFFFFF"/>
                          </a:highlight>
                        </a:rPr>
                        <a:t>コンテナ停止時にコンテナを破棄する</a:t>
                      </a:r>
                      <a:endParaRPr sz="1300">
                        <a:highlight>
                          <a:srgbClr val="FFFFFF"/>
                        </a:highlight>
                      </a:endParaRPr>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65950">
                <a:tc>
                  <a:txBody>
                    <a:bodyPr/>
                    <a:lstStyle/>
                    <a:p>
                      <a:pPr indent="0" lvl="0" marL="0" rtl="0" algn="ctr">
                        <a:lnSpc>
                          <a:spcPct val="115000"/>
                        </a:lnSpc>
                        <a:spcBef>
                          <a:spcPts val="0"/>
                        </a:spcBef>
                        <a:spcAft>
                          <a:spcPts val="0"/>
                        </a:spcAft>
                        <a:buNone/>
                      </a:pPr>
                      <a:r>
                        <a:rPr lang="ja" sz="1500">
                          <a:highlight>
                            <a:srgbClr val="FFFFFF"/>
                          </a:highlight>
                        </a:rPr>
                        <a:t>-v</a:t>
                      </a:r>
                      <a:endParaRPr sz="1500">
                        <a:highlight>
                          <a:srgbClr val="FFFFFF"/>
                        </a:highlight>
                      </a:endParaRPr>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300">
                          <a:highlight>
                            <a:srgbClr val="FFFFFF"/>
                          </a:highlight>
                        </a:rPr>
                        <a:t>ホストとコンテナ間でディレクトリ、ファイルを共有するときに使用する</a:t>
                      </a:r>
                      <a:endParaRPr sz="1300">
                        <a:highlight>
                          <a:srgbClr val="FFFFFF"/>
                        </a:highlight>
                      </a:endParaRPr>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65950">
                <a:tc>
                  <a:txBody>
                    <a:bodyPr/>
                    <a:lstStyle/>
                    <a:p>
                      <a:pPr indent="0" lvl="0" marL="0" rtl="0" algn="ctr">
                        <a:lnSpc>
                          <a:spcPct val="115000"/>
                        </a:lnSpc>
                        <a:spcBef>
                          <a:spcPts val="0"/>
                        </a:spcBef>
                        <a:spcAft>
                          <a:spcPts val="0"/>
                        </a:spcAft>
                        <a:buNone/>
                      </a:pPr>
                      <a:r>
                        <a:rPr lang="ja" sz="1500">
                          <a:highlight>
                            <a:srgbClr val="FFFFFF"/>
                          </a:highlight>
                        </a:rPr>
                        <a:t>-d</a:t>
                      </a:r>
                      <a:endParaRPr sz="1500">
                        <a:highlight>
                          <a:srgbClr val="FFFFFF"/>
                        </a:highlight>
                      </a:endParaRPr>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300">
                          <a:highlight>
                            <a:srgbClr val="FFFFFF"/>
                          </a:highlight>
                        </a:rPr>
                        <a:t>バックグラウンドで実行する ※2</a:t>
                      </a:r>
                      <a:endParaRPr sz="1300">
                        <a:highlight>
                          <a:srgbClr val="FFFFFF"/>
                        </a:highlight>
                      </a:endParaRPr>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365950">
                <a:tc>
                  <a:txBody>
                    <a:bodyPr/>
                    <a:lstStyle/>
                    <a:p>
                      <a:pPr indent="0" lvl="0" marL="0" rtl="0" algn="ctr">
                        <a:lnSpc>
                          <a:spcPct val="115000"/>
                        </a:lnSpc>
                        <a:spcBef>
                          <a:spcPts val="0"/>
                        </a:spcBef>
                        <a:spcAft>
                          <a:spcPts val="0"/>
                        </a:spcAft>
                        <a:buNone/>
                      </a:pPr>
                      <a:r>
                        <a:rPr lang="ja" sz="1500">
                          <a:highlight>
                            <a:srgbClr val="FFFFFF"/>
                          </a:highlight>
                        </a:rPr>
                        <a:t>--name</a:t>
                      </a:r>
                      <a:endParaRPr sz="1500">
                        <a:highlight>
                          <a:srgbClr val="FFFFFF"/>
                        </a:highlight>
                      </a:endParaRPr>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300">
                          <a:highlight>
                            <a:srgbClr val="FFFFFF"/>
                          </a:highlight>
                        </a:rPr>
                        <a:t>コンテナ名を指定する</a:t>
                      </a:r>
                      <a:endParaRPr sz="1300">
                        <a:highlight>
                          <a:srgbClr val="FFFFFF"/>
                        </a:highlight>
                      </a:endParaRPr>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bl>
          </a:graphicData>
        </a:graphic>
      </p:graphicFrame>
      <p:sp>
        <p:nvSpPr>
          <p:cNvPr id="1022" name="Google Shape;1022;p89"/>
          <p:cNvSpPr txBox="1"/>
          <p:nvPr/>
        </p:nvSpPr>
        <p:spPr>
          <a:xfrm>
            <a:off x="298600" y="4419200"/>
            <a:ext cx="8110500" cy="3450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ja">
                <a:solidFill>
                  <a:schemeClr val="dk1"/>
                </a:solidFill>
              </a:rPr>
              <a:t>※1</a:t>
            </a:r>
            <a:r>
              <a:rPr lang="ja">
                <a:solidFill>
                  <a:schemeClr val="dk1"/>
                </a:solidFill>
              </a:rPr>
              <a:t> 「-i -t」 もしくは「-it」のセットの形式でよく利用される</a:t>
            </a:r>
            <a:endParaRPr>
              <a:solidFill>
                <a:schemeClr val="dk1"/>
              </a:solidFill>
              <a:latin typeface="Meiryo"/>
              <a:ea typeface="Meiryo"/>
              <a:cs typeface="Meiryo"/>
              <a:sym typeface="Meiry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7" name="Shape 1027"/>
        <p:cNvGrpSpPr/>
        <p:nvPr/>
      </p:nvGrpSpPr>
      <p:grpSpPr>
        <a:xfrm>
          <a:off x="0" y="0"/>
          <a:ext cx="0" cy="0"/>
          <a:chOff x="0" y="0"/>
          <a:chExt cx="0" cy="0"/>
        </a:xfrm>
      </p:grpSpPr>
      <p:sp>
        <p:nvSpPr>
          <p:cNvPr id="1028" name="Google Shape;1028;p90"/>
          <p:cNvSpPr txBox="1"/>
          <p:nvPr>
            <p:ph type="title"/>
          </p:nvPr>
        </p:nvSpPr>
        <p:spPr>
          <a:xfrm>
            <a:off x="222401" y="0"/>
            <a:ext cx="85470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2.10 </a:t>
            </a:r>
            <a:r>
              <a:rPr lang="ja" sz="2500"/>
              <a:t>付録：docker image/container ls </a:t>
            </a:r>
            <a:r>
              <a:rPr lang="ja" sz="2500"/>
              <a:t>オプション</a:t>
            </a:r>
            <a:endParaRPr sz="2500"/>
          </a:p>
        </p:txBody>
      </p:sp>
      <p:graphicFrame>
        <p:nvGraphicFramePr>
          <p:cNvPr id="1029" name="Google Shape;1029;p90"/>
          <p:cNvGraphicFramePr/>
          <p:nvPr/>
        </p:nvGraphicFramePr>
        <p:xfrm>
          <a:off x="341975" y="652775"/>
          <a:ext cx="3000000" cy="3000000"/>
        </p:xfrm>
        <a:graphic>
          <a:graphicData uri="http://schemas.openxmlformats.org/drawingml/2006/table">
            <a:tbl>
              <a:tblPr>
                <a:noFill/>
                <a:tableStyleId>{9E8D954A-3B72-4E37-A3DB-B2ED064E619B}</a:tableStyleId>
              </a:tblPr>
              <a:tblGrid>
                <a:gridCol w="1175875"/>
                <a:gridCol w="2463275"/>
              </a:tblGrid>
              <a:tr h="268600">
                <a:tc>
                  <a:txBody>
                    <a:bodyPr/>
                    <a:lstStyle/>
                    <a:p>
                      <a:pPr indent="0" lvl="0" marL="0" rtl="0" algn="ctr">
                        <a:lnSpc>
                          <a:spcPct val="115000"/>
                        </a:lnSpc>
                        <a:spcBef>
                          <a:spcPts val="0"/>
                        </a:spcBef>
                        <a:spcAft>
                          <a:spcPts val="0"/>
                        </a:spcAft>
                        <a:buNone/>
                      </a:pPr>
                      <a:r>
                        <a:rPr b="1" lang="ja" sz="1100"/>
                        <a:t>項目</a:t>
                      </a:r>
                      <a:endParaRPr b="1"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b="1" lang="ja" sz="1100"/>
                        <a:t>内容</a:t>
                      </a:r>
                      <a:endParaRPr b="1"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solidFill>
                      <a:srgbClr val="D9EAD3"/>
                    </a:solidFill>
                  </a:tcPr>
                </a:tc>
              </a:tr>
              <a:tr h="268600">
                <a:tc>
                  <a:txBody>
                    <a:bodyPr/>
                    <a:lstStyle/>
                    <a:p>
                      <a:pPr indent="0" lvl="0" marL="0" rtl="0" algn="ctr">
                        <a:lnSpc>
                          <a:spcPct val="115000"/>
                        </a:lnSpc>
                        <a:spcBef>
                          <a:spcPts val="0"/>
                        </a:spcBef>
                        <a:spcAft>
                          <a:spcPts val="0"/>
                        </a:spcAft>
                        <a:buNone/>
                      </a:pPr>
                      <a:r>
                        <a:rPr lang="ja" sz="1100"/>
                        <a:t>REPOSITORY</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イメージ名</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68600">
                <a:tc>
                  <a:txBody>
                    <a:bodyPr/>
                    <a:lstStyle/>
                    <a:p>
                      <a:pPr indent="0" lvl="0" marL="0" rtl="0" algn="ctr">
                        <a:lnSpc>
                          <a:spcPct val="115000"/>
                        </a:lnSpc>
                        <a:spcBef>
                          <a:spcPts val="0"/>
                        </a:spcBef>
                        <a:spcAft>
                          <a:spcPts val="0"/>
                        </a:spcAft>
                        <a:buNone/>
                      </a:pPr>
                      <a:r>
                        <a:rPr lang="ja" sz="1100"/>
                        <a:t>TAG</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イメージタグ名</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68600">
                <a:tc>
                  <a:txBody>
                    <a:bodyPr/>
                    <a:lstStyle/>
                    <a:p>
                      <a:pPr indent="0" lvl="0" marL="0" rtl="0" algn="ctr">
                        <a:lnSpc>
                          <a:spcPct val="115000"/>
                        </a:lnSpc>
                        <a:spcBef>
                          <a:spcPts val="0"/>
                        </a:spcBef>
                        <a:spcAft>
                          <a:spcPts val="0"/>
                        </a:spcAft>
                        <a:buNone/>
                      </a:pPr>
                      <a:r>
                        <a:rPr lang="ja" sz="1100"/>
                        <a:t>IMAGE ID</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イメージID</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68600">
                <a:tc>
                  <a:txBody>
                    <a:bodyPr/>
                    <a:lstStyle/>
                    <a:p>
                      <a:pPr indent="0" lvl="0" marL="0" rtl="0" algn="ctr">
                        <a:lnSpc>
                          <a:spcPct val="115000"/>
                        </a:lnSpc>
                        <a:spcBef>
                          <a:spcPts val="0"/>
                        </a:spcBef>
                        <a:spcAft>
                          <a:spcPts val="0"/>
                        </a:spcAft>
                        <a:buNone/>
                      </a:pPr>
                      <a:r>
                        <a:rPr lang="ja" sz="1100"/>
                        <a:t>CREATED</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イメージの作成日</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68600">
                <a:tc>
                  <a:txBody>
                    <a:bodyPr/>
                    <a:lstStyle/>
                    <a:p>
                      <a:pPr indent="0" lvl="0" marL="0" rtl="0" algn="ctr">
                        <a:lnSpc>
                          <a:spcPct val="115000"/>
                        </a:lnSpc>
                        <a:spcBef>
                          <a:spcPts val="0"/>
                        </a:spcBef>
                        <a:spcAft>
                          <a:spcPts val="0"/>
                        </a:spcAft>
                        <a:buNone/>
                      </a:pPr>
                      <a:r>
                        <a:rPr lang="ja" sz="1100"/>
                        <a:t>SIZE</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イメージのサイズ</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bl>
          </a:graphicData>
        </a:graphic>
      </p:graphicFrame>
      <p:graphicFrame>
        <p:nvGraphicFramePr>
          <p:cNvPr id="1030" name="Google Shape;1030;p90"/>
          <p:cNvGraphicFramePr/>
          <p:nvPr/>
        </p:nvGraphicFramePr>
        <p:xfrm>
          <a:off x="341975" y="2510050"/>
          <a:ext cx="3000000" cy="3000000"/>
        </p:xfrm>
        <a:graphic>
          <a:graphicData uri="http://schemas.openxmlformats.org/drawingml/2006/table">
            <a:tbl>
              <a:tblPr>
                <a:noFill/>
                <a:tableStyleId>{9E8D954A-3B72-4E37-A3DB-B2ED064E619B}</a:tableStyleId>
              </a:tblPr>
              <a:tblGrid>
                <a:gridCol w="1874175"/>
                <a:gridCol w="4842950"/>
              </a:tblGrid>
              <a:tr h="262525">
                <a:tc>
                  <a:txBody>
                    <a:bodyPr/>
                    <a:lstStyle/>
                    <a:p>
                      <a:pPr indent="0" lvl="0" marL="0" rtl="0" algn="ctr">
                        <a:lnSpc>
                          <a:spcPct val="115000"/>
                        </a:lnSpc>
                        <a:spcBef>
                          <a:spcPts val="0"/>
                        </a:spcBef>
                        <a:spcAft>
                          <a:spcPts val="0"/>
                        </a:spcAft>
                        <a:buNone/>
                      </a:pPr>
                      <a:r>
                        <a:rPr b="1" lang="ja" sz="1000"/>
                        <a:t>項目</a:t>
                      </a:r>
                      <a:endParaRPr b="1" sz="10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ja" sz="1000"/>
                        <a:t>内容</a:t>
                      </a:r>
                      <a:endParaRPr b="1" sz="10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solidFill>
                      <a:srgbClr val="C9DAF8"/>
                    </a:solidFill>
                  </a:tcPr>
                </a:tc>
              </a:tr>
              <a:tr h="281275">
                <a:tc>
                  <a:txBody>
                    <a:bodyPr/>
                    <a:lstStyle/>
                    <a:p>
                      <a:pPr indent="0" lvl="0" marL="0" rtl="0" algn="ctr">
                        <a:lnSpc>
                          <a:spcPct val="115000"/>
                        </a:lnSpc>
                        <a:spcBef>
                          <a:spcPts val="0"/>
                        </a:spcBef>
                        <a:spcAft>
                          <a:spcPts val="0"/>
                        </a:spcAft>
                        <a:buNone/>
                      </a:pPr>
                      <a:r>
                        <a:rPr lang="ja" sz="1100"/>
                        <a:t>CONTAINER ID</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コンテナに付与される一意のID</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81275">
                <a:tc>
                  <a:txBody>
                    <a:bodyPr/>
                    <a:lstStyle/>
                    <a:p>
                      <a:pPr indent="0" lvl="0" marL="0" rtl="0" algn="ctr">
                        <a:lnSpc>
                          <a:spcPct val="115000"/>
                        </a:lnSpc>
                        <a:spcBef>
                          <a:spcPts val="0"/>
                        </a:spcBef>
                        <a:spcAft>
                          <a:spcPts val="0"/>
                        </a:spcAft>
                        <a:buNone/>
                      </a:pPr>
                      <a:r>
                        <a:rPr lang="ja" sz="1100"/>
                        <a:t>IMAGE</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コンテナ作成に使用されたDockerイメージ</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81275">
                <a:tc>
                  <a:txBody>
                    <a:bodyPr/>
                    <a:lstStyle/>
                    <a:p>
                      <a:pPr indent="0" lvl="0" marL="0" rtl="0" algn="ctr">
                        <a:lnSpc>
                          <a:spcPct val="115000"/>
                        </a:lnSpc>
                        <a:spcBef>
                          <a:spcPts val="0"/>
                        </a:spcBef>
                        <a:spcAft>
                          <a:spcPts val="0"/>
                        </a:spcAft>
                        <a:buNone/>
                      </a:pPr>
                      <a:r>
                        <a:rPr lang="ja" sz="1100"/>
                        <a:t>COMMAND</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コンテナで実行されているアプリケーションのプロセス</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81275">
                <a:tc>
                  <a:txBody>
                    <a:bodyPr/>
                    <a:lstStyle/>
                    <a:p>
                      <a:pPr indent="0" lvl="0" marL="0" rtl="0" algn="ctr">
                        <a:lnSpc>
                          <a:spcPct val="115000"/>
                        </a:lnSpc>
                        <a:spcBef>
                          <a:spcPts val="0"/>
                        </a:spcBef>
                        <a:spcAft>
                          <a:spcPts val="0"/>
                        </a:spcAft>
                        <a:buNone/>
                      </a:pPr>
                      <a:r>
                        <a:rPr lang="ja" sz="1100"/>
                        <a:t>CREATED</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コンテナが作成されて経過した時間</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81275">
                <a:tc>
                  <a:txBody>
                    <a:bodyPr/>
                    <a:lstStyle/>
                    <a:p>
                      <a:pPr indent="0" lvl="0" marL="0" rtl="0" algn="ctr">
                        <a:lnSpc>
                          <a:spcPct val="115000"/>
                        </a:lnSpc>
                        <a:spcBef>
                          <a:spcPts val="0"/>
                        </a:spcBef>
                        <a:spcAft>
                          <a:spcPts val="0"/>
                        </a:spcAft>
                        <a:buNone/>
                      </a:pPr>
                      <a:r>
                        <a:rPr lang="ja" sz="1100"/>
                        <a:t>STATUS</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Up（実行中）、Exited（終了）といったコンテナの実行状態</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81275">
                <a:tc>
                  <a:txBody>
                    <a:bodyPr/>
                    <a:lstStyle/>
                    <a:p>
                      <a:pPr indent="0" lvl="0" marL="0" rtl="0" algn="ctr">
                        <a:lnSpc>
                          <a:spcPct val="115000"/>
                        </a:lnSpc>
                        <a:spcBef>
                          <a:spcPts val="0"/>
                        </a:spcBef>
                        <a:spcAft>
                          <a:spcPts val="0"/>
                        </a:spcAft>
                        <a:buNone/>
                      </a:pPr>
                      <a:r>
                        <a:rPr lang="ja" sz="1100"/>
                        <a:t>PORTS</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ホストのポートとコンテナポートの紐づけ（ポートフォワーディング）</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r h="281275">
                <a:tc>
                  <a:txBody>
                    <a:bodyPr/>
                    <a:lstStyle/>
                    <a:p>
                      <a:pPr indent="0" lvl="0" marL="0" rtl="0" algn="ctr">
                        <a:lnSpc>
                          <a:spcPct val="115000"/>
                        </a:lnSpc>
                        <a:spcBef>
                          <a:spcPts val="0"/>
                        </a:spcBef>
                        <a:spcAft>
                          <a:spcPts val="0"/>
                        </a:spcAft>
                        <a:buNone/>
                      </a:pPr>
                      <a:r>
                        <a:rPr lang="ja" sz="1100"/>
                        <a:t>NAMES</a:t>
                      </a:r>
                      <a:endParaRPr sz="1100"/>
                    </a:p>
                  </a:txBody>
                  <a:tcPr marT="47625" marB="47625" marR="95250" marL="95250" anchor="ctr">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1100"/>
                        <a:t>コンテナにつけられた名前</a:t>
                      </a:r>
                      <a:endParaRPr sz="1100"/>
                    </a:p>
                  </a:txBody>
                  <a:tcPr marT="47625" marB="47625" marR="95250" marL="95250">
                    <a:lnL cap="flat" cmpd="sng" w="9525">
                      <a:solidFill>
                        <a:srgbClr val="474D54"/>
                      </a:solidFill>
                      <a:prstDash val="solid"/>
                      <a:round/>
                      <a:headEnd len="sm" w="sm" type="none"/>
                      <a:tailEnd len="sm" w="sm" type="none"/>
                    </a:lnL>
                    <a:lnR cap="flat" cmpd="sng" w="9525">
                      <a:solidFill>
                        <a:srgbClr val="474D54"/>
                      </a:solidFill>
                      <a:prstDash val="solid"/>
                      <a:round/>
                      <a:headEnd len="sm" w="sm" type="none"/>
                      <a:tailEnd len="sm" w="sm" type="none"/>
                    </a:lnR>
                    <a:lnT cap="flat" cmpd="sng" w="9525">
                      <a:solidFill>
                        <a:srgbClr val="474D54"/>
                      </a:solidFill>
                      <a:prstDash val="solid"/>
                      <a:round/>
                      <a:headEnd len="sm" w="sm" type="none"/>
                      <a:tailEnd len="sm" w="sm" type="none"/>
                    </a:lnT>
                    <a:lnB cap="flat" cmpd="sng" w="9525">
                      <a:solidFill>
                        <a:srgbClr val="474D54"/>
                      </a:solidFill>
                      <a:prstDash val="solid"/>
                      <a:round/>
                      <a:headEnd len="sm" w="sm" type="none"/>
                      <a:tailEnd len="sm" w="sm" type="none"/>
                    </a:lnB>
                  </a:tcPr>
                </a:tc>
              </a:tr>
            </a:tbl>
          </a:graphicData>
        </a:graphic>
      </p:graphicFrame>
      <p:sp>
        <p:nvSpPr>
          <p:cNvPr id="1031" name="Google Shape;1031;p90"/>
          <p:cNvSpPr/>
          <p:nvPr/>
        </p:nvSpPr>
        <p:spPr>
          <a:xfrm>
            <a:off x="5652900" y="2035125"/>
            <a:ext cx="3443700" cy="972000"/>
          </a:xfrm>
          <a:prstGeom prst="cloudCallout">
            <a:avLst>
              <a:gd fmla="val -57936" name="adj1"/>
              <a:gd fmla="val 63542" name="adj2"/>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600">
                <a:solidFill>
                  <a:srgbClr val="FFFFFF"/>
                </a:solidFill>
              </a:rPr>
              <a:t>docker container ls </a:t>
            </a:r>
            <a:endParaRPr sz="1600">
              <a:solidFill>
                <a:srgbClr val="FFFFFF"/>
              </a:solidFill>
            </a:endParaRPr>
          </a:p>
          <a:p>
            <a:pPr indent="0" lvl="0" marL="0" rtl="0" algn="l">
              <a:spcBef>
                <a:spcPts val="0"/>
              </a:spcBef>
              <a:spcAft>
                <a:spcPts val="0"/>
              </a:spcAft>
              <a:buNone/>
            </a:pPr>
            <a:r>
              <a:rPr lang="ja" sz="1600">
                <a:solidFill>
                  <a:srgbClr val="FFFFFF"/>
                </a:solidFill>
              </a:rPr>
              <a:t>で表示される項目一覧</a:t>
            </a:r>
            <a:endParaRPr sz="1600">
              <a:solidFill>
                <a:srgbClr val="FFFFFF"/>
              </a:solidFill>
            </a:endParaRPr>
          </a:p>
        </p:txBody>
      </p:sp>
      <p:sp>
        <p:nvSpPr>
          <p:cNvPr id="1032" name="Google Shape;1032;p90"/>
          <p:cNvSpPr/>
          <p:nvPr/>
        </p:nvSpPr>
        <p:spPr>
          <a:xfrm>
            <a:off x="4304700" y="538025"/>
            <a:ext cx="3443700" cy="972000"/>
          </a:xfrm>
          <a:prstGeom prst="cloudCallout">
            <a:avLst>
              <a:gd fmla="val -74449" name="adj1"/>
              <a:gd fmla="val 37356"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600">
                <a:solidFill>
                  <a:srgbClr val="FFFFFF"/>
                </a:solidFill>
              </a:rPr>
              <a:t>docker image ls </a:t>
            </a:r>
            <a:endParaRPr sz="1600">
              <a:solidFill>
                <a:srgbClr val="FFFFFF"/>
              </a:solidFill>
            </a:endParaRPr>
          </a:p>
          <a:p>
            <a:pPr indent="0" lvl="0" marL="0" rtl="0" algn="l">
              <a:spcBef>
                <a:spcPts val="0"/>
              </a:spcBef>
              <a:spcAft>
                <a:spcPts val="0"/>
              </a:spcAft>
              <a:buNone/>
            </a:pPr>
            <a:r>
              <a:rPr lang="ja" sz="1600">
                <a:solidFill>
                  <a:srgbClr val="FFFFFF"/>
                </a:solidFill>
              </a:rPr>
              <a:t>で表示される項目一覧</a:t>
            </a:r>
            <a:endParaRPr sz="1600">
              <a:solidFill>
                <a:srgbClr val="FFFF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Google Shape;1038;p91"/>
          <p:cNvSpPr txBox="1"/>
          <p:nvPr>
            <p:ph idx="1" type="body"/>
          </p:nvPr>
        </p:nvSpPr>
        <p:spPr>
          <a:xfrm>
            <a:off x="195863" y="611306"/>
            <a:ext cx="8820000" cy="406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2100"/>
              <a:buNone/>
            </a:pPr>
            <a:r>
              <a:rPr b="1" lang="ja" sz="1800">
                <a:latin typeface="Meiryo"/>
                <a:ea typeface="Meiryo"/>
                <a:cs typeface="Meiryo"/>
                <a:sym typeface="Meiryo"/>
              </a:rPr>
              <a:t>参考サイト</a:t>
            </a:r>
            <a:endParaRPr sz="1100"/>
          </a:p>
          <a:p>
            <a:pPr indent="0" lvl="0" marL="0" rtl="0" algn="l">
              <a:lnSpc>
                <a:spcPct val="90000"/>
              </a:lnSpc>
              <a:spcBef>
                <a:spcPts val="800"/>
              </a:spcBef>
              <a:spcAft>
                <a:spcPts val="0"/>
              </a:spcAft>
              <a:buSzPts val="2100"/>
              <a:buNone/>
            </a:pPr>
            <a:r>
              <a:rPr lang="ja" sz="1400">
                <a:solidFill>
                  <a:srgbClr val="000000"/>
                </a:solidFill>
                <a:latin typeface="Meiryo"/>
                <a:ea typeface="Meiryo"/>
                <a:cs typeface="Meiryo"/>
                <a:sym typeface="Meiryo"/>
              </a:rPr>
              <a:t>Dockerの学習において参考になりそうなサイトを以下にまとめております。</a:t>
            </a:r>
            <a:endParaRPr sz="1100">
              <a:latin typeface="Arial"/>
              <a:ea typeface="Arial"/>
              <a:cs typeface="Arial"/>
              <a:sym typeface="Arial"/>
            </a:endParaRPr>
          </a:p>
          <a:p>
            <a:pPr indent="0" lvl="0" marL="0" rtl="0" algn="l">
              <a:lnSpc>
                <a:spcPct val="90000"/>
              </a:lnSpc>
              <a:spcBef>
                <a:spcPts val="800"/>
              </a:spcBef>
              <a:spcAft>
                <a:spcPts val="0"/>
              </a:spcAft>
              <a:buSzPts val="2100"/>
              <a:buNone/>
            </a:pPr>
            <a:r>
              <a:rPr b="1" lang="ja" sz="1400">
                <a:solidFill>
                  <a:srgbClr val="000000"/>
                </a:solidFill>
                <a:latin typeface="Meiryo"/>
                <a:ea typeface="Meiryo"/>
                <a:cs typeface="Meiryo"/>
                <a:sym typeface="Meiryo"/>
              </a:rPr>
              <a:t>Docker Documentation</a:t>
            </a:r>
            <a:endParaRPr b="1" sz="1400">
              <a:solidFill>
                <a:srgbClr val="000000"/>
              </a:solidFill>
              <a:latin typeface="Meiryo"/>
              <a:ea typeface="Meiryo"/>
              <a:cs typeface="Meiryo"/>
              <a:sym typeface="Meiryo"/>
            </a:endParaRPr>
          </a:p>
          <a:p>
            <a:pPr indent="0" lvl="0" marL="0" rtl="0" algn="l">
              <a:lnSpc>
                <a:spcPct val="90000"/>
              </a:lnSpc>
              <a:spcBef>
                <a:spcPts val="800"/>
              </a:spcBef>
              <a:spcAft>
                <a:spcPts val="0"/>
              </a:spcAft>
              <a:buSzPts val="2100"/>
              <a:buNone/>
            </a:pPr>
            <a:r>
              <a:rPr lang="ja" sz="1100" u="sng">
                <a:solidFill>
                  <a:schemeClr val="hlink"/>
                </a:solidFill>
                <a:hlinkClick r:id="rId3"/>
              </a:rPr>
              <a:t>https://docs.docker.com/</a:t>
            </a:r>
            <a:endParaRPr b="1" sz="1100">
              <a:latin typeface="Meiryo"/>
              <a:ea typeface="Meiryo"/>
              <a:cs typeface="Meiryo"/>
              <a:sym typeface="Meiryo"/>
            </a:endParaRPr>
          </a:p>
          <a:p>
            <a:pPr indent="0" lvl="0" marL="0" rtl="0" algn="l">
              <a:lnSpc>
                <a:spcPct val="100000"/>
              </a:lnSpc>
              <a:spcBef>
                <a:spcPts val="800"/>
              </a:spcBef>
              <a:spcAft>
                <a:spcPts val="0"/>
              </a:spcAft>
              <a:buSzPts val="2100"/>
              <a:buNone/>
            </a:pPr>
            <a:r>
              <a:rPr b="1" lang="ja" sz="1400">
                <a:solidFill>
                  <a:srgbClr val="000000"/>
                </a:solidFill>
                <a:latin typeface="Meiryo"/>
                <a:ea typeface="Meiryo"/>
                <a:cs typeface="Meiryo"/>
                <a:sym typeface="Meiryo"/>
              </a:rPr>
              <a:t>Docker ドキュメント日本語化プロジェクト</a:t>
            </a:r>
            <a:endParaRPr b="1" sz="1100">
              <a:latin typeface="Meiryo"/>
              <a:ea typeface="Meiryo"/>
              <a:cs typeface="Meiryo"/>
              <a:sym typeface="Meiryo"/>
            </a:endParaRPr>
          </a:p>
          <a:p>
            <a:pPr indent="0" lvl="0" marL="0" rtl="0" algn="l">
              <a:lnSpc>
                <a:spcPct val="90000"/>
              </a:lnSpc>
              <a:spcBef>
                <a:spcPts val="800"/>
              </a:spcBef>
              <a:spcAft>
                <a:spcPts val="0"/>
              </a:spcAft>
              <a:buSzPts val="2100"/>
              <a:buNone/>
            </a:pPr>
            <a:r>
              <a:rPr lang="ja" sz="1100" u="sng">
                <a:solidFill>
                  <a:schemeClr val="hlink"/>
                </a:solidFill>
                <a:hlinkClick r:id="rId4"/>
              </a:rPr>
              <a:t>http://docs.docker.jp/</a:t>
            </a:r>
            <a:endParaRPr sz="1100"/>
          </a:p>
          <a:p>
            <a:pPr indent="0" lvl="0" marL="0" rtl="0" algn="l">
              <a:lnSpc>
                <a:spcPct val="100000"/>
              </a:lnSpc>
              <a:spcBef>
                <a:spcPts val="800"/>
              </a:spcBef>
              <a:spcAft>
                <a:spcPts val="0"/>
              </a:spcAft>
              <a:buSzPts val="2100"/>
              <a:buNone/>
            </a:pPr>
            <a:r>
              <a:rPr b="1" lang="ja" sz="1400">
                <a:solidFill>
                  <a:srgbClr val="000000"/>
                </a:solidFill>
                <a:latin typeface="Meiryo"/>
                <a:ea typeface="Meiryo"/>
                <a:cs typeface="Meiryo"/>
                <a:sym typeface="Meiryo"/>
              </a:rPr>
              <a:t>入門Docker</a:t>
            </a:r>
            <a:endParaRPr b="1" sz="1400">
              <a:solidFill>
                <a:srgbClr val="000000"/>
              </a:solidFill>
              <a:latin typeface="Meiryo"/>
              <a:ea typeface="Meiryo"/>
              <a:cs typeface="Meiryo"/>
              <a:sym typeface="Meiryo"/>
            </a:endParaRPr>
          </a:p>
          <a:p>
            <a:pPr indent="0" lvl="0" marL="0" rtl="0" algn="l">
              <a:lnSpc>
                <a:spcPct val="90000"/>
              </a:lnSpc>
              <a:spcBef>
                <a:spcPts val="800"/>
              </a:spcBef>
              <a:spcAft>
                <a:spcPts val="0"/>
              </a:spcAft>
              <a:buSzPts val="2100"/>
              <a:buNone/>
            </a:pPr>
            <a:r>
              <a:rPr lang="ja" sz="1100" u="sng">
                <a:solidFill>
                  <a:schemeClr val="hlink"/>
                </a:solidFill>
                <a:hlinkClick r:id="rId5"/>
              </a:rPr>
              <a:t>https://y-ohgi.com/introduction-docker/</a:t>
            </a:r>
            <a:endParaRPr sz="1100"/>
          </a:p>
          <a:p>
            <a:pPr indent="0" lvl="0" marL="0" rtl="0" algn="l">
              <a:lnSpc>
                <a:spcPct val="100000"/>
              </a:lnSpc>
              <a:spcBef>
                <a:spcPts val="800"/>
              </a:spcBef>
              <a:spcAft>
                <a:spcPts val="0"/>
              </a:spcAft>
              <a:buSzPts val="2100"/>
              <a:buNone/>
            </a:pPr>
            <a:r>
              <a:rPr b="1" lang="ja" sz="1400">
                <a:solidFill>
                  <a:srgbClr val="000000"/>
                </a:solidFill>
                <a:latin typeface="Meiryo"/>
                <a:ea typeface="Meiryo"/>
                <a:cs typeface="Meiryo"/>
                <a:sym typeface="Meiryo"/>
              </a:rPr>
              <a:t>さわって理解するDocker入門</a:t>
            </a:r>
            <a:endParaRPr b="1" sz="1100">
              <a:latin typeface="Meiryo"/>
              <a:ea typeface="Meiryo"/>
              <a:cs typeface="Meiryo"/>
              <a:sym typeface="Meiryo"/>
            </a:endParaRPr>
          </a:p>
          <a:p>
            <a:pPr indent="0" lvl="0" marL="0" rtl="0" algn="l">
              <a:lnSpc>
                <a:spcPct val="90000"/>
              </a:lnSpc>
              <a:spcBef>
                <a:spcPts val="800"/>
              </a:spcBef>
              <a:spcAft>
                <a:spcPts val="0"/>
              </a:spcAft>
              <a:buSzPts val="2100"/>
              <a:buNone/>
            </a:pPr>
            <a:r>
              <a:rPr lang="ja" sz="1100" u="sng">
                <a:solidFill>
                  <a:schemeClr val="hlink"/>
                </a:solidFill>
                <a:hlinkClick r:id="rId6"/>
              </a:rPr>
              <a:t>https://www.ogis-ri.co.jp/otc/hiroba/technical/docker/part1.html</a:t>
            </a:r>
            <a:endParaRPr sz="1100"/>
          </a:p>
          <a:p>
            <a:pPr indent="0" lvl="0" marL="0" rtl="0" algn="l">
              <a:lnSpc>
                <a:spcPct val="100000"/>
              </a:lnSpc>
              <a:spcBef>
                <a:spcPts val="800"/>
              </a:spcBef>
              <a:spcAft>
                <a:spcPts val="0"/>
              </a:spcAft>
              <a:buSzPts val="2100"/>
              <a:buNone/>
            </a:pPr>
            <a:r>
              <a:rPr b="1" lang="ja" sz="1400">
                <a:solidFill>
                  <a:srgbClr val="000000"/>
                </a:solidFill>
                <a:latin typeface="Meiryo"/>
                <a:ea typeface="Meiryo"/>
                <a:cs typeface="Meiryo"/>
                <a:sym typeface="Meiryo"/>
              </a:rPr>
              <a:t>【初心者向け】Dockerを勉強するための学習リソースをまとめてみた</a:t>
            </a:r>
            <a:endParaRPr b="1" sz="1400">
              <a:solidFill>
                <a:srgbClr val="000000"/>
              </a:solidFill>
              <a:latin typeface="Meiryo"/>
              <a:ea typeface="Meiryo"/>
              <a:cs typeface="Meiryo"/>
              <a:sym typeface="Meiryo"/>
            </a:endParaRPr>
          </a:p>
          <a:p>
            <a:pPr indent="0" lvl="0" marL="0" rtl="0" algn="l">
              <a:lnSpc>
                <a:spcPct val="90000"/>
              </a:lnSpc>
              <a:spcBef>
                <a:spcPts val="800"/>
              </a:spcBef>
              <a:spcAft>
                <a:spcPts val="0"/>
              </a:spcAft>
              <a:buSzPts val="2100"/>
              <a:buNone/>
            </a:pPr>
            <a:r>
              <a:rPr lang="ja" sz="1100" u="sng">
                <a:solidFill>
                  <a:schemeClr val="hlink"/>
                </a:solidFill>
                <a:hlinkClick r:id="rId7"/>
              </a:rPr>
              <a:t>https://kirohi.com/docker_study_resources</a:t>
            </a:r>
            <a:endParaRPr b="1" sz="1100">
              <a:latin typeface="Meiryo"/>
              <a:ea typeface="Meiryo"/>
              <a:cs typeface="Meiryo"/>
              <a:sym typeface="Meiryo"/>
            </a:endParaRPr>
          </a:p>
          <a:p>
            <a:pPr indent="0" lvl="0" marL="0" rtl="0" algn="l">
              <a:lnSpc>
                <a:spcPct val="90000"/>
              </a:lnSpc>
              <a:spcBef>
                <a:spcPts val="800"/>
              </a:spcBef>
              <a:spcAft>
                <a:spcPts val="0"/>
              </a:spcAft>
              <a:buSzPts val="2100"/>
              <a:buNone/>
            </a:pPr>
            <a:r>
              <a:t/>
            </a:r>
            <a:endParaRPr b="1" sz="1100">
              <a:latin typeface="Meiryo"/>
              <a:ea typeface="Meiryo"/>
              <a:cs typeface="Meiryo"/>
              <a:sym typeface="Meiryo"/>
            </a:endParaRPr>
          </a:p>
        </p:txBody>
      </p:sp>
      <p:sp>
        <p:nvSpPr>
          <p:cNvPr id="1039" name="Google Shape;1039;p91"/>
          <p:cNvSpPr txBox="1"/>
          <p:nvPr>
            <p:ph type="title"/>
          </p:nvPr>
        </p:nvSpPr>
        <p:spPr>
          <a:xfrm>
            <a:off x="222394" y="0"/>
            <a:ext cx="7886700" cy="5100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SzPts val="2400"/>
              <a:buNone/>
            </a:pPr>
            <a:r>
              <a:rPr lang="ja" sz="2500"/>
              <a:t>2.11 </a:t>
            </a:r>
            <a:r>
              <a:rPr lang="ja" sz="2500"/>
              <a:t>参考資料</a:t>
            </a:r>
            <a:endParaRPr sz="2500"/>
          </a:p>
        </p:txBody>
      </p:sp>
      <p:sp>
        <p:nvSpPr>
          <p:cNvPr id="1040" name="Google Shape;1040;p91"/>
          <p:cNvSpPr txBox="1"/>
          <p:nvPr>
            <p:ph idx="12" type="sldNum"/>
          </p:nvPr>
        </p:nvSpPr>
        <p:spPr>
          <a:xfrm>
            <a:off x="6958399" y="4797010"/>
            <a:ext cx="2057400" cy="273900"/>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t>‹#›</a:t>
            </a:fld>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1.1 サーバー仮想化環境の種類</a:t>
            </a:r>
            <a:endParaRPr sz="2500"/>
          </a:p>
        </p:txBody>
      </p:sp>
      <p:sp>
        <p:nvSpPr>
          <p:cNvPr id="174" name="Google Shape;174;p32"/>
          <p:cNvSpPr txBox="1"/>
          <p:nvPr>
            <p:ph idx="12" type="sldNum"/>
          </p:nvPr>
        </p:nvSpPr>
        <p:spPr>
          <a:xfrm>
            <a:off x="6958399" y="4797010"/>
            <a:ext cx="2057400" cy="27382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175" name="Google Shape;175;p32"/>
          <p:cNvSpPr/>
          <p:nvPr/>
        </p:nvSpPr>
        <p:spPr>
          <a:xfrm>
            <a:off x="68579" y="542925"/>
            <a:ext cx="6740366" cy="0"/>
          </a:xfrm>
          <a:custGeom>
            <a:rect b="b" l="l" r="r" t="t"/>
            <a:pathLst>
              <a:path extrusionOk="0" h="120000" w="8987155">
                <a:moveTo>
                  <a:pt x="0" y="0"/>
                </a:moveTo>
                <a:lnTo>
                  <a:pt x="89869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76" name="Google Shape;176;p32"/>
          <p:cNvSpPr txBox="1"/>
          <p:nvPr/>
        </p:nvSpPr>
        <p:spPr>
          <a:xfrm>
            <a:off x="6250018" y="4848682"/>
            <a:ext cx="77153" cy="115416"/>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ja" sz="900" u="none" cap="none" strike="noStrike">
                <a:solidFill>
                  <a:srgbClr val="888888"/>
                </a:solidFill>
                <a:latin typeface="Arial"/>
                <a:ea typeface="Arial"/>
                <a:cs typeface="Arial"/>
                <a:sym typeface="Arial"/>
              </a:rPr>
              <a:t>8</a:t>
            </a:r>
            <a:endParaRPr b="0" i="0" sz="900" u="none" cap="none" strike="noStrike">
              <a:solidFill>
                <a:srgbClr val="000000"/>
              </a:solidFill>
              <a:latin typeface="Arial"/>
              <a:ea typeface="Arial"/>
              <a:cs typeface="Arial"/>
              <a:sym typeface="Arial"/>
            </a:endParaRPr>
          </a:p>
        </p:txBody>
      </p:sp>
      <p:graphicFrame>
        <p:nvGraphicFramePr>
          <p:cNvPr id="177" name="Google Shape;177;p32"/>
          <p:cNvGraphicFramePr/>
          <p:nvPr/>
        </p:nvGraphicFramePr>
        <p:xfrm>
          <a:off x="318856" y="2041960"/>
          <a:ext cx="3000000" cy="3000000"/>
        </p:xfrm>
        <a:graphic>
          <a:graphicData uri="http://schemas.openxmlformats.org/drawingml/2006/table">
            <a:tbl>
              <a:tblPr bandRow="1" firstRow="1">
                <a:noFill/>
                <a:tableStyleId>{416EE5AF-5314-4547-BAC6-DACC86091BD9}</a:tableStyleId>
              </a:tblPr>
              <a:tblGrid>
                <a:gridCol w="2628900"/>
                <a:gridCol w="2628900"/>
                <a:gridCol w="2628900"/>
              </a:tblGrid>
              <a:tr h="525475">
                <a:tc>
                  <a:txBody>
                    <a:bodyPr/>
                    <a:lstStyle/>
                    <a:p>
                      <a:pPr indent="0" lvl="0" marL="0" marR="0" rtl="0" algn="ctr">
                        <a:lnSpc>
                          <a:spcPct val="100000"/>
                        </a:lnSpc>
                        <a:spcBef>
                          <a:spcPts val="0"/>
                        </a:spcBef>
                        <a:spcAft>
                          <a:spcPts val="0"/>
                        </a:spcAft>
                        <a:buNone/>
                      </a:pPr>
                      <a:r>
                        <a:rPr b="0" i="0" lang="ja" sz="1800" u="none" cap="none" strike="noStrike">
                          <a:solidFill>
                            <a:schemeClr val="lt1"/>
                          </a:solidFill>
                          <a:latin typeface="Arial"/>
                          <a:ea typeface="Arial"/>
                          <a:cs typeface="Arial"/>
                          <a:sym typeface="Arial"/>
                        </a:rPr>
                        <a:t>種類</a:t>
                      </a:r>
                      <a:endParaRPr sz="1100"/>
                    </a:p>
                  </a:txBody>
                  <a:tcPr marT="34300" marB="34300" marR="68600" marL="68600" anchor="ctr"/>
                </a:tc>
                <a:tc>
                  <a:txBody>
                    <a:bodyPr/>
                    <a:lstStyle/>
                    <a:p>
                      <a:pPr indent="0" lvl="0" marL="0" marR="0" rtl="0" algn="ctr">
                        <a:lnSpc>
                          <a:spcPct val="100000"/>
                        </a:lnSpc>
                        <a:spcBef>
                          <a:spcPts val="0"/>
                        </a:spcBef>
                        <a:spcAft>
                          <a:spcPts val="0"/>
                        </a:spcAft>
                        <a:buClr>
                          <a:srgbClr val="000000"/>
                        </a:buClr>
                        <a:buSzPts val="1800"/>
                        <a:buFont typeface="Arial"/>
                        <a:buNone/>
                      </a:pPr>
                      <a:r>
                        <a:rPr b="0" i="0" lang="ja" sz="1800" u="none" cap="none" strike="noStrike">
                          <a:solidFill>
                            <a:schemeClr val="lt1"/>
                          </a:solidFill>
                          <a:latin typeface="Arial"/>
                          <a:ea typeface="Arial"/>
                          <a:cs typeface="Arial"/>
                          <a:sym typeface="Arial"/>
                        </a:rPr>
                        <a:t>タイプ</a:t>
                      </a:r>
                      <a:endParaRPr sz="1100"/>
                    </a:p>
                  </a:txBody>
                  <a:tcPr marT="34300" marB="34300" marR="68600" marL="68600" anchor="ctr"/>
                </a:tc>
                <a:tc>
                  <a:txBody>
                    <a:bodyPr/>
                    <a:lstStyle/>
                    <a:p>
                      <a:pPr indent="0" lvl="0" marL="0" marR="0" rtl="0" algn="ctr">
                        <a:lnSpc>
                          <a:spcPct val="100000"/>
                        </a:lnSpc>
                        <a:spcBef>
                          <a:spcPts val="0"/>
                        </a:spcBef>
                        <a:spcAft>
                          <a:spcPts val="0"/>
                        </a:spcAft>
                        <a:buNone/>
                      </a:pPr>
                      <a:r>
                        <a:rPr b="0" i="0" lang="ja" sz="1800" u="none" cap="none" strike="noStrike">
                          <a:solidFill>
                            <a:schemeClr val="lt1"/>
                          </a:solidFill>
                          <a:latin typeface="Arial"/>
                          <a:ea typeface="Arial"/>
                          <a:cs typeface="Arial"/>
                          <a:sym typeface="Arial"/>
                        </a:rPr>
                        <a:t>代表例</a:t>
                      </a:r>
                      <a:endParaRPr sz="1100"/>
                    </a:p>
                  </a:txBody>
                  <a:tcPr marT="34300" marB="34300" marR="68600" marL="68600" anchor="ctr"/>
                </a:tc>
              </a:tr>
              <a:tr h="734225">
                <a:tc rowSpan="2">
                  <a:txBody>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仮想マシン（VM）</a:t>
                      </a:r>
                      <a:endParaRPr sz="1100"/>
                    </a:p>
                  </a:txBody>
                  <a:tcPr marT="34300" marB="34300" marR="68600" marL="68600" anchor="ctr"/>
                </a:tc>
                <a:tc>
                  <a:txBody>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ホスト型</a:t>
                      </a:r>
                      <a:endParaRPr sz="1100"/>
                    </a:p>
                  </a:txBody>
                  <a:tcPr marT="34300" marB="34300" marR="68600" marL="68600" anchor="ctr"/>
                </a:tc>
                <a:tc>
                  <a:txBody>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VirtualBox、Vmware WorkStation Player</a:t>
                      </a:r>
                      <a:endParaRPr b="0" i="0" sz="1400" u="none" cap="none" strike="noStrike">
                        <a:solidFill>
                          <a:srgbClr val="000000"/>
                        </a:solidFill>
                        <a:latin typeface="Arial"/>
                        <a:ea typeface="Arial"/>
                        <a:cs typeface="Arial"/>
                        <a:sym typeface="Arial"/>
                      </a:endParaRPr>
                    </a:p>
                  </a:txBody>
                  <a:tcPr marT="34300" marB="34300" marR="68600" marL="68600" anchor="ctr"/>
                </a:tc>
              </a:tr>
              <a:tr h="525475">
                <a:tc vMerge="1"/>
                <a:tc>
                  <a:txBody>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ハイパーバイザー型</a:t>
                      </a:r>
                      <a:endParaRPr sz="1100"/>
                    </a:p>
                  </a:txBody>
                  <a:tcPr marT="34300" marB="34300" marR="68600" marL="68600" anchor="ctr"/>
                </a:tc>
                <a:tc>
                  <a:txBody>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Hyper-V、</a:t>
                      </a:r>
                      <a:r>
                        <a:rPr lang="ja" sz="1400" u="none" cap="none" strike="noStrike"/>
                        <a:t>KVM</a:t>
                      </a:r>
                      <a:r>
                        <a:rPr lang="ja" sz="1400" u="none" cap="none" strike="noStrike">
                          <a:latin typeface="Arimo"/>
                          <a:ea typeface="Arimo"/>
                          <a:cs typeface="Arimo"/>
                          <a:sym typeface="Arimo"/>
                        </a:rPr>
                        <a:t>、</a:t>
                      </a:r>
                      <a:r>
                        <a:rPr lang="ja" sz="1400" u="none" cap="none" strike="noStrike">
                          <a:latin typeface="Arial"/>
                          <a:ea typeface="Arial"/>
                          <a:cs typeface="Arial"/>
                          <a:sym typeface="Arial"/>
                        </a:rPr>
                        <a:t>VMware ESXi、Xen/Citrix XenServer</a:t>
                      </a:r>
                      <a:endParaRPr b="0" i="0" sz="1400" u="none" cap="none" strike="noStrike">
                        <a:solidFill>
                          <a:srgbClr val="000000"/>
                        </a:solidFill>
                        <a:latin typeface="Arial"/>
                        <a:ea typeface="Arial"/>
                        <a:cs typeface="Arial"/>
                        <a:sym typeface="Arial"/>
                      </a:endParaRPr>
                    </a:p>
                  </a:txBody>
                  <a:tcPr marT="34300" marB="34300" marR="68600" marL="68600" anchor="ctr"/>
                </a:tc>
              </a:tr>
              <a:tr h="525475">
                <a:tc>
                  <a:txBody>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コンテナ</a:t>
                      </a:r>
                      <a:endParaRPr sz="1100"/>
                    </a:p>
                  </a:txBody>
                  <a:tcPr marT="34300" marB="34300" marR="68600" marL="68600" anchor="ctr"/>
                </a:tc>
                <a:tc>
                  <a:txBody>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コンテナ型</a:t>
                      </a:r>
                      <a:endParaRPr sz="1100"/>
                    </a:p>
                  </a:txBody>
                  <a:tcPr marT="34300" marB="34300" marR="68600" marL="68600" anchor="ctr"/>
                </a:tc>
                <a:tc>
                  <a:txBody>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Docker</a:t>
                      </a:r>
                      <a:endParaRPr b="0" i="0" sz="1400" u="none" cap="none" strike="noStrike">
                        <a:solidFill>
                          <a:srgbClr val="000000"/>
                        </a:solidFill>
                        <a:latin typeface="Arial"/>
                        <a:ea typeface="Arial"/>
                        <a:cs typeface="Arial"/>
                        <a:sym typeface="Arial"/>
                      </a:endParaRPr>
                    </a:p>
                  </a:txBody>
                  <a:tcPr marT="34300" marB="34300" marR="68600" marL="68600" anchor="ctr"/>
                </a:tc>
              </a:tr>
            </a:tbl>
          </a:graphicData>
        </a:graphic>
      </p:graphicFrame>
      <p:sp>
        <p:nvSpPr>
          <p:cNvPr id="178" name="Google Shape;178;p32"/>
          <p:cNvSpPr txBox="1"/>
          <p:nvPr/>
        </p:nvSpPr>
        <p:spPr>
          <a:xfrm>
            <a:off x="206045" y="555800"/>
            <a:ext cx="7811760" cy="1115690"/>
          </a:xfrm>
          <a:prstGeom prst="rect">
            <a:avLst/>
          </a:prstGeom>
          <a:noFill/>
          <a:ln>
            <a:noFill/>
          </a:ln>
        </p:spPr>
        <p:txBody>
          <a:bodyPr anchorCtr="0" anchor="t" bIns="0" lIns="0" spcFirstLastPara="1" rIns="0" wrap="square" tIns="165725">
            <a:noAutofit/>
          </a:bodyPr>
          <a:lstStyle/>
          <a:p>
            <a:pPr indent="0" lvl="0" marL="12700" marR="0" rtl="0" algn="l">
              <a:lnSpc>
                <a:spcPct val="100000"/>
              </a:lnSpc>
              <a:spcBef>
                <a:spcPts val="0"/>
              </a:spcBef>
              <a:spcAft>
                <a:spcPts val="0"/>
              </a:spcAft>
              <a:buNone/>
            </a:pPr>
            <a:r>
              <a:rPr b="1" lang="ja" sz="1800">
                <a:solidFill>
                  <a:schemeClr val="dk1"/>
                </a:solidFill>
                <a:latin typeface="Meiryo"/>
                <a:ea typeface="Meiryo"/>
                <a:cs typeface="Meiryo"/>
                <a:sym typeface="Meiryo"/>
              </a:rPr>
              <a:t>1．</a:t>
            </a:r>
            <a:r>
              <a:rPr b="1" lang="ja" sz="1800">
                <a:solidFill>
                  <a:schemeClr val="dk1"/>
                </a:solidFill>
                <a:latin typeface="Meiryo"/>
                <a:ea typeface="Meiryo"/>
                <a:cs typeface="Meiryo"/>
                <a:sym typeface="Meiryo"/>
              </a:rPr>
              <a:t>仮想化環境の種類</a:t>
            </a:r>
            <a:endParaRPr b="0" i="0" sz="1800" u="none" cap="none" strike="noStrike">
              <a:solidFill>
                <a:srgbClr val="000000"/>
              </a:solidFill>
              <a:latin typeface="Arial"/>
              <a:ea typeface="Arial"/>
              <a:cs typeface="Arial"/>
              <a:sym typeface="Arial"/>
            </a:endParaRPr>
          </a:p>
          <a:p>
            <a:pPr indent="0" lvl="0" marL="12700" marR="0" rtl="0" algn="l">
              <a:lnSpc>
                <a:spcPct val="100000"/>
              </a:lnSpc>
              <a:spcBef>
                <a:spcPts val="1300"/>
              </a:spcBef>
              <a:spcAft>
                <a:spcPts val="0"/>
              </a:spcAft>
              <a:buNone/>
            </a:pPr>
            <a:r>
              <a:rPr b="0" i="0" lang="ja" sz="1700" u="none" cap="none" strike="noStrike">
                <a:solidFill>
                  <a:srgbClr val="000000"/>
                </a:solidFill>
                <a:latin typeface="Arial"/>
                <a:ea typeface="Arial"/>
                <a:cs typeface="Arial"/>
                <a:sym typeface="Arial"/>
              </a:rPr>
              <a:t>仮想化環境は仮想マシン（VM）とコンテナによる2種類が大別され、仮想マシン（VM）はホスト型とハイパーバイザー型の2つのタイプが存在する。</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1.2 仮想マシン（VM）- ホストOS型仮想化①</a:t>
            </a:r>
            <a:endParaRPr sz="2500"/>
          </a:p>
        </p:txBody>
      </p:sp>
      <p:sp>
        <p:nvSpPr>
          <p:cNvPr id="185" name="Google Shape;185;p33"/>
          <p:cNvSpPr txBox="1"/>
          <p:nvPr>
            <p:ph idx="12" type="sldNum"/>
          </p:nvPr>
        </p:nvSpPr>
        <p:spPr>
          <a:xfrm>
            <a:off x="6958399" y="4797010"/>
            <a:ext cx="2057400" cy="27382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186" name="Google Shape;186;p33"/>
          <p:cNvSpPr/>
          <p:nvPr/>
        </p:nvSpPr>
        <p:spPr>
          <a:xfrm>
            <a:off x="68579" y="542925"/>
            <a:ext cx="6740366" cy="0"/>
          </a:xfrm>
          <a:custGeom>
            <a:rect b="b" l="l" r="r" t="t"/>
            <a:pathLst>
              <a:path extrusionOk="0" h="120000" w="8987155">
                <a:moveTo>
                  <a:pt x="0" y="0"/>
                </a:moveTo>
                <a:lnTo>
                  <a:pt x="89869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87" name="Google Shape;187;p33"/>
          <p:cNvSpPr txBox="1"/>
          <p:nvPr/>
        </p:nvSpPr>
        <p:spPr>
          <a:xfrm>
            <a:off x="6250018" y="4848682"/>
            <a:ext cx="77153" cy="115416"/>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ja" sz="900" u="none" cap="none" strike="noStrike">
                <a:solidFill>
                  <a:srgbClr val="888888"/>
                </a:solidFill>
                <a:latin typeface="Arial"/>
                <a:ea typeface="Arial"/>
                <a:cs typeface="Arial"/>
                <a:sym typeface="Arial"/>
              </a:rPr>
              <a:t>8</a:t>
            </a:r>
            <a:endParaRPr b="0" i="0" sz="900" u="none" cap="none" strike="noStrike">
              <a:solidFill>
                <a:srgbClr val="000000"/>
              </a:solidFill>
              <a:latin typeface="Arial"/>
              <a:ea typeface="Arial"/>
              <a:cs typeface="Arial"/>
              <a:sym typeface="Arial"/>
            </a:endParaRPr>
          </a:p>
        </p:txBody>
      </p:sp>
      <p:sp>
        <p:nvSpPr>
          <p:cNvPr id="188" name="Google Shape;188;p33"/>
          <p:cNvSpPr txBox="1"/>
          <p:nvPr/>
        </p:nvSpPr>
        <p:spPr>
          <a:xfrm>
            <a:off x="206045" y="555653"/>
            <a:ext cx="7811760" cy="1115690"/>
          </a:xfrm>
          <a:prstGeom prst="rect">
            <a:avLst/>
          </a:prstGeom>
          <a:noFill/>
          <a:ln>
            <a:noFill/>
          </a:ln>
        </p:spPr>
        <p:txBody>
          <a:bodyPr anchorCtr="0" anchor="t" bIns="0" lIns="0" spcFirstLastPara="1" rIns="0" wrap="square" tIns="165725">
            <a:noAutofit/>
          </a:bodyPr>
          <a:lstStyle/>
          <a:p>
            <a:pPr indent="0" lvl="0" marL="12700" marR="0" rtl="0" algn="l">
              <a:lnSpc>
                <a:spcPct val="100000"/>
              </a:lnSpc>
              <a:spcBef>
                <a:spcPts val="0"/>
              </a:spcBef>
              <a:spcAft>
                <a:spcPts val="0"/>
              </a:spcAft>
              <a:buNone/>
            </a:pPr>
            <a:r>
              <a:rPr b="1" lang="ja" sz="1800">
                <a:solidFill>
                  <a:schemeClr val="dk1"/>
                </a:solidFill>
                <a:latin typeface="Meiryo"/>
                <a:ea typeface="Meiryo"/>
                <a:cs typeface="Meiryo"/>
                <a:sym typeface="Meiryo"/>
              </a:rPr>
              <a:t>ホストOS型仮想化</a:t>
            </a:r>
            <a:endParaRPr b="0" i="0" sz="1800" u="none" cap="none" strike="noStrike">
              <a:solidFill>
                <a:srgbClr val="000000"/>
              </a:solidFill>
              <a:latin typeface="Arial"/>
              <a:ea typeface="Arial"/>
              <a:cs typeface="Arial"/>
              <a:sym typeface="Arial"/>
            </a:endParaRPr>
          </a:p>
          <a:p>
            <a:pPr indent="0" lvl="0" marL="12700" marR="0" rtl="0" algn="l">
              <a:lnSpc>
                <a:spcPct val="100000"/>
              </a:lnSpc>
              <a:spcBef>
                <a:spcPts val="1300"/>
              </a:spcBef>
              <a:spcAft>
                <a:spcPts val="0"/>
              </a:spcAft>
              <a:buNone/>
            </a:pPr>
            <a:r>
              <a:rPr b="0" i="0" lang="ja" sz="1700" u="none" cap="none" strike="noStrike">
                <a:solidFill>
                  <a:srgbClr val="000000"/>
                </a:solidFill>
                <a:latin typeface="Arial"/>
                <a:ea typeface="Arial"/>
                <a:cs typeface="Arial"/>
                <a:sym typeface="Arial"/>
              </a:rPr>
              <a:t>ホストOS上で動作する仮想化ソフトウェアで仮想マシンを稼働させる方式。</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None/>
            </a:pPr>
            <a:r>
              <a:rPr b="0" i="0" lang="ja" sz="1700" u="none" cap="none" strike="noStrike">
                <a:solidFill>
                  <a:srgbClr val="000000"/>
                </a:solidFill>
                <a:latin typeface="Arial"/>
                <a:ea typeface="Arial"/>
                <a:cs typeface="Arial"/>
                <a:sym typeface="Arial"/>
              </a:rPr>
              <a:t>手軽に利用できるが、オーバーヘッド</a:t>
            </a:r>
            <a:r>
              <a:rPr lang="ja" sz="1700"/>
              <a:t>（負荷）</a:t>
            </a:r>
            <a:r>
              <a:rPr b="0" i="0" lang="ja" sz="1700" u="none" cap="none" strike="noStrike">
                <a:solidFill>
                  <a:srgbClr val="000000"/>
                </a:solidFill>
                <a:latin typeface="Arial"/>
                <a:ea typeface="Arial"/>
                <a:cs typeface="Arial"/>
                <a:sym typeface="Arial"/>
              </a:rPr>
              <a:t>が大きい。</a:t>
            </a:r>
            <a:endParaRPr sz="1100"/>
          </a:p>
        </p:txBody>
      </p:sp>
      <p:sp>
        <p:nvSpPr>
          <p:cNvPr id="189" name="Google Shape;189;p33"/>
          <p:cNvSpPr/>
          <p:nvPr/>
        </p:nvSpPr>
        <p:spPr>
          <a:xfrm>
            <a:off x="299930" y="3617653"/>
            <a:ext cx="7729544" cy="362426"/>
          </a:xfrm>
          <a:custGeom>
            <a:rect b="b" l="l" r="r" t="t"/>
            <a:pathLst>
              <a:path extrusionOk="0" h="483235" w="8333740">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FEE599"/>
          </a:solidFill>
          <a:ln cap="flat" cmpd="sng" w="259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仮想化ソフトウェア（ハイパーバイザー）</a:t>
            </a:r>
            <a:endParaRPr b="0" i="0" sz="1400" u="none" cap="none" strike="noStrike">
              <a:solidFill>
                <a:srgbClr val="000000"/>
              </a:solidFill>
              <a:latin typeface="Arial"/>
              <a:ea typeface="Arial"/>
              <a:cs typeface="Arial"/>
              <a:sym typeface="Arial"/>
            </a:endParaRPr>
          </a:p>
        </p:txBody>
      </p:sp>
      <p:sp>
        <p:nvSpPr>
          <p:cNvPr id="190" name="Google Shape;190;p33"/>
          <p:cNvSpPr/>
          <p:nvPr/>
        </p:nvSpPr>
        <p:spPr>
          <a:xfrm>
            <a:off x="306339" y="1910264"/>
            <a:ext cx="2343383" cy="1607967"/>
          </a:xfrm>
          <a:custGeom>
            <a:rect b="b" l="l" r="r" t="t"/>
            <a:pathLst>
              <a:path extrusionOk="0" h="1853564" w="2531745">
                <a:moveTo>
                  <a:pt x="2361057" y="0"/>
                </a:moveTo>
                <a:lnTo>
                  <a:pt x="170307" y="0"/>
                </a:lnTo>
                <a:lnTo>
                  <a:pt x="125033" y="6080"/>
                </a:lnTo>
                <a:lnTo>
                  <a:pt x="84350" y="23240"/>
                </a:lnTo>
                <a:lnTo>
                  <a:pt x="49882" y="49863"/>
                </a:lnTo>
                <a:lnTo>
                  <a:pt x="23252" y="84327"/>
                </a:lnTo>
                <a:lnTo>
                  <a:pt x="6083" y="125015"/>
                </a:lnTo>
                <a:lnTo>
                  <a:pt x="0" y="170307"/>
                </a:lnTo>
                <a:lnTo>
                  <a:pt x="0" y="1682877"/>
                </a:lnTo>
                <a:lnTo>
                  <a:pt x="6083" y="1728168"/>
                </a:lnTo>
                <a:lnTo>
                  <a:pt x="23252" y="1768856"/>
                </a:lnTo>
                <a:lnTo>
                  <a:pt x="49882" y="1803320"/>
                </a:lnTo>
                <a:lnTo>
                  <a:pt x="84350" y="1829943"/>
                </a:lnTo>
                <a:lnTo>
                  <a:pt x="125033" y="1847103"/>
                </a:lnTo>
                <a:lnTo>
                  <a:pt x="170307" y="1853184"/>
                </a:lnTo>
                <a:lnTo>
                  <a:pt x="2361057" y="1853184"/>
                </a:lnTo>
                <a:lnTo>
                  <a:pt x="2406348" y="1847103"/>
                </a:lnTo>
                <a:lnTo>
                  <a:pt x="2447036" y="1829943"/>
                </a:lnTo>
                <a:lnTo>
                  <a:pt x="2481500" y="1803320"/>
                </a:lnTo>
                <a:lnTo>
                  <a:pt x="2508123" y="1768856"/>
                </a:lnTo>
                <a:lnTo>
                  <a:pt x="2525283" y="1728168"/>
                </a:lnTo>
                <a:lnTo>
                  <a:pt x="2531364" y="1682877"/>
                </a:lnTo>
                <a:lnTo>
                  <a:pt x="2531364" y="170307"/>
                </a:lnTo>
                <a:lnTo>
                  <a:pt x="2525283" y="125015"/>
                </a:lnTo>
                <a:lnTo>
                  <a:pt x="2508123" y="84327"/>
                </a:lnTo>
                <a:lnTo>
                  <a:pt x="2481500" y="49863"/>
                </a:lnTo>
                <a:lnTo>
                  <a:pt x="2447036" y="23240"/>
                </a:lnTo>
                <a:lnTo>
                  <a:pt x="2406348" y="6080"/>
                </a:lnTo>
                <a:lnTo>
                  <a:pt x="236105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1" name="Google Shape;191;p33"/>
          <p:cNvSpPr/>
          <p:nvPr/>
        </p:nvSpPr>
        <p:spPr>
          <a:xfrm>
            <a:off x="306350" y="1827169"/>
            <a:ext cx="2341864" cy="1788689"/>
          </a:xfrm>
          <a:custGeom>
            <a:rect b="b" l="l" r="r" t="t"/>
            <a:pathLst>
              <a:path extrusionOk="0" h="1853564" w="2531745">
                <a:moveTo>
                  <a:pt x="0" y="170307"/>
                </a:moveTo>
                <a:lnTo>
                  <a:pt x="6083" y="125015"/>
                </a:lnTo>
                <a:lnTo>
                  <a:pt x="23252" y="84327"/>
                </a:lnTo>
                <a:lnTo>
                  <a:pt x="49882" y="49863"/>
                </a:lnTo>
                <a:lnTo>
                  <a:pt x="84350" y="23240"/>
                </a:lnTo>
                <a:lnTo>
                  <a:pt x="125033" y="6080"/>
                </a:lnTo>
                <a:lnTo>
                  <a:pt x="170307" y="0"/>
                </a:lnTo>
                <a:lnTo>
                  <a:pt x="2361057" y="0"/>
                </a:lnTo>
                <a:lnTo>
                  <a:pt x="2406348" y="6080"/>
                </a:lnTo>
                <a:lnTo>
                  <a:pt x="2447036" y="23240"/>
                </a:lnTo>
                <a:lnTo>
                  <a:pt x="2481500" y="49863"/>
                </a:lnTo>
                <a:lnTo>
                  <a:pt x="2508123" y="84327"/>
                </a:lnTo>
                <a:lnTo>
                  <a:pt x="2525283" y="125015"/>
                </a:lnTo>
                <a:lnTo>
                  <a:pt x="2531364" y="170307"/>
                </a:lnTo>
                <a:lnTo>
                  <a:pt x="2531364" y="1682877"/>
                </a:lnTo>
                <a:lnTo>
                  <a:pt x="2525283" y="1728168"/>
                </a:lnTo>
                <a:lnTo>
                  <a:pt x="2508123" y="1768856"/>
                </a:lnTo>
                <a:lnTo>
                  <a:pt x="2481500" y="1803320"/>
                </a:lnTo>
                <a:lnTo>
                  <a:pt x="2447036" y="1829943"/>
                </a:lnTo>
                <a:lnTo>
                  <a:pt x="2406348" y="1847103"/>
                </a:lnTo>
                <a:lnTo>
                  <a:pt x="2361057" y="1853184"/>
                </a:lnTo>
                <a:lnTo>
                  <a:pt x="170307" y="1853184"/>
                </a:lnTo>
                <a:lnTo>
                  <a:pt x="125033" y="1847103"/>
                </a:lnTo>
                <a:lnTo>
                  <a:pt x="84350" y="1829943"/>
                </a:lnTo>
                <a:lnTo>
                  <a:pt x="49882" y="1803320"/>
                </a:lnTo>
                <a:lnTo>
                  <a:pt x="23252" y="1768856"/>
                </a:lnTo>
                <a:lnTo>
                  <a:pt x="6083" y="1728168"/>
                </a:lnTo>
                <a:lnTo>
                  <a:pt x="0" y="1682877"/>
                </a:lnTo>
                <a:lnTo>
                  <a:pt x="0" y="17030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2" name="Google Shape;192;p33"/>
          <p:cNvSpPr txBox="1"/>
          <p:nvPr/>
        </p:nvSpPr>
        <p:spPr>
          <a:xfrm>
            <a:off x="663742" y="1908100"/>
            <a:ext cx="1625700" cy="3393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800" u="none" cap="none" strike="noStrike">
                <a:solidFill>
                  <a:srgbClr val="000000"/>
                </a:solidFill>
                <a:latin typeface="Arial"/>
                <a:ea typeface="Arial"/>
                <a:cs typeface="Arial"/>
                <a:sym typeface="Arial"/>
              </a:rPr>
              <a:t>仮想マシンA</a:t>
            </a:r>
            <a:endParaRPr b="0" i="0" sz="1800" u="none" cap="none" strike="noStrike">
              <a:solidFill>
                <a:srgbClr val="000000"/>
              </a:solidFill>
              <a:latin typeface="Arial"/>
              <a:ea typeface="Arial"/>
              <a:cs typeface="Arial"/>
              <a:sym typeface="Arial"/>
            </a:endParaRPr>
          </a:p>
        </p:txBody>
      </p:sp>
      <p:grpSp>
        <p:nvGrpSpPr>
          <p:cNvPr id="193" name="Google Shape;193;p33"/>
          <p:cNvGrpSpPr/>
          <p:nvPr/>
        </p:nvGrpSpPr>
        <p:grpSpPr>
          <a:xfrm>
            <a:off x="523574" y="2221068"/>
            <a:ext cx="1935480" cy="419205"/>
            <a:chOff x="640842" y="3548633"/>
            <a:chExt cx="2091055" cy="483234"/>
          </a:xfrm>
        </p:grpSpPr>
        <p:sp>
          <p:nvSpPr>
            <p:cNvPr id="194" name="Google Shape;194;p33"/>
            <p:cNvSpPr/>
            <p:nvPr/>
          </p:nvSpPr>
          <p:spPr>
            <a:xfrm>
              <a:off x="640842" y="3548633"/>
              <a:ext cx="2091055" cy="483234"/>
            </a:xfrm>
            <a:custGeom>
              <a:rect b="b" l="l" r="r" t="t"/>
              <a:pathLst>
                <a:path extrusionOk="0" h="483235" w="209105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F8CAA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5" name="Google Shape;195;p33"/>
            <p:cNvSpPr/>
            <p:nvPr/>
          </p:nvSpPr>
          <p:spPr>
            <a:xfrm>
              <a:off x="640842" y="3548633"/>
              <a:ext cx="2091055" cy="483234"/>
            </a:xfrm>
            <a:custGeom>
              <a:rect b="b" l="l" r="r" t="t"/>
              <a:pathLst>
                <a:path extrusionOk="0" h="483235" w="209105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196" name="Google Shape;196;p33"/>
          <p:cNvSpPr txBox="1"/>
          <p:nvPr/>
        </p:nvSpPr>
        <p:spPr>
          <a:xfrm>
            <a:off x="604496" y="2300668"/>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アプリケーション</a:t>
            </a:r>
            <a:endParaRPr sz="1100"/>
          </a:p>
        </p:txBody>
      </p:sp>
      <p:grpSp>
        <p:nvGrpSpPr>
          <p:cNvPr id="197" name="Google Shape;197;p33"/>
          <p:cNvGrpSpPr/>
          <p:nvPr/>
        </p:nvGrpSpPr>
        <p:grpSpPr>
          <a:xfrm>
            <a:off x="523574" y="3136185"/>
            <a:ext cx="1935480" cy="419205"/>
            <a:chOff x="640842" y="4164329"/>
            <a:chExt cx="2091055" cy="483234"/>
          </a:xfrm>
        </p:grpSpPr>
        <p:sp>
          <p:nvSpPr>
            <p:cNvPr id="198" name="Google Shape;198;p33"/>
            <p:cNvSpPr/>
            <p:nvPr/>
          </p:nvSpPr>
          <p:spPr>
            <a:xfrm>
              <a:off x="640842" y="4164329"/>
              <a:ext cx="2091055" cy="483234"/>
            </a:xfrm>
            <a:custGeom>
              <a:rect b="b" l="l" r="r" t="t"/>
              <a:pathLst>
                <a:path extrusionOk="0" h="483235" w="2091055">
                  <a:moveTo>
                    <a:pt x="2010409" y="0"/>
                  </a:moveTo>
                  <a:lnTo>
                    <a:pt x="80517" y="0"/>
                  </a:lnTo>
                  <a:lnTo>
                    <a:pt x="49179" y="6330"/>
                  </a:lnTo>
                  <a:lnTo>
                    <a:pt x="23585" y="23590"/>
                  </a:lnTo>
                  <a:lnTo>
                    <a:pt x="6328" y="49184"/>
                  </a:lnTo>
                  <a:lnTo>
                    <a:pt x="0" y="80518"/>
                  </a:lnTo>
                  <a:lnTo>
                    <a:pt x="0" y="402590"/>
                  </a:lnTo>
                  <a:lnTo>
                    <a:pt x="6328" y="433923"/>
                  </a:lnTo>
                  <a:lnTo>
                    <a:pt x="23585" y="459517"/>
                  </a:lnTo>
                  <a:lnTo>
                    <a:pt x="49179" y="476777"/>
                  </a:lnTo>
                  <a:lnTo>
                    <a:pt x="80517" y="483108"/>
                  </a:lnTo>
                  <a:lnTo>
                    <a:pt x="2010409"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09" y="0"/>
                  </a:lnTo>
                  <a:close/>
                </a:path>
              </a:pathLst>
            </a:custGeom>
            <a:solidFill>
              <a:srgbClr val="FFCC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99" name="Google Shape;199;p33"/>
            <p:cNvSpPr/>
            <p:nvPr/>
          </p:nvSpPr>
          <p:spPr>
            <a:xfrm>
              <a:off x="640842" y="4164329"/>
              <a:ext cx="2091055" cy="483234"/>
            </a:xfrm>
            <a:custGeom>
              <a:rect b="b" l="l" r="r" t="t"/>
              <a:pathLst>
                <a:path extrusionOk="0" h="483235" w="2091055">
                  <a:moveTo>
                    <a:pt x="0" y="80518"/>
                  </a:moveTo>
                  <a:lnTo>
                    <a:pt x="6328" y="49184"/>
                  </a:lnTo>
                  <a:lnTo>
                    <a:pt x="23585" y="23590"/>
                  </a:lnTo>
                  <a:lnTo>
                    <a:pt x="49179" y="6330"/>
                  </a:lnTo>
                  <a:lnTo>
                    <a:pt x="80517" y="0"/>
                  </a:lnTo>
                  <a:lnTo>
                    <a:pt x="2010409"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09" y="483108"/>
                  </a:lnTo>
                  <a:lnTo>
                    <a:pt x="80517" y="483108"/>
                  </a:lnTo>
                  <a:lnTo>
                    <a:pt x="49179" y="476777"/>
                  </a:lnTo>
                  <a:lnTo>
                    <a:pt x="23585" y="459517"/>
                  </a:lnTo>
                  <a:lnTo>
                    <a:pt x="6328" y="433923"/>
                  </a:lnTo>
                  <a:lnTo>
                    <a:pt x="0" y="402590"/>
                  </a:lnTo>
                  <a:lnTo>
                    <a:pt x="0" y="80518"/>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00" name="Google Shape;200;p33"/>
          <p:cNvSpPr txBox="1"/>
          <p:nvPr/>
        </p:nvSpPr>
        <p:spPr>
          <a:xfrm>
            <a:off x="986772" y="3214027"/>
            <a:ext cx="9534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ゲストOS</a:t>
            </a:r>
            <a:endParaRPr b="0" i="0" sz="1400" u="none" cap="none" strike="noStrike">
              <a:solidFill>
                <a:srgbClr val="000000"/>
              </a:solidFill>
              <a:latin typeface="Arial"/>
              <a:ea typeface="Arial"/>
              <a:cs typeface="Arial"/>
              <a:sym typeface="Arial"/>
            </a:endParaRPr>
          </a:p>
        </p:txBody>
      </p:sp>
      <p:grpSp>
        <p:nvGrpSpPr>
          <p:cNvPr id="201" name="Google Shape;201;p33"/>
          <p:cNvGrpSpPr/>
          <p:nvPr/>
        </p:nvGrpSpPr>
        <p:grpSpPr>
          <a:xfrm>
            <a:off x="2990751" y="1827207"/>
            <a:ext cx="2344559" cy="1790172"/>
            <a:chOff x="3306318" y="2926841"/>
            <a:chExt cx="2533015" cy="1853564"/>
          </a:xfrm>
        </p:grpSpPr>
        <p:sp>
          <p:nvSpPr>
            <p:cNvPr id="202" name="Google Shape;202;p33"/>
            <p:cNvSpPr/>
            <p:nvPr/>
          </p:nvSpPr>
          <p:spPr>
            <a:xfrm>
              <a:off x="3306318" y="2926841"/>
              <a:ext cx="2533015" cy="1853564"/>
            </a:xfrm>
            <a:custGeom>
              <a:rect b="b" l="l" r="r" t="t"/>
              <a:pathLst>
                <a:path extrusionOk="0" h="1853564" w="2533015">
                  <a:moveTo>
                    <a:pt x="2362581"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2581" y="1853184"/>
                  </a:lnTo>
                  <a:lnTo>
                    <a:pt x="2407872" y="1847103"/>
                  </a:lnTo>
                  <a:lnTo>
                    <a:pt x="2448560" y="1829943"/>
                  </a:lnTo>
                  <a:lnTo>
                    <a:pt x="2483024" y="1803320"/>
                  </a:lnTo>
                  <a:lnTo>
                    <a:pt x="2509647" y="1768856"/>
                  </a:lnTo>
                  <a:lnTo>
                    <a:pt x="2526807" y="1728168"/>
                  </a:lnTo>
                  <a:lnTo>
                    <a:pt x="2532888" y="1682877"/>
                  </a:lnTo>
                  <a:lnTo>
                    <a:pt x="2532888" y="170307"/>
                  </a:lnTo>
                  <a:lnTo>
                    <a:pt x="2526807" y="125015"/>
                  </a:lnTo>
                  <a:lnTo>
                    <a:pt x="2509647" y="84327"/>
                  </a:lnTo>
                  <a:lnTo>
                    <a:pt x="2483024" y="49863"/>
                  </a:lnTo>
                  <a:lnTo>
                    <a:pt x="2448560" y="23240"/>
                  </a:lnTo>
                  <a:lnTo>
                    <a:pt x="2407872" y="6080"/>
                  </a:lnTo>
                  <a:lnTo>
                    <a:pt x="236258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3" name="Google Shape;203;p33"/>
            <p:cNvSpPr/>
            <p:nvPr/>
          </p:nvSpPr>
          <p:spPr>
            <a:xfrm>
              <a:off x="3306318" y="2926841"/>
              <a:ext cx="2533015" cy="1853564"/>
            </a:xfrm>
            <a:custGeom>
              <a:rect b="b" l="l" r="r" t="t"/>
              <a:pathLst>
                <a:path extrusionOk="0" h="1853564" w="2533015">
                  <a:moveTo>
                    <a:pt x="0" y="170307"/>
                  </a:moveTo>
                  <a:lnTo>
                    <a:pt x="6080" y="125015"/>
                  </a:lnTo>
                  <a:lnTo>
                    <a:pt x="23240" y="84327"/>
                  </a:lnTo>
                  <a:lnTo>
                    <a:pt x="49863" y="49863"/>
                  </a:lnTo>
                  <a:lnTo>
                    <a:pt x="84327" y="23240"/>
                  </a:lnTo>
                  <a:lnTo>
                    <a:pt x="125015" y="6080"/>
                  </a:lnTo>
                  <a:lnTo>
                    <a:pt x="170307" y="0"/>
                  </a:lnTo>
                  <a:lnTo>
                    <a:pt x="2362581" y="0"/>
                  </a:lnTo>
                  <a:lnTo>
                    <a:pt x="2407872" y="6080"/>
                  </a:lnTo>
                  <a:lnTo>
                    <a:pt x="2448560" y="23240"/>
                  </a:lnTo>
                  <a:lnTo>
                    <a:pt x="2483024" y="49863"/>
                  </a:lnTo>
                  <a:lnTo>
                    <a:pt x="2509647" y="84327"/>
                  </a:lnTo>
                  <a:lnTo>
                    <a:pt x="2526807" y="125015"/>
                  </a:lnTo>
                  <a:lnTo>
                    <a:pt x="2532888" y="170307"/>
                  </a:lnTo>
                  <a:lnTo>
                    <a:pt x="2532888" y="1682877"/>
                  </a:lnTo>
                  <a:lnTo>
                    <a:pt x="2526807" y="1728168"/>
                  </a:lnTo>
                  <a:lnTo>
                    <a:pt x="2509647" y="1768856"/>
                  </a:lnTo>
                  <a:lnTo>
                    <a:pt x="2483024" y="1803320"/>
                  </a:lnTo>
                  <a:lnTo>
                    <a:pt x="2448560" y="1829943"/>
                  </a:lnTo>
                  <a:lnTo>
                    <a:pt x="2407872" y="1847103"/>
                  </a:lnTo>
                  <a:lnTo>
                    <a:pt x="2362581"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04" name="Google Shape;204;p33"/>
          <p:cNvSpPr txBox="1"/>
          <p:nvPr/>
        </p:nvSpPr>
        <p:spPr>
          <a:xfrm>
            <a:off x="3350680" y="1908100"/>
            <a:ext cx="1623900" cy="3393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800" u="none" cap="none" strike="noStrike">
                <a:solidFill>
                  <a:srgbClr val="000000"/>
                </a:solidFill>
                <a:latin typeface="Arial"/>
                <a:ea typeface="Arial"/>
                <a:cs typeface="Arial"/>
                <a:sym typeface="Arial"/>
              </a:rPr>
              <a:t>仮想マシンB</a:t>
            </a:r>
            <a:endParaRPr b="0" i="0" sz="1800" u="none" cap="none" strike="noStrike">
              <a:solidFill>
                <a:srgbClr val="000000"/>
              </a:solidFill>
              <a:latin typeface="Arial"/>
              <a:ea typeface="Arial"/>
              <a:cs typeface="Arial"/>
              <a:sym typeface="Arial"/>
            </a:endParaRPr>
          </a:p>
        </p:txBody>
      </p:sp>
      <p:grpSp>
        <p:nvGrpSpPr>
          <p:cNvPr id="205" name="Google Shape;205;p33"/>
          <p:cNvGrpSpPr/>
          <p:nvPr/>
        </p:nvGrpSpPr>
        <p:grpSpPr>
          <a:xfrm>
            <a:off x="3207973" y="2221068"/>
            <a:ext cx="1935480" cy="419205"/>
            <a:chOff x="3541014" y="3548633"/>
            <a:chExt cx="2091055" cy="483234"/>
          </a:xfrm>
        </p:grpSpPr>
        <p:sp>
          <p:nvSpPr>
            <p:cNvPr id="206" name="Google Shape;206;p33"/>
            <p:cNvSpPr/>
            <p:nvPr/>
          </p:nvSpPr>
          <p:spPr>
            <a:xfrm>
              <a:off x="3541014" y="3548633"/>
              <a:ext cx="2091055" cy="483234"/>
            </a:xfrm>
            <a:custGeom>
              <a:rect b="b" l="l" r="r" t="t"/>
              <a:pathLst>
                <a:path extrusionOk="0" h="483235" w="2091054">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F8CAA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07" name="Google Shape;207;p33"/>
            <p:cNvSpPr/>
            <p:nvPr/>
          </p:nvSpPr>
          <p:spPr>
            <a:xfrm>
              <a:off x="3541014" y="3548633"/>
              <a:ext cx="2091055" cy="483234"/>
            </a:xfrm>
            <a:custGeom>
              <a:rect b="b" l="l" r="r" t="t"/>
              <a:pathLst>
                <a:path extrusionOk="0" h="483235" w="2091054">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08" name="Google Shape;208;p33"/>
          <p:cNvSpPr txBox="1"/>
          <p:nvPr/>
        </p:nvSpPr>
        <p:spPr>
          <a:xfrm>
            <a:off x="3289788" y="2300668"/>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アプリケーション</a:t>
            </a:r>
            <a:endParaRPr sz="1100"/>
          </a:p>
        </p:txBody>
      </p:sp>
      <p:grpSp>
        <p:nvGrpSpPr>
          <p:cNvPr id="209" name="Google Shape;209;p33"/>
          <p:cNvGrpSpPr/>
          <p:nvPr/>
        </p:nvGrpSpPr>
        <p:grpSpPr>
          <a:xfrm>
            <a:off x="3207973" y="3136185"/>
            <a:ext cx="1935480" cy="419205"/>
            <a:chOff x="3541014" y="4164329"/>
            <a:chExt cx="2091055" cy="483234"/>
          </a:xfrm>
        </p:grpSpPr>
        <p:sp>
          <p:nvSpPr>
            <p:cNvPr id="210" name="Google Shape;210;p33"/>
            <p:cNvSpPr/>
            <p:nvPr/>
          </p:nvSpPr>
          <p:spPr>
            <a:xfrm>
              <a:off x="3541014" y="4164329"/>
              <a:ext cx="2091055" cy="483234"/>
            </a:xfrm>
            <a:custGeom>
              <a:rect b="b" l="l" r="r" t="t"/>
              <a:pathLst>
                <a:path extrusionOk="0" h="483235" w="2091054">
                  <a:moveTo>
                    <a:pt x="2010410" y="0"/>
                  </a:moveTo>
                  <a:lnTo>
                    <a:pt x="80518" y="0"/>
                  </a:lnTo>
                  <a:lnTo>
                    <a:pt x="49184" y="6330"/>
                  </a:lnTo>
                  <a:lnTo>
                    <a:pt x="23590" y="23590"/>
                  </a:lnTo>
                  <a:lnTo>
                    <a:pt x="6330" y="49184"/>
                  </a:lnTo>
                  <a:lnTo>
                    <a:pt x="0" y="80518"/>
                  </a:lnTo>
                  <a:lnTo>
                    <a:pt x="0" y="402590"/>
                  </a:lnTo>
                  <a:lnTo>
                    <a:pt x="6330" y="433923"/>
                  </a:lnTo>
                  <a:lnTo>
                    <a:pt x="23590" y="459517"/>
                  </a:lnTo>
                  <a:lnTo>
                    <a:pt x="49184" y="476777"/>
                  </a:lnTo>
                  <a:lnTo>
                    <a:pt x="80518" y="483108"/>
                  </a:lnTo>
                  <a:lnTo>
                    <a:pt x="2010410" y="483108"/>
                  </a:lnTo>
                  <a:lnTo>
                    <a:pt x="2041743" y="476777"/>
                  </a:lnTo>
                  <a:lnTo>
                    <a:pt x="2067337" y="459517"/>
                  </a:lnTo>
                  <a:lnTo>
                    <a:pt x="2084597" y="433923"/>
                  </a:lnTo>
                  <a:lnTo>
                    <a:pt x="2090927" y="402590"/>
                  </a:lnTo>
                  <a:lnTo>
                    <a:pt x="2090927" y="80518"/>
                  </a:lnTo>
                  <a:lnTo>
                    <a:pt x="2084597" y="49184"/>
                  </a:lnTo>
                  <a:lnTo>
                    <a:pt x="2067337" y="23590"/>
                  </a:lnTo>
                  <a:lnTo>
                    <a:pt x="2041743" y="6330"/>
                  </a:lnTo>
                  <a:lnTo>
                    <a:pt x="2010410" y="0"/>
                  </a:lnTo>
                  <a:close/>
                </a:path>
              </a:pathLst>
            </a:custGeom>
            <a:solidFill>
              <a:srgbClr val="FFCC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1" name="Google Shape;211;p33"/>
            <p:cNvSpPr/>
            <p:nvPr/>
          </p:nvSpPr>
          <p:spPr>
            <a:xfrm>
              <a:off x="3541014" y="4164329"/>
              <a:ext cx="2091055" cy="483234"/>
            </a:xfrm>
            <a:custGeom>
              <a:rect b="b" l="l" r="r" t="t"/>
              <a:pathLst>
                <a:path extrusionOk="0" h="483235" w="2091054">
                  <a:moveTo>
                    <a:pt x="0" y="80518"/>
                  </a:moveTo>
                  <a:lnTo>
                    <a:pt x="6330" y="49184"/>
                  </a:lnTo>
                  <a:lnTo>
                    <a:pt x="23590" y="23590"/>
                  </a:lnTo>
                  <a:lnTo>
                    <a:pt x="49184" y="6330"/>
                  </a:lnTo>
                  <a:lnTo>
                    <a:pt x="80518" y="0"/>
                  </a:lnTo>
                  <a:lnTo>
                    <a:pt x="2010410" y="0"/>
                  </a:lnTo>
                  <a:lnTo>
                    <a:pt x="2041743" y="6330"/>
                  </a:lnTo>
                  <a:lnTo>
                    <a:pt x="2067337" y="23590"/>
                  </a:lnTo>
                  <a:lnTo>
                    <a:pt x="2084597" y="49184"/>
                  </a:lnTo>
                  <a:lnTo>
                    <a:pt x="2090927" y="80518"/>
                  </a:lnTo>
                  <a:lnTo>
                    <a:pt x="2090927" y="402590"/>
                  </a:lnTo>
                  <a:lnTo>
                    <a:pt x="2084597" y="433923"/>
                  </a:lnTo>
                  <a:lnTo>
                    <a:pt x="2067337" y="459517"/>
                  </a:lnTo>
                  <a:lnTo>
                    <a:pt x="2041743" y="476777"/>
                  </a:lnTo>
                  <a:lnTo>
                    <a:pt x="2010410" y="483108"/>
                  </a:lnTo>
                  <a:lnTo>
                    <a:pt x="80518" y="483108"/>
                  </a:lnTo>
                  <a:lnTo>
                    <a:pt x="49184" y="476777"/>
                  </a:lnTo>
                  <a:lnTo>
                    <a:pt x="23590" y="459517"/>
                  </a:lnTo>
                  <a:lnTo>
                    <a:pt x="6330" y="433923"/>
                  </a:lnTo>
                  <a:lnTo>
                    <a:pt x="0" y="402590"/>
                  </a:lnTo>
                  <a:lnTo>
                    <a:pt x="0" y="80518"/>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12" name="Google Shape;212;p33"/>
          <p:cNvSpPr txBox="1"/>
          <p:nvPr/>
        </p:nvSpPr>
        <p:spPr>
          <a:xfrm>
            <a:off x="3672065" y="3212913"/>
            <a:ext cx="9534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ゲストOS</a:t>
            </a:r>
            <a:endParaRPr b="0" i="0" sz="1400" u="none" cap="none" strike="noStrike">
              <a:solidFill>
                <a:srgbClr val="000000"/>
              </a:solidFill>
              <a:latin typeface="Arial"/>
              <a:ea typeface="Arial"/>
              <a:cs typeface="Arial"/>
              <a:sym typeface="Arial"/>
            </a:endParaRPr>
          </a:p>
        </p:txBody>
      </p:sp>
      <p:grpSp>
        <p:nvGrpSpPr>
          <p:cNvPr id="213" name="Google Shape;213;p33"/>
          <p:cNvGrpSpPr/>
          <p:nvPr/>
        </p:nvGrpSpPr>
        <p:grpSpPr>
          <a:xfrm>
            <a:off x="5676561" y="1827207"/>
            <a:ext cx="2343383" cy="1790172"/>
            <a:chOff x="6208014" y="2926841"/>
            <a:chExt cx="2531745" cy="1853564"/>
          </a:xfrm>
        </p:grpSpPr>
        <p:sp>
          <p:nvSpPr>
            <p:cNvPr id="214" name="Google Shape;214;p33"/>
            <p:cNvSpPr/>
            <p:nvPr/>
          </p:nvSpPr>
          <p:spPr>
            <a:xfrm>
              <a:off x="6208014" y="2926841"/>
              <a:ext cx="2531745" cy="1853564"/>
            </a:xfrm>
            <a:custGeom>
              <a:rect b="b" l="l" r="r" t="t"/>
              <a:pathLst>
                <a:path extrusionOk="0" h="1853564" w="2531745">
                  <a:moveTo>
                    <a:pt x="2361057" y="0"/>
                  </a:moveTo>
                  <a:lnTo>
                    <a:pt x="170307" y="0"/>
                  </a:lnTo>
                  <a:lnTo>
                    <a:pt x="125015" y="6080"/>
                  </a:lnTo>
                  <a:lnTo>
                    <a:pt x="84327" y="23240"/>
                  </a:lnTo>
                  <a:lnTo>
                    <a:pt x="49863" y="49863"/>
                  </a:lnTo>
                  <a:lnTo>
                    <a:pt x="23240" y="84327"/>
                  </a:lnTo>
                  <a:lnTo>
                    <a:pt x="6080" y="125015"/>
                  </a:lnTo>
                  <a:lnTo>
                    <a:pt x="0" y="170307"/>
                  </a:lnTo>
                  <a:lnTo>
                    <a:pt x="0" y="1682877"/>
                  </a:lnTo>
                  <a:lnTo>
                    <a:pt x="6080" y="1728168"/>
                  </a:lnTo>
                  <a:lnTo>
                    <a:pt x="23240" y="1768856"/>
                  </a:lnTo>
                  <a:lnTo>
                    <a:pt x="49863" y="1803320"/>
                  </a:lnTo>
                  <a:lnTo>
                    <a:pt x="84327" y="1829943"/>
                  </a:lnTo>
                  <a:lnTo>
                    <a:pt x="125015" y="1847103"/>
                  </a:lnTo>
                  <a:lnTo>
                    <a:pt x="170307" y="1853184"/>
                  </a:lnTo>
                  <a:lnTo>
                    <a:pt x="2361057" y="1853184"/>
                  </a:lnTo>
                  <a:lnTo>
                    <a:pt x="2406348" y="1847103"/>
                  </a:lnTo>
                  <a:lnTo>
                    <a:pt x="2447036" y="1829943"/>
                  </a:lnTo>
                  <a:lnTo>
                    <a:pt x="2481500" y="1803320"/>
                  </a:lnTo>
                  <a:lnTo>
                    <a:pt x="2508122" y="1768856"/>
                  </a:lnTo>
                  <a:lnTo>
                    <a:pt x="2525283" y="1728168"/>
                  </a:lnTo>
                  <a:lnTo>
                    <a:pt x="2531364" y="1682877"/>
                  </a:lnTo>
                  <a:lnTo>
                    <a:pt x="2531364" y="170307"/>
                  </a:lnTo>
                  <a:lnTo>
                    <a:pt x="2525283" y="125015"/>
                  </a:lnTo>
                  <a:lnTo>
                    <a:pt x="2508122" y="84327"/>
                  </a:lnTo>
                  <a:lnTo>
                    <a:pt x="2481500" y="49863"/>
                  </a:lnTo>
                  <a:lnTo>
                    <a:pt x="2447036" y="23240"/>
                  </a:lnTo>
                  <a:lnTo>
                    <a:pt x="2406348" y="6080"/>
                  </a:lnTo>
                  <a:lnTo>
                    <a:pt x="2361057" y="0"/>
                  </a:lnTo>
                  <a:close/>
                </a:path>
              </a:pathLst>
            </a:cu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5" name="Google Shape;215;p33"/>
            <p:cNvSpPr/>
            <p:nvPr/>
          </p:nvSpPr>
          <p:spPr>
            <a:xfrm>
              <a:off x="6208014" y="2926841"/>
              <a:ext cx="2531745" cy="1853564"/>
            </a:xfrm>
            <a:custGeom>
              <a:rect b="b" l="l" r="r" t="t"/>
              <a:pathLst>
                <a:path extrusionOk="0" h="1853564" w="2531745">
                  <a:moveTo>
                    <a:pt x="0" y="170307"/>
                  </a:moveTo>
                  <a:lnTo>
                    <a:pt x="6080" y="125015"/>
                  </a:lnTo>
                  <a:lnTo>
                    <a:pt x="23240" y="84327"/>
                  </a:lnTo>
                  <a:lnTo>
                    <a:pt x="49863" y="49863"/>
                  </a:lnTo>
                  <a:lnTo>
                    <a:pt x="84327" y="23240"/>
                  </a:lnTo>
                  <a:lnTo>
                    <a:pt x="125015" y="6080"/>
                  </a:lnTo>
                  <a:lnTo>
                    <a:pt x="170307" y="0"/>
                  </a:lnTo>
                  <a:lnTo>
                    <a:pt x="2361057" y="0"/>
                  </a:lnTo>
                  <a:lnTo>
                    <a:pt x="2406348" y="6080"/>
                  </a:lnTo>
                  <a:lnTo>
                    <a:pt x="2447036" y="23240"/>
                  </a:lnTo>
                  <a:lnTo>
                    <a:pt x="2481500" y="49863"/>
                  </a:lnTo>
                  <a:lnTo>
                    <a:pt x="2508122" y="84327"/>
                  </a:lnTo>
                  <a:lnTo>
                    <a:pt x="2525283" y="125015"/>
                  </a:lnTo>
                  <a:lnTo>
                    <a:pt x="2531364" y="170307"/>
                  </a:lnTo>
                  <a:lnTo>
                    <a:pt x="2531364" y="1682877"/>
                  </a:lnTo>
                  <a:lnTo>
                    <a:pt x="2525283" y="1728168"/>
                  </a:lnTo>
                  <a:lnTo>
                    <a:pt x="2508122" y="1768856"/>
                  </a:lnTo>
                  <a:lnTo>
                    <a:pt x="2481500" y="1803320"/>
                  </a:lnTo>
                  <a:lnTo>
                    <a:pt x="2447036" y="1829943"/>
                  </a:lnTo>
                  <a:lnTo>
                    <a:pt x="2406348" y="1847103"/>
                  </a:lnTo>
                  <a:lnTo>
                    <a:pt x="2361057" y="1853184"/>
                  </a:lnTo>
                  <a:lnTo>
                    <a:pt x="170307" y="1853184"/>
                  </a:lnTo>
                  <a:lnTo>
                    <a:pt x="125015" y="1847103"/>
                  </a:lnTo>
                  <a:lnTo>
                    <a:pt x="84327" y="1829943"/>
                  </a:lnTo>
                  <a:lnTo>
                    <a:pt x="49863" y="1803320"/>
                  </a:lnTo>
                  <a:lnTo>
                    <a:pt x="23240" y="1768856"/>
                  </a:lnTo>
                  <a:lnTo>
                    <a:pt x="6080" y="1728168"/>
                  </a:lnTo>
                  <a:lnTo>
                    <a:pt x="0" y="1682877"/>
                  </a:lnTo>
                  <a:lnTo>
                    <a:pt x="0" y="17030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16" name="Google Shape;216;p33"/>
          <p:cNvSpPr txBox="1"/>
          <p:nvPr/>
        </p:nvSpPr>
        <p:spPr>
          <a:xfrm>
            <a:off x="6035903" y="1908100"/>
            <a:ext cx="1624500" cy="3393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800" u="none" cap="none" strike="noStrike">
                <a:solidFill>
                  <a:srgbClr val="000000"/>
                </a:solidFill>
                <a:latin typeface="Arial"/>
                <a:ea typeface="Arial"/>
                <a:cs typeface="Arial"/>
                <a:sym typeface="Arial"/>
              </a:rPr>
              <a:t>仮想マシンC</a:t>
            </a:r>
            <a:endParaRPr b="0" i="0" sz="1800" u="none" cap="none" strike="noStrike">
              <a:solidFill>
                <a:srgbClr val="000000"/>
              </a:solidFill>
              <a:latin typeface="Arial"/>
              <a:ea typeface="Arial"/>
              <a:cs typeface="Arial"/>
              <a:sym typeface="Arial"/>
            </a:endParaRPr>
          </a:p>
        </p:txBody>
      </p:sp>
      <p:grpSp>
        <p:nvGrpSpPr>
          <p:cNvPr id="217" name="Google Shape;217;p33"/>
          <p:cNvGrpSpPr/>
          <p:nvPr/>
        </p:nvGrpSpPr>
        <p:grpSpPr>
          <a:xfrm>
            <a:off x="5893782" y="2221068"/>
            <a:ext cx="1935480" cy="419205"/>
            <a:chOff x="6442709" y="3548633"/>
            <a:chExt cx="2091055" cy="483234"/>
          </a:xfrm>
        </p:grpSpPr>
        <p:sp>
          <p:nvSpPr>
            <p:cNvPr id="218" name="Google Shape;218;p33"/>
            <p:cNvSpPr/>
            <p:nvPr/>
          </p:nvSpPr>
          <p:spPr>
            <a:xfrm>
              <a:off x="6442709" y="3548633"/>
              <a:ext cx="2091055" cy="483234"/>
            </a:xfrm>
            <a:custGeom>
              <a:rect b="b" l="l" r="r" t="t"/>
              <a:pathLst>
                <a:path extrusionOk="0" h="483235" w="2091054">
                  <a:moveTo>
                    <a:pt x="2010410" y="0"/>
                  </a:moveTo>
                  <a:lnTo>
                    <a:pt x="80517" y="0"/>
                  </a:lnTo>
                  <a:lnTo>
                    <a:pt x="49184" y="6330"/>
                  </a:lnTo>
                  <a:lnTo>
                    <a:pt x="23590" y="23590"/>
                  </a:lnTo>
                  <a:lnTo>
                    <a:pt x="6330" y="49184"/>
                  </a:lnTo>
                  <a:lnTo>
                    <a:pt x="0" y="80517"/>
                  </a:lnTo>
                  <a:lnTo>
                    <a:pt x="0" y="402589"/>
                  </a:lnTo>
                  <a:lnTo>
                    <a:pt x="6330" y="433923"/>
                  </a:lnTo>
                  <a:lnTo>
                    <a:pt x="23590" y="459517"/>
                  </a:lnTo>
                  <a:lnTo>
                    <a:pt x="49184" y="476777"/>
                  </a:lnTo>
                  <a:lnTo>
                    <a:pt x="80517" y="483107"/>
                  </a:lnTo>
                  <a:lnTo>
                    <a:pt x="2010410" y="483107"/>
                  </a:lnTo>
                  <a:lnTo>
                    <a:pt x="2041743" y="476777"/>
                  </a:lnTo>
                  <a:lnTo>
                    <a:pt x="2067337" y="459517"/>
                  </a:lnTo>
                  <a:lnTo>
                    <a:pt x="2084597" y="433923"/>
                  </a:lnTo>
                  <a:lnTo>
                    <a:pt x="2090928" y="402589"/>
                  </a:lnTo>
                  <a:lnTo>
                    <a:pt x="2090928" y="80517"/>
                  </a:lnTo>
                  <a:lnTo>
                    <a:pt x="2084597" y="49184"/>
                  </a:lnTo>
                  <a:lnTo>
                    <a:pt x="2067337" y="23590"/>
                  </a:lnTo>
                  <a:lnTo>
                    <a:pt x="2041743" y="6330"/>
                  </a:lnTo>
                  <a:lnTo>
                    <a:pt x="2010410" y="0"/>
                  </a:lnTo>
                  <a:close/>
                </a:path>
              </a:pathLst>
            </a:custGeom>
            <a:solidFill>
              <a:srgbClr val="F7CAA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9" name="Google Shape;219;p33"/>
            <p:cNvSpPr/>
            <p:nvPr/>
          </p:nvSpPr>
          <p:spPr>
            <a:xfrm>
              <a:off x="6442709" y="3548633"/>
              <a:ext cx="2091055" cy="483234"/>
            </a:xfrm>
            <a:custGeom>
              <a:rect b="b" l="l" r="r" t="t"/>
              <a:pathLst>
                <a:path extrusionOk="0" h="483235" w="2091054">
                  <a:moveTo>
                    <a:pt x="0" y="80517"/>
                  </a:moveTo>
                  <a:lnTo>
                    <a:pt x="6330" y="49184"/>
                  </a:lnTo>
                  <a:lnTo>
                    <a:pt x="23590" y="23590"/>
                  </a:lnTo>
                  <a:lnTo>
                    <a:pt x="49184" y="6330"/>
                  </a:lnTo>
                  <a:lnTo>
                    <a:pt x="80517" y="0"/>
                  </a:lnTo>
                  <a:lnTo>
                    <a:pt x="2010410" y="0"/>
                  </a:lnTo>
                  <a:lnTo>
                    <a:pt x="2041743" y="6330"/>
                  </a:lnTo>
                  <a:lnTo>
                    <a:pt x="2067337" y="23590"/>
                  </a:lnTo>
                  <a:lnTo>
                    <a:pt x="2084597" y="49184"/>
                  </a:lnTo>
                  <a:lnTo>
                    <a:pt x="2090928" y="80517"/>
                  </a:lnTo>
                  <a:lnTo>
                    <a:pt x="2090928" y="402589"/>
                  </a:lnTo>
                  <a:lnTo>
                    <a:pt x="2084597" y="433923"/>
                  </a:lnTo>
                  <a:lnTo>
                    <a:pt x="2067337" y="459517"/>
                  </a:lnTo>
                  <a:lnTo>
                    <a:pt x="2041743" y="476777"/>
                  </a:lnTo>
                  <a:lnTo>
                    <a:pt x="2010410" y="483107"/>
                  </a:lnTo>
                  <a:lnTo>
                    <a:pt x="80517" y="483107"/>
                  </a:lnTo>
                  <a:lnTo>
                    <a:pt x="49184" y="476777"/>
                  </a:lnTo>
                  <a:lnTo>
                    <a:pt x="23590" y="459517"/>
                  </a:lnTo>
                  <a:lnTo>
                    <a:pt x="6330" y="433923"/>
                  </a:lnTo>
                  <a:lnTo>
                    <a:pt x="0" y="402589"/>
                  </a:lnTo>
                  <a:lnTo>
                    <a:pt x="0" y="80517"/>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20" name="Google Shape;220;p33"/>
          <p:cNvSpPr txBox="1"/>
          <p:nvPr/>
        </p:nvSpPr>
        <p:spPr>
          <a:xfrm>
            <a:off x="5975245" y="2300668"/>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アプリケーション</a:t>
            </a:r>
            <a:endParaRPr sz="1100"/>
          </a:p>
        </p:txBody>
      </p:sp>
      <p:grpSp>
        <p:nvGrpSpPr>
          <p:cNvPr id="221" name="Google Shape;221;p33"/>
          <p:cNvGrpSpPr/>
          <p:nvPr/>
        </p:nvGrpSpPr>
        <p:grpSpPr>
          <a:xfrm>
            <a:off x="5893782" y="3136186"/>
            <a:ext cx="1935480" cy="419205"/>
            <a:chOff x="6442709" y="4164330"/>
            <a:chExt cx="2091055" cy="483234"/>
          </a:xfrm>
        </p:grpSpPr>
        <p:sp>
          <p:nvSpPr>
            <p:cNvPr id="222" name="Google Shape;222;p33"/>
            <p:cNvSpPr/>
            <p:nvPr/>
          </p:nvSpPr>
          <p:spPr>
            <a:xfrm>
              <a:off x="6442709" y="4164330"/>
              <a:ext cx="2091055" cy="483234"/>
            </a:xfrm>
            <a:custGeom>
              <a:rect b="b" l="l" r="r" t="t"/>
              <a:pathLst>
                <a:path extrusionOk="0" h="483235" w="2091054">
                  <a:moveTo>
                    <a:pt x="2010410" y="0"/>
                  </a:moveTo>
                  <a:lnTo>
                    <a:pt x="80517" y="0"/>
                  </a:lnTo>
                  <a:lnTo>
                    <a:pt x="49184" y="6330"/>
                  </a:lnTo>
                  <a:lnTo>
                    <a:pt x="23590" y="23590"/>
                  </a:lnTo>
                  <a:lnTo>
                    <a:pt x="6330" y="49184"/>
                  </a:lnTo>
                  <a:lnTo>
                    <a:pt x="0" y="80518"/>
                  </a:lnTo>
                  <a:lnTo>
                    <a:pt x="0" y="402590"/>
                  </a:lnTo>
                  <a:lnTo>
                    <a:pt x="6330" y="433923"/>
                  </a:lnTo>
                  <a:lnTo>
                    <a:pt x="23590" y="459517"/>
                  </a:lnTo>
                  <a:lnTo>
                    <a:pt x="49184" y="476777"/>
                  </a:lnTo>
                  <a:lnTo>
                    <a:pt x="80517" y="483108"/>
                  </a:lnTo>
                  <a:lnTo>
                    <a:pt x="2010410" y="483108"/>
                  </a:lnTo>
                  <a:lnTo>
                    <a:pt x="2041743" y="476777"/>
                  </a:lnTo>
                  <a:lnTo>
                    <a:pt x="2067337" y="459517"/>
                  </a:lnTo>
                  <a:lnTo>
                    <a:pt x="2084597" y="433923"/>
                  </a:lnTo>
                  <a:lnTo>
                    <a:pt x="2090928" y="402590"/>
                  </a:lnTo>
                  <a:lnTo>
                    <a:pt x="2090928" y="80518"/>
                  </a:lnTo>
                  <a:lnTo>
                    <a:pt x="2084597" y="49184"/>
                  </a:lnTo>
                  <a:lnTo>
                    <a:pt x="2067337" y="23590"/>
                  </a:lnTo>
                  <a:lnTo>
                    <a:pt x="2041743" y="6330"/>
                  </a:lnTo>
                  <a:lnTo>
                    <a:pt x="2010410" y="0"/>
                  </a:lnTo>
                  <a:close/>
                </a:path>
              </a:pathLst>
            </a:custGeom>
            <a:solidFill>
              <a:srgbClr val="FFCC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3" name="Google Shape;223;p33"/>
            <p:cNvSpPr/>
            <p:nvPr/>
          </p:nvSpPr>
          <p:spPr>
            <a:xfrm>
              <a:off x="6442709" y="4164330"/>
              <a:ext cx="2091055" cy="483234"/>
            </a:xfrm>
            <a:custGeom>
              <a:rect b="b" l="l" r="r" t="t"/>
              <a:pathLst>
                <a:path extrusionOk="0" h="483235" w="2091054">
                  <a:moveTo>
                    <a:pt x="0" y="80518"/>
                  </a:moveTo>
                  <a:lnTo>
                    <a:pt x="6330" y="49184"/>
                  </a:lnTo>
                  <a:lnTo>
                    <a:pt x="23590" y="23590"/>
                  </a:lnTo>
                  <a:lnTo>
                    <a:pt x="49184" y="6330"/>
                  </a:lnTo>
                  <a:lnTo>
                    <a:pt x="80517" y="0"/>
                  </a:lnTo>
                  <a:lnTo>
                    <a:pt x="2010410" y="0"/>
                  </a:lnTo>
                  <a:lnTo>
                    <a:pt x="2041743" y="6330"/>
                  </a:lnTo>
                  <a:lnTo>
                    <a:pt x="2067337" y="23590"/>
                  </a:lnTo>
                  <a:lnTo>
                    <a:pt x="2084597" y="49184"/>
                  </a:lnTo>
                  <a:lnTo>
                    <a:pt x="2090928" y="80518"/>
                  </a:lnTo>
                  <a:lnTo>
                    <a:pt x="2090928" y="402590"/>
                  </a:lnTo>
                  <a:lnTo>
                    <a:pt x="2084597" y="433923"/>
                  </a:lnTo>
                  <a:lnTo>
                    <a:pt x="2067337" y="459517"/>
                  </a:lnTo>
                  <a:lnTo>
                    <a:pt x="2041743" y="476777"/>
                  </a:lnTo>
                  <a:lnTo>
                    <a:pt x="2010410" y="483108"/>
                  </a:lnTo>
                  <a:lnTo>
                    <a:pt x="80517" y="483108"/>
                  </a:lnTo>
                  <a:lnTo>
                    <a:pt x="49184" y="476777"/>
                  </a:lnTo>
                  <a:lnTo>
                    <a:pt x="23590" y="459517"/>
                  </a:lnTo>
                  <a:lnTo>
                    <a:pt x="6330" y="433923"/>
                  </a:lnTo>
                  <a:lnTo>
                    <a:pt x="0" y="402590"/>
                  </a:lnTo>
                  <a:lnTo>
                    <a:pt x="0" y="80518"/>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24" name="Google Shape;224;p33"/>
          <p:cNvSpPr txBox="1"/>
          <p:nvPr/>
        </p:nvSpPr>
        <p:spPr>
          <a:xfrm>
            <a:off x="6356699" y="3206048"/>
            <a:ext cx="9534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ゲストOS</a:t>
            </a:r>
            <a:endParaRPr b="0" i="0" sz="1400" u="none" cap="none" strike="noStrike">
              <a:solidFill>
                <a:srgbClr val="000000"/>
              </a:solidFill>
              <a:latin typeface="Arial"/>
              <a:ea typeface="Arial"/>
              <a:cs typeface="Arial"/>
              <a:sym typeface="Arial"/>
            </a:endParaRPr>
          </a:p>
        </p:txBody>
      </p:sp>
      <p:sp>
        <p:nvSpPr>
          <p:cNvPr id="225" name="Google Shape;225;p33"/>
          <p:cNvSpPr/>
          <p:nvPr/>
        </p:nvSpPr>
        <p:spPr>
          <a:xfrm>
            <a:off x="299930" y="3975031"/>
            <a:ext cx="7729544" cy="362426"/>
          </a:xfrm>
          <a:custGeom>
            <a:rect b="b" l="l" r="r" t="t"/>
            <a:pathLst>
              <a:path extrusionOk="0" h="483235" w="8333740">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FFCCFF"/>
          </a:solidFill>
          <a:ln cap="flat" cmpd="sng" w="259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ホストOS</a:t>
            </a:r>
            <a:endParaRPr b="0" i="0" sz="1400" u="none" cap="none" strike="noStrike">
              <a:solidFill>
                <a:srgbClr val="000000"/>
              </a:solidFill>
              <a:latin typeface="Arial"/>
              <a:ea typeface="Arial"/>
              <a:cs typeface="Arial"/>
              <a:sym typeface="Arial"/>
            </a:endParaRPr>
          </a:p>
        </p:txBody>
      </p:sp>
      <p:sp>
        <p:nvSpPr>
          <p:cNvPr id="226" name="Google Shape;226;p33"/>
          <p:cNvSpPr/>
          <p:nvPr/>
        </p:nvSpPr>
        <p:spPr>
          <a:xfrm>
            <a:off x="299930" y="4332125"/>
            <a:ext cx="7729544" cy="362426"/>
          </a:xfrm>
          <a:custGeom>
            <a:rect b="b" l="l" r="r" t="t"/>
            <a:pathLst>
              <a:path extrusionOk="0" h="483235" w="8333740">
                <a:moveTo>
                  <a:pt x="0" y="80517"/>
                </a:moveTo>
                <a:lnTo>
                  <a:pt x="6326" y="49184"/>
                </a:lnTo>
                <a:lnTo>
                  <a:pt x="23580" y="23590"/>
                </a:lnTo>
                <a:lnTo>
                  <a:pt x="49174" y="6330"/>
                </a:lnTo>
                <a:lnTo>
                  <a:pt x="80518" y="0"/>
                </a:lnTo>
                <a:lnTo>
                  <a:pt x="8252713" y="0"/>
                </a:lnTo>
                <a:lnTo>
                  <a:pt x="8284047" y="6330"/>
                </a:lnTo>
                <a:lnTo>
                  <a:pt x="8309641" y="23590"/>
                </a:lnTo>
                <a:lnTo>
                  <a:pt x="8326901" y="49184"/>
                </a:lnTo>
                <a:lnTo>
                  <a:pt x="8333232" y="80517"/>
                </a:lnTo>
                <a:lnTo>
                  <a:pt x="8333232" y="402589"/>
                </a:lnTo>
                <a:lnTo>
                  <a:pt x="8326901" y="433933"/>
                </a:lnTo>
                <a:lnTo>
                  <a:pt x="8309641" y="459527"/>
                </a:lnTo>
                <a:lnTo>
                  <a:pt x="8284047" y="476781"/>
                </a:lnTo>
                <a:lnTo>
                  <a:pt x="8252713" y="483107"/>
                </a:lnTo>
                <a:lnTo>
                  <a:pt x="80518" y="483107"/>
                </a:lnTo>
                <a:lnTo>
                  <a:pt x="49174" y="476781"/>
                </a:lnTo>
                <a:lnTo>
                  <a:pt x="23580" y="459527"/>
                </a:lnTo>
                <a:lnTo>
                  <a:pt x="6326" y="433933"/>
                </a:lnTo>
                <a:lnTo>
                  <a:pt x="0" y="402589"/>
                </a:lnTo>
                <a:lnTo>
                  <a:pt x="0" y="80517"/>
                </a:lnTo>
                <a:close/>
              </a:path>
            </a:pathLst>
          </a:custGeom>
          <a:solidFill>
            <a:srgbClr val="BFBFBF"/>
          </a:solidFill>
          <a:ln cap="flat" cmpd="sng" w="259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12700" marR="0" rtl="0" algn="ctr">
              <a:lnSpc>
                <a:spcPct val="100000"/>
              </a:lnSpc>
              <a:spcBef>
                <a:spcPts val="0"/>
              </a:spcBef>
              <a:spcAft>
                <a:spcPts val="0"/>
              </a:spcAft>
              <a:buNone/>
            </a:pPr>
            <a:r>
              <a:rPr b="0" i="0" lang="ja" sz="1400" u="none" cap="none" strike="noStrike">
                <a:solidFill>
                  <a:srgbClr val="000000"/>
                </a:solidFill>
                <a:latin typeface="Arial"/>
                <a:ea typeface="Arial"/>
                <a:cs typeface="Arial"/>
                <a:sym typeface="Arial"/>
              </a:rPr>
              <a:t>物理ハードウェア</a:t>
            </a:r>
            <a:endParaRPr b="0" i="0" sz="1400" u="none" cap="none" strike="noStrike">
              <a:solidFill>
                <a:srgbClr val="000000"/>
              </a:solidFill>
              <a:latin typeface="Arial"/>
              <a:ea typeface="Arial"/>
              <a:cs typeface="Arial"/>
              <a:sym typeface="Arial"/>
            </a:endParaRPr>
          </a:p>
        </p:txBody>
      </p:sp>
      <p:sp>
        <p:nvSpPr>
          <p:cNvPr id="227" name="Google Shape;227;p33"/>
          <p:cNvSpPr/>
          <p:nvPr/>
        </p:nvSpPr>
        <p:spPr>
          <a:xfrm>
            <a:off x="5459900" y="4105550"/>
            <a:ext cx="2604000" cy="575700"/>
          </a:xfrm>
          <a:prstGeom prst="wedgeRoundRectCallout">
            <a:avLst>
              <a:gd fmla="val -32061" name="adj1"/>
              <a:gd fmla="val -100760"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63500" rtl="0" algn="l">
              <a:spcBef>
                <a:spcPts val="0"/>
              </a:spcBef>
              <a:spcAft>
                <a:spcPts val="0"/>
              </a:spcAft>
              <a:buClr>
                <a:schemeClr val="dk1"/>
              </a:buClr>
              <a:buFont typeface="Arial"/>
              <a:buNone/>
            </a:pPr>
            <a:r>
              <a:rPr lang="ja" sz="1200">
                <a:solidFill>
                  <a:schemeClr val="dk1"/>
                </a:solidFill>
                <a:latin typeface="Meiryo"/>
                <a:ea typeface="Meiryo"/>
                <a:cs typeface="Meiryo"/>
                <a:sym typeface="Meiryo"/>
              </a:rPr>
              <a:t>代表例）VirtualBox、Vmware Workstation Player等</a:t>
            </a:r>
            <a:endParaRPr sz="1200">
              <a:latin typeface="Meiryo"/>
              <a:ea typeface="Meiryo"/>
              <a:cs typeface="Meiryo"/>
              <a:sym typeface="Meiryo"/>
            </a:endParaRPr>
          </a:p>
        </p:txBody>
      </p:sp>
      <p:grpSp>
        <p:nvGrpSpPr>
          <p:cNvPr id="228" name="Google Shape;228;p33"/>
          <p:cNvGrpSpPr/>
          <p:nvPr/>
        </p:nvGrpSpPr>
        <p:grpSpPr>
          <a:xfrm>
            <a:off x="523574" y="2677871"/>
            <a:ext cx="1935481" cy="419206"/>
            <a:chOff x="640842" y="3548633"/>
            <a:chExt cx="2091055" cy="483235"/>
          </a:xfrm>
        </p:grpSpPr>
        <p:sp>
          <p:nvSpPr>
            <p:cNvPr id="229" name="Google Shape;229;p33"/>
            <p:cNvSpPr/>
            <p:nvPr/>
          </p:nvSpPr>
          <p:spPr>
            <a:xfrm>
              <a:off x="640842" y="3548633"/>
              <a:ext cx="2091055" cy="483235"/>
            </a:xfrm>
            <a:custGeom>
              <a:rect b="b" l="l" r="r" t="t"/>
              <a:pathLst>
                <a:path extrusionOk="0" h="483235" w="2091055">
                  <a:moveTo>
                    <a:pt x="2010409" y="0"/>
                  </a:moveTo>
                  <a:lnTo>
                    <a:pt x="80517" y="0"/>
                  </a:lnTo>
                  <a:lnTo>
                    <a:pt x="49179" y="6330"/>
                  </a:lnTo>
                  <a:lnTo>
                    <a:pt x="23585" y="23590"/>
                  </a:lnTo>
                  <a:lnTo>
                    <a:pt x="6328" y="49184"/>
                  </a:lnTo>
                  <a:lnTo>
                    <a:pt x="0" y="80517"/>
                  </a:lnTo>
                  <a:lnTo>
                    <a:pt x="0" y="402589"/>
                  </a:lnTo>
                  <a:lnTo>
                    <a:pt x="6328" y="433923"/>
                  </a:lnTo>
                  <a:lnTo>
                    <a:pt x="23585" y="459517"/>
                  </a:lnTo>
                  <a:lnTo>
                    <a:pt x="49179" y="476777"/>
                  </a:lnTo>
                  <a:lnTo>
                    <a:pt x="80517" y="483107"/>
                  </a:lnTo>
                  <a:lnTo>
                    <a:pt x="2010409"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09" y="0"/>
                  </a:lnTo>
                  <a:close/>
                </a:path>
              </a:pathLst>
            </a:custGeom>
            <a:solidFill>
              <a:srgbClr val="EFE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0" name="Google Shape;230;p33"/>
            <p:cNvSpPr/>
            <p:nvPr/>
          </p:nvSpPr>
          <p:spPr>
            <a:xfrm>
              <a:off x="640842" y="3548633"/>
              <a:ext cx="2091055" cy="483235"/>
            </a:xfrm>
            <a:custGeom>
              <a:rect b="b" l="l" r="r" t="t"/>
              <a:pathLst>
                <a:path extrusionOk="0" h="483235" w="2091055">
                  <a:moveTo>
                    <a:pt x="0" y="80517"/>
                  </a:moveTo>
                  <a:lnTo>
                    <a:pt x="6328" y="49184"/>
                  </a:lnTo>
                  <a:lnTo>
                    <a:pt x="23585" y="23590"/>
                  </a:lnTo>
                  <a:lnTo>
                    <a:pt x="49179" y="6330"/>
                  </a:lnTo>
                  <a:lnTo>
                    <a:pt x="80517" y="0"/>
                  </a:lnTo>
                  <a:lnTo>
                    <a:pt x="2010409"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09" y="483107"/>
                  </a:lnTo>
                  <a:lnTo>
                    <a:pt x="80517" y="483107"/>
                  </a:lnTo>
                  <a:lnTo>
                    <a:pt x="49179" y="476777"/>
                  </a:lnTo>
                  <a:lnTo>
                    <a:pt x="23585" y="459517"/>
                  </a:lnTo>
                  <a:lnTo>
                    <a:pt x="6328" y="433923"/>
                  </a:lnTo>
                  <a:lnTo>
                    <a:pt x="0" y="402589"/>
                  </a:lnTo>
                  <a:lnTo>
                    <a:pt x="0" y="80517"/>
                  </a:lnTo>
                  <a:close/>
                </a:path>
              </a:pathLst>
            </a:custGeom>
            <a:solidFill>
              <a:srgbClr val="EFEFEF"/>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231" name="Google Shape;231;p33"/>
          <p:cNvGrpSpPr/>
          <p:nvPr/>
        </p:nvGrpSpPr>
        <p:grpSpPr>
          <a:xfrm>
            <a:off x="3207973" y="2677871"/>
            <a:ext cx="1935480" cy="419206"/>
            <a:chOff x="3541014" y="3548633"/>
            <a:chExt cx="2091054" cy="483235"/>
          </a:xfrm>
        </p:grpSpPr>
        <p:sp>
          <p:nvSpPr>
            <p:cNvPr id="232" name="Google Shape;232;p33"/>
            <p:cNvSpPr/>
            <p:nvPr/>
          </p:nvSpPr>
          <p:spPr>
            <a:xfrm>
              <a:off x="3541014" y="3548633"/>
              <a:ext cx="2091054" cy="483235"/>
            </a:xfrm>
            <a:custGeom>
              <a:rect b="b" l="l" r="r" t="t"/>
              <a:pathLst>
                <a:path extrusionOk="0" h="483235" w="2091054">
                  <a:moveTo>
                    <a:pt x="2010410" y="0"/>
                  </a:moveTo>
                  <a:lnTo>
                    <a:pt x="80518" y="0"/>
                  </a:lnTo>
                  <a:lnTo>
                    <a:pt x="49184" y="6330"/>
                  </a:lnTo>
                  <a:lnTo>
                    <a:pt x="23590" y="23590"/>
                  </a:lnTo>
                  <a:lnTo>
                    <a:pt x="6330" y="49184"/>
                  </a:lnTo>
                  <a:lnTo>
                    <a:pt x="0" y="80517"/>
                  </a:lnTo>
                  <a:lnTo>
                    <a:pt x="0" y="402589"/>
                  </a:lnTo>
                  <a:lnTo>
                    <a:pt x="6330" y="433923"/>
                  </a:lnTo>
                  <a:lnTo>
                    <a:pt x="23590" y="459517"/>
                  </a:lnTo>
                  <a:lnTo>
                    <a:pt x="49184" y="476777"/>
                  </a:lnTo>
                  <a:lnTo>
                    <a:pt x="80518" y="483107"/>
                  </a:lnTo>
                  <a:lnTo>
                    <a:pt x="2010410" y="483107"/>
                  </a:lnTo>
                  <a:lnTo>
                    <a:pt x="2041743" y="476777"/>
                  </a:lnTo>
                  <a:lnTo>
                    <a:pt x="2067337" y="459517"/>
                  </a:lnTo>
                  <a:lnTo>
                    <a:pt x="2084597" y="433923"/>
                  </a:lnTo>
                  <a:lnTo>
                    <a:pt x="2090927" y="402589"/>
                  </a:lnTo>
                  <a:lnTo>
                    <a:pt x="2090927" y="80517"/>
                  </a:lnTo>
                  <a:lnTo>
                    <a:pt x="2084597" y="49184"/>
                  </a:lnTo>
                  <a:lnTo>
                    <a:pt x="2067337" y="23590"/>
                  </a:lnTo>
                  <a:lnTo>
                    <a:pt x="2041743" y="6330"/>
                  </a:lnTo>
                  <a:lnTo>
                    <a:pt x="2010410" y="0"/>
                  </a:lnTo>
                  <a:close/>
                </a:path>
              </a:pathLst>
            </a:custGeom>
            <a:solidFill>
              <a:srgbClr val="EFE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3" name="Google Shape;233;p33"/>
            <p:cNvSpPr/>
            <p:nvPr/>
          </p:nvSpPr>
          <p:spPr>
            <a:xfrm>
              <a:off x="3541014" y="3548633"/>
              <a:ext cx="2091054" cy="483235"/>
            </a:xfrm>
            <a:custGeom>
              <a:rect b="b" l="l" r="r" t="t"/>
              <a:pathLst>
                <a:path extrusionOk="0" h="483235" w="2091054">
                  <a:moveTo>
                    <a:pt x="0" y="80517"/>
                  </a:moveTo>
                  <a:lnTo>
                    <a:pt x="6330" y="49184"/>
                  </a:lnTo>
                  <a:lnTo>
                    <a:pt x="23590" y="23590"/>
                  </a:lnTo>
                  <a:lnTo>
                    <a:pt x="49184" y="6330"/>
                  </a:lnTo>
                  <a:lnTo>
                    <a:pt x="80518" y="0"/>
                  </a:lnTo>
                  <a:lnTo>
                    <a:pt x="2010410" y="0"/>
                  </a:lnTo>
                  <a:lnTo>
                    <a:pt x="2041743" y="6330"/>
                  </a:lnTo>
                  <a:lnTo>
                    <a:pt x="2067337" y="23590"/>
                  </a:lnTo>
                  <a:lnTo>
                    <a:pt x="2084597" y="49184"/>
                  </a:lnTo>
                  <a:lnTo>
                    <a:pt x="2090927" y="80517"/>
                  </a:lnTo>
                  <a:lnTo>
                    <a:pt x="2090927" y="402589"/>
                  </a:lnTo>
                  <a:lnTo>
                    <a:pt x="2084597" y="433923"/>
                  </a:lnTo>
                  <a:lnTo>
                    <a:pt x="2067337" y="459517"/>
                  </a:lnTo>
                  <a:lnTo>
                    <a:pt x="2041743" y="476777"/>
                  </a:lnTo>
                  <a:lnTo>
                    <a:pt x="2010410" y="483107"/>
                  </a:lnTo>
                  <a:lnTo>
                    <a:pt x="80518" y="483107"/>
                  </a:lnTo>
                  <a:lnTo>
                    <a:pt x="49184" y="476777"/>
                  </a:lnTo>
                  <a:lnTo>
                    <a:pt x="23590" y="459517"/>
                  </a:lnTo>
                  <a:lnTo>
                    <a:pt x="6330" y="433923"/>
                  </a:lnTo>
                  <a:lnTo>
                    <a:pt x="0" y="402589"/>
                  </a:lnTo>
                  <a:lnTo>
                    <a:pt x="0" y="80517"/>
                  </a:lnTo>
                  <a:close/>
                </a:path>
              </a:pathLst>
            </a:custGeom>
            <a:solidFill>
              <a:srgbClr val="EFEFEF"/>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grpSp>
        <p:nvGrpSpPr>
          <p:cNvPr id="234" name="Google Shape;234;p33"/>
          <p:cNvGrpSpPr/>
          <p:nvPr/>
        </p:nvGrpSpPr>
        <p:grpSpPr>
          <a:xfrm>
            <a:off x="5893782" y="2677871"/>
            <a:ext cx="1935480" cy="419206"/>
            <a:chOff x="6442709" y="3548633"/>
            <a:chExt cx="2091054" cy="483235"/>
          </a:xfrm>
        </p:grpSpPr>
        <p:sp>
          <p:nvSpPr>
            <p:cNvPr id="235" name="Google Shape;235;p33"/>
            <p:cNvSpPr/>
            <p:nvPr/>
          </p:nvSpPr>
          <p:spPr>
            <a:xfrm>
              <a:off x="6442709" y="3548633"/>
              <a:ext cx="2091054" cy="483235"/>
            </a:xfrm>
            <a:custGeom>
              <a:rect b="b" l="l" r="r" t="t"/>
              <a:pathLst>
                <a:path extrusionOk="0" h="483235" w="2091054">
                  <a:moveTo>
                    <a:pt x="2010410" y="0"/>
                  </a:moveTo>
                  <a:lnTo>
                    <a:pt x="80517" y="0"/>
                  </a:lnTo>
                  <a:lnTo>
                    <a:pt x="49184" y="6330"/>
                  </a:lnTo>
                  <a:lnTo>
                    <a:pt x="23590" y="23590"/>
                  </a:lnTo>
                  <a:lnTo>
                    <a:pt x="6330" y="49184"/>
                  </a:lnTo>
                  <a:lnTo>
                    <a:pt x="0" y="80517"/>
                  </a:lnTo>
                  <a:lnTo>
                    <a:pt x="0" y="402589"/>
                  </a:lnTo>
                  <a:lnTo>
                    <a:pt x="6330" y="433923"/>
                  </a:lnTo>
                  <a:lnTo>
                    <a:pt x="23590" y="459517"/>
                  </a:lnTo>
                  <a:lnTo>
                    <a:pt x="49184" y="476777"/>
                  </a:lnTo>
                  <a:lnTo>
                    <a:pt x="80517" y="483107"/>
                  </a:lnTo>
                  <a:lnTo>
                    <a:pt x="2010410" y="483107"/>
                  </a:lnTo>
                  <a:lnTo>
                    <a:pt x="2041743" y="476777"/>
                  </a:lnTo>
                  <a:lnTo>
                    <a:pt x="2067337" y="459517"/>
                  </a:lnTo>
                  <a:lnTo>
                    <a:pt x="2084597" y="433923"/>
                  </a:lnTo>
                  <a:lnTo>
                    <a:pt x="2090928" y="402589"/>
                  </a:lnTo>
                  <a:lnTo>
                    <a:pt x="2090928" y="80517"/>
                  </a:lnTo>
                  <a:lnTo>
                    <a:pt x="2084597" y="49184"/>
                  </a:lnTo>
                  <a:lnTo>
                    <a:pt x="2067337" y="23590"/>
                  </a:lnTo>
                  <a:lnTo>
                    <a:pt x="2041743" y="6330"/>
                  </a:lnTo>
                  <a:lnTo>
                    <a:pt x="2010410" y="0"/>
                  </a:lnTo>
                  <a:close/>
                </a:path>
              </a:pathLst>
            </a:custGeom>
            <a:solidFill>
              <a:srgbClr val="EFEF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6" name="Google Shape;236;p33"/>
            <p:cNvSpPr/>
            <p:nvPr/>
          </p:nvSpPr>
          <p:spPr>
            <a:xfrm>
              <a:off x="6442709" y="3548633"/>
              <a:ext cx="2091054" cy="483235"/>
            </a:xfrm>
            <a:custGeom>
              <a:rect b="b" l="l" r="r" t="t"/>
              <a:pathLst>
                <a:path extrusionOk="0" h="483235" w="2091054">
                  <a:moveTo>
                    <a:pt x="0" y="80517"/>
                  </a:moveTo>
                  <a:lnTo>
                    <a:pt x="6330" y="49184"/>
                  </a:lnTo>
                  <a:lnTo>
                    <a:pt x="23590" y="23590"/>
                  </a:lnTo>
                  <a:lnTo>
                    <a:pt x="49184" y="6330"/>
                  </a:lnTo>
                  <a:lnTo>
                    <a:pt x="80517" y="0"/>
                  </a:lnTo>
                  <a:lnTo>
                    <a:pt x="2010410" y="0"/>
                  </a:lnTo>
                  <a:lnTo>
                    <a:pt x="2041743" y="6330"/>
                  </a:lnTo>
                  <a:lnTo>
                    <a:pt x="2067337" y="23590"/>
                  </a:lnTo>
                  <a:lnTo>
                    <a:pt x="2084597" y="49184"/>
                  </a:lnTo>
                  <a:lnTo>
                    <a:pt x="2090928" y="80517"/>
                  </a:lnTo>
                  <a:lnTo>
                    <a:pt x="2090928" y="402589"/>
                  </a:lnTo>
                  <a:lnTo>
                    <a:pt x="2084597" y="433923"/>
                  </a:lnTo>
                  <a:lnTo>
                    <a:pt x="2067337" y="459517"/>
                  </a:lnTo>
                  <a:lnTo>
                    <a:pt x="2041743" y="476777"/>
                  </a:lnTo>
                  <a:lnTo>
                    <a:pt x="2010410" y="483107"/>
                  </a:lnTo>
                  <a:lnTo>
                    <a:pt x="80517" y="483107"/>
                  </a:lnTo>
                  <a:lnTo>
                    <a:pt x="49184" y="476777"/>
                  </a:lnTo>
                  <a:lnTo>
                    <a:pt x="23590" y="459517"/>
                  </a:lnTo>
                  <a:lnTo>
                    <a:pt x="6330" y="433923"/>
                  </a:lnTo>
                  <a:lnTo>
                    <a:pt x="0" y="402589"/>
                  </a:lnTo>
                  <a:lnTo>
                    <a:pt x="0" y="80517"/>
                  </a:lnTo>
                  <a:close/>
                </a:path>
              </a:pathLst>
            </a:custGeom>
            <a:solidFill>
              <a:srgbClr val="EFEFEF"/>
            </a:solid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grpSp>
      <p:sp>
        <p:nvSpPr>
          <p:cNvPr id="237" name="Google Shape;237;p33"/>
          <p:cNvSpPr txBox="1"/>
          <p:nvPr/>
        </p:nvSpPr>
        <p:spPr>
          <a:xfrm>
            <a:off x="5975245" y="2757430"/>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lang="ja"/>
              <a:t>ミドルウェア</a:t>
            </a:r>
            <a:endParaRPr sz="1100"/>
          </a:p>
        </p:txBody>
      </p:sp>
      <p:sp>
        <p:nvSpPr>
          <p:cNvPr id="238" name="Google Shape;238;p33"/>
          <p:cNvSpPr txBox="1"/>
          <p:nvPr/>
        </p:nvSpPr>
        <p:spPr>
          <a:xfrm>
            <a:off x="3308245" y="2757430"/>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lang="ja"/>
              <a:t>ミドルウェア</a:t>
            </a:r>
            <a:endParaRPr sz="1100"/>
          </a:p>
        </p:txBody>
      </p:sp>
      <p:sp>
        <p:nvSpPr>
          <p:cNvPr id="239" name="Google Shape;239;p33"/>
          <p:cNvSpPr txBox="1"/>
          <p:nvPr/>
        </p:nvSpPr>
        <p:spPr>
          <a:xfrm>
            <a:off x="634495" y="2757430"/>
            <a:ext cx="1716300" cy="260100"/>
          </a:xfrm>
          <a:prstGeom prst="rect">
            <a:avLst/>
          </a:prstGeom>
          <a:noFill/>
          <a:ln>
            <a:noFill/>
          </a:ln>
        </p:spPr>
        <p:txBody>
          <a:bodyPr anchorCtr="0" anchor="t" bIns="0" lIns="0" spcFirstLastPara="1" rIns="0" wrap="square" tIns="9525">
            <a:noAutofit/>
          </a:bodyPr>
          <a:lstStyle/>
          <a:p>
            <a:pPr indent="0" lvl="0" marL="12700" marR="0" rtl="0" algn="ctr">
              <a:lnSpc>
                <a:spcPct val="100000"/>
              </a:lnSpc>
              <a:spcBef>
                <a:spcPts val="0"/>
              </a:spcBef>
              <a:spcAft>
                <a:spcPts val="0"/>
              </a:spcAft>
              <a:buNone/>
            </a:pPr>
            <a:r>
              <a:rPr lang="ja"/>
              <a:t>ミドルウェア</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222394" y="0"/>
            <a:ext cx="7886700" cy="510075"/>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Century Gothic"/>
              <a:buNone/>
            </a:pPr>
            <a:r>
              <a:rPr lang="ja" sz="2500"/>
              <a:t>1.2 仮想マシン（VM）- ホストOS型仮想化②</a:t>
            </a:r>
            <a:endParaRPr sz="2500"/>
          </a:p>
        </p:txBody>
      </p:sp>
      <p:sp>
        <p:nvSpPr>
          <p:cNvPr id="246" name="Google Shape;246;p34"/>
          <p:cNvSpPr txBox="1"/>
          <p:nvPr>
            <p:ph idx="12" type="sldNum"/>
          </p:nvPr>
        </p:nvSpPr>
        <p:spPr>
          <a:xfrm>
            <a:off x="6958399" y="4797010"/>
            <a:ext cx="2057400" cy="273825"/>
          </a:xfrm>
          <a:prstGeom prst="rect">
            <a:avLst/>
          </a:prstGeom>
          <a:noFill/>
          <a:ln>
            <a:noFill/>
          </a:ln>
        </p:spPr>
        <p:txBody>
          <a:bodyPr anchorCtr="0" anchor="t" bIns="34275" lIns="68575" spcFirstLastPara="1" rIns="68575" wrap="square" tIns="342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 sz="1100">
                <a:latin typeface="Arial"/>
                <a:ea typeface="Arial"/>
                <a:cs typeface="Arial"/>
                <a:sym typeface="Arial"/>
              </a:rPr>
              <a:t>‹#›</a:t>
            </a:fld>
            <a:endParaRPr sz="1100">
              <a:latin typeface="Arial"/>
              <a:ea typeface="Arial"/>
              <a:cs typeface="Arial"/>
              <a:sym typeface="Arial"/>
            </a:endParaRPr>
          </a:p>
        </p:txBody>
      </p:sp>
      <p:sp>
        <p:nvSpPr>
          <p:cNvPr id="247" name="Google Shape;247;p34"/>
          <p:cNvSpPr/>
          <p:nvPr/>
        </p:nvSpPr>
        <p:spPr>
          <a:xfrm>
            <a:off x="68579" y="542925"/>
            <a:ext cx="6740366" cy="0"/>
          </a:xfrm>
          <a:custGeom>
            <a:rect b="b" l="l" r="r" t="t"/>
            <a:pathLst>
              <a:path extrusionOk="0" h="120000" w="8987155">
                <a:moveTo>
                  <a:pt x="0" y="0"/>
                </a:moveTo>
                <a:lnTo>
                  <a:pt x="89869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8" name="Google Shape;248;p34"/>
          <p:cNvSpPr txBox="1"/>
          <p:nvPr/>
        </p:nvSpPr>
        <p:spPr>
          <a:xfrm>
            <a:off x="6250018" y="4848682"/>
            <a:ext cx="77153" cy="115416"/>
          </a:xfrm>
          <a:prstGeom prst="rect">
            <a:avLst/>
          </a:prstGeom>
          <a:noFill/>
          <a:ln>
            <a:noFill/>
          </a:ln>
        </p:spPr>
        <p:txBody>
          <a:bodyPr anchorCtr="0" anchor="t" bIns="0" lIns="0" spcFirstLastPara="1" rIns="0" wrap="square" tIns="0">
            <a:noAutofit/>
          </a:bodyPr>
          <a:lstStyle/>
          <a:p>
            <a:pPr indent="0" lvl="0" marL="12700" marR="0" rtl="0" algn="l">
              <a:lnSpc>
                <a:spcPct val="103333"/>
              </a:lnSpc>
              <a:spcBef>
                <a:spcPts val="0"/>
              </a:spcBef>
              <a:spcAft>
                <a:spcPts val="0"/>
              </a:spcAft>
              <a:buNone/>
            </a:pPr>
            <a:r>
              <a:rPr b="0" i="0" lang="ja" sz="900" u="none" cap="none" strike="noStrike">
                <a:solidFill>
                  <a:srgbClr val="888888"/>
                </a:solidFill>
                <a:latin typeface="Arial"/>
                <a:ea typeface="Arial"/>
                <a:cs typeface="Arial"/>
                <a:sym typeface="Arial"/>
              </a:rPr>
              <a:t>8</a:t>
            </a:r>
            <a:endParaRPr b="0" i="0" sz="900" u="none" cap="none" strike="noStrike">
              <a:solidFill>
                <a:srgbClr val="000000"/>
              </a:solidFill>
              <a:latin typeface="Arial"/>
              <a:ea typeface="Arial"/>
              <a:cs typeface="Arial"/>
              <a:sym typeface="Arial"/>
            </a:endParaRPr>
          </a:p>
        </p:txBody>
      </p:sp>
      <p:sp>
        <p:nvSpPr>
          <p:cNvPr id="249" name="Google Shape;249;p34"/>
          <p:cNvSpPr txBox="1"/>
          <p:nvPr/>
        </p:nvSpPr>
        <p:spPr>
          <a:xfrm>
            <a:off x="222400" y="555650"/>
            <a:ext cx="7795500" cy="444300"/>
          </a:xfrm>
          <a:prstGeom prst="rect">
            <a:avLst/>
          </a:prstGeom>
          <a:noFill/>
          <a:ln>
            <a:noFill/>
          </a:ln>
        </p:spPr>
        <p:txBody>
          <a:bodyPr anchorCtr="0" anchor="t" bIns="0" lIns="0" spcFirstLastPara="1" rIns="0" wrap="square" tIns="165725">
            <a:noAutofit/>
          </a:bodyPr>
          <a:lstStyle/>
          <a:p>
            <a:pPr indent="0" lvl="0" marL="12700" marR="0" rtl="0" algn="l">
              <a:lnSpc>
                <a:spcPct val="100000"/>
              </a:lnSpc>
              <a:spcBef>
                <a:spcPts val="0"/>
              </a:spcBef>
              <a:spcAft>
                <a:spcPts val="0"/>
              </a:spcAft>
              <a:buNone/>
            </a:pPr>
            <a:r>
              <a:rPr b="1" lang="ja" sz="1800">
                <a:solidFill>
                  <a:schemeClr val="dk1"/>
                </a:solidFill>
                <a:latin typeface="Meiryo"/>
                <a:ea typeface="Meiryo"/>
                <a:cs typeface="Meiryo"/>
                <a:sym typeface="Meiryo"/>
              </a:rPr>
              <a:t>ホストOS型仮想化のメリット・デメリット</a:t>
            </a:r>
            <a:endParaRPr b="0" i="0" sz="1800" u="none" cap="none" strike="noStrike">
              <a:solidFill>
                <a:srgbClr val="FF0000"/>
              </a:solidFill>
              <a:latin typeface="Arial"/>
              <a:ea typeface="Arial"/>
              <a:cs typeface="Arial"/>
              <a:sym typeface="Arial"/>
            </a:endParaRPr>
          </a:p>
        </p:txBody>
      </p:sp>
      <p:sp>
        <p:nvSpPr>
          <p:cNvPr id="250" name="Google Shape;250;p34"/>
          <p:cNvSpPr txBox="1"/>
          <p:nvPr/>
        </p:nvSpPr>
        <p:spPr>
          <a:xfrm>
            <a:off x="267520" y="1400983"/>
            <a:ext cx="7719579" cy="673261"/>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i="0" lang="ja" sz="1800" u="none" cap="none" strike="noStrike">
                <a:solidFill>
                  <a:srgbClr val="000000"/>
                </a:solidFill>
              </a:rPr>
              <a:t>メリット</a:t>
            </a:r>
            <a:endParaRPr b="1" i="0" sz="1800" u="none" cap="none" strike="noStrike">
              <a:solidFill>
                <a:srgbClr val="000000"/>
              </a:solidFill>
            </a:endParaRPr>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すでに利用しているサーバーやPCにもインストール可能なので手軽に利用できる</a:t>
            </a:r>
            <a:endParaRPr b="0" i="0" sz="1700" u="none" cap="none" strike="noStrike">
              <a:solidFill>
                <a:srgbClr val="000000"/>
              </a:solidFill>
              <a:latin typeface="Arial"/>
              <a:ea typeface="Arial"/>
              <a:cs typeface="Arial"/>
              <a:sym typeface="Arial"/>
            </a:endParaRPr>
          </a:p>
        </p:txBody>
      </p:sp>
      <p:sp>
        <p:nvSpPr>
          <p:cNvPr id="251" name="Google Shape;251;p34"/>
          <p:cNvSpPr txBox="1"/>
          <p:nvPr/>
        </p:nvSpPr>
        <p:spPr>
          <a:xfrm>
            <a:off x="267520" y="2637294"/>
            <a:ext cx="7719600" cy="904200"/>
          </a:xfrm>
          <a:prstGeom prst="rect">
            <a:avLst/>
          </a:prstGeom>
          <a:noFill/>
          <a:ln>
            <a:noFill/>
          </a:ln>
        </p:spPr>
        <p:txBody>
          <a:bodyPr anchorCtr="0" anchor="t" bIns="34275" lIns="68575" spcFirstLastPara="1" rIns="68575" wrap="square" tIns="34275">
            <a:noAutofit/>
          </a:bodyPr>
          <a:lstStyle/>
          <a:p>
            <a:pPr indent="0" lvl="0" marL="63500" marR="0" rtl="0" algn="l">
              <a:lnSpc>
                <a:spcPct val="100000"/>
              </a:lnSpc>
              <a:spcBef>
                <a:spcPts val="0"/>
              </a:spcBef>
              <a:spcAft>
                <a:spcPts val="0"/>
              </a:spcAft>
              <a:buNone/>
            </a:pPr>
            <a:r>
              <a:rPr b="1" i="0" lang="ja" sz="1800" u="none" cap="none" strike="noStrike">
                <a:solidFill>
                  <a:srgbClr val="000000"/>
                </a:solidFill>
              </a:rPr>
              <a:t>デメリット</a:t>
            </a:r>
            <a:endParaRPr b="1" i="0" sz="1800" u="none" cap="none" strike="noStrike">
              <a:solidFill>
                <a:srgbClr val="000000"/>
              </a:solidFill>
            </a:endParaRPr>
          </a:p>
          <a:p>
            <a:pPr indent="-260350" lvl="0" marL="317500" marR="0" rtl="0" algn="l">
              <a:lnSpc>
                <a:spcPct val="100000"/>
              </a:lnSpc>
              <a:spcBef>
                <a:spcPts val="800"/>
              </a:spcBef>
              <a:spcAft>
                <a:spcPts val="0"/>
              </a:spcAft>
              <a:buClr>
                <a:srgbClr val="000000"/>
              </a:buClr>
              <a:buSzPts val="1700"/>
              <a:buFont typeface="Arial"/>
              <a:buChar char="•"/>
            </a:pPr>
            <a:r>
              <a:rPr b="0" i="0" lang="ja" sz="1700" u="none" cap="none" strike="noStrike">
                <a:solidFill>
                  <a:srgbClr val="000000"/>
                </a:solidFill>
                <a:latin typeface="Arial"/>
                <a:ea typeface="Arial"/>
                <a:cs typeface="Arial"/>
                <a:sym typeface="Arial"/>
              </a:rPr>
              <a:t>ハードウェアへアクセスするにはホストOSを経由する必要があるので、余計なオーバーヘッド</a:t>
            </a:r>
            <a:r>
              <a:rPr lang="ja" sz="1700"/>
              <a:t>（負荷）</a:t>
            </a:r>
            <a:r>
              <a:rPr b="0" i="0" lang="ja" sz="1700" u="none" cap="none" strike="noStrike">
                <a:solidFill>
                  <a:srgbClr val="000000"/>
                </a:solidFill>
                <a:latin typeface="Arial"/>
                <a:ea typeface="Arial"/>
                <a:cs typeface="Arial"/>
                <a:sym typeface="Arial"/>
              </a:rPr>
              <a:t>が発生</a:t>
            </a:r>
            <a:r>
              <a:rPr b="0" i="0" lang="ja" sz="1700" u="none" cap="none" strike="noStrike">
                <a:solidFill>
                  <a:srgbClr val="000000"/>
                </a:solidFill>
                <a:latin typeface="Arial"/>
                <a:ea typeface="Arial"/>
                <a:cs typeface="Arial"/>
                <a:sym typeface="Arial"/>
              </a:rPr>
              <a:t>して</a:t>
            </a:r>
            <a:r>
              <a:rPr lang="ja" sz="1700"/>
              <a:t>しまう。</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