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85" r:id="rId4"/>
    <p:sldId id="286" r:id="rId5"/>
    <p:sldId id="296" r:id="rId6"/>
    <p:sldId id="287" r:id="rId7"/>
    <p:sldId id="297" r:id="rId8"/>
    <p:sldId id="288" r:id="rId9"/>
    <p:sldId id="299" r:id="rId10"/>
    <p:sldId id="298" r:id="rId11"/>
    <p:sldId id="301" r:id="rId12"/>
    <p:sldId id="293" r:id="rId13"/>
    <p:sldId id="275" r:id="rId14"/>
    <p:sldId id="300" r:id="rId15"/>
    <p:sldId id="302" r:id="rId16"/>
    <p:sldId id="304" r:id="rId17"/>
    <p:sldId id="303" r:id="rId18"/>
    <p:sldId id="305" r:id="rId19"/>
    <p:sldId id="306" r:id="rId20"/>
    <p:sldId id="307" r:id="rId21"/>
    <p:sldId id="260" r:id="rId22"/>
    <p:sldId id="278" r:id="rId23"/>
    <p:sldId id="279" r:id="rId24"/>
    <p:sldId id="281" r:id="rId25"/>
    <p:sldId id="282" r:id="rId26"/>
    <p:sldId id="262" r:id="rId27"/>
  </p:sldIdLst>
  <p:sldSz cx="12192000" cy="6858000"/>
  <p:notesSz cx="6858000" cy="9144000"/>
  <p:embeddedFontLst>
    <p:embeddedFont>
      <p:font typeface="HG丸ｺﾞｼｯｸM-PRO" panose="020F0600000000000000" pitchFamily="50" charset="-128"/>
      <p:regular r:id="rId29"/>
    </p:embeddedFont>
    <p:embeddedFont>
      <p:font typeface="メイリオ" panose="020B0604030504040204" pitchFamily="50" charset="-128"/>
      <p:regular r:id="rId30"/>
      <p:bold r:id="rId31"/>
      <p:italic r:id="rId32"/>
      <p:boldItalic r:id="rId33"/>
    </p:embeddedFont>
    <p:embeddedFont>
      <p:font typeface="メイリオ" panose="020B0604030504040204" pitchFamily="50" charset="-128"/>
      <p:regular r:id="rId30"/>
      <p:bold r:id="rId31"/>
      <p:italic r:id="rId32"/>
      <p:boldItalic r:id="rId33"/>
    </p:embeddedFont>
    <p:embeddedFont>
      <p:font typeface="游ゴシック" panose="020B0400000000000000" pitchFamily="50" charset="-128"/>
      <p:regular r:id="rId34"/>
      <p:bold r:id="rId35"/>
    </p:embeddedFont>
    <p:embeddedFont>
      <p:font typeface="Century Gothic" panose="020B0502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4614" autoAdjust="0"/>
  </p:normalViewPr>
  <p:slideViewPr>
    <p:cSldViewPr snapToGrid="0">
      <p:cViewPr varScale="1">
        <p:scale>
          <a:sx n="108" d="100"/>
          <a:sy n="108" d="100"/>
        </p:scale>
        <p:origin x="66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10</a:t>
            </a:fld>
            <a:endParaRPr/>
          </a:p>
        </p:txBody>
      </p:sp>
    </p:spTree>
    <p:extLst>
      <p:ext uri="{BB962C8B-B14F-4D97-AF65-F5344CB8AC3E}">
        <p14:creationId xmlns:p14="http://schemas.microsoft.com/office/powerpoint/2010/main" val="60598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13</a:t>
            </a:fld>
            <a:endParaRPr/>
          </a:p>
        </p:txBody>
      </p:sp>
    </p:spTree>
    <p:extLst>
      <p:ext uri="{BB962C8B-B14F-4D97-AF65-F5344CB8AC3E}">
        <p14:creationId xmlns:p14="http://schemas.microsoft.com/office/powerpoint/2010/main" val="61985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14</a:t>
            </a:fld>
            <a:endParaRPr/>
          </a:p>
        </p:txBody>
      </p:sp>
    </p:spTree>
    <p:extLst>
      <p:ext uri="{BB962C8B-B14F-4D97-AF65-F5344CB8AC3E}">
        <p14:creationId xmlns:p14="http://schemas.microsoft.com/office/powerpoint/2010/main" val="770093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15</a:t>
            </a:fld>
            <a:endParaRPr/>
          </a:p>
        </p:txBody>
      </p:sp>
    </p:spTree>
    <p:extLst>
      <p:ext uri="{BB962C8B-B14F-4D97-AF65-F5344CB8AC3E}">
        <p14:creationId xmlns:p14="http://schemas.microsoft.com/office/powerpoint/2010/main" val="50677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16</a:t>
            </a:fld>
            <a:endParaRPr/>
          </a:p>
        </p:txBody>
      </p:sp>
    </p:spTree>
    <p:extLst>
      <p:ext uri="{BB962C8B-B14F-4D97-AF65-F5344CB8AC3E}">
        <p14:creationId xmlns:p14="http://schemas.microsoft.com/office/powerpoint/2010/main" val="325346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17</a:t>
            </a:fld>
            <a:endParaRPr/>
          </a:p>
        </p:txBody>
      </p:sp>
    </p:spTree>
    <p:extLst>
      <p:ext uri="{BB962C8B-B14F-4D97-AF65-F5344CB8AC3E}">
        <p14:creationId xmlns:p14="http://schemas.microsoft.com/office/powerpoint/2010/main" val="326661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18</a:t>
            </a:fld>
            <a:endParaRPr/>
          </a:p>
        </p:txBody>
      </p:sp>
    </p:spTree>
    <p:extLst>
      <p:ext uri="{BB962C8B-B14F-4D97-AF65-F5344CB8AC3E}">
        <p14:creationId xmlns:p14="http://schemas.microsoft.com/office/powerpoint/2010/main" val="243067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19</a:t>
            </a:fld>
            <a:endParaRPr/>
          </a:p>
        </p:txBody>
      </p:sp>
    </p:spTree>
    <p:extLst>
      <p:ext uri="{BB962C8B-B14F-4D97-AF65-F5344CB8AC3E}">
        <p14:creationId xmlns:p14="http://schemas.microsoft.com/office/powerpoint/2010/main" val="370870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20</a:t>
            </a:fld>
            <a:endParaRPr/>
          </a:p>
        </p:txBody>
      </p:sp>
    </p:spTree>
    <p:extLst>
      <p:ext uri="{BB962C8B-B14F-4D97-AF65-F5344CB8AC3E}">
        <p14:creationId xmlns:p14="http://schemas.microsoft.com/office/powerpoint/2010/main" val="364961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21</a:t>
            </a:fld>
            <a:endParaRPr/>
          </a:p>
        </p:txBody>
      </p:sp>
    </p:spTree>
    <p:extLst>
      <p:ext uri="{BB962C8B-B14F-4D97-AF65-F5344CB8AC3E}">
        <p14:creationId xmlns:p14="http://schemas.microsoft.com/office/powerpoint/2010/main" val="335640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22</a:t>
            </a:fld>
            <a:endParaRPr/>
          </a:p>
        </p:txBody>
      </p:sp>
    </p:spTree>
    <p:extLst>
      <p:ext uri="{BB962C8B-B14F-4D97-AF65-F5344CB8AC3E}">
        <p14:creationId xmlns:p14="http://schemas.microsoft.com/office/powerpoint/2010/main" val="3568673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23</a:t>
            </a:fld>
            <a:endParaRPr/>
          </a:p>
        </p:txBody>
      </p:sp>
    </p:spTree>
    <p:extLst>
      <p:ext uri="{BB962C8B-B14F-4D97-AF65-F5344CB8AC3E}">
        <p14:creationId xmlns:p14="http://schemas.microsoft.com/office/powerpoint/2010/main" val="2402667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24</a:t>
            </a:fld>
            <a:endParaRPr/>
          </a:p>
        </p:txBody>
      </p:sp>
    </p:spTree>
    <p:extLst>
      <p:ext uri="{BB962C8B-B14F-4D97-AF65-F5344CB8AC3E}">
        <p14:creationId xmlns:p14="http://schemas.microsoft.com/office/powerpoint/2010/main" val="2367839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25</a:t>
            </a:fld>
            <a:endParaRPr/>
          </a:p>
        </p:txBody>
      </p:sp>
    </p:spTree>
    <p:extLst>
      <p:ext uri="{BB962C8B-B14F-4D97-AF65-F5344CB8AC3E}">
        <p14:creationId xmlns:p14="http://schemas.microsoft.com/office/powerpoint/2010/main" val="256564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26</a:t>
            </a:fld>
            <a:endParaRPr/>
          </a:p>
        </p:txBody>
      </p:sp>
    </p:spTree>
    <p:extLst>
      <p:ext uri="{BB962C8B-B14F-4D97-AF65-F5344CB8AC3E}">
        <p14:creationId xmlns:p14="http://schemas.microsoft.com/office/powerpoint/2010/main" val="336958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3</a:t>
            </a:fld>
            <a:endParaRPr/>
          </a:p>
        </p:txBody>
      </p:sp>
    </p:spTree>
    <p:extLst>
      <p:ext uri="{BB962C8B-B14F-4D97-AF65-F5344CB8AC3E}">
        <p14:creationId xmlns:p14="http://schemas.microsoft.com/office/powerpoint/2010/main" val="417012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4</a:t>
            </a:fld>
            <a:endParaRPr/>
          </a:p>
        </p:txBody>
      </p:sp>
    </p:spTree>
    <p:extLst>
      <p:ext uri="{BB962C8B-B14F-4D97-AF65-F5344CB8AC3E}">
        <p14:creationId xmlns:p14="http://schemas.microsoft.com/office/powerpoint/2010/main" val="181472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5</a:t>
            </a:fld>
            <a:endParaRPr/>
          </a:p>
        </p:txBody>
      </p:sp>
    </p:spTree>
    <p:extLst>
      <p:ext uri="{BB962C8B-B14F-4D97-AF65-F5344CB8AC3E}">
        <p14:creationId xmlns:p14="http://schemas.microsoft.com/office/powerpoint/2010/main" val="211449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6</a:t>
            </a:fld>
            <a:endParaRPr/>
          </a:p>
        </p:txBody>
      </p:sp>
    </p:spTree>
    <p:extLst>
      <p:ext uri="{BB962C8B-B14F-4D97-AF65-F5344CB8AC3E}">
        <p14:creationId xmlns:p14="http://schemas.microsoft.com/office/powerpoint/2010/main" val="284992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7</a:t>
            </a:fld>
            <a:endParaRPr/>
          </a:p>
        </p:txBody>
      </p:sp>
    </p:spTree>
    <p:extLst>
      <p:ext uri="{BB962C8B-B14F-4D97-AF65-F5344CB8AC3E}">
        <p14:creationId xmlns:p14="http://schemas.microsoft.com/office/powerpoint/2010/main" val="344834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8</a:t>
            </a:fld>
            <a:endParaRPr/>
          </a:p>
        </p:txBody>
      </p:sp>
    </p:spTree>
    <p:extLst>
      <p:ext uri="{BB962C8B-B14F-4D97-AF65-F5344CB8AC3E}">
        <p14:creationId xmlns:p14="http://schemas.microsoft.com/office/powerpoint/2010/main" val="174614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9</a:t>
            </a:fld>
            <a:endParaRPr/>
          </a:p>
        </p:txBody>
      </p:sp>
    </p:spTree>
    <p:extLst>
      <p:ext uri="{BB962C8B-B14F-4D97-AF65-F5344CB8AC3E}">
        <p14:creationId xmlns:p14="http://schemas.microsoft.com/office/powerpoint/2010/main" val="296395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Meiryo"/>
              <a:buNone/>
              <a:defRPr sz="60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Font typeface="Meiryo"/>
              <a:buNone/>
              <a:defRPr sz="2400">
                <a:latin typeface="Meiryo"/>
                <a:ea typeface="Meiryo"/>
                <a:cs typeface="Meiryo"/>
                <a:sym typeface="Meiry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839863" y="69125"/>
            <a:ext cx="3932100" cy="918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a:spLocks noGrp="1"/>
          </p:cNvSpPr>
          <p:nvPr>
            <p:ph type="pic" idx="2"/>
          </p:nvPr>
        </p:nvSpPr>
        <p:spPr>
          <a:xfrm>
            <a:off x="4890375" y="987425"/>
            <a:ext cx="6843300" cy="521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2"/>
          <p:cNvSpPr txBox="1">
            <a:spLocks noGrp="1"/>
          </p:cNvSpPr>
          <p:nvPr>
            <p:ph type="body" idx="1"/>
          </p:nvPr>
        </p:nvSpPr>
        <p:spPr>
          <a:xfrm>
            <a:off x="839800" y="995375"/>
            <a:ext cx="3932100" cy="5294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rot="5400000">
            <a:off x="8298050" y="2425050"/>
            <a:ext cx="5811900" cy="1692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2649750" y="-1446425"/>
            <a:ext cx="5811900" cy="9435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白紙">
  <p:cSld name="白紙">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261150" y="840875"/>
            <a:ext cx="11642100" cy="5433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296526" y="40022"/>
            <a:ext cx="10515600" cy="68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23" name="Google Shape;23;p3"/>
          <p:cNvGrpSpPr/>
          <p:nvPr/>
        </p:nvGrpSpPr>
        <p:grpSpPr>
          <a:xfrm>
            <a:off x="323278" y="672406"/>
            <a:ext cx="10462111" cy="65300"/>
            <a:chOff x="323278" y="901006"/>
            <a:chExt cx="10462111" cy="65300"/>
          </a:xfrm>
        </p:grpSpPr>
        <p:sp>
          <p:nvSpPr>
            <p:cNvPr id="24" name="Google Shape;24;p3"/>
            <p:cNvSpPr/>
            <p:nvPr/>
          </p:nvSpPr>
          <p:spPr>
            <a:xfrm>
              <a:off x="323278" y="901007"/>
              <a:ext cx="8561230" cy="6529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
            <p:cNvSpPr/>
            <p:nvPr/>
          </p:nvSpPr>
          <p:spPr>
            <a:xfrm>
              <a:off x="8884508" y="901006"/>
              <a:ext cx="1900881" cy="653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白紙">
  <p:cSld name="1_白紙">
    <p:spTree>
      <p:nvGrpSpPr>
        <p:cNvPr id="1" name="Shape 26"/>
        <p:cNvGrpSpPr/>
        <p:nvPr/>
      </p:nvGrpSpPr>
      <p:grpSpPr>
        <a:xfrm>
          <a:off x="0" y="0"/>
          <a:ext cx="0" cy="0"/>
          <a:chOff x="0" y="0"/>
          <a:chExt cx="0" cy="0"/>
        </a:xfrm>
      </p:grpSpPr>
      <p:sp>
        <p:nvSpPr>
          <p:cNvPr id="27" name="Google Shape;27;p4"/>
          <p:cNvSpPr txBox="1">
            <a:spLocks noGrp="1"/>
          </p:cNvSpPr>
          <p:nvPr>
            <p:ph type="body" idx="1"/>
          </p:nvPr>
        </p:nvSpPr>
        <p:spPr>
          <a:xfrm>
            <a:off x="261150" y="815075"/>
            <a:ext cx="11760000" cy="54228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30" name="Google Shape;30;p4"/>
          <p:cNvGrpSpPr/>
          <p:nvPr/>
        </p:nvGrpSpPr>
        <p:grpSpPr>
          <a:xfrm>
            <a:off x="323266" y="680106"/>
            <a:ext cx="10462111" cy="65300"/>
            <a:chOff x="323278" y="901006"/>
            <a:chExt cx="10462111" cy="65300"/>
          </a:xfrm>
        </p:grpSpPr>
        <p:sp>
          <p:nvSpPr>
            <p:cNvPr id="31" name="Google Shape;31;p4"/>
            <p:cNvSpPr/>
            <p:nvPr/>
          </p:nvSpPr>
          <p:spPr>
            <a:xfrm>
              <a:off x="323278" y="901007"/>
              <a:ext cx="8561230" cy="6529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2" name="Google Shape;32;p4"/>
            <p:cNvSpPr/>
            <p:nvPr/>
          </p:nvSpPr>
          <p:spPr>
            <a:xfrm>
              <a:off x="8884508" y="901006"/>
              <a:ext cx="1900881" cy="653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タイトル スライド">
  <p:cSld name="1_タイトル スライド">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1850" y="1709747"/>
            <a:ext cx="10515600" cy="2195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None/>
              <a:defRPr sz="6000"/>
            </a:lvl1pPr>
            <a:lvl2pPr lvl="1" algn="l">
              <a:lnSpc>
                <a:spcPct val="100000"/>
              </a:lnSpc>
              <a:spcBef>
                <a:spcPts val="0"/>
              </a:spcBef>
              <a:spcAft>
                <a:spcPts val="0"/>
              </a:spcAft>
              <a:buSzPts val="1400"/>
              <a:buFont typeface="Meiryo"/>
              <a:buNone/>
              <a:defRPr>
                <a:latin typeface="Meiryo"/>
                <a:ea typeface="Meiryo"/>
                <a:cs typeface="Meiryo"/>
                <a:sym typeface="Meiryo"/>
              </a:defRPr>
            </a:lvl2pPr>
            <a:lvl3pPr lvl="2" algn="l">
              <a:lnSpc>
                <a:spcPct val="100000"/>
              </a:lnSpc>
              <a:spcBef>
                <a:spcPts val="0"/>
              </a:spcBef>
              <a:spcAft>
                <a:spcPts val="0"/>
              </a:spcAft>
              <a:buSzPts val="1400"/>
              <a:buFont typeface="Meiryo"/>
              <a:buNone/>
              <a:defRPr>
                <a:latin typeface="Meiryo"/>
                <a:ea typeface="Meiryo"/>
                <a:cs typeface="Meiryo"/>
                <a:sym typeface="Meiryo"/>
              </a:defRPr>
            </a:lvl3pPr>
            <a:lvl4pPr lvl="3" algn="l">
              <a:lnSpc>
                <a:spcPct val="100000"/>
              </a:lnSpc>
              <a:spcBef>
                <a:spcPts val="0"/>
              </a:spcBef>
              <a:spcAft>
                <a:spcPts val="0"/>
              </a:spcAft>
              <a:buSzPts val="1400"/>
              <a:buFont typeface="Meiryo"/>
              <a:buNone/>
              <a:defRPr>
                <a:latin typeface="Meiryo"/>
                <a:ea typeface="Meiryo"/>
                <a:cs typeface="Meiryo"/>
                <a:sym typeface="Meiryo"/>
              </a:defRPr>
            </a:lvl4pPr>
            <a:lvl5pPr lvl="4" algn="l">
              <a:lnSpc>
                <a:spcPct val="100000"/>
              </a:lnSpc>
              <a:spcBef>
                <a:spcPts val="0"/>
              </a:spcBef>
              <a:spcAft>
                <a:spcPts val="0"/>
              </a:spcAft>
              <a:buSzPts val="1400"/>
              <a:buFont typeface="Meiryo"/>
              <a:buNone/>
              <a:defRPr>
                <a:latin typeface="Meiryo"/>
                <a:ea typeface="Meiryo"/>
                <a:cs typeface="Meiryo"/>
                <a:sym typeface="Meiryo"/>
              </a:defRPr>
            </a:lvl5pPr>
            <a:lvl6pPr lvl="5" algn="l">
              <a:lnSpc>
                <a:spcPct val="100000"/>
              </a:lnSpc>
              <a:spcBef>
                <a:spcPts val="0"/>
              </a:spcBef>
              <a:spcAft>
                <a:spcPts val="0"/>
              </a:spcAft>
              <a:buSzPts val="1400"/>
              <a:buFont typeface="Meiryo"/>
              <a:buNone/>
              <a:defRPr>
                <a:latin typeface="Meiryo"/>
                <a:ea typeface="Meiryo"/>
                <a:cs typeface="Meiryo"/>
                <a:sym typeface="Meiryo"/>
              </a:defRPr>
            </a:lvl6pPr>
            <a:lvl7pPr lvl="6" algn="l">
              <a:lnSpc>
                <a:spcPct val="100000"/>
              </a:lnSpc>
              <a:spcBef>
                <a:spcPts val="0"/>
              </a:spcBef>
              <a:spcAft>
                <a:spcPts val="0"/>
              </a:spcAft>
              <a:buSzPts val="1400"/>
              <a:buFont typeface="Meiryo"/>
              <a:buNone/>
              <a:defRPr>
                <a:latin typeface="Meiryo"/>
                <a:ea typeface="Meiryo"/>
                <a:cs typeface="Meiryo"/>
                <a:sym typeface="Meiryo"/>
              </a:defRPr>
            </a:lvl7pPr>
            <a:lvl8pPr lvl="7" algn="l">
              <a:lnSpc>
                <a:spcPct val="100000"/>
              </a:lnSpc>
              <a:spcBef>
                <a:spcPts val="0"/>
              </a:spcBef>
              <a:spcAft>
                <a:spcPts val="0"/>
              </a:spcAft>
              <a:buSzPts val="1400"/>
              <a:buFont typeface="Meiryo"/>
              <a:buNone/>
              <a:defRPr>
                <a:latin typeface="Meiryo"/>
                <a:ea typeface="Meiryo"/>
                <a:cs typeface="Meiryo"/>
                <a:sym typeface="Meiryo"/>
              </a:defRPr>
            </a:lvl8pPr>
            <a:lvl9pPr lvl="8" algn="l">
              <a:lnSpc>
                <a:spcPct val="100000"/>
              </a:lnSpc>
              <a:spcBef>
                <a:spcPts val="0"/>
              </a:spcBef>
              <a:spcAft>
                <a:spcPts val="0"/>
              </a:spcAft>
              <a:buSzPts val="1400"/>
              <a:buFont typeface="Meiryo"/>
              <a:buNone/>
              <a:defRPr>
                <a:latin typeface="Meiryo"/>
                <a:ea typeface="Meiryo"/>
                <a:cs typeface="Meiryo"/>
                <a:sym typeface="Meiryo"/>
              </a:defRPr>
            </a:lvl9pPr>
          </a:lstStyle>
          <a:p>
            <a:endParaRPr/>
          </a:p>
        </p:txBody>
      </p:sp>
      <p:sp>
        <p:nvSpPr>
          <p:cNvPr id="43" name="Google Shape;43;p7"/>
          <p:cNvSpPr txBox="1">
            <a:spLocks noGrp="1"/>
          </p:cNvSpPr>
          <p:nvPr>
            <p:ph type="body" idx="1"/>
          </p:nvPr>
        </p:nvSpPr>
        <p:spPr>
          <a:xfrm>
            <a:off x="831850" y="4024375"/>
            <a:ext cx="10515600" cy="2195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8200" y="972700"/>
            <a:ext cx="5181600" cy="5242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2"/>
          </p:nvPr>
        </p:nvSpPr>
        <p:spPr>
          <a:xfrm>
            <a:off x="6172200" y="972700"/>
            <a:ext cx="5181600" cy="5242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200" y="34225"/>
            <a:ext cx="10515600" cy="687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628275" y="721825"/>
            <a:ext cx="5369400" cy="286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628300" y="3488425"/>
            <a:ext cx="5369400" cy="2868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721800"/>
            <a:ext cx="5369400" cy="286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3488425"/>
            <a:ext cx="5369400" cy="2868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9800" y="101875"/>
            <a:ext cx="3932100" cy="10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body" idx="1"/>
          </p:nvPr>
        </p:nvSpPr>
        <p:spPr>
          <a:xfrm>
            <a:off x="5183200" y="1154575"/>
            <a:ext cx="6172200" cy="49440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1"/>
          <p:cNvSpPr txBox="1">
            <a:spLocks noGrp="1"/>
          </p:cNvSpPr>
          <p:nvPr>
            <p:ph type="body" idx="2"/>
          </p:nvPr>
        </p:nvSpPr>
        <p:spPr>
          <a:xfrm>
            <a:off x="839800" y="1154575"/>
            <a:ext cx="3932100" cy="51111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eiryo"/>
              <a:buNone/>
              <a:defRPr sz="4400" i="0" u="none" strike="noStrike" cap="none">
                <a:solidFill>
                  <a:schemeClr val="dk1"/>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798125"/>
            <a:ext cx="10515600" cy="559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Meiryo"/>
              <a:buChar char="•"/>
              <a:defRPr sz="280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Meiryo"/>
              <a:buChar char="•"/>
              <a:defRPr sz="240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Meiryo"/>
              <a:buChar char="•"/>
              <a:defRPr sz="200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9pPr>
          </a:lstStyle>
          <a:p>
            <a:endParaRPr/>
          </a:p>
        </p:txBody>
      </p:sp>
      <p:sp>
        <p:nvSpPr>
          <p:cNvPr id="12" name="Google Shape;12;p1"/>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13" name="Google Shape;13;p1"/>
          <p:cNvGrpSpPr/>
          <p:nvPr/>
        </p:nvGrpSpPr>
        <p:grpSpPr>
          <a:xfrm>
            <a:off x="331569" y="6393610"/>
            <a:ext cx="3729038" cy="327025"/>
            <a:chOff x="5169" y="3630"/>
            <a:chExt cx="2349" cy="206"/>
          </a:xfrm>
        </p:grpSpPr>
        <p:pic>
          <p:nvPicPr>
            <p:cNvPr id="14" name="Google Shape;14;p1" descr="C:\Documents and Settings\takeo\デスクトップ\Logixロゴ\Logixロゴ\ロゴA_フチナシ.tif"/>
            <p:cNvPicPr preferRelativeResize="0"/>
            <p:nvPr/>
          </p:nvPicPr>
          <p:blipFill rotWithShape="1">
            <a:blip r:embed="rId14">
              <a:alphaModFix/>
            </a:blip>
            <a:srcRect/>
            <a:stretch/>
          </p:blipFill>
          <p:spPr>
            <a:xfrm>
              <a:off x="5169" y="3630"/>
              <a:ext cx="288" cy="206"/>
            </a:xfrm>
            <a:prstGeom prst="rect">
              <a:avLst/>
            </a:prstGeom>
            <a:noFill/>
            <a:ln>
              <a:noFill/>
            </a:ln>
          </p:spPr>
        </p:pic>
        <p:pic>
          <p:nvPicPr>
            <p:cNvPr id="15" name="Google Shape;15;p1" descr="C:\Documents and Settings\takeo\デスクトップ\Logixロゴ\Logixロゴ\ロゴF_フチナシ.tif"/>
            <p:cNvPicPr preferRelativeResize="0"/>
            <p:nvPr/>
          </p:nvPicPr>
          <p:blipFill rotWithShape="1">
            <a:blip r:embed="rId15">
              <a:alphaModFix/>
            </a:blip>
            <a:srcRect/>
            <a:stretch/>
          </p:blipFill>
          <p:spPr>
            <a:xfrm>
              <a:off x="5528" y="3705"/>
              <a:ext cx="1990" cy="129"/>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toolbox/toolbox_install_window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 TargetMode="External"/><Relationship Id="rId7" Type="http://schemas.openxmlformats.org/officeDocument/2006/relationships/hyperlink" Target="https://kirohi.com/docker_study_resourc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ogis-ri.co.jp/otc/hiroba/technical/docker/part1.html" TargetMode="External"/><Relationship Id="rId5" Type="http://schemas.openxmlformats.org/officeDocument/2006/relationships/hyperlink" Target="https://y-ohgi.com/introduction-docker/" TargetMode="External"/><Relationship Id="rId4" Type="http://schemas.openxmlformats.org/officeDocument/2006/relationships/hyperlink" Target="http://docs.docker.j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ctrTitle"/>
          </p:nvPr>
        </p:nvSpPr>
        <p:spPr>
          <a:xfrm>
            <a:off x="1524000" y="810481"/>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entury Gothic"/>
              <a:buNone/>
            </a:pPr>
            <a:r>
              <a:rPr lang="en-US" sz="4800" dirty="0"/>
              <a:t>Docker</a:t>
            </a:r>
            <a:r>
              <a:rPr lang="ja-JP" altLang="en-US" sz="4800" dirty="0"/>
              <a:t> 環境構築</a:t>
            </a:r>
            <a:endParaRPr sz="4800" dirty="0"/>
          </a:p>
        </p:txBody>
      </p:sp>
      <p:sp>
        <p:nvSpPr>
          <p:cNvPr id="91" name="Google Shape;91;p15"/>
          <p:cNvSpPr txBox="1">
            <a:spLocks noGrp="1"/>
          </p:cNvSpPr>
          <p:nvPr>
            <p:ph type="subTitle" idx="1"/>
          </p:nvPr>
        </p:nvSpPr>
        <p:spPr>
          <a:xfrm>
            <a:off x="1524000" y="393347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2020-0</a:t>
            </a:r>
            <a:r>
              <a:rPr lang="en-US" altLang="ja-JP" dirty="0"/>
              <a:t>5-01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10</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4-3</a:t>
            </a:r>
            <a:r>
              <a:rPr lang="ja-JP" altLang="en-US" sz="2400" dirty="0">
                <a:latin typeface="+mn-lt"/>
                <a:ea typeface="Arimo" panose="020B0604020202020204" pitchFamily="34" charset="0"/>
                <a:cs typeface="Arimo" panose="020B0604020202020204" pitchFamily="34" charset="0"/>
              </a:rPr>
              <a:t>．コンテナ型仮想化のメリット・デメリット</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2446824"/>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構成が仮想化よりも単純なため高密度化が可能</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仮想化よりもオーバーヘッドが少ない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新しいマシン</a:t>
            </a:r>
            <a:r>
              <a:rPr lang="en-US" altLang="ja-JP" sz="2000" dirty="0">
                <a:latin typeface="+mn-lt"/>
                <a:cs typeface="Arimo" panose="020B0604020202020204" pitchFamily="34" charset="0"/>
              </a:rPr>
              <a:t>(</a:t>
            </a:r>
            <a:r>
              <a:rPr lang="ja-JP" altLang="en-US" sz="2000" dirty="0">
                <a:latin typeface="+mn-lt"/>
                <a:cs typeface="Arimo" panose="020B0604020202020204" pitchFamily="34" charset="0"/>
              </a:rPr>
              <a:t>コンテナ</a:t>
            </a:r>
            <a:r>
              <a:rPr lang="en-US" altLang="ja-JP" sz="2000" dirty="0">
                <a:latin typeface="+mn-lt"/>
                <a:cs typeface="Arimo" panose="020B0604020202020204" pitchFamily="34" charset="0"/>
              </a:rPr>
              <a:t>)</a:t>
            </a:r>
            <a:r>
              <a:rPr lang="ja-JP" altLang="en-US" sz="2000" dirty="0">
                <a:latin typeface="+mn-lt"/>
                <a:cs typeface="Arimo" panose="020B0604020202020204" pitchFamily="34" charset="0"/>
              </a:rPr>
              <a:t>の起動が</a:t>
            </a:r>
            <a:r>
              <a:rPr lang="en-US" altLang="ja-JP" sz="2000" dirty="0">
                <a:latin typeface="+mn-lt"/>
                <a:cs typeface="Arimo" panose="020B0604020202020204" pitchFamily="34" charset="0"/>
              </a:rPr>
              <a:t>VM</a:t>
            </a:r>
            <a:r>
              <a:rPr lang="ja-JP" altLang="en-US" sz="2000" dirty="0">
                <a:latin typeface="+mn-lt"/>
                <a:cs typeface="Arimo" panose="020B0604020202020204" pitchFamily="34" charset="0"/>
              </a:rPr>
              <a:t>よりも高速</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73" name="テキスト ボックス 72">
            <a:extLst>
              <a:ext uri="{FF2B5EF4-FFF2-40B4-BE49-F238E27FC236}">
                <a16:creationId xmlns:a16="http://schemas.microsoft.com/office/drawing/2014/main" id="{E4107884-CCA2-4626-B27E-35CFB1E4FAA7}"/>
              </a:ext>
            </a:extLst>
          </p:cNvPr>
          <p:cNvSpPr txBox="1"/>
          <p:nvPr/>
        </p:nvSpPr>
        <p:spPr>
          <a:xfrm>
            <a:off x="296525" y="3765376"/>
            <a:ext cx="10292772" cy="164147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と異なるシステムをコンテナで起動させることはできない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カーネルを全てのコンテナで共有するため、カーネルに対する変更操作を個別に行うことができない</a:t>
            </a:r>
          </a:p>
        </p:txBody>
      </p:sp>
      <p:sp>
        <p:nvSpPr>
          <p:cNvPr id="11" name="Google Shape;98;p16">
            <a:extLst>
              <a:ext uri="{FF2B5EF4-FFF2-40B4-BE49-F238E27FC236}">
                <a16:creationId xmlns:a16="http://schemas.microsoft.com/office/drawing/2014/main" id="{84D82F62-2E7D-4556-8371-64E96C420A8D}"/>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コンテナ型仮想化③</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193400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2B57915-F596-4409-9A9B-88F8AFC393F0}"/>
              </a:ext>
            </a:extLst>
          </p:cNvPr>
          <p:cNvSpPr>
            <a:spLocks noGrp="1"/>
          </p:cNvSpPr>
          <p:nvPr>
            <p:ph type="title"/>
          </p:nvPr>
        </p:nvSpPr>
        <p:spPr/>
        <p:txBody>
          <a:bodyPr/>
          <a:lstStyle/>
          <a:p>
            <a:r>
              <a:rPr kumimoji="1" lang="ja-JP" altLang="en-US" dirty="0"/>
              <a:t>仮想マシンとコンテナの比較</a:t>
            </a:r>
          </a:p>
        </p:txBody>
      </p:sp>
      <p:sp>
        <p:nvSpPr>
          <p:cNvPr id="4" name="スライド番号プレースホルダー 3">
            <a:extLst>
              <a:ext uri="{FF2B5EF4-FFF2-40B4-BE49-F238E27FC236}">
                <a16:creationId xmlns:a16="http://schemas.microsoft.com/office/drawing/2014/main" id="{AB2DD01F-59DC-4BF5-9A7A-27F8A95D5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11</a:t>
            </a:fld>
            <a:endParaRPr lang="ja-JP" altLang="en-US"/>
          </a:p>
        </p:txBody>
      </p:sp>
      <p:graphicFrame>
        <p:nvGraphicFramePr>
          <p:cNvPr id="7" name="表 7">
            <a:extLst>
              <a:ext uri="{FF2B5EF4-FFF2-40B4-BE49-F238E27FC236}">
                <a16:creationId xmlns:a16="http://schemas.microsoft.com/office/drawing/2014/main" id="{7B77EC4F-D6DA-4FC3-A413-0B1B884FE772}"/>
              </a:ext>
            </a:extLst>
          </p:cNvPr>
          <p:cNvGraphicFramePr>
            <a:graphicFrameLocks noGrp="1"/>
          </p:cNvGraphicFramePr>
          <p:nvPr>
            <p:extLst>
              <p:ext uri="{D42A27DB-BD31-4B8C-83A1-F6EECF244321}">
                <p14:modId xmlns:p14="http://schemas.microsoft.com/office/powerpoint/2010/main" val="3680951003"/>
              </p:ext>
            </p:extLst>
          </p:nvPr>
        </p:nvGraphicFramePr>
        <p:xfrm>
          <a:off x="465704" y="868218"/>
          <a:ext cx="7564581" cy="5408298"/>
        </p:xfrm>
        <a:graphic>
          <a:graphicData uri="http://schemas.openxmlformats.org/drawingml/2006/table">
            <a:tbl>
              <a:tblPr firstRow="1" bandRow="1">
                <a:tableStyleId>{5C22544A-7EE6-4342-B048-85BDC9FD1C3A}</a:tableStyleId>
              </a:tblPr>
              <a:tblGrid>
                <a:gridCol w="2521527">
                  <a:extLst>
                    <a:ext uri="{9D8B030D-6E8A-4147-A177-3AD203B41FA5}">
                      <a16:colId xmlns:a16="http://schemas.microsoft.com/office/drawing/2014/main" val="84099667"/>
                    </a:ext>
                  </a:extLst>
                </a:gridCol>
                <a:gridCol w="2521527">
                  <a:extLst>
                    <a:ext uri="{9D8B030D-6E8A-4147-A177-3AD203B41FA5}">
                      <a16:colId xmlns:a16="http://schemas.microsoft.com/office/drawing/2014/main" val="1302968295"/>
                    </a:ext>
                  </a:extLst>
                </a:gridCol>
                <a:gridCol w="2521527">
                  <a:extLst>
                    <a:ext uri="{9D8B030D-6E8A-4147-A177-3AD203B41FA5}">
                      <a16:colId xmlns:a16="http://schemas.microsoft.com/office/drawing/2014/main" val="4031760217"/>
                    </a:ext>
                  </a:extLst>
                </a:gridCol>
              </a:tblGrid>
              <a:tr h="772614">
                <a:tc>
                  <a:txBody>
                    <a:bodyPr/>
                    <a:lstStyle/>
                    <a:p>
                      <a:endParaRPr kumimoji="1" lang="ja-JP" altLang="en-US" dirty="0"/>
                    </a:p>
                  </a:txBody>
                  <a:tcPr/>
                </a:tc>
                <a:tc>
                  <a:txBody>
                    <a:bodyPr/>
                    <a:lstStyle/>
                    <a:p>
                      <a:pPr algn="ctr"/>
                      <a:r>
                        <a:rPr kumimoji="1" lang="ja-JP" altLang="en-US" dirty="0">
                          <a:latin typeface="Arial" panose="020B0604020202020204" pitchFamily="34" charset="0"/>
                          <a:cs typeface="Arial" panose="020B0604020202020204" pitchFamily="34" charset="0"/>
                        </a:rPr>
                        <a:t>仮想マシン（</a:t>
                      </a:r>
                      <a:r>
                        <a:rPr kumimoji="1" lang="en-US" altLang="ja-JP" dirty="0">
                          <a:latin typeface="Arial" panose="020B0604020202020204" pitchFamily="34" charset="0"/>
                          <a:cs typeface="Arial" panose="020B0604020202020204" pitchFamily="34" charset="0"/>
                        </a:rPr>
                        <a:t>VM</a:t>
                      </a:r>
                      <a:r>
                        <a:rPr kumimoji="1" lang="ja-JP" altLang="en-US" dirty="0">
                          <a:latin typeface="Arial" panose="020B0604020202020204" pitchFamily="34" charset="0"/>
                          <a:cs typeface="Arial" panose="020B0604020202020204" pitchFamily="34" charset="0"/>
                        </a:rPr>
                        <a:t>）</a:t>
                      </a:r>
                      <a:endParaRPr kumimoji="1" lang="en-US" altLang="ja-JP" dirty="0">
                        <a:latin typeface="Arial" panose="020B0604020202020204" pitchFamily="34" charset="0"/>
                        <a:cs typeface="Arial" panose="020B0604020202020204" pitchFamily="34" charset="0"/>
                      </a:endParaRPr>
                    </a:p>
                  </a:txBody>
                  <a:tcPr anchor="ctr"/>
                </a:tc>
                <a:tc>
                  <a:txBody>
                    <a:bodyPr/>
                    <a:lstStyle/>
                    <a:p>
                      <a:pPr algn="ctr"/>
                      <a:r>
                        <a:rPr kumimoji="1" lang="ja-JP" altLang="en-US" dirty="0">
                          <a:latin typeface="Arial" panose="020B0604020202020204" pitchFamily="34" charset="0"/>
                          <a:cs typeface="Arial" panose="020B0604020202020204" pitchFamily="34" charset="0"/>
                        </a:rPr>
                        <a:t>コンテナ</a:t>
                      </a:r>
                      <a:endParaRPr kumimoji="1" lang="en-US" altLang="ja-JP"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72554334"/>
                  </a:ext>
                </a:extLst>
              </a:tr>
              <a:tr h="772614">
                <a:tc>
                  <a:txBody>
                    <a:bodyPr/>
                    <a:lstStyle/>
                    <a:p>
                      <a:pPr algn="ctr"/>
                      <a:r>
                        <a:rPr lang="en-US" altLang="ja-JP" sz="1600" b="0" i="0" u="none" strike="noStrike" cap="none" dirty="0">
                          <a:solidFill>
                            <a:schemeClr val="dk1"/>
                          </a:solidFill>
                          <a:effectLst/>
                          <a:latin typeface="+mn-lt"/>
                          <a:ea typeface="+mn-ea"/>
                          <a:cs typeface="+mn-cs"/>
                          <a:sym typeface="Arial"/>
                        </a:rPr>
                        <a:t>OS</a:t>
                      </a:r>
                      <a:endParaRPr kumimoji="1" lang="ja-JP" altLang="en-US" sz="1600" dirty="0"/>
                    </a:p>
                  </a:txBody>
                  <a:tcPr anchor="ctr"/>
                </a:tc>
                <a:tc>
                  <a:txBody>
                    <a:bodyPr/>
                    <a:lstStyle/>
                    <a:p>
                      <a:pPr algn="ctr"/>
                      <a:r>
                        <a:rPr kumimoji="1" lang="ja-JP" altLang="en-US" sz="1400" dirty="0">
                          <a:latin typeface="Arial" panose="020B0604020202020204" pitchFamily="34" charset="0"/>
                          <a:cs typeface="Arial" panose="020B0604020202020204" pitchFamily="34" charset="0"/>
                        </a:rPr>
                        <a:t>異なる</a:t>
                      </a:r>
                      <a:r>
                        <a:rPr kumimoji="1" lang="en-US" altLang="ja-JP" sz="1400" dirty="0">
                          <a:latin typeface="Arial" panose="020B0604020202020204" pitchFamily="34" charset="0"/>
                          <a:cs typeface="Arial" panose="020B0604020202020204" pitchFamily="34" charset="0"/>
                        </a:rPr>
                        <a:t>OS</a:t>
                      </a:r>
                      <a:r>
                        <a:rPr kumimoji="1" lang="ja-JP" altLang="en-US" sz="1400" dirty="0">
                          <a:latin typeface="Arial" panose="020B0604020202020204" pitchFamily="34" charset="0"/>
                          <a:cs typeface="Arial" panose="020B0604020202020204" pitchFamily="34" charset="0"/>
                        </a:rPr>
                        <a:t>でも可能</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同じ</a:t>
                      </a:r>
                      <a:r>
                        <a:rPr kumimoji="1" lang="en-US" altLang="ja-JP" sz="1400" dirty="0">
                          <a:latin typeface="Arial" panose="020B0604020202020204" pitchFamily="34" charset="0"/>
                          <a:cs typeface="Arial" panose="020B0604020202020204" pitchFamily="34" charset="0"/>
                        </a:rPr>
                        <a:t>OS</a:t>
                      </a:r>
                      <a:r>
                        <a:rPr kumimoji="1" lang="ja-JP" altLang="en-US" sz="1400" dirty="0">
                          <a:latin typeface="Arial" panose="020B0604020202020204" pitchFamily="34" charset="0"/>
                          <a:cs typeface="Arial" panose="020B0604020202020204" pitchFamily="34" charset="0"/>
                        </a:rPr>
                        <a:t>のみ</a:t>
                      </a:r>
                      <a:r>
                        <a:rPr kumimoji="1" lang="en-US" altLang="ja-JP" sz="1400" dirty="0">
                          <a:latin typeface="Arial" panose="020B0604020202020204" pitchFamily="34" charset="0"/>
                          <a:cs typeface="Arial" panose="020B0604020202020204" pitchFamily="34" charset="0"/>
                        </a:rPr>
                        <a:t>(Linux</a:t>
                      </a:r>
                      <a:r>
                        <a:rPr kumimoji="1" lang="ja-JP" altLang="en-US" sz="1400" dirty="0">
                          <a:latin typeface="Arial" panose="020B0604020202020204" pitchFamily="34" charset="0"/>
                          <a:cs typeface="Arial" panose="020B0604020202020204" pitchFamily="34" charset="0"/>
                        </a:rPr>
                        <a:t>系ならディストリビューション違っても可能</a:t>
                      </a:r>
                      <a:r>
                        <a:rPr kumimoji="1" lang="en-US" altLang="ja-JP" sz="1400" dirty="0">
                          <a:latin typeface="Arial" panose="020B0604020202020204" pitchFamily="34" charset="0"/>
                          <a:cs typeface="Arial" panose="020B0604020202020204" pitchFamily="34" charset="0"/>
                        </a:rPr>
                        <a:t>)</a:t>
                      </a:r>
                      <a:endParaRPr kumimoji="1" lang="ja-JP" alt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49386679"/>
                  </a:ext>
                </a:extLst>
              </a:tr>
              <a:tr h="772614">
                <a:tc>
                  <a:txBody>
                    <a:bodyPr/>
                    <a:lstStyle/>
                    <a:p>
                      <a:pPr algn="ctr"/>
                      <a:r>
                        <a:rPr lang="en-US" altLang="ja-JP" sz="1600" b="0" i="0" u="none" strike="noStrike" cap="none" dirty="0">
                          <a:solidFill>
                            <a:schemeClr val="dk1"/>
                          </a:solidFill>
                          <a:effectLst/>
                          <a:latin typeface="+mn-lt"/>
                          <a:ea typeface="+mn-ea"/>
                          <a:cs typeface="+mn-cs"/>
                          <a:sym typeface="Arial"/>
                        </a:rPr>
                        <a:t>OS</a:t>
                      </a:r>
                      <a:r>
                        <a:rPr lang="ja-JP" altLang="en-US" sz="1600" b="0" i="0" u="none" strike="noStrike" cap="none" dirty="0">
                          <a:solidFill>
                            <a:schemeClr val="dk1"/>
                          </a:solidFill>
                          <a:effectLst/>
                          <a:latin typeface="+mn-lt"/>
                          <a:ea typeface="+mn-ea"/>
                          <a:cs typeface="+mn-cs"/>
                          <a:sym typeface="Arial"/>
                        </a:rPr>
                        <a:t>設定</a:t>
                      </a:r>
                      <a:endParaRPr kumimoji="1" lang="ja-JP" altLang="en-US" sz="1600" dirty="0"/>
                    </a:p>
                  </a:txBody>
                  <a:tcPr anchor="ctr"/>
                </a:tc>
                <a:tc>
                  <a:txBody>
                    <a:bodyPr/>
                    <a:lstStyle/>
                    <a:p>
                      <a:pPr algn="ctr"/>
                      <a:r>
                        <a:rPr kumimoji="1" lang="ja-JP" altLang="en-US" sz="1400" dirty="0">
                          <a:latin typeface="Arial" panose="020B0604020202020204" pitchFamily="34" charset="0"/>
                          <a:cs typeface="Arial" panose="020B0604020202020204" pitchFamily="34" charset="0"/>
                        </a:rPr>
                        <a:t>個別に変更可能</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個別の変更不可</a:t>
                      </a:r>
                    </a:p>
                  </a:txBody>
                  <a:tcPr anchor="ctr"/>
                </a:tc>
                <a:extLst>
                  <a:ext uri="{0D108BD9-81ED-4DB2-BD59-A6C34878D82A}">
                    <a16:rowId xmlns:a16="http://schemas.microsoft.com/office/drawing/2014/main" val="2107119114"/>
                  </a:ext>
                </a:extLst>
              </a:tr>
              <a:tr h="772614">
                <a:tc>
                  <a:txBody>
                    <a:bodyPr/>
                    <a:lstStyle/>
                    <a:p>
                      <a:pPr algn="ctr"/>
                      <a:r>
                        <a:rPr lang="ja-JP" altLang="en-US" sz="1600" b="0" i="0" u="none" strike="noStrike" cap="none" dirty="0">
                          <a:solidFill>
                            <a:schemeClr val="dk1"/>
                          </a:solidFill>
                          <a:effectLst/>
                          <a:latin typeface="+mn-lt"/>
                          <a:ea typeface="+mn-ea"/>
                          <a:cs typeface="+mn-cs"/>
                          <a:sym typeface="Arial"/>
                        </a:rPr>
                        <a:t>ディスク・メモリ消費</a:t>
                      </a:r>
                      <a:endParaRPr kumimoji="1" lang="ja-JP" altLang="en-US" sz="1600" dirty="0"/>
                    </a:p>
                  </a:txBody>
                  <a:tcPr anchor="ctr"/>
                </a:tc>
                <a:tc>
                  <a:txBody>
                    <a:bodyPr/>
                    <a:lstStyle/>
                    <a:p>
                      <a:pPr algn="ctr"/>
                      <a:r>
                        <a:rPr kumimoji="1" lang="ja-JP" altLang="en-US" sz="1400" dirty="0">
                          <a:latin typeface="Arial" panose="020B0604020202020204" pitchFamily="34" charset="0"/>
                          <a:cs typeface="Arial" panose="020B0604020202020204" pitchFamily="34" charset="0"/>
                        </a:rPr>
                        <a:t>大</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小</a:t>
                      </a:r>
                    </a:p>
                  </a:txBody>
                  <a:tcPr anchor="ctr"/>
                </a:tc>
                <a:extLst>
                  <a:ext uri="{0D108BD9-81ED-4DB2-BD59-A6C34878D82A}">
                    <a16:rowId xmlns:a16="http://schemas.microsoft.com/office/drawing/2014/main" val="2832472898"/>
                  </a:ext>
                </a:extLst>
              </a:tr>
              <a:tr h="772614">
                <a:tc>
                  <a:txBody>
                    <a:bodyPr/>
                    <a:lstStyle/>
                    <a:p>
                      <a:pPr algn="ctr"/>
                      <a:r>
                        <a:rPr kumimoji="1" lang="ja-JP" altLang="en-US" sz="1600" b="0" i="0" u="none" strike="noStrike" cap="none" dirty="0">
                          <a:solidFill>
                            <a:schemeClr val="dk1"/>
                          </a:solidFill>
                          <a:effectLst/>
                          <a:latin typeface="+mn-lt"/>
                          <a:ea typeface="+mn-ea"/>
                          <a:cs typeface="+mn-cs"/>
                          <a:sym typeface="Arial"/>
                        </a:rPr>
                        <a:t>構成</a:t>
                      </a:r>
                      <a:endParaRPr kumimoji="1" lang="ja-JP" altLang="en-US" sz="1600" dirty="0"/>
                    </a:p>
                  </a:txBody>
                  <a:tcPr anchor="ctr"/>
                </a:tc>
                <a:tc>
                  <a:txBody>
                    <a:bodyPr/>
                    <a:lstStyle/>
                    <a:p>
                      <a:pPr algn="ctr"/>
                      <a:r>
                        <a:rPr kumimoji="1" lang="ja-JP" altLang="en-US" sz="1400" dirty="0">
                          <a:latin typeface="Arial" panose="020B0604020202020204" pitchFamily="34" charset="0"/>
                          <a:cs typeface="Arial" panose="020B0604020202020204" pitchFamily="34" charset="0"/>
                        </a:rPr>
                        <a:t>ハードウェアに依存</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ハードウェアに依存しない</a:t>
                      </a:r>
                    </a:p>
                  </a:txBody>
                  <a:tcPr anchor="ctr"/>
                </a:tc>
                <a:extLst>
                  <a:ext uri="{0D108BD9-81ED-4DB2-BD59-A6C34878D82A}">
                    <a16:rowId xmlns:a16="http://schemas.microsoft.com/office/drawing/2014/main" val="2198390559"/>
                  </a:ext>
                </a:extLst>
              </a:tr>
              <a:tr h="772614">
                <a:tc>
                  <a:txBody>
                    <a:bodyPr/>
                    <a:lstStyle/>
                    <a:p>
                      <a:pPr algn="ctr"/>
                      <a:r>
                        <a:rPr kumimoji="1" lang="ja-JP" altLang="en-US" sz="1600" dirty="0"/>
                        <a:t>起動</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遅い</a:t>
                      </a:r>
                    </a:p>
                  </a:txBody>
                  <a:tcPr anchor="ctr"/>
                </a:tc>
                <a:tc>
                  <a:txBody>
                    <a:bodyPr/>
                    <a:lstStyle/>
                    <a:p>
                      <a:pPr algn="ctr" fontAlgn="ctr"/>
                      <a:r>
                        <a:rPr lang="ja-JP" altLang="en-US" sz="1400" dirty="0">
                          <a:effectLst/>
                          <a:latin typeface="Arial" panose="020B0604020202020204" pitchFamily="34" charset="0"/>
                          <a:cs typeface="Arial" panose="020B0604020202020204" pitchFamily="34" charset="0"/>
                        </a:rPr>
                        <a:t>早い</a:t>
                      </a:r>
                    </a:p>
                  </a:txBody>
                  <a:tcPr marL="76200" marR="76200" marT="57150" marB="57150" anchor="ctr"/>
                </a:tc>
                <a:extLst>
                  <a:ext uri="{0D108BD9-81ED-4DB2-BD59-A6C34878D82A}">
                    <a16:rowId xmlns:a16="http://schemas.microsoft.com/office/drawing/2014/main" val="1559515565"/>
                  </a:ext>
                </a:extLst>
              </a:tr>
              <a:tr h="772614">
                <a:tc>
                  <a:txBody>
                    <a:bodyPr/>
                    <a:lstStyle/>
                    <a:p>
                      <a:pPr algn="ctr"/>
                      <a:r>
                        <a:rPr kumimoji="1" lang="ja-JP" altLang="en-US" sz="1600" dirty="0"/>
                        <a:t>オーバーヘッド</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大きい</a:t>
                      </a:r>
                    </a:p>
                  </a:txBody>
                  <a:tcPr anchor="ctr"/>
                </a:tc>
                <a:tc>
                  <a:txBody>
                    <a:bodyPr/>
                    <a:lstStyle/>
                    <a:p>
                      <a:pPr algn="ctr"/>
                      <a:r>
                        <a:rPr kumimoji="1" lang="ja-JP" altLang="en-US" sz="1400" dirty="0">
                          <a:latin typeface="Arial" panose="020B0604020202020204" pitchFamily="34" charset="0"/>
                          <a:cs typeface="Arial" panose="020B0604020202020204" pitchFamily="34" charset="0"/>
                        </a:rPr>
                        <a:t>小さい</a:t>
                      </a:r>
                    </a:p>
                  </a:txBody>
                  <a:tcPr anchor="ctr"/>
                </a:tc>
                <a:extLst>
                  <a:ext uri="{0D108BD9-81ED-4DB2-BD59-A6C34878D82A}">
                    <a16:rowId xmlns:a16="http://schemas.microsoft.com/office/drawing/2014/main" val="57149671"/>
                  </a:ext>
                </a:extLst>
              </a:tr>
            </a:tbl>
          </a:graphicData>
        </a:graphic>
      </p:graphicFrame>
      <p:sp>
        <p:nvSpPr>
          <p:cNvPr id="5" name="テキスト ボックス 4">
            <a:extLst>
              <a:ext uri="{FF2B5EF4-FFF2-40B4-BE49-F238E27FC236}">
                <a16:creationId xmlns:a16="http://schemas.microsoft.com/office/drawing/2014/main" id="{E9EE49BD-A681-4DCF-97BB-94085C87ECBE}"/>
              </a:ext>
            </a:extLst>
          </p:cNvPr>
          <p:cNvSpPr txBox="1"/>
          <p:nvPr/>
        </p:nvSpPr>
        <p:spPr>
          <a:xfrm>
            <a:off x="8229599" y="1800373"/>
            <a:ext cx="3266983" cy="3970318"/>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仮想マシン（</a:t>
            </a:r>
            <a:r>
              <a:rPr kumimoji="1" lang="en-US" altLang="ja-JP" b="1" dirty="0">
                <a:latin typeface="メイリオ" panose="020B0604030504040204" pitchFamily="50" charset="-128"/>
                <a:ea typeface="メイリオ" panose="020B0604030504040204" pitchFamily="50" charset="-128"/>
              </a:rPr>
              <a:t>VM</a:t>
            </a:r>
            <a:r>
              <a:rPr kumimoji="1" lang="ja-JP" altLang="en-US" b="1" dirty="0">
                <a:latin typeface="メイリオ" panose="020B0604030504040204" pitchFamily="50" charset="-128"/>
                <a:ea typeface="メイリオ" panose="020B0604030504040204" pitchFamily="50" charset="-128"/>
              </a:rPr>
              <a:t>）とコンテナの違い</a:t>
            </a:r>
            <a:endParaRPr kumimoji="1" lang="en-US" altLang="ja-JP" b="1"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仮想マシン（以下</a:t>
            </a:r>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）とコンテナの大きな違いは仮想化の粒度にある。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u="sng" dirty="0">
                <a:latin typeface="メイリオ" panose="020B0604030504040204" pitchFamily="50" charset="-128"/>
                <a:ea typeface="メイリオ" panose="020B0604030504040204" pitchFamily="50" charset="-128"/>
              </a:rPr>
              <a:t>VM</a:t>
            </a:r>
            <a:r>
              <a:rPr kumimoji="1" lang="ja-JP" altLang="en-US" u="sng" dirty="0">
                <a:latin typeface="メイリオ" panose="020B0604030504040204" pitchFamily="50" charset="-128"/>
                <a:ea typeface="メイリオ" panose="020B0604030504040204" pitchFamily="50" charset="-128"/>
              </a:rPr>
              <a:t>はマシン単位での仮想化であるのに対して、コンテナはプロセス単位での仮想化となっている。</a:t>
            </a:r>
          </a:p>
          <a:p>
            <a:r>
              <a:rPr kumimoji="1" lang="ja-JP" altLang="en-US" dirty="0">
                <a:latin typeface="メイリオ" panose="020B0604030504040204" pitchFamily="50" charset="-128"/>
                <a:ea typeface="メイリオ" panose="020B0604030504040204" pitchFamily="50" charset="-128"/>
              </a:rPr>
              <a:t>コンテナの仕組みにより、仮想マシンやゲスト</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は存在せず、コンテナに作成された</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環境の起動、停止は非常に高速で、オーバーヘッドが小さい。</a:t>
            </a:r>
          </a:p>
          <a:p>
            <a:endParaRPr kumimoji="1" lang="ja-JP" altLang="en-US"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はリソースの消費は大きいが、自由度が高い。</a:t>
            </a:r>
          </a:p>
          <a:p>
            <a:r>
              <a:rPr kumimoji="1" lang="ja-JP" altLang="en-US" dirty="0">
                <a:latin typeface="メイリオ" panose="020B0604030504040204" pitchFamily="50" charset="-128"/>
                <a:ea typeface="メイリオ" panose="020B0604030504040204" pitchFamily="50" charset="-128"/>
              </a:rPr>
              <a:t>対してコンテナは、</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をホストと共有してしまう点では自由度は低いが、軽量で可搬性が高い。</a:t>
            </a:r>
          </a:p>
        </p:txBody>
      </p:sp>
    </p:spTree>
    <p:extLst>
      <p:ext uri="{BB962C8B-B14F-4D97-AF65-F5344CB8AC3E}">
        <p14:creationId xmlns:p14="http://schemas.microsoft.com/office/powerpoint/2010/main" val="176181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44E9CE-9573-4B54-B208-6F2C56F34B1B}"/>
              </a:ext>
            </a:extLst>
          </p:cNvPr>
          <p:cNvSpPr>
            <a:spLocks noGrp="1"/>
          </p:cNvSpPr>
          <p:nvPr>
            <p:ph type="title"/>
          </p:nvPr>
        </p:nvSpPr>
        <p:spPr/>
        <p:txBody>
          <a:bodyPr/>
          <a:lstStyle/>
          <a:p>
            <a:r>
              <a:rPr lang="en-US" altLang="ja-JP"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とは</a:t>
            </a:r>
          </a:p>
        </p:txBody>
      </p:sp>
      <p:sp>
        <p:nvSpPr>
          <p:cNvPr id="4" name="スライド番号プレースホルダー 3">
            <a:extLst>
              <a:ext uri="{FF2B5EF4-FFF2-40B4-BE49-F238E27FC236}">
                <a16:creationId xmlns:a16="http://schemas.microsoft.com/office/drawing/2014/main" id="{4B582C8C-0CD7-44F0-9304-645B608D3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
        <p:nvSpPr>
          <p:cNvPr id="5" name="object 3">
            <a:extLst>
              <a:ext uri="{FF2B5EF4-FFF2-40B4-BE49-F238E27FC236}">
                <a16:creationId xmlns:a16="http://schemas.microsoft.com/office/drawing/2014/main" id="{2D43B27A-331E-4686-BAFF-29BB834985FE}"/>
              </a:ext>
            </a:extLst>
          </p:cNvPr>
          <p:cNvSpPr txBox="1">
            <a:spLocks/>
          </p:cNvSpPr>
          <p:nvPr/>
        </p:nvSpPr>
        <p:spPr>
          <a:xfrm>
            <a:off x="1362280" y="1056894"/>
            <a:ext cx="8802370" cy="1489710"/>
          </a:xfrm>
          <a:prstGeom prst="rect">
            <a:avLst/>
          </a:prstGeom>
          <a:noFill/>
          <a:ln>
            <a:noFill/>
          </a:ln>
        </p:spPr>
        <p:txBody>
          <a:bodyPr spcFirstLastPara="1" vert="horz" wrap="square" lIns="0" tIns="13335"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05740" marR="5080" indent="-193675">
              <a:lnSpc>
                <a:spcPct val="100000"/>
              </a:lnSpc>
              <a:spcBef>
                <a:spcPts val="105"/>
              </a:spcBef>
            </a:pPr>
            <a:r>
              <a:rPr lang="en-US" altLang="ja-JP" spc="160" dirty="0">
                <a:solidFill>
                  <a:srgbClr val="000000"/>
                </a:solidFill>
              </a:rPr>
              <a:t>Docker</a:t>
            </a:r>
            <a:r>
              <a:rPr lang="ja-JP" altLang="en-US" dirty="0">
                <a:solidFill>
                  <a:srgbClr val="000000"/>
                </a:solidFill>
              </a:rPr>
              <a:t>とは</a:t>
            </a:r>
            <a:r>
              <a:rPr lang="ja-JP" altLang="en-US" spc="-10" dirty="0">
                <a:solidFill>
                  <a:srgbClr val="000000"/>
                </a:solidFill>
              </a:rPr>
              <a:t>、</a:t>
            </a:r>
            <a:r>
              <a:rPr lang="en-US" altLang="ja-JP" spc="180" dirty="0">
                <a:solidFill>
                  <a:srgbClr val="000000"/>
                </a:solidFill>
              </a:rPr>
              <a:t>Linux</a:t>
            </a:r>
            <a:r>
              <a:rPr lang="ja-JP" altLang="en-US" spc="-15" dirty="0">
                <a:solidFill>
                  <a:srgbClr val="000000"/>
                </a:solidFill>
              </a:rPr>
              <a:t>カ</a:t>
            </a:r>
            <a:r>
              <a:rPr lang="ja-JP" altLang="en-US" dirty="0">
                <a:solidFill>
                  <a:srgbClr val="000000"/>
                </a:solidFill>
              </a:rPr>
              <a:t>ーネ</a:t>
            </a:r>
            <a:r>
              <a:rPr lang="ja-JP" altLang="en-US" spc="-15" dirty="0">
                <a:solidFill>
                  <a:srgbClr val="000000"/>
                </a:solidFill>
              </a:rPr>
              <a:t>ル</a:t>
            </a:r>
            <a:r>
              <a:rPr lang="ja-JP" altLang="en-US" dirty="0">
                <a:solidFill>
                  <a:srgbClr val="000000"/>
                </a:solidFill>
              </a:rPr>
              <a:t>の機</a:t>
            </a:r>
            <a:r>
              <a:rPr lang="ja-JP" altLang="en-US" spc="-15" dirty="0">
                <a:solidFill>
                  <a:srgbClr val="000000"/>
                </a:solidFill>
              </a:rPr>
              <a:t>能</a:t>
            </a:r>
            <a:r>
              <a:rPr lang="ja-JP" altLang="en-US" dirty="0">
                <a:solidFill>
                  <a:srgbClr val="000000"/>
                </a:solidFill>
              </a:rPr>
              <a:t>を統</a:t>
            </a:r>
            <a:r>
              <a:rPr lang="ja-JP" altLang="en-US" spc="-15" dirty="0">
                <a:solidFill>
                  <a:srgbClr val="000000"/>
                </a:solidFill>
              </a:rPr>
              <a:t>合</a:t>
            </a:r>
            <a:r>
              <a:rPr lang="ja-JP" altLang="en-US" dirty="0">
                <a:solidFill>
                  <a:srgbClr val="000000"/>
                </a:solidFill>
              </a:rPr>
              <a:t>し、 コンテナを作成して</a:t>
            </a:r>
            <a:r>
              <a:rPr lang="ja-JP" altLang="en-US" spc="-15" dirty="0">
                <a:solidFill>
                  <a:srgbClr val="000000"/>
                </a:solidFill>
              </a:rPr>
              <a:t>、</a:t>
            </a:r>
            <a:r>
              <a:rPr lang="ja-JP" altLang="en-US" dirty="0">
                <a:solidFill>
                  <a:srgbClr val="000000"/>
                </a:solidFill>
              </a:rPr>
              <a:t>アプ</a:t>
            </a:r>
            <a:r>
              <a:rPr lang="ja-JP" altLang="en-US" spc="-15" dirty="0">
                <a:solidFill>
                  <a:srgbClr val="000000"/>
                </a:solidFill>
              </a:rPr>
              <a:t>リ</a:t>
            </a:r>
            <a:r>
              <a:rPr lang="ja-JP" altLang="en-US" dirty="0">
                <a:solidFill>
                  <a:srgbClr val="000000"/>
                </a:solidFill>
              </a:rPr>
              <a:t>ケー</a:t>
            </a:r>
            <a:r>
              <a:rPr lang="ja-JP" altLang="en-US" spc="-15" dirty="0">
                <a:solidFill>
                  <a:srgbClr val="000000"/>
                </a:solidFill>
              </a:rPr>
              <a:t>シ</a:t>
            </a:r>
            <a:r>
              <a:rPr lang="ja-JP" altLang="en-US" dirty="0">
                <a:solidFill>
                  <a:srgbClr val="000000"/>
                </a:solidFill>
              </a:rPr>
              <a:t>ョンを</a:t>
            </a:r>
            <a:endParaRPr lang="ja-JP" altLang="en-US" dirty="0"/>
          </a:p>
          <a:p>
            <a:pPr marL="1425575">
              <a:lnSpc>
                <a:spcPct val="100000"/>
              </a:lnSpc>
            </a:pPr>
            <a:r>
              <a:rPr lang="ja-JP" altLang="en-US" dirty="0">
                <a:solidFill>
                  <a:srgbClr val="000000"/>
                </a:solidFill>
              </a:rPr>
              <a:t>稼働させるためのソフ</a:t>
            </a:r>
            <a:r>
              <a:rPr lang="ja-JP" altLang="en-US" spc="-15" dirty="0">
                <a:solidFill>
                  <a:srgbClr val="000000"/>
                </a:solidFill>
              </a:rPr>
              <a:t>ト</a:t>
            </a:r>
            <a:r>
              <a:rPr lang="ja-JP" altLang="en-US" dirty="0">
                <a:solidFill>
                  <a:srgbClr val="000000"/>
                </a:solidFill>
              </a:rPr>
              <a:t>ウェア</a:t>
            </a:r>
            <a:endParaRPr lang="ja-JP" altLang="en-US" dirty="0"/>
          </a:p>
        </p:txBody>
      </p:sp>
      <p:sp>
        <p:nvSpPr>
          <p:cNvPr id="6" name="object 4">
            <a:extLst>
              <a:ext uri="{FF2B5EF4-FFF2-40B4-BE49-F238E27FC236}">
                <a16:creationId xmlns:a16="http://schemas.microsoft.com/office/drawing/2014/main" id="{FA6235C5-34E3-430E-B9D6-469AF4080A60}"/>
              </a:ext>
            </a:extLst>
          </p:cNvPr>
          <p:cNvSpPr/>
          <p:nvPr/>
        </p:nvSpPr>
        <p:spPr>
          <a:xfrm>
            <a:off x="3616174" y="2525267"/>
            <a:ext cx="4294632" cy="38313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481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の仕組み・構成</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13</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buNone/>
            </a:pPr>
            <a:r>
              <a:rPr lang="ja-JP" altLang="en-US" sz="2000" b="1" dirty="0">
                <a:latin typeface="メイリオ" panose="020B0604030504040204" pitchFamily="50" charset="-128"/>
                <a:ea typeface="メイリオ" panose="020B0604030504040204" pitchFamily="50" charset="-128"/>
              </a:rPr>
              <a:t>コンテナ型仮想化技術</a:t>
            </a:r>
            <a:endParaRPr lang="en-US" altLang="ja-JP" sz="2000" b="1" dirty="0">
              <a:latin typeface="メイリオ" panose="020B0604030504040204" pitchFamily="50" charset="-128"/>
              <a:ea typeface="メイリオ" panose="020B0604030504040204" pitchFamily="50" charset="-128"/>
            </a:endParaRPr>
          </a:p>
          <a:p>
            <a:pPr marL="0" lvl="0" indent="0">
              <a:lnSpc>
                <a:spcPct val="100000"/>
              </a:lnSpc>
              <a:spcBef>
                <a:spcPts val="0"/>
              </a:spcBef>
              <a:buClr>
                <a:srgbClr val="000000"/>
              </a:buClr>
              <a:buFont typeface="Arial"/>
              <a:buNone/>
            </a:pP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Docker</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はコンテナ型仮想化技術を利用しています。</a:t>
            </a:r>
            <a:endPar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endParaRPr>
          </a:p>
          <a:p>
            <a:pPr marL="0" lvl="0" indent="0">
              <a:lnSpc>
                <a:spcPct val="100000"/>
              </a:lnSpc>
              <a:spcBef>
                <a:spcPts val="0"/>
              </a:spcBef>
              <a:buClr>
                <a:srgbClr val="000000"/>
              </a:buClr>
              <a:buFont typeface="Arial"/>
              <a:buNone/>
            </a:pP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コンテナ型仮想化技術では仮想化ソフトウェアなしに</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OS</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のリソースを隔離し、仮想</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OS</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にします。</a:t>
            </a:r>
            <a:endPar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endParaRPr>
          </a:p>
          <a:p>
            <a:pPr marL="0" lvl="0" indent="0">
              <a:lnSpc>
                <a:spcPct val="100000"/>
              </a:lnSpc>
              <a:spcBef>
                <a:spcPts val="0"/>
              </a:spcBef>
              <a:buClr>
                <a:srgbClr val="000000"/>
              </a:buClr>
              <a:buFont typeface="Arial"/>
              <a:buNone/>
            </a:pP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この仮想</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OS</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をコンテナと呼びます。</a:t>
            </a:r>
            <a:endPar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endParaRPr>
          </a:p>
          <a:p>
            <a:pPr marL="0" indent="0">
              <a:lnSpc>
                <a:spcPct val="100000"/>
              </a:lnSpc>
              <a:spcBef>
                <a:spcPts val="0"/>
              </a:spcBef>
              <a:buClr>
                <a:srgbClr val="000000"/>
              </a:buClr>
              <a:buFont typeface="Arial"/>
              <a:buNone/>
            </a:pPr>
            <a:endPar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endParaRPr>
          </a:p>
          <a:p>
            <a:pPr marL="0" indent="0">
              <a:lnSpc>
                <a:spcPct val="100000"/>
              </a:lnSpc>
              <a:spcBef>
                <a:spcPts val="0"/>
              </a:spcBef>
              <a:buClr>
                <a:srgbClr val="000000"/>
              </a:buClr>
              <a:buFont typeface="Arial"/>
              <a:buNone/>
            </a:pP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コンテナは</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Linux</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カーネルの機能を用いた技術で、</a:t>
            </a:r>
            <a:r>
              <a:rPr kumimoji="1" lang="en-US" altLang="ja-JP" sz="1800" dirty="0" err="1">
                <a:solidFill>
                  <a:srgbClr val="000000"/>
                </a:solidFill>
                <a:latin typeface="メイリオ" panose="020B0604030504040204" pitchFamily="50" charset="-128"/>
                <a:ea typeface="メイリオ" panose="020B0604030504040204" pitchFamily="50" charset="-128"/>
                <a:cs typeface="Arial"/>
                <a:sym typeface="Arial"/>
              </a:rPr>
              <a:t>cgroup</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namespace</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Capability</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のような機能を組み合わせて実現しています。 そのため</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VM</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とは異なりホスト</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OS</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とリソースを共有し、効率的にホスト</a:t>
            </a:r>
            <a:r>
              <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rPr>
              <a:t>OS</a:t>
            </a:r>
            <a:r>
              <a:rPr kumimoji="1" lang="ja-JP" altLang="en-US" sz="1800" dirty="0">
                <a:solidFill>
                  <a:srgbClr val="000000"/>
                </a:solidFill>
                <a:latin typeface="メイリオ" panose="020B0604030504040204" pitchFamily="50" charset="-128"/>
                <a:ea typeface="メイリオ" panose="020B0604030504040204" pitchFamily="50" charset="-128"/>
                <a:cs typeface="Arial"/>
                <a:sym typeface="Arial"/>
              </a:rPr>
              <a:t>のリソースを使用することができ、高速かつ軽量な仮想化を実現しています。</a:t>
            </a:r>
            <a:endParaRPr kumimoji="1" lang="en-US" altLang="ja-JP" sz="1800" dirty="0">
              <a:solidFill>
                <a:srgbClr val="000000"/>
              </a:solidFill>
              <a:latin typeface="メイリオ" panose="020B0604030504040204" pitchFamily="50" charset="-128"/>
              <a:ea typeface="メイリオ" panose="020B0604030504040204" pitchFamily="50" charset="-128"/>
              <a:cs typeface="Arial"/>
              <a:sym typeface="Arial"/>
            </a:endParaRPr>
          </a:p>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kumimoji="1" sz="1400" dirty="0">
              <a:solidFill>
                <a:srgbClr val="000000"/>
              </a:solidFill>
              <a:latin typeface="メイリオ" panose="020B0604030504040204" pitchFamily="50" charset="-128"/>
              <a:ea typeface="メイリオ" panose="020B0604030504040204" pitchFamily="50" charset="-128"/>
              <a:cs typeface="Arial"/>
              <a:sym typeface="Arial"/>
            </a:endParaRPr>
          </a:p>
        </p:txBody>
      </p:sp>
      <p:pic>
        <p:nvPicPr>
          <p:cNvPr id="3" name="図 2">
            <a:extLst>
              <a:ext uri="{FF2B5EF4-FFF2-40B4-BE49-F238E27FC236}">
                <a16:creationId xmlns:a16="http://schemas.microsoft.com/office/drawing/2014/main" id="{B13B29DB-DE08-4CA6-BF9B-F2D380097343}"/>
              </a:ext>
            </a:extLst>
          </p:cNvPr>
          <p:cNvPicPr>
            <a:picLocks noChangeAspect="1"/>
          </p:cNvPicPr>
          <p:nvPr/>
        </p:nvPicPr>
        <p:blipFill>
          <a:blip r:embed="rId3"/>
          <a:stretch>
            <a:fillRect/>
          </a:stretch>
        </p:blipFill>
        <p:spPr>
          <a:xfrm>
            <a:off x="296525" y="3320713"/>
            <a:ext cx="5687219" cy="2791215"/>
          </a:xfrm>
          <a:prstGeom prst="rect">
            <a:avLst/>
          </a:prstGeom>
        </p:spPr>
      </p:pic>
      <p:sp>
        <p:nvSpPr>
          <p:cNvPr id="2" name="正方形/長方形 1">
            <a:extLst>
              <a:ext uri="{FF2B5EF4-FFF2-40B4-BE49-F238E27FC236}">
                <a16:creationId xmlns:a16="http://schemas.microsoft.com/office/drawing/2014/main" id="{09DFFD3C-CA8D-4964-9D1D-63F561CB8789}"/>
              </a:ext>
            </a:extLst>
          </p:cNvPr>
          <p:cNvSpPr/>
          <p:nvPr/>
        </p:nvSpPr>
        <p:spPr>
          <a:xfrm>
            <a:off x="3080551" y="3429000"/>
            <a:ext cx="2752078" cy="2614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938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a:t>
            </a:r>
            <a:r>
              <a:rPr lang="en-US" altLang="ja-JP" dirty="0">
                <a:latin typeface="HG丸ｺﾞｼｯｸM-PRO" panose="020F0600000000000000" pitchFamily="50" charset="-128"/>
                <a:ea typeface="HG丸ｺﾞｼｯｸM-PRO" panose="020F0600000000000000" pitchFamily="50" charset="-128"/>
              </a:rPr>
              <a:t>1/5</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14</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indent="0">
              <a:buNone/>
            </a:pPr>
            <a:r>
              <a:rPr lang="en-US" altLang="ja-JP" sz="2000" b="1" dirty="0">
                <a:latin typeface="メイリオ" panose="020B0604030504040204" pitchFamily="50" charset="-128"/>
                <a:ea typeface="メイリオ" panose="020B0604030504040204" pitchFamily="50" charset="-128"/>
              </a:rPr>
              <a:t>Docker</a:t>
            </a:r>
            <a:r>
              <a:rPr lang="ja-JP" altLang="en-US" sz="2000" b="1"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for</a:t>
            </a:r>
            <a:r>
              <a:rPr lang="ja-JP" altLang="en-US" sz="2000" b="1"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Windows</a:t>
            </a:r>
            <a:r>
              <a:rPr lang="ja-JP" altLang="en-US" sz="2000" b="1" dirty="0">
                <a:latin typeface="メイリオ" panose="020B0604030504040204" pitchFamily="50" charset="-128"/>
                <a:ea typeface="メイリオ" panose="020B0604030504040204" pitchFamily="50" charset="-128"/>
              </a:rPr>
              <a:t>のインストール方法</a:t>
            </a:r>
            <a:endParaRPr lang="en-US" altLang="ja-JP" sz="2000" b="1" dirty="0">
              <a:latin typeface="メイリオ" panose="020B0604030504040204" pitchFamily="50" charset="-128"/>
              <a:ea typeface="メイリオ" panose="020B0604030504040204" pitchFamily="50" charset="-128"/>
            </a:endParaRPr>
          </a:p>
          <a:p>
            <a:pPr marL="0" indent="0">
              <a:buNone/>
            </a:pPr>
            <a:r>
              <a:rPr lang="ja-JP" altLang="en-US" sz="2000" b="1" dirty="0">
                <a:latin typeface="メイリオ" panose="020B0604030504040204" pitchFamily="50" charset="-128"/>
                <a:ea typeface="メイリオ" panose="020B0604030504040204" pitchFamily="50" charset="-128"/>
              </a:rPr>
              <a:t>１．</a:t>
            </a:r>
            <a:r>
              <a:rPr lang="en-US" altLang="ja-JP" sz="2000" b="1" dirty="0">
                <a:latin typeface="メイリオ" panose="020B0604030504040204" pitchFamily="50" charset="-128"/>
                <a:ea typeface="メイリオ" panose="020B0604030504040204" pitchFamily="50" charset="-128"/>
              </a:rPr>
              <a:t>Hyper-V</a:t>
            </a:r>
            <a:r>
              <a:rPr lang="ja-JP" altLang="en-US" sz="2000" b="1" dirty="0">
                <a:latin typeface="メイリオ" panose="020B0604030504040204" pitchFamily="50" charset="-128"/>
                <a:ea typeface="メイリオ" panose="020B0604030504040204" pitchFamily="50" charset="-128"/>
              </a:rPr>
              <a:t>の有効化</a:t>
            </a:r>
            <a:endParaRPr lang="en-US" altLang="ja-JP" sz="20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endParaRPr dirty="0"/>
          </a:p>
        </p:txBody>
      </p:sp>
      <p:sp>
        <p:nvSpPr>
          <p:cNvPr id="2" name="テキスト ボックス 1">
            <a:extLst>
              <a:ext uri="{FF2B5EF4-FFF2-40B4-BE49-F238E27FC236}">
                <a16:creationId xmlns:a16="http://schemas.microsoft.com/office/drawing/2014/main" id="{1B2F346D-F92B-41F3-9003-16FC80E52A47}"/>
              </a:ext>
            </a:extLst>
          </p:cNvPr>
          <p:cNvSpPr txBox="1"/>
          <p:nvPr/>
        </p:nvSpPr>
        <p:spPr>
          <a:xfrm>
            <a:off x="296525" y="1680981"/>
            <a:ext cx="11608430" cy="1169551"/>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Docker for Windows</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Hyper-V</a:t>
            </a:r>
            <a:r>
              <a:rPr kumimoji="1" lang="ja-JP" altLang="en-US" dirty="0">
                <a:latin typeface="メイリオ" panose="020B0604030504040204" pitchFamily="50" charset="-128"/>
                <a:ea typeface="メイリオ" panose="020B0604030504040204" pitchFamily="50" charset="-128"/>
              </a:rPr>
              <a:t>を利用します。無効となっている場合は有効にします。</a:t>
            </a:r>
            <a:br>
              <a:rPr kumimoji="1" lang="ja-JP" altLang="en-US" dirty="0">
                <a:latin typeface="メイリオ" panose="020B0604030504040204" pitchFamily="50" charset="-128"/>
                <a:ea typeface="メイリオ" panose="020B0604030504040204" pitchFamily="50" charset="-128"/>
              </a:rPr>
            </a:br>
            <a:r>
              <a:rPr kumimoji="1" lang="ja-JP" altLang="en-US" dirty="0">
                <a:latin typeface="メイリオ" panose="020B0604030504040204" pitchFamily="50" charset="-128"/>
                <a:ea typeface="メイリオ" panose="020B0604030504040204" pitchFamily="50" charset="-128"/>
              </a:rPr>
              <a:t>コントロールパネルの</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プログラム</a:t>
            </a:r>
            <a:r>
              <a:rPr kumimoji="1" lang="en-US" altLang="ja-JP" dirty="0">
                <a:latin typeface="メイリオ" panose="020B0604030504040204" pitchFamily="50" charset="-128"/>
                <a:ea typeface="メイリオ" panose="020B0604030504040204" pitchFamily="50" charset="-128"/>
              </a:rPr>
              <a:t>]-[Windows</a:t>
            </a:r>
            <a:r>
              <a:rPr kumimoji="1" lang="ja-JP" altLang="en-US" dirty="0">
                <a:latin typeface="メイリオ" panose="020B0604030504040204" pitchFamily="50" charset="-128"/>
                <a:ea typeface="メイリオ" panose="020B0604030504040204" pitchFamily="50" charset="-128"/>
              </a:rPr>
              <a:t>の機能の有効化または無効化</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から「</a:t>
            </a:r>
            <a:r>
              <a:rPr kumimoji="1" lang="en-US" altLang="ja-JP" dirty="0">
                <a:latin typeface="メイリオ" panose="020B0604030504040204" pitchFamily="50" charset="-128"/>
                <a:ea typeface="メイリオ" panose="020B0604030504040204" pitchFamily="50" charset="-128"/>
              </a:rPr>
              <a:t>Hyper-V</a:t>
            </a:r>
            <a:r>
              <a:rPr kumimoji="1" lang="ja-JP" altLang="en-US" dirty="0">
                <a:latin typeface="メイリオ" panose="020B0604030504040204" pitchFamily="50" charset="-128"/>
                <a:ea typeface="メイリオ" panose="020B0604030504040204" pitchFamily="50" charset="-128"/>
              </a:rPr>
              <a:t>」にチェックを付けます。</a:t>
            </a:r>
            <a:br>
              <a:rPr kumimoji="1" lang="ja-JP" altLang="en-US"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有効化するには</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の再起動が必要です。仮想化が有効になっているかは</a:t>
            </a:r>
            <a:r>
              <a:rPr kumimoji="1" lang="en-US" altLang="ja-JP" dirty="0">
                <a:latin typeface="メイリオ" panose="020B0604030504040204" pitchFamily="50" charset="-128"/>
                <a:ea typeface="メイリオ" panose="020B0604030504040204" pitchFamily="50" charset="-128"/>
              </a:rPr>
              <a:t>Windows</a:t>
            </a:r>
            <a:r>
              <a:rPr kumimoji="1" lang="ja-JP" altLang="en-US" dirty="0">
                <a:latin typeface="メイリオ" panose="020B0604030504040204" pitchFamily="50" charset="-128"/>
                <a:ea typeface="メイリオ" panose="020B0604030504040204" pitchFamily="50" charset="-128"/>
              </a:rPr>
              <a:t>の「タスクマネージャ」で「パフォーマンス」</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のタブを開き、仮想化が有効になっているかを確認します。無効の場合は、マシンの</a:t>
            </a:r>
            <a:r>
              <a:rPr kumimoji="1" lang="en-US" altLang="ja-JP" dirty="0">
                <a:latin typeface="メイリオ" panose="020B0604030504040204" pitchFamily="50" charset="-128"/>
                <a:ea typeface="メイリオ" panose="020B0604030504040204" pitchFamily="50" charset="-128"/>
              </a:rPr>
              <a:t>BIOS(UEFI)</a:t>
            </a:r>
            <a:r>
              <a:rPr kumimoji="1" lang="ja-JP" altLang="en-US" dirty="0">
                <a:latin typeface="メイリオ" panose="020B0604030504040204" pitchFamily="50" charset="-128"/>
                <a:ea typeface="メイリオ" panose="020B0604030504040204" pitchFamily="50" charset="-128"/>
              </a:rPr>
              <a:t>の設定で仮想化を有効にします。</a:t>
            </a:r>
          </a:p>
          <a:p>
            <a:endParaRPr kumimoji="1" lang="ja-JP" altLang="en-US" dirty="0"/>
          </a:p>
        </p:txBody>
      </p:sp>
      <p:pic>
        <p:nvPicPr>
          <p:cNvPr id="3" name="図 2">
            <a:extLst>
              <a:ext uri="{FF2B5EF4-FFF2-40B4-BE49-F238E27FC236}">
                <a16:creationId xmlns:a16="http://schemas.microsoft.com/office/drawing/2014/main" id="{F2FA0AF1-E4D0-46A4-89BB-161AB6954C2D}"/>
              </a:ext>
            </a:extLst>
          </p:cNvPr>
          <p:cNvPicPr>
            <a:picLocks noChangeAspect="1"/>
          </p:cNvPicPr>
          <p:nvPr/>
        </p:nvPicPr>
        <p:blipFill>
          <a:blip r:embed="rId3"/>
          <a:stretch>
            <a:fillRect/>
          </a:stretch>
        </p:blipFill>
        <p:spPr>
          <a:xfrm>
            <a:off x="370510" y="2741839"/>
            <a:ext cx="3955604" cy="3450430"/>
          </a:xfrm>
          <a:prstGeom prst="rect">
            <a:avLst/>
          </a:prstGeom>
        </p:spPr>
      </p:pic>
      <p:grpSp>
        <p:nvGrpSpPr>
          <p:cNvPr id="9" name="グループ化 8">
            <a:extLst>
              <a:ext uri="{FF2B5EF4-FFF2-40B4-BE49-F238E27FC236}">
                <a16:creationId xmlns:a16="http://schemas.microsoft.com/office/drawing/2014/main" id="{C239DED4-4B04-4430-B884-77D068AB45C6}"/>
              </a:ext>
            </a:extLst>
          </p:cNvPr>
          <p:cNvGrpSpPr/>
          <p:nvPr/>
        </p:nvGrpSpPr>
        <p:grpSpPr>
          <a:xfrm>
            <a:off x="4467873" y="2850532"/>
            <a:ext cx="5133132" cy="3374393"/>
            <a:chOff x="5400933" y="2592280"/>
            <a:chExt cx="5509347" cy="3530721"/>
          </a:xfrm>
        </p:grpSpPr>
        <p:pic>
          <p:nvPicPr>
            <p:cNvPr id="4" name="図 3">
              <a:extLst>
                <a:ext uri="{FF2B5EF4-FFF2-40B4-BE49-F238E27FC236}">
                  <a16:creationId xmlns:a16="http://schemas.microsoft.com/office/drawing/2014/main" id="{BE754BFF-56C3-4E38-B073-E66DCB69E309}"/>
                </a:ext>
              </a:extLst>
            </p:cNvPr>
            <p:cNvPicPr>
              <a:picLocks noChangeAspect="1"/>
            </p:cNvPicPr>
            <p:nvPr/>
          </p:nvPicPr>
          <p:blipFill>
            <a:blip r:embed="rId4"/>
            <a:stretch>
              <a:fillRect/>
            </a:stretch>
          </p:blipFill>
          <p:spPr>
            <a:xfrm>
              <a:off x="5400933" y="2592280"/>
              <a:ext cx="5509347" cy="3530721"/>
            </a:xfrm>
            <a:prstGeom prst="rect">
              <a:avLst/>
            </a:prstGeom>
          </p:spPr>
        </p:pic>
        <p:pic>
          <p:nvPicPr>
            <p:cNvPr id="7" name="図 6">
              <a:extLst>
                <a:ext uri="{FF2B5EF4-FFF2-40B4-BE49-F238E27FC236}">
                  <a16:creationId xmlns:a16="http://schemas.microsoft.com/office/drawing/2014/main" id="{E939C2B5-1924-41E8-8D3A-95CA01B7A142}"/>
                </a:ext>
              </a:extLst>
            </p:cNvPr>
            <p:cNvPicPr>
              <a:picLocks noChangeAspect="1"/>
            </p:cNvPicPr>
            <p:nvPr/>
          </p:nvPicPr>
          <p:blipFill>
            <a:blip r:embed="rId5"/>
            <a:stretch>
              <a:fillRect/>
            </a:stretch>
          </p:blipFill>
          <p:spPr>
            <a:xfrm>
              <a:off x="8884347" y="4300765"/>
              <a:ext cx="1638529" cy="285790"/>
            </a:xfrm>
            <a:prstGeom prst="rect">
              <a:avLst/>
            </a:prstGeom>
            <a:solidFill>
              <a:srgbClr val="FFFFFF">
                <a:shade val="85000"/>
              </a:srgbClr>
            </a:solidFill>
            <a:ln w="127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正方形/長方形 9">
              <a:extLst>
                <a:ext uri="{FF2B5EF4-FFF2-40B4-BE49-F238E27FC236}">
                  <a16:creationId xmlns:a16="http://schemas.microsoft.com/office/drawing/2014/main" id="{56A7697B-6D9F-48D5-B3D4-C2C72D22A86C}"/>
                </a:ext>
              </a:extLst>
            </p:cNvPr>
            <p:cNvSpPr/>
            <p:nvPr/>
          </p:nvSpPr>
          <p:spPr>
            <a:xfrm>
              <a:off x="8029336" y="5225142"/>
              <a:ext cx="855011" cy="1665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FE26DEC6-EADC-4000-92A5-31BF01312D8B}"/>
                </a:ext>
              </a:extLst>
            </p:cNvPr>
            <p:cNvSpPr/>
            <p:nvPr/>
          </p:nvSpPr>
          <p:spPr>
            <a:xfrm rot="19098697">
              <a:off x="8879419" y="4795628"/>
              <a:ext cx="608800" cy="21698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27010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a:t>
            </a:r>
            <a:r>
              <a:rPr lang="en-US" altLang="ja-JP" dirty="0">
                <a:latin typeface="HG丸ｺﾞｼｯｸM-PRO" panose="020F0600000000000000" pitchFamily="50" charset="-128"/>
                <a:ea typeface="HG丸ｺﾞｼｯｸM-PRO" panose="020F0600000000000000" pitchFamily="50" charset="-128"/>
              </a:rPr>
              <a:t>2/5</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15</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indent="0">
              <a:buNone/>
            </a:pPr>
            <a:r>
              <a:rPr lang="ja-JP" altLang="en-US" sz="2000" b="1" dirty="0">
                <a:latin typeface="メイリオ" panose="020B0604030504040204" pitchFamily="50" charset="-128"/>
                <a:ea typeface="メイリオ" panose="020B0604030504040204" pitchFamily="50" charset="-128"/>
              </a:rPr>
              <a:t>２．</a:t>
            </a:r>
            <a:r>
              <a:rPr lang="en-US" altLang="ja-JP" sz="2000" b="1" dirty="0">
                <a:latin typeface="メイリオ" panose="020B0604030504040204" pitchFamily="50" charset="-128"/>
                <a:ea typeface="メイリオ" panose="020B0604030504040204" pitchFamily="50" charset="-128"/>
              </a:rPr>
              <a:t>Docker for Windows</a:t>
            </a:r>
            <a:r>
              <a:rPr lang="ja-JP" altLang="en-US" sz="2000" b="1" dirty="0">
                <a:latin typeface="メイリオ" panose="020B0604030504040204" pitchFamily="50" charset="-128"/>
                <a:ea typeface="メイリオ" panose="020B0604030504040204" pitchFamily="50" charset="-128"/>
              </a:rPr>
              <a:t>のインストール</a:t>
            </a:r>
            <a:endParaRPr lang="en-US" altLang="ja-JP" sz="20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endParaRPr dirty="0"/>
          </a:p>
        </p:txBody>
      </p:sp>
      <p:sp>
        <p:nvSpPr>
          <p:cNvPr id="2" name="テキスト ボックス 1">
            <a:extLst>
              <a:ext uri="{FF2B5EF4-FFF2-40B4-BE49-F238E27FC236}">
                <a16:creationId xmlns:a16="http://schemas.microsoft.com/office/drawing/2014/main" id="{1B2F346D-F92B-41F3-9003-16FC80E52A47}"/>
              </a:ext>
            </a:extLst>
          </p:cNvPr>
          <p:cNvSpPr txBox="1"/>
          <p:nvPr/>
        </p:nvSpPr>
        <p:spPr>
          <a:xfrm>
            <a:off x="296524" y="1339696"/>
            <a:ext cx="10898217" cy="1200329"/>
          </a:xfrm>
          <a:prstGeom prst="rect">
            <a:avLst/>
          </a:prstGeom>
          <a:noFill/>
        </p:spPr>
        <p:txBody>
          <a:bodyPr wrap="square" rtlCol="0">
            <a:spAutoFit/>
          </a:bodyPr>
          <a:lstStyle/>
          <a:p>
            <a:r>
              <a:rPr kumimoji="1" lang="ja-JP" altLang="en-US" sz="1800" dirty="0">
                <a:latin typeface="メイリオ" panose="020B0604030504040204" pitchFamily="50" charset="-128"/>
                <a:ea typeface="メイリオ" panose="020B0604030504040204" pitchFamily="50" charset="-128"/>
                <a:sym typeface="Century Gothic"/>
              </a:rPr>
              <a:t>インストールは以下のサイトから</a:t>
            </a:r>
            <a:r>
              <a:rPr kumimoji="1" lang="en-US" altLang="ja-JP" sz="1800" dirty="0">
                <a:latin typeface="メイリオ" panose="020B0604030504040204" pitchFamily="50" charset="-128"/>
                <a:ea typeface="メイリオ" panose="020B0604030504040204" pitchFamily="50" charset="-128"/>
                <a:sym typeface="Century Gothic"/>
              </a:rPr>
              <a:t>.exe</a:t>
            </a:r>
            <a:r>
              <a:rPr kumimoji="1" lang="ja-JP" altLang="en-US" sz="1800" dirty="0">
                <a:latin typeface="メイリオ" panose="020B0604030504040204" pitchFamily="50" charset="-128"/>
                <a:ea typeface="メイリオ" panose="020B0604030504040204" pitchFamily="50" charset="-128"/>
                <a:sym typeface="Century Gothic"/>
              </a:rPr>
              <a:t>をダウンロードして実行します</a:t>
            </a:r>
            <a:r>
              <a:rPr kumimoji="1" lang="ja-JP" altLang="en-US" dirty="0"/>
              <a:t>。</a:t>
            </a:r>
            <a:endParaRPr kumimoji="1" lang="en-US" altLang="ja-JP" dirty="0"/>
          </a:p>
          <a:p>
            <a:r>
              <a:rPr lang="en-US" altLang="ja-JP" sz="1800" dirty="0">
                <a:hlinkClick r:id="rId3"/>
              </a:rPr>
              <a:t>https://docs.docker.com/docker-for-windows/install/</a:t>
            </a:r>
            <a:endParaRPr lang="en-US" altLang="ja-JP" sz="1800" dirty="0"/>
          </a:p>
          <a:p>
            <a:r>
              <a:rPr kumimoji="1" lang="en-US" altLang="ja-JP" sz="1800" dirty="0">
                <a:latin typeface="メイリオ" panose="020B0604030504040204" pitchFamily="50" charset="-128"/>
                <a:ea typeface="メイリオ" panose="020B0604030504040204" pitchFamily="50" charset="-128"/>
                <a:sym typeface="Century Gothic"/>
              </a:rPr>
              <a:t>Docker for Windows</a:t>
            </a:r>
            <a:r>
              <a:rPr kumimoji="1" lang="ja-JP" altLang="en-US" sz="1800" dirty="0">
                <a:latin typeface="メイリオ" panose="020B0604030504040204" pitchFamily="50" charset="-128"/>
                <a:ea typeface="メイリオ" panose="020B0604030504040204" pitchFamily="50" charset="-128"/>
                <a:sym typeface="Century Gothic"/>
              </a:rPr>
              <a:t>は安定版である</a:t>
            </a:r>
            <a:r>
              <a:rPr kumimoji="1" lang="en-US" altLang="ja-JP" sz="1800" dirty="0">
                <a:latin typeface="メイリオ" panose="020B0604030504040204" pitchFamily="50" charset="-128"/>
                <a:ea typeface="メイリオ" panose="020B0604030504040204" pitchFamily="50" charset="-128"/>
                <a:sym typeface="Century Gothic"/>
              </a:rPr>
              <a:t>Stable</a:t>
            </a:r>
            <a:r>
              <a:rPr kumimoji="1" lang="ja-JP" altLang="en-US" sz="1800" dirty="0">
                <a:latin typeface="メイリオ" panose="020B0604030504040204" pitchFamily="50" charset="-128"/>
                <a:ea typeface="メイリオ" panose="020B0604030504040204" pitchFamily="50" charset="-128"/>
                <a:sym typeface="Century Gothic"/>
              </a:rPr>
              <a:t>と開発版である</a:t>
            </a:r>
            <a:r>
              <a:rPr kumimoji="1" lang="en-US" altLang="ja-JP" sz="1800" dirty="0">
                <a:latin typeface="メイリオ" panose="020B0604030504040204" pitchFamily="50" charset="-128"/>
                <a:ea typeface="メイリオ" panose="020B0604030504040204" pitchFamily="50" charset="-128"/>
                <a:sym typeface="Century Gothic"/>
              </a:rPr>
              <a:t>Edge</a:t>
            </a:r>
            <a:r>
              <a:rPr kumimoji="1" lang="ja-JP" altLang="en-US" sz="1800" dirty="0">
                <a:latin typeface="メイリオ" panose="020B0604030504040204" pitchFamily="50" charset="-128"/>
                <a:ea typeface="メイリオ" panose="020B0604030504040204" pitchFamily="50" charset="-128"/>
                <a:sym typeface="Century Gothic"/>
              </a:rPr>
              <a:t>がありますが、安定性を考慮してここでは</a:t>
            </a:r>
            <a:r>
              <a:rPr kumimoji="1" lang="en-US" altLang="ja-JP" sz="1800" dirty="0">
                <a:latin typeface="メイリオ" panose="020B0604030504040204" pitchFamily="50" charset="-128"/>
                <a:ea typeface="メイリオ" panose="020B0604030504040204" pitchFamily="50" charset="-128"/>
                <a:sym typeface="Century Gothic"/>
              </a:rPr>
              <a:t>Stable</a:t>
            </a:r>
            <a:r>
              <a:rPr kumimoji="1" lang="ja-JP" altLang="en-US" sz="1800" dirty="0">
                <a:latin typeface="メイリオ" panose="020B0604030504040204" pitchFamily="50" charset="-128"/>
                <a:ea typeface="メイリオ" panose="020B0604030504040204" pitchFamily="50" charset="-128"/>
                <a:sym typeface="Century Gothic"/>
              </a:rPr>
              <a:t>版を選択します。</a:t>
            </a:r>
          </a:p>
        </p:txBody>
      </p:sp>
      <p:grpSp>
        <p:nvGrpSpPr>
          <p:cNvPr id="10" name="グループ化 9">
            <a:extLst>
              <a:ext uri="{FF2B5EF4-FFF2-40B4-BE49-F238E27FC236}">
                <a16:creationId xmlns:a16="http://schemas.microsoft.com/office/drawing/2014/main" id="{3B5A19DC-31F1-4181-83B2-2BAA84BDB00E}"/>
              </a:ext>
            </a:extLst>
          </p:cNvPr>
          <p:cNvGrpSpPr/>
          <p:nvPr/>
        </p:nvGrpSpPr>
        <p:grpSpPr>
          <a:xfrm>
            <a:off x="325991" y="2398082"/>
            <a:ext cx="11212567" cy="3581862"/>
            <a:chOff x="334869" y="1936442"/>
            <a:chExt cx="11212567" cy="3581862"/>
          </a:xfrm>
        </p:grpSpPr>
        <p:grpSp>
          <p:nvGrpSpPr>
            <p:cNvPr id="9" name="グループ化 8">
              <a:extLst>
                <a:ext uri="{FF2B5EF4-FFF2-40B4-BE49-F238E27FC236}">
                  <a16:creationId xmlns:a16="http://schemas.microsoft.com/office/drawing/2014/main" id="{ECD8242E-9714-457C-81A9-9BBB17697D0D}"/>
                </a:ext>
              </a:extLst>
            </p:cNvPr>
            <p:cNvGrpSpPr/>
            <p:nvPr/>
          </p:nvGrpSpPr>
          <p:grpSpPr>
            <a:xfrm>
              <a:off x="334869" y="1936442"/>
              <a:ext cx="11212567" cy="3581862"/>
              <a:chOff x="370381" y="1936442"/>
              <a:chExt cx="11212567" cy="3581862"/>
            </a:xfrm>
          </p:grpSpPr>
          <p:pic>
            <p:nvPicPr>
              <p:cNvPr id="4" name="図 3">
                <a:extLst>
                  <a:ext uri="{FF2B5EF4-FFF2-40B4-BE49-F238E27FC236}">
                    <a16:creationId xmlns:a16="http://schemas.microsoft.com/office/drawing/2014/main" id="{88B6BF1E-55EB-4CE7-B168-3DAE264FE0D1}"/>
                  </a:ext>
                </a:extLst>
              </p:cNvPr>
              <p:cNvPicPr>
                <a:picLocks noChangeAspect="1"/>
              </p:cNvPicPr>
              <p:nvPr/>
            </p:nvPicPr>
            <p:blipFill rotWithShape="1">
              <a:blip r:embed="rId4"/>
              <a:srcRect r="20951" b="18879"/>
              <a:stretch/>
            </p:blipFill>
            <p:spPr>
              <a:xfrm>
                <a:off x="370381" y="2192846"/>
                <a:ext cx="5480254" cy="3251932"/>
              </a:xfrm>
              <a:prstGeom prst="rect">
                <a:avLst/>
              </a:prstGeom>
            </p:spPr>
          </p:pic>
          <p:sp>
            <p:nvSpPr>
              <p:cNvPr id="6" name="正方形/長方形 5">
                <a:extLst>
                  <a:ext uri="{FF2B5EF4-FFF2-40B4-BE49-F238E27FC236}">
                    <a16:creationId xmlns:a16="http://schemas.microsoft.com/office/drawing/2014/main" id="{87AF4E94-8B32-4634-AD2A-AAE3D52F400A}"/>
                  </a:ext>
                </a:extLst>
              </p:cNvPr>
              <p:cNvSpPr/>
              <p:nvPr/>
            </p:nvSpPr>
            <p:spPr>
              <a:xfrm>
                <a:off x="1765425" y="3213980"/>
                <a:ext cx="1149790" cy="271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17F26C9-288B-4A25-A006-71590E9B4FA4}"/>
                  </a:ext>
                </a:extLst>
              </p:cNvPr>
              <p:cNvPicPr>
                <a:picLocks noChangeAspect="1"/>
              </p:cNvPicPr>
              <p:nvPr/>
            </p:nvPicPr>
            <p:blipFill rotWithShape="1">
              <a:blip r:embed="rId5"/>
              <a:srcRect r="11061"/>
              <a:stretch/>
            </p:blipFill>
            <p:spPr>
              <a:xfrm>
                <a:off x="5959078" y="1936442"/>
                <a:ext cx="5623870" cy="3581862"/>
              </a:xfrm>
              <a:prstGeom prst="rect">
                <a:avLst/>
              </a:prstGeom>
            </p:spPr>
          </p:pic>
          <p:sp>
            <p:nvSpPr>
              <p:cNvPr id="7" name="矢印: 右 6">
                <a:extLst>
                  <a:ext uri="{FF2B5EF4-FFF2-40B4-BE49-F238E27FC236}">
                    <a16:creationId xmlns:a16="http://schemas.microsoft.com/office/drawing/2014/main" id="{3D334B6A-937B-4591-A8D4-AAAB1236E520}"/>
                  </a:ext>
                </a:extLst>
              </p:cNvPr>
              <p:cNvSpPr/>
              <p:nvPr/>
            </p:nvSpPr>
            <p:spPr>
              <a:xfrm>
                <a:off x="4953990" y="3335515"/>
                <a:ext cx="816496" cy="48329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
          <p:nvSpPr>
            <p:cNvPr id="12" name="正方形/長方形 11">
              <a:extLst>
                <a:ext uri="{FF2B5EF4-FFF2-40B4-BE49-F238E27FC236}">
                  <a16:creationId xmlns:a16="http://schemas.microsoft.com/office/drawing/2014/main" id="{1C9A7273-96E0-43C8-B372-5CFCE06DA186}"/>
                </a:ext>
              </a:extLst>
            </p:cNvPr>
            <p:cNvSpPr/>
            <p:nvPr/>
          </p:nvSpPr>
          <p:spPr>
            <a:xfrm>
              <a:off x="6141244" y="4431700"/>
              <a:ext cx="1830904" cy="271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969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a:t>
            </a:r>
            <a:r>
              <a:rPr lang="en-US" altLang="ja-JP" dirty="0">
                <a:latin typeface="HG丸ｺﾞｼｯｸM-PRO" panose="020F0600000000000000" pitchFamily="50" charset="-128"/>
                <a:ea typeface="HG丸ｺﾞｼｯｸM-PRO" panose="020F0600000000000000" pitchFamily="50" charset="-128"/>
              </a:rPr>
              <a:t>3/5</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16</a:t>
            </a:fld>
            <a:endParaRPr/>
          </a:p>
        </p:txBody>
      </p:sp>
      <p:pic>
        <p:nvPicPr>
          <p:cNvPr id="3" name="図 2">
            <a:extLst>
              <a:ext uri="{FF2B5EF4-FFF2-40B4-BE49-F238E27FC236}">
                <a16:creationId xmlns:a16="http://schemas.microsoft.com/office/drawing/2014/main" id="{9A262803-D90F-4141-B0CA-DB7FDD1AC9F1}"/>
              </a:ext>
            </a:extLst>
          </p:cNvPr>
          <p:cNvPicPr>
            <a:picLocks noChangeAspect="1"/>
          </p:cNvPicPr>
          <p:nvPr/>
        </p:nvPicPr>
        <p:blipFill>
          <a:blip r:embed="rId3"/>
          <a:stretch>
            <a:fillRect/>
          </a:stretch>
        </p:blipFill>
        <p:spPr>
          <a:xfrm>
            <a:off x="435315" y="1296773"/>
            <a:ext cx="1124107" cy="990738"/>
          </a:xfrm>
          <a:prstGeom prst="rect">
            <a:avLst/>
          </a:prstGeom>
        </p:spPr>
      </p:pic>
      <p:sp>
        <p:nvSpPr>
          <p:cNvPr id="13" name="テキスト ボックス 12">
            <a:extLst>
              <a:ext uri="{FF2B5EF4-FFF2-40B4-BE49-F238E27FC236}">
                <a16:creationId xmlns:a16="http://schemas.microsoft.com/office/drawing/2014/main" id="{2188D54F-6D58-4377-815E-3847BA265987}"/>
              </a:ext>
            </a:extLst>
          </p:cNvPr>
          <p:cNvSpPr txBox="1"/>
          <p:nvPr/>
        </p:nvSpPr>
        <p:spPr>
          <a:xfrm>
            <a:off x="296525" y="865297"/>
            <a:ext cx="8522762" cy="369332"/>
          </a:xfrm>
          <a:prstGeom prst="rect">
            <a:avLst/>
          </a:prstGeom>
          <a:noFill/>
        </p:spPr>
        <p:txBody>
          <a:bodyPr wrap="square" rtlCol="0">
            <a:spAutoFit/>
          </a:bodyPr>
          <a:lstStyle/>
          <a:p>
            <a:pPr>
              <a:buSzPts val="2800"/>
            </a:pPr>
            <a:r>
              <a:rPr kumimoji="1" lang="ja-JP" altLang="en-US" sz="1800" dirty="0">
                <a:latin typeface="メイリオ" panose="020B0604030504040204" pitchFamily="50" charset="-128"/>
                <a:ea typeface="メイリオ" panose="020B0604030504040204" pitchFamily="50" charset="-128"/>
                <a:sym typeface="Century Gothic"/>
              </a:rPr>
              <a:t>インストーラーがダウンロードされたらダブルクリックして実行します。</a:t>
            </a:r>
            <a:endParaRPr kumimoji="1" lang="en-US" altLang="ja-JP" sz="1800" dirty="0">
              <a:latin typeface="メイリオ" panose="020B0604030504040204" pitchFamily="50" charset="-128"/>
              <a:ea typeface="メイリオ" panose="020B0604030504040204" pitchFamily="50" charset="-128"/>
              <a:sym typeface="Century Gothic"/>
            </a:endParaRPr>
          </a:p>
        </p:txBody>
      </p:sp>
      <p:sp>
        <p:nvSpPr>
          <p:cNvPr id="16" name="テキスト ボックス 15">
            <a:extLst>
              <a:ext uri="{FF2B5EF4-FFF2-40B4-BE49-F238E27FC236}">
                <a16:creationId xmlns:a16="http://schemas.microsoft.com/office/drawing/2014/main" id="{9B3133A2-0687-4258-9D13-7B6C89E0B39C}"/>
              </a:ext>
            </a:extLst>
          </p:cNvPr>
          <p:cNvSpPr txBox="1"/>
          <p:nvPr/>
        </p:nvSpPr>
        <p:spPr>
          <a:xfrm>
            <a:off x="296525" y="2436645"/>
            <a:ext cx="8522762" cy="369332"/>
          </a:xfrm>
          <a:prstGeom prst="rect">
            <a:avLst/>
          </a:prstGeom>
          <a:noFill/>
        </p:spPr>
        <p:txBody>
          <a:bodyPr wrap="square" rtlCol="0">
            <a:spAutoFit/>
          </a:bodyPr>
          <a:lstStyle/>
          <a:p>
            <a:pPr>
              <a:buSzPts val="2800"/>
            </a:pPr>
            <a:r>
              <a:rPr kumimoji="1" lang="en-US" altLang="ja-JP" sz="1800" dirty="0">
                <a:latin typeface="メイリオ" panose="020B0604030504040204" pitchFamily="50" charset="-128"/>
                <a:ea typeface="メイリオ" panose="020B0604030504040204" pitchFamily="50" charset="-128"/>
                <a:sym typeface="Century Gothic"/>
              </a:rPr>
              <a:t>Configuration</a:t>
            </a:r>
            <a:r>
              <a:rPr kumimoji="1" lang="ja-JP" altLang="en-US" sz="1800" dirty="0">
                <a:latin typeface="メイリオ" panose="020B0604030504040204" pitchFamily="50" charset="-128"/>
                <a:ea typeface="メイリオ" panose="020B0604030504040204" pitchFamily="50" charset="-128"/>
                <a:sym typeface="Century Gothic"/>
              </a:rPr>
              <a:t>を設定し、「</a:t>
            </a:r>
            <a:r>
              <a:rPr kumimoji="1" lang="en-US" altLang="ja-JP" sz="1800" dirty="0">
                <a:latin typeface="メイリオ" panose="020B0604030504040204" pitchFamily="50" charset="-128"/>
                <a:ea typeface="メイリオ" panose="020B0604030504040204" pitchFamily="50" charset="-128"/>
                <a:sym typeface="Century Gothic"/>
              </a:rPr>
              <a:t>OK</a:t>
            </a:r>
            <a:r>
              <a:rPr kumimoji="1" lang="ja-JP" altLang="en-US" sz="1800" dirty="0">
                <a:latin typeface="メイリオ" panose="020B0604030504040204" pitchFamily="50" charset="-128"/>
                <a:ea typeface="メイリオ" panose="020B0604030504040204" pitchFamily="50" charset="-128"/>
                <a:sym typeface="Century Gothic"/>
              </a:rPr>
              <a:t>」ボタンをクリックしてインストールします。</a:t>
            </a:r>
            <a:endParaRPr kumimoji="1" lang="en-US" altLang="ja-JP" sz="1800" dirty="0">
              <a:latin typeface="メイリオ" panose="020B0604030504040204" pitchFamily="50" charset="-128"/>
              <a:ea typeface="メイリオ" panose="020B0604030504040204" pitchFamily="50" charset="-128"/>
              <a:sym typeface="Century Gothic"/>
            </a:endParaRPr>
          </a:p>
        </p:txBody>
      </p:sp>
      <p:grpSp>
        <p:nvGrpSpPr>
          <p:cNvPr id="17" name="グループ化 16">
            <a:extLst>
              <a:ext uri="{FF2B5EF4-FFF2-40B4-BE49-F238E27FC236}">
                <a16:creationId xmlns:a16="http://schemas.microsoft.com/office/drawing/2014/main" id="{9988CF8F-C93B-42BF-91A1-BF7CFFB30B03}"/>
              </a:ext>
            </a:extLst>
          </p:cNvPr>
          <p:cNvGrpSpPr/>
          <p:nvPr/>
        </p:nvGrpSpPr>
        <p:grpSpPr>
          <a:xfrm>
            <a:off x="417559" y="2805977"/>
            <a:ext cx="5012478" cy="3449448"/>
            <a:chOff x="435315" y="2805977"/>
            <a:chExt cx="5012478" cy="3449448"/>
          </a:xfrm>
        </p:grpSpPr>
        <p:pic>
          <p:nvPicPr>
            <p:cNvPr id="15" name="図 14">
              <a:extLst>
                <a:ext uri="{FF2B5EF4-FFF2-40B4-BE49-F238E27FC236}">
                  <a16:creationId xmlns:a16="http://schemas.microsoft.com/office/drawing/2014/main" id="{744BC873-0B26-4051-BE3F-93D85690CDAC}"/>
                </a:ext>
              </a:extLst>
            </p:cNvPr>
            <p:cNvPicPr>
              <a:picLocks noChangeAspect="1"/>
            </p:cNvPicPr>
            <p:nvPr/>
          </p:nvPicPr>
          <p:blipFill>
            <a:blip r:embed="rId4"/>
            <a:stretch>
              <a:fillRect/>
            </a:stretch>
          </p:blipFill>
          <p:spPr>
            <a:xfrm>
              <a:off x="435315" y="2805977"/>
              <a:ext cx="5012478" cy="3449448"/>
            </a:xfrm>
            <a:prstGeom prst="rect">
              <a:avLst/>
            </a:prstGeom>
          </p:spPr>
        </p:pic>
        <p:sp>
          <p:nvSpPr>
            <p:cNvPr id="18" name="正方形/長方形 17">
              <a:extLst>
                <a:ext uri="{FF2B5EF4-FFF2-40B4-BE49-F238E27FC236}">
                  <a16:creationId xmlns:a16="http://schemas.microsoft.com/office/drawing/2014/main" id="{212ADAB2-E9BC-418A-A39C-7477EDDF346C}"/>
                </a:ext>
              </a:extLst>
            </p:cNvPr>
            <p:cNvSpPr/>
            <p:nvPr/>
          </p:nvSpPr>
          <p:spPr>
            <a:xfrm>
              <a:off x="4592782" y="5992703"/>
              <a:ext cx="855011" cy="262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38249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a:t>
            </a:r>
            <a:r>
              <a:rPr lang="en-US" altLang="ja-JP" dirty="0">
                <a:latin typeface="HG丸ｺﾞｼｯｸM-PRO" panose="020F0600000000000000" pitchFamily="50" charset="-128"/>
                <a:ea typeface="HG丸ｺﾞｼｯｸM-PRO" panose="020F0600000000000000" pitchFamily="50" charset="-128"/>
              </a:rPr>
              <a:t>4/5</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17</a:t>
            </a:fld>
            <a:endParaRPr/>
          </a:p>
        </p:txBody>
      </p:sp>
      <p:sp>
        <p:nvSpPr>
          <p:cNvPr id="13" name="テキスト ボックス 12">
            <a:extLst>
              <a:ext uri="{FF2B5EF4-FFF2-40B4-BE49-F238E27FC236}">
                <a16:creationId xmlns:a16="http://schemas.microsoft.com/office/drawing/2014/main" id="{2188D54F-6D58-4377-815E-3847BA265987}"/>
              </a:ext>
            </a:extLst>
          </p:cNvPr>
          <p:cNvSpPr txBox="1"/>
          <p:nvPr/>
        </p:nvSpPr>
        <p:spPr>
          <a:xfrm>
            <a:off x="296525" y="865297"/>
            <a:ext cx="8522762" cy="646331"/>
          </a:xfrm>
          <a:prstGeom prst="rect">
            <a:avLst/>
          </a:prstGeom>
          <a:noFill/>
        </p:spPr>
        <p:txBody>
          <a:bodyPr wrap="square" rtlCol="0">
            <a:spAutoFit/>
          </a:bodyPr>
          <a:lstStyle/>
          <a:p>
            <a:pPr>
              <a:buSzPts val="2800"/>
            </a:pPr>
            <a:r>
              <a:rPr kumimoji="1" lang="ja-JP" altLang="en-US" sz="1800" dirty="0">
                <a:latin typeface="メイリオ" panose="020B0604030504040204" pitchFamily="50" charset="-128"/>
                <a:ea typeface="メイリオ" panose="020B0604030504040204" pitchFamily="50" charset="-128"/>
                <a:sym typeface="Century Gothic"/>
              </a:rPr>
              <a:t>最後にこの画面が表示されて、</a:t>
            </a:r>
            <a:r>
              <a:rPr kumimoji="1" lang="en-US" altLang="ja-JP" sz="1800" dirty="0">
                <a:latin typeface="メイリオ" panose="020B0604030504040204" pitchFamily="50" charset="-128"/>
                <a:ea typeface="メイリオ" panose="020B0604030504040204" pitchFamily="50" charset="-128"/>
                <a:sym typeface="Century Gothic"/>
              </a:rPr>
              <a:t>Windows</a:t>
            </a:r>
            <a:r>
              <a:rPr kumimoji="1" lang="ja-JP" altLang="en-US" sz="1800" dirty="0">
                <a:latin typeface="メイリオ" panose="020B0604030504040204" pitchFamily="50" charset="-128"/>
                <a:ea typeface="メイリオ" panose="020B0604030504040204" pitchFamily="50" charset="-128"/>
                <a:sym typeface="Century Gothic"/>
              </a:rPr>
              <a:t>のログアウトを促されますので、「</a:t>
            </a:r>
            <a:r>
              <a:rPr kumimoji="1" lang="en-US" altLang="ja-JP" sz="1800" dirty="0">
                <a:latin typeface="メイリオ" panose="020B0604030504040204" pitchFamily="50" charset="-128"/>
                <a:ea typeface="メイリオ" panose="020B0604030504040204" pitchFamily="50" charset="-128"/>
                <a:sym typeface="Century Gothic"/>
              </a:rPr>
              <a:t>Close and log out</a:t>
            </a:r>
            <a:r>
              <a:rPr kumimoji="1" lang="ja-JP" altLang="en-US" sz="1800" dirty="0">
                <a:latin typeface="メイリオ" panose="020B0604030504040204" pitchFamily="50" charset="-128"/>
                <a:ea typeface="メイリオ" panose="020B0604030504040204" pitchFamily="50" charset="-128"/>
                <a:sym typeface="Century Gothic"/>
              </a:rPr>
              <a:t>」をクリックして、再度</a:t>
            </a:r>
            <a:r>
              <a:rPr kumimoji="1" lang="en-US" altLang="ja-JP" sz="1800" dirty="0">
                <a:latin typeface="メイリオ" panose="020B0604030504040204" pitchFamily="50" charset="-128"/>
                <a:ea typeface="メイリオ" panose="020B0604030504040204" pitchFamily="50" charset="-128"/>
                <a:sym typeface="Century Gothic"/>
              </a:rPr>
              <a:t>Windows</a:t>
            </a:r>
            <a:r>
              <a:rPr kumimoji="1" lang="ja-JP" altLang="en-US" sz="1800" dirty="0">
                <a:latin typeface="メイリオ" panose="020B0604030504040204" pitchFamily="50" charset="-128"/>
                <a:ea typeface="メイリオ" panose="020B0604030504040204" pitchFamily="50" charset="-128"/>
                <a:sym typeface="Century Gothic"/>
              </a:rPr>
              <a:t>にログインします。</a:t>
            </a:r>
            <a:endParaRPr kumimoji="1" lang="en-US" altLang="ja-JP" sz="1800" dirty="0">
              <a:latin typeface="メイリオ" panose="020B0604030504040204" pitchFamily="50" charset="-128"/>
              <a:ea typeface="メイリオ" panose="020B0604030504040204" pitchFamily="50" charset="-128"/>
              <a:sym typeface="Century Gothic"/>
            </a:endParaRPr>
          </a:p>
        </p:txBody>
      </p:sp>
      <p:pic>
        <p:nvPicPr>
          <p:cNvPr id="19" name="図 18">
            <a:extLst>
              <a:ext uri="{FF2B5EF4-FFF2-40B4-BE49-F238E27FC236}">
                <a16:creationId xmlns:a16="http://schemas.microsoft.com/office/drawing/2014/main" id="{D2F82092-980A-41CD-80B5-EA2DBB6112DF}"/>
              </a:ext>
            </a:extLst>
          </p:cNvPr>
          <p:cNvPicPr>
            <a:picLocks noChangeAspect="1"/>
          </p:cNvPicPr>
          <p:nvPr/>
        </p:nvPicPr>
        <p:blipFill>
          <a:blip r:embed="rId3"/>
          <a:stretch>
            <a:fillRect/>
          </a:stretch>
        </p:blipFill>
        <p:spPr>
          <a:xfrm>
            <a:off x="296525" y="1618813"/>
            <a:ext cx="6201640" cy="4277322"/>
          </a:xfrm>
          <a:prstGeom prst="rect">
            <a:avLst/>
          </a:prstGeom>
        </p:spPr>
      </p:pic>
    </p:spTree>
    <p:extLst>
      <p:ext uri="{BB962C8B-B14F-4D97-AF65-F5344CB8AC3E}">
        <p14:creationId xmlns:p14="http://schemas.microsoft.com/office/powerpoint/2010/main" val="172623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a:t>
            </a:r>
            <a:r>
              <a:rPr lang="en-US" altLang="ja-JP" dirty="0">
                <a:latin typeface="HG丸ｺﾞｼｯｸM-PRO" panose="020F0600000000000000" pitchFamily="50" charset="-128"/>
                <a:ea typeface="HG丸ｺﾞｼｯｸM-PRO" panose="020F0600000000000000" pitchFamily="50" charset="-128"/>
              </a:rPr>
              <a:t>5/5</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18</a:t>
            </a:fld>
            <a:endParaRPr/>
          </a:p>
        </p:txBody>
      </p:sp>
      <p:sp>
        <p:nvSpPr>
          <p:cNvPr id="13" name="テキスト ボックス 12">
            <a:extLst>
              <a:ext uri="{FF2B5EF4-FFF2-40B4-BE49-F238E27FC236}">
                <a16:creationId xmlns:a16="http://schemas.microsoft.com/office/drawing/2014/main" id="{2188D54F-6D58-4377-815E-3847BA265987}"/>
              </a:ext>
            </a:extLst>
          </p:cNvPr>
          <p:cNvSpPr txBox="1"/>
          <p:nvPr/>
        </p:nvSpPr>
        <p:spPr>
          <a:xfrm>
            <a:off x="296525" y="837305"/>
            <a:ext cx="8522762" cy="646331"/>
          </a:xfrm>
          <a:prstGeom prst="rect">
            <a:avLst/>
          </a:prstGeom>
          <a:noFill/>
        </p:spPr>
        <p:txBody>
          <a:bodyPr wrap="square" rtlCol="0">
            <a:spAutoFit/>
          </a:bodyPr>
          <a:lstStyle/>
          <a:p>
            <a:pPr>
              <a:buSzPts val="2800"/>
            </a:pPr>
            <a:r>
              <a:rPr kumimoji="1" lang="ja-JP" altLang="en-US" sz="1800" dirty="0">
                <a:latin typeface="メイリオ" panose="020B0604030504040204" pitchFamily="50" charset="-128"/>
                <a:ea typeface="メイリオ" panose="020B0604030504040204" pitchFamily="50" charset="-128"/>
                <a:sym typeface="Century Gothic"/>
              </a:rPr>
              <a:t>無事インストールできたら</a:t>
            </a:r>
            <a:r>
              <a:rPr kumimoji="1" lang="en-US" altLang="ja-JP" sz="1800" dirty="0">
                <a:latin typeface="メイリオ" panose="020B0604030504040204" pitchFamily="50" charset="-128"/>
                <a:ea typeface="メイリオ" panose="020B0604030504040204" pitchFamily="50" charset="-128"/>
                <a:sym typeface="Century Gothic"/>
              </a:rPr>
              <a:t>Docker</a:t>
            </a:r>
            <a:r>
              <a:rPr kumimoji="1" lang="ja-JP" altLang="en-US" sz="1800" dirty="0">
                <a:latin typeface="メイリオ" panose="020B0604030504040204" pitchFamily="50" charset="-128"/>
                <a:ea typeface="メイリオ" panose="020B0604030504040204" pitchFamily="50" charset="-128"/>
                <a:sym typeface="Century Gothic"/>
              </a:rPr>
              <a:t>を起動して、クイックメニューからサインインで一通りインストールが完了です。</a:t>
            </a:r>
            <a:endParaRPr kumimoji="1" lang="en-US" altLang="ja-JP" sz="1800" dirty="0">
              <a:latin typeface="メイリオ" panose="020B0604030504040204" pitchFamily="50" charset="-128"/>
              <a:ea typeface="メイリオ" panose="020B0604030504040204" pitchFamily="50" charset="-128"/>
              <a:sym typeface="Century Gothic"/>
            </a:endParaRPr>
          </a:p>
        </p:txBody>
      </p:sp>
      <p:pic>
        <p:nvPicPr>
          <p:cNvPr id="2" name="図 1">
            <a:extLst>
              <a:ext uri="{FF2B5EF4-FFF2-40B4-BE49-F238E27FC236}">
                <a16:creationId xmlns:a16="http://schemas.microsoft.com/office/drawing/2014/main" id="{928D5AAA-BF98-4DB3-9428-779F3A950C69}"/>
              </a:ext>
            </a:extLst>
          </p:cNvPr>
          <p:cNvPicPr>
            <a:picLocks noChangeAspect="1"/>
          </p:cNvPicPr>
          <p:nvPr/>
        </p:nvPicPr>
        <p:blipFill>
          <a:blip r:embed="rId3"/>
          <a:stretch>
            <a:fillRect/>
          </a:stretch>
        </p:blipFill>
        <p:spPr>
          <a:xfrm>
            <a:off x="394181" y="2043404"/>
            <a:ext cx="5227953" cy="3470583"/>
          </a:xfrm>
          <a:prstGeom prst="rect">
            <a:avLst/>
          </a:prstGeom>
        </p:spPr>
      </p:pic>
      <p:sp>
        <p:nvSpPr>
          <p:cNvPr id="7" name="テキスト ボックス 6">
            <a:extLst>
              <a:ext uri="{FF2B5EF4-FFF2-40B4-BE49-F238E27FC236}">
                <a16:creationId xmlns:a16="http://schemas.microsoft.com/office/drawing/2014/main" id="{C0BCDF45-1CB7-4BF6-B7CA-14E15899C33E}"/>
              </a:ext>
            </a:extLst>
          </p:cNvPr>
          <p:cNvSpPr txBox="1"/>
          <p:nvPr/>
        </p:nvSpPr>
        <p:spPr>
          <a:xfrm>
            <a:off x="5999584" y="1309538"/>
            <a:ext cx="5337109" cy="3108543"/>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補足：</a:t>
            </a:r>
            <a:r>
              <a:rPr kumimoji="1" lang="en-US" altLang="ja-JP" b="1" dirty="0">
                <a:latin typeface="メイリオ" panose="020B0604030504040204" pitchFamily="50" charset="-128"/>
                <a:ea typeface="メイリオ" panose="020B0604030504040204" pitchFamily="50" charset="-128"/>
              </a:rPr>
              <a:t>Docker Toolbox</a:t>
            </a: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Docker</a:t>
            </a:r>
            <a:r>
              <a:rPr kumimoji="1" lang="ja-JP" altLang="en-US" dirty="0">
                <a:latin typeface="メイリオ" panose="020B0604030504040204" pitchFamily="50" charset="-128"/>
                <a:ea typeface="メイリオ" panose="020B0604030504040204" pitchFamily="50" charset="-128"/>
              </a:rPr>
              <a:t>仮想マシン（以下</a:t>
            </a:r>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）とコンテナの大きな違いは仮想化の粒度にある。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u="sng" dirty="0">
                <a:latin typeface="メイリオ" panose="020B0604030504040204" pitchFamily="50" charset="-128"/>
                <a:ea typeface="メイリオ" panose="020B0604030504040204" pitchFamily="50" charset="-128"/>
              </a:rPr>
              <a:t>VM</a:t>
            </a:r>
            <a:r>
              <a:rPr kumimoji="1" lang="ja-JP" altLang="en-US" u="sng" dirty="0">
                <a:latin typeface="メイリオ" panose="020B0604030504040204" pitchFamily="50" charset="-128"/>
                <a:ea typeface="メイリオ" panose="020B0604030504040204" pitchFamily="50" charset="-128"/>
              </a:rPr>
              <a:t>はマシン単位での仮想化であるのに対して、コンテナはプロセス単位での仮想化となっている。</a:t>
            </a:r>
          </a:p>
          <a:p>
            <a:r>
              <a:rPr kumimoji="1" lang="ja-JP" altLang="en-US" dirty="0">
                <a:latin typeface="メイリオ" panose="020B0604030504040204" pitchFamily="50" charset="-128"/>
                <a:ea typeface="メイリオ" panose="020B0604030504040204" pitchFamily="50" charset="-128"/>
              </a:rPr>
              <a:t>コンテナの仕組みにより、仮想マシンやゲスト</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は存在せず、コンテナに作成された</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環境の起動、停止は非常に高速で、オーバーヘッドが小さい。</a:t>
            </a:r>
          </a:p>
          <a:p>
            <a:endParaRPr kumimoji="1" lang="ja-JP" altLang="en-US"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はリソースの消費は大きいが、自由度が高い。</a:t>
            </a:r>
          </a:p>
          <a:p>
            <a:r>
              <a:rPr kumimoji="1" lang="ja-JP" altLang="en-US" dirty="0">
                <a:latin typeface="メイリオ" panose="020B0604030504040204" pitchFamily="50" charset="-128"/>
                <a:ea typeface="メイリオ" panose="020B0604030504040204" pitchFamily="50" charset="-128"/>
              </a:rPr>
              <a:t>対してコンテナは、</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をホストと共有してしまう点では自由度は低いが、軽量で可搬性が高い。</a:t>
            </a:r>
          </a:p>
        </p:txBody>
      </p:sp>
    </p:spTree>
    <p:extLst>
      <p:ext uri="{BB962C8B-B14F-4D97-AF65-F5344CB8AC3E}">
        <p14:creationId xmlns:p14="http://schemas.microsoft.com/office/powerpoint/2010/main" val="1423357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補足①</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19</a:t>
            </a:fld>
            <a:endParaRPr/>
          </a:p>
        </p:txBody>
      </p:sp>
      <p:sp>
        <p:nvSpPr>
          <p:cNvPr id="13" name="テキスト ボックス 12">
            <a:extLst>
              <a:ext uri="{FF2B5EF4-FFF2-40B4-BE49-F238E27FC236}">
                <a16:creationId xmlns:a16="http://schemas.microsoft.com/office/drawing/2014/main" id="{2188D54F-6D58-4377-815E-3847BA265987}"/>
              </a:ext>
            </a:extLst>
          </p:cNvPr>
          <p:cNvSpPr txBox="1"/>
          <p:nvPr/>
        </p:nvSpPr>
        <p:spPr>
          <a:xfrm>
            <a:off x="296525" y="865297"/>
            <a:ext cx="11394732" cy="3139321"/>
          </a:xfrm>
          <a:prstGeom prst="rect">
            <a:avLst/>
          </a:prstGeom>
          <a:noFill/>
        </p:spPr>
        <p:txBody>
          <a:bodyPr wrap="square" rtlCol="0">
            <a:spAutoFit/>
          </a:bodyPr>
          <a:lstStyle/>
          <a:p>
            <a:r>
              <a:rPr kumimoji="1" lang="ja-JP" altLang="en-US" sz="1800" b="1" dirty="0">
                <a:latin typeface="メイリオ" panose="020B0604030504040204" pitchFamily="50" charset="-128"/>
                <a:ea typeface="メイリオ" panose="020B0604030504040204" pitchFamily="50" charset="-128"/>
              </a:rPr>
              <a:t>補足：</a:t>
            </a:r>
            <a:r>
              <a:rPr kumimoji="1" lang="en-US" altLang="ja-JP" sz="1800" b="1" dirty="0">
                <a:latin typeface="メイリオ" panose="020B0604030504040204" pitchFamily="50" charset="-128"/>
                <a:ea typeface="メイリオ" panose="020B0604030504040204" pitchFamily="50" charset="-128"/>
              </a:rPr>
              <a:t>Docker Toolbox</a:t>
            </a:r>
          </a:p>
          <a:p>
            <a:r>
              <a:rPr kumimoji="1" lang="en-US" altLang="ja-JP" sz="1800" dirty="0" err="1">
                <a:latin typeface="メイリオ" panose="020B0604030504040204" pitchFamily="50" charset="-128"/>
                <a:ea typeface="メイリオ" panose="020B0604030504040204" pitchFamily="50" charset="-128"/>
              </a:rPr>
              <a:t>DockerforWindows</a:t>
            </a:r>
            <a:r>
              <a:rPr kumimoji="1" lang="ja-JP" altLang="en-US" sz="1800" dirty="0">
                <a:latin typeface="メイリオ" panose="020B0604030504040204" pitchFamily="50" charset="-128"/>
                <a:ea typeface="メイリオ" panose="020B0604030504040204" pitchFamily="50" charset="-128"/>
              </a:rPr>
              <a:t>は環境によってはインストールにかなり苦戦することがあります。</a:t>
            </a:r>
          </a:p>
          <a:p>
            <a:r>
              <a:rPr kumimoji="1" lang="ja-JP" altLang="en-US" sz="1800" dirty="0">
                <a:latin typeface="メイリオ" panose="020B0604030504040204" pitchFamily="50" charset="-128"/>
                <a:ea typeface="メイリオ" panose="020B0604030504040204" pitchFamily="50" charset="-128"/>
              </a:rPr>
              <a:t>その場合は</a:t>
            </a:r>
            <a:r>
              <a:rPr kumimoji="1" lang="en-US" altLang="ja-JP" sz="1800" dirty="0" err="1">
                <a:latin typeface="メイリオ" panose="020B0604030504040204" pitchFamily="50" charset="-128"/>
                <a:ea typeface="メイリオ" panose="020B0604030504040204" pitchFamily="50" charset="-128"/>
              </a:rPr>
              <a:t>DockerToolbox</a:t>
            </a:r>
            <a:r>
              <a:rPr kumimoji="1" lang="ja-JP" altLang="en-US" sz="1800" dirty="0">
                <a:latin typeface="メイリオ" panose="020B0604030504040204" pitchFamily="50" charset="-128"/>
                <a:ea typeface="メイリオ" panose="020B0604030504040204" pitchFamily="50" charset="-128"/>
              </a:rPr>
              <a:t>の利用をおすすめします。</a:t>
            </a:r>
            <a:r>
              <a:rPr kumimoji="1" lang="en-US" altLang="ja-JP" sz="1800" dirty="0" err="1">
                <a:latin typeface="メイリオ" panose="020B0604030504040204" pitchFamily="50" charset="-128"/>
                <a:ea typeface="メイリオ" panose="020B0604030504040204" pitchFamily="50" charset="-128"/>
              </a:rPr>
              <a:t>DockerToolbox</a:t>
            </a:r>
            <a:r>
              <a:rPr kumimoji="1" lang="ja-JP" altLang="en-US" sz="1800" dirty="0">
                <a:latin typeface="メイリオ" panose="020B0604030504040204" pitchFamily="50" charset="-128"/>
                <a:ea typeface="メイリオ" panose="020B0604030504040204" pitchFamily="50" charset="-128"/>
              </a:rPr>
              <a:t>は</a:t>
            </a:r>
            <a:r>
              <a:rPr kumimoji="1" lang="en-US" altLang="ja-JP" sz="1800" dirty="0">
                <a:latin typeface="メイリオ" panose="020B0604030504040204" pitchFamily="50" charset="-128"/>
                <a:ea typeface="メイリオ" panose="020B0604030504040204" pitchFamily="50" charset="-128"/>
              </a:rPr>
              <a:t>VirtualBox</a:t>
            </a:r>
            <a:r>
              <a:rPr kumimoji="1" lang="ja-JP" altLang="en-US" sz="1800" dirty="0">
                <a:latin typeface="メイリオ" panose="020B0604030504040204" pitchFamily="50" charset="-128"/>
                <a:ea typeface="メイリオ" panose="020B0604030504040204" pitchFamily="50" charset="-128"/>
              </a:rPr>
              <a:t>でゲスト</a:t>
            </a:r>
            <a:r>
              <a:rPr kumimoji="1" lang="en-US" altLang="ja-JP" sz="1800" dirty="0">
                <a:latin typeface="メイリオ" panose="020B0604030504040204" pitchFamily="50" charset="-128"/>
                <a:ea typeface="メイリオ" panose="020B0604030504040204" pitchFamily="50" charset="-128"/>
              </a:rPr>
              <a:t>OS</a:t>
            </a:r>
            <a:r>
              <a:rPr kumimoji="1" lang="ja-JP" altLang="en-US" sz="1800" dirty="0">
                <a:latin typeface="メイリオ" panose="020B0604030504040204" pitchFamily="50" charset="-128"/>
                <a:ea typeface="メイリオ" panose="020B0604030504040204" pitchFamily="50" charset="-128"/>
              </a:rPr>
              <a:t>を構築し、</a:t>
            </a:r>
          </a:p>
          <a:p>
            <a:r>
              <a:rPr kumimoji="1" lang="ja-JP" altLang="en-US" sz="1800" dirty="0">
                <a:latin typeface="メイリオ" panose="020B0604030504040204" pitchFamily="50" charset="-128"/>
                <a:ea typeface="メイリオ" panose="020B0604030504040204" pitchFamily="50" charset="-128"/>
              </a:rPr>
              <a:t>その上に</a:t>
            </a:r>
            <a:r>
              <a:rPr kumimoji="1" lang="en-US" altLang="ja-JP" sz="1800" dirty="0">
                <a:latin typeface="メイリオ" panose="020B0604030504040204" pitchFamily="50" charset="-128"/>
                <a:ea typeface="メイリオ" panose="020B0604030504040204" pitchFamily="50" charset="-128"/>
              </a:rPr>
              <a:t>Docker</a:t>
            </a:r>
            <a:r>
              <a:rPr kumimoji="1" lang="ja-JP" altLang="en-US" sz="1800" dirty="0">
                <a:latin typeface="メイリオ" panose="020B0604030504040204" pitchFamily="50" charset="-128"/>
                <a:ea typeface="メイリオ" panose="020B0604030504040204" pitchFamily="50" charset="-128"/>
              </a:rPr>
              <a:t>を構築するためリソース面では</a:t>
            </a:r>
            <a:r>
              <a:rPr kumimoji="1" lang="en-US" altLang="ja-JP" sz="1800" dirty="0" err="1">
                <a:latin typeface="メイリオ" panose="020B0604030504040204" pitchFamily="50" charset="-128"/>
                <a:ea typeface="メイリオ" panose="020B0604030504040204" pitchFamily="50" charset="-128"/>
              </a:rPr>
              <a:t>DockerforWindows</a:t>
            </a:r>
            <a:r>
              <a:rPr kumimoji="1" lang="en-US" altLang="ja-JP" sz="1800" dirty="0">
                <a:latin typeface="メイリオ" panose="020B0604030504040204" pitchFamily="50" charset="-128"/>
                <a:ea typeface="メイリオ" panose="020B0604030504040204" pitchFamily="50" charset="-128"/>
              </a:rPr>
              <a:t>/Mac</a:t>
            </a:r>
            <a:r>
              <a:rPr kumimoji="1" lang="ja-JP" altLang="en-US" sz="1800" dirty="0">
                <a:latin typeface="メイリオ" panose="020B0604030504040204" pitchFamily="50" charset="-128"/>
                <a:ea typeface="メイリオ" panose="020B0604030504040204" pitchFamily="50" charset="-128"/>
              </a:rPr>
              <a:t>より不利ですが、ホスト</a:t>
            </a:r>
            <a:r>
              <a:rPr kumimoji="1" lang="en-US" altLang="ja-JP" sz="1800" dirty="0">
                <a:latin typeface="メイリオ" panose="020B0604030504040204" pitchFamily="50" charset="-128"/>
                <a:ea typeface="メイリオ" panose="020B0604030504040204" pitchFamily="50" charset="-128"/>
              </a:rPr>
              <a:t>OS</a:t>
            </a:r>
            <a:r>
              <a:rPr kumimoji="1" lang="ja-JP" altLang="en-US" sz="1800" dirty="0">
                <a:latin typeface="メイリオ" panose="020B0604030504040204" pitchFamily="50" charset="-128"/>
                <a:ea typeface="メイリオ" panose="020B0604030504040204" pitchFamily="50" charset="-128"/>
              </a:rPr>
              <a:t>とリソースを共有しない分、環境構築のトラブルは起こりにくいのです。</a:t>
            </a:r>
          </a:p>
          <a:p>
            <a:r>
              <a:rPr kumimoji="1" lang="en-US" altLang="ja-JP" sz="1800" dirty="0" err="1">
                <a:latin typeface="メイリオ" panose="020B0604030504040204" pitchFamily="50" charset="-128"/>
                <a:ea typeface="メイリオ" panose="020B0604030504040204" pitchFamily="50" charset="-128"/>
              </a:rPr>
              <a:t>DockerToolbox</a:t>
            </a:r>
            <a:r>
              <a:rPr kumimoji="1" lang="ja-JP" altLang="en-US" sz="1800" dirty="0">
                <a:latin typeface="メイリオ" panose="020B0604030504040204" pitchFamily="50" charset="-128"/>
                <a:ea typeface="メイリオ" panose="020B0604030504040204" pitchFamily="50" charset="-128"/>
              </a:rPr>
              <a:t>は</a:t>
            </a:r>
            <a:r>
              <a:rPr kumimoji="1" lang="en-US" altLang="ja-JP" sz="1800" dirty="0">
                <a:latin typeface="メイリオ" panose="020B0604030504040204" pitchFamily="50" charset="-128"/>
                <a:ea typeface="メイリオ" panose="020B0604030504040204" pitchFamily="50" charset="-128"/>
              </a:rPr>
              <a:t>VirtualBox</a:t>
            </a:r>
            <a:r>
              <a:rPr kumimoji="1" lang="ja-JP" altLang="en-US" sz="1800" dirty="0">
                <a:latin typeface="メイリオ" panose="020B0604030504040204" pitchFamily="50" charset="-128"/>
                <a:ea typeface="メイリオ" panose="020B0604030504040204" pitchFamily="50" charset="-128"/>
              </a:rPr>
              <a:t>を必要とするため、「</a:t>
            </a:r>
            <a:r>
              <a:rPr kumimoji="1" lang="en-US" altLang="ja-JP" sz="1800" dirty="0" err="1">
                <a:latin typeface="メイリオ" panose="020B0604030504040204" pitchFamily="50" charset="-128"/>
                <a:ea typeface="メイリオ" panose="020B0604030504040204" pitchFamily="50" charset="-128"/>
              </a:rPr>
              <a:t>DockerforWindows</a:t>
            </a:r>
            <a:r>
              <a:rPr kumimoji="1" lang="ja-JP" altLang="en-US" sz="1800" dirty="0">
                <a:latin typeface="メイリオ" panose="020B0604030504040204" pitchFamily="50" charset="-128"/>
                <a:ea typeface="メイリオ" panose="020B0604030504040204" pitchFamily="50" charset="-128"/>
              </a:rPr>
              <a:t>のインストール」のときと同様にマシンの</a:t>
            </a:r>
            <a:r>
              <a:rPr kumimoji="1" lang="en-US" altLang="ja-JP" sz="1800" dirty="0">
                <a:latin typeface="メイリオ" panose="020B0604030504040204" pitchFamily="50" charset="-128"/>
                <a:ea typeface="メイリオ" panose="020B0604030504040204" pitchFamily="50" charset="-128"/>
              </a:rPr>
              <a:t>BIOS</a:t>
            </a:r>
            <a:r>
              <a:rPr kumimoji="1" lang="ja-JP" altLang="en-US" sz="1800" dirty="0">
                <a:latin typeface="メイリオ" panose="020B0604030504040204" pitchFamily="50" charset="-128"/>
                <a:ea typeface="メイリオ" panose="020B0604030504040204" pitchFamily="50" charset="-128"/>
              </a:rPr>
              <a:t>の設定で仮想化が有効になっている必要があります。</a:t>
            </a:r>
          </a:p>
          <a:p>
            <a:r>
              <a:rPr kumimoji="1" lang="ja-JP" altLang="en-US" sz="1800" dirty="0">
                <a:latin typeface="メイリオ" panose="020B0604030504040204" pitchFamily="50" charset="-128"/>
                <a:ea typeface="メイリオ" panose="020B0604030504040204" pitchFamily="50" charset="-128"/>
              </a:rPr>
              <a:t>また、</a:t>
            </a:r>
            <a:r>
              <a:rPr kumimoji="1" lang="en-US" altLang="ja-JP" sz="1800" u="sng" dirty="0">
                <a:latin typeface="メイリオ" panose="020B0604030504040204" pitchFamily="50" charset="-128"/>
                <a:ea typeface="メイリオ" panose="020B0604030504040204" pitchFamily="50" charset="-128"/>
              </a:rPr>
              <a:t>VirtualBox</a:t>
            </a:r>
            <a:r>
              <a:rPr kumimoji="1" lang="ja-JP" altLang="en-US" sz="1800" u="sng" dirty="0">
                <a:latin typeface="メイリオ" panose="020B0604030504040204" pitchFamily="50" charset="-128"/>
                <a:ea typeface="メイリオ" panose="020B0604030504040204" pitchFamily="50" charset="-128"/>
              </a:rPr>
              <a:t>と</a:t>
            </a:r>
            <a:r>
              <a:rPr kumimoji="1" lang="en-US" altLang="ja-JP" sz="1800" u="sng" dirty="0">
                <a:latin typeface="メイリオ" panose="020B0604030504040204" pitchFamily="50" charset="-128"/>
                <a:ea typeface="メイリオ" panose="020B0604030504040204" pitchFamily="50" charset="-128"/>
              </a:rPr>
              <a:t>Hyper-V</a:t>
            </a:r>
            <a:r>
              <a:rPr kumimoji="1" lang="ja-JP" altLang="en-US" sz="1800" u="sng" dirty="0">
                <a:latin typeface="メイリオ" panose="020B0604030504040204" pitchFamily="50" charset="-128"/>
                <a:ea typeface="メイリオ" panose="020B0604030504040204" pitchFamily="50" charset="-128"/>
              </a:rPr>
              <a:t>を同時に実行することはできない</a:t>
            </a:r>
            <a:r>
              <a:rPr kumimoji="1" lang="ja-JP" altLang="en-US" sz="1800" dirty="0">
                <a:latin typeface="メイリオ" panose="020B0604030504040204" pitchFamily="50" charset="-128"/>
                <a:ea typeface="メイリオ" panose="020B0604030504040204" pitchFamily="50" charset="-128"/>
              </a:rPr>
              <a:t>ので、</a:t>
            </a:r>
            <a:r>
              <a:rPr kumimoji="1" lang="en-US" altLang="ja-JP" sz="1800" dirty="0">
                <a:latin typeface="メイリオ" panose="020B0604030504040204" pitchFamily="50" charset="-128"/>
                <a:ea typeface="メイリオ" panose="020B0604030504040204" pitchFamily="50" charset="-128"/>
              </a:rPr>
              <a:t>Hyper-V</a:t>
            </a:r>
            <a:r>
              <a:rPr kumimoji="1" lang="ja-JP" altLang="en-US" sz="1800" dirty="0">
                <a:latin typeface="メイリオ" panose="020B0604030504040204" pitchFamily="50" charset="-128"/>
                <a:ea typeface="メイリオ" panose="020B0604030504040204" pitchFamily="50" charset="-128"/>
              </a:rPr>
              <a:t>が有効になっている場合、</a:t>
            </a:r>
          </a:p>
          <a:p>
            <a:r>
              <a:rPr kumimoji="1" lang="ja-JP" altLang="en-US" sz="1800" dirty="0">
                <a:latin typeface="メイリオ" panose="020B0604030504040204" pitchFamily="50" charset="-128"/>
                <a:ea typeface="メイリオ" panose="020B0604030504040204" pitchFamily="50" charset="-128"/>
              </a:rPr>
              <a:t>「コントロールパネル」</a:t>
            </a:r>
            <a:r>
              <a:rPr kumimoji="1" lang="en-US" altLang="ja-JP" sz="1800" dirty="0">
                <a:latin typeface="メイリオ" panose="020B0604030504040204" pitchFamily="50" charset="-128"/>
                <a:ea typeface="メイリオ" panose="020B0604030504040204" pitchFamily="50" charset="-128"/>
              </a:rPr>
              <a:t>-&gt;</a:t>
            </a:r>
            <a:r>
              <a:rPr kumimoji="1" lang="ja-JP" altLang="en-US" sz="1800" dirty="0">
                <a:latin typeface="メイリオ" panose="020B0604030504040204" pitchFamily="50" charset="-128"/>
                <a:ea typeface="メイリオ" panose="020B0604030504040204" pitchFamily="50" charset="-128"/>
              </a:rPr>
              <a:t>「プログラム」</a:t>
            </a:r>
            <a:r>
              <a:rPr kumimoji="1" lang="en-US" altLang="ja-JP" sz="1800" dirty="0">
                <a:latin typeface="メイリオ" panose="020B0604030504040204" pitchFamily="50" charset="-128"/>
                <a:ea typeface="メイリオ" panose="020B0604030504040204" pitchFamily="50" charset="-128"/>
              </a:rPr>
              <a:t>-&gt;</a:t>
            </a:r>
            <a:r>
              <a:rPr kumimoji="1" lang="ja-JP" altLang="en-US" sz="1800" dirty="0">
                <a:latin typeface="メイリオ" panose="020B0604030504040204" pitchFamily="50" charset="-128"/>
                <a:ea typeface="メイリオ" panose="020B0604030504040204" pitchFamily="50" charset="-128"/>
              </a:rPr>
              <a:t>「</a:t>
            </a:r>
            <a:r>
              <a:rPr kumimoji="1" lang="en-US" altLang="ja-JP" sz="1800" dirty="0">
                <a:latin typeface="メイリオ" panose="020B0604030504040204" pitchFamily="50" charset="-128"/>
                <a:ea typeface="メイリオ" panose="020B0604030504040204" pitchFamily="50" charset="-128"/>
              </a:rPr>
              <a:t>Windows</a:t>
            </a:r>
            <a:r>
              <a:rPr kumimoji="1" lang="ja-JP" altLang="en-US" sz="1800" dirty="0">
                <a:latin typeface="メイリオ" panose="020B0604030504040204" pitchFamily="50" charset="-128"/>
                <a:ea typeface="メイリオ" panose="020B0604030504040204" pitchFamily="50" charset="-128"/>
              </a:rPr>
              <a:t>の機能の有効化または無効化」での設定で次のように無効にします。無効化の反映のために</a:t>
            </a:r>
            <a:r>
              <a:rPr kumimoji="1" lang="en-US" altLang="ja-JP" sz="1800" dirty="0">
                <a:latin typeface="メイリオ" panose="020B0604030504040204" pitchFamily="50" charset="-128"/>
                <a:ea typeface="メイリオ" panose="020B0604030504040204" pitchFamily="50" charset="-128"/>
              </a:rPr>
              <a:t>Windows</a:t>
            </a:r>
            <a:r>
              <a:rPr kumimoji="1" lang="ja-JP" altLang="en-US" sz="1800" dirty="0">
                <a:latin typeface="メイリオ" panose="020B0604030504040204" pitchFamily="50" charset="-128"/>
                <a:ea typeface="メイリオ" panose="020B0604030504040204" pitchFamily="50" charset="-128"/>
              </a:rPr>
              <a:t>の再起動を求められるので再起動を実行します。</a:t>
            </a:r>
          </a:p>
          <a:p>
            <a:endParaRPr kumimoji="1" lang="ja-JP" altLang="en-US" sz="1800" dirty="0">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F99FD81D-0A29-43F1-B79C-550B5726CFEE}"/>
              </a:ext>
            </a:extLst>
          </p:cNvPr>
          <p:cNvGrpSpPr/>
          <p:nvPr/>
        </p:nvGrpSpPr>
        <p:grpSpPr>
          <a:xfrm>
            <a:off x="417823" y="3741575"/>
            <a:ext cx="2783633" cy="2439832"/>
            <a:chOff x="643926" y="3620276"/>
            <a:chExt cx="2946041" cy="2617115"/>
          </a:xfrm>
        </p:grpSpPr>
        <p:pic>
          <p:nvPicPr>
            <p:cNvPr id="3" name="図 2">
              <a:extLst>
                <a:ext uri="{FF2B5EF4-FFF2-40B4-BE49-F238E27FC236}">
                  <a16:creationId xmlns:a16="http://schemas.microsoft.com/office/drawing/2014/main" id="{2BE1D745-A323-4A20-9F64-545823D4B4CA}"/>
                </a:ext>
              </a:extLst>
            </p:cNvPr>
            <p:cNvPicPr>
              <a:picLocks noChangeAspect="1"/>
            </p:cNvPicPr>
            <p:nvPr/>
          </p:nvPicPr>
          <p:blipFill>
            <a:blip r:embed="rId3"/>
            <a:stretch>
              <a:fillRect/>
            </a:stretch>
          </p:blipFill>
          <p:spPr>
            <a:xfrm>
              <a:off x="643926" y="3620276"/>
              <a:ext cx="2946041" cy="2617115"/>
            </a:xfrm>
            <a:prstGeom prst="rect">
              <a:avLst/>
            </a:prstGeom>
          </p:spPr>
        </p:pic>
        <p:sp>
          <p:nvSpPr>
            <p:cNvPr id="9" name="正方形/長方形 8">
              <a:extLst>
                <a:ext uri="{FF2B5EF4-FFF2-40B4-BE49-F238E27FC236}">
                  <a16:creationId xmlns:a16="http://schemas.microsoft.com/office/drawing/2014/main" id="{A4BB8E9A-B502-490C-AF98-21A5B2B1F13E}"/>
                </a:ext>
              </a:extLst>
            </p:cNvPr>
            <p:cNvSpPr/>
            <p:nvPr/>
          </p:nvSpPr>
          <p:spPr>
            <a:xfrm>
              <a:off x="722660" y="5140526"/>
              <a:ext cx="1859188" cy="439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641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261150" y="815075"/>
            <a:ext cx="11760000" cy="5422800"/>
          </a:xfrm>
          <a:prstGeom prst="rect">
            <a:avLst/>
          </a:prstGeom>
        </p:spPr>
        <p:txBody>
          <a:bodyPr spcFirstLastPara="1" wrap="square" lIns="91425" tIns="45700" rIns="91425" bIns="45700" anchor="t" anchorCtr="0">
            <a:noAutofit/>
          </a:bodyPr>
          <a:lstStyle/>
          <a:p>
            <a:pPr marL="0" indent="0">
              <a:buNone/>
            </a:pPr>
            <a:r>
              <a:rPr lang="ja-JP" altLang="en-US" dirty="0"/>
              <a:t>１．</a:t>
            </a:r>
            <a:r>
              <a:rPr lang="en-US" altLang="ja-JP" dirty="0"/>
              <a:t>Docker</a:t>
            </a:r>
            <a:r>
              <a:rPr lang="ja-JP" altLang="en-US" dirty="0"/>
              <a:t>概要</a:t>
            </a:r>
            <a:endParaRPr lang="en-US" altLang="ja-JP" dirty="0"/>
          </a:p>
          <a:p>
            <a:pPr lvl="1" indent="-457200"/>
            <a:r>
              <a:rPr lang="ja-JP" altLang="en-US" sz="2000" dirty="0"/>
              <a:t>サーバー仮想化環境の種類</a:t>
            </a:r>
            <a:endParaRPr lang="en-US" altLang="ja-JP" sz="2000" dirty="0"/>
          </a:p>
          <a:p>
            <a:pPr lvl="1" indent="-457200"/>
            <a:r>
              <a:rPr lang="ja-JP" altLang="en-US" sz="2000" dirty="0"/>
              <a:t>仮想化技術のそれぞれの特徴</a:t>
            </a:r>
            <a:endParaRPr lang="en-US" altLang="ja-JP" sz="2000" dirty="0"/>
          </a:p>
          <a:p>
            <a:pPr lvl="1" indent="-457200"/>
            <a:r>
              <a:rPr lang="en-US" altLang="ja-JP" sz="2000" dirty="0"/>
              <a:t>Docker</a:t>
            </a:r>
            <a:r>
              <a:rPr lang="ja-JP" altLang="en-US" sz="2000" dirty="0"/>
              <a:t>とは</a:t>
            </a:r>
            <a:endParaRPr lang="en-US" altLang="ja-JP" sz="2000" dirty="0"/>
          </a:p>
          <a:p>
            <a:pPr lvl="1" indent="-457200"/>
            <a:r>
              <a:rPr lang="en-US" altLang="ja-JP" sz="2000" dirty="0"/>
              <a:t>Docker</a:t>
            </a:r>
            <a:r>
              <a:rPr lang="ja-JP" altLang="en-US" sz="2000" dirty="0"/>
              <a:t>の仕組み・構成</a:t>
            </a:r>
            <a:endParaRPr lang="en-US" altLang="ja-JP" sz="2000" dirty="0"/>
          </a:p>
          <a:p>
            <a:pPr marL="0" indent="0">
              <a:buNone/>
            </a:pPr>
            <a:r>
              <a:rPr lang="ja-JP" altLang="en-US" dirty="0"/>
              <a:t>２．</a:t>
            </a:r>
            <a:r>
              <a:rPr lang="en-US" altLang="ja-JP" dirty="0"/>
              <a:t>Docker</a:t>
            </a:r>
            <a:r>
              <a:rPr lang="ja-JP" altLang="en-US" dirty="0"/>
              <a:t>運用</a:t>
            </a:r>
            <a:endParaRPr lang="en-US" altLang="ja-JP" dirty="0"/>
          </a:p>
          <a:p>
            <a:pPr lvl="1" indent="-457200"/>
            <a:r>
              <a:rPr lang="en-US" altLang="ja-JP" sz="2000" dirty="0"/>
              <a:t>Docker</a:t>
            </a:r>
            <a:r>
              <a:rPr lang="ja-JP" altLang="en-US" sz="2000" dirty="0"/>
              <a:t>をインストール</a:t>
            </a:r>
            <a:endParaRPr lang="en-US" altLang="ja-JP" sz="2000" dirty="0"/>
          </a:p>
          <a:p>
            <a:pPr lvl="1" indent="-457200"/>
            <a:r>
              <a:rPr lang="en-US" altLang="ja-JP" sz="2000" dirty="0" err="1"/>
              <a:t>Dockerfile</a:t>
            </a:r>
            <a:r>
              <a:rPr lang="ja-JP" altLang="en-US" sz="2000" dirty="0"/>
              <a:t>の作成</a:t>
            </a:r>
            <a:endParaRPr lang="en-US" altLang="ja-JP" sz="2000" dirty="0"/>
          </a:p>
          <a:p>
            <a:pPr lvl="1" indent="-457200"/>
            <a:r>
              <a:rPr lang="en-US" altLang="ja-JP" sz="2000" dirty="0"/>
              <a:t>Docker</a:t>
            </a:r>
            <a:r>
              <a:rPr lang="ja-JP" altLang="en-US" sz="2000" dirty="0"/>
              <a:t>イメージの作成（もくしくはダウンロード）</a:t>
            </a:r>
            <a:endParaRPr lang="en-US" altLang="ja-JP" sz="2000" dirty="0"/>
          </a:p>
          <a:p>
            <a:pPr lvl="1" indent="-457200"/>
            <a:r>
              <a:rPr lang="en-US" altLang="ja-JP" sz="2000" dirty="0"/>
              <a:t>Docker</a:t>
            </a:r>
            <a:r>
              <a:rPr lang="ja-JP" altLang="en-US" sz="2000" dirty="0"/>
              <a:t>コンテナの起動</a:t>
            </a:r>
            <a:endParaRPr lang="en-US" altLang="ja-JP" sz="2000" dirty="0"/>
          </a:p>
          <a:p>
            <a:pPr lvl="1" indent="-457200"/>
            <a:r>
              <a:rPr lang="en-US" altLang="ja-JP" sz="2000" dirty="0"/>
              <a:t>Docker</a:t>
            </a:r>
            <a:r>
              <a:rPr lang="ja-JP" altLang="en-US" sz="2000" dirty="0"/>
              <a:t>コンテナのライフサイクル</a:t>
            </a:r>
            <a:endParaRPr lang="en-US" altLang="ja-JP" sz="2000" dirty="0"/>
          </a:p>
          <a:p>
            <a:pPr lvl="1" indent="-457200"/>
            <a:r>
              <a:rPr lang="en-US" altLang="ja-JP" sz="2000" dirty="0" err="1"/>
              <a:t>DockerHub</a:t>
            </a:r>
            <a:endParaRPr lang="en-US" altLang="ja-JP" sz="2000" dirty="0"/>
          </a:p>
          <a:p>
            <a:pPr lvl="1" indent="-457200"/>
            <a:r>
              <a:rPr lang="ja-JP" altLang="en-US" sz="2000" dirty="0"/>
              <a:t>よく使われるコマンド・オプション一覧</a:t>
            </a:r>
            <a:endParaRPr lang="en-US" altLang="ja-JP" sz="2000" dirty="0"/>
          </a:p>
          <a:p>
            <a:pPr marL="457200" lvl="1" indent="0">
              <a:buNone/>
            </a:pPr>
            <a:r>
              <a:rPr lang="ja-JP" altLang="en-US" dirty="0"/>
              <a:t>　　</a:t>
            </a:r>
            <a:endParaRPr lang="en-US" altLang="ja-JP" dirty="0"/>
          </a:p>
          <a:p>
            <a:pPr marL="0" lvl="0" indent="0" algn="l" rtl="0">
              <a:spcBef>
                <a:spcPts val="1000"/>
              </a:spcBef>
              <a:spcAft>
                <a:spcPts val="0"/>
              </a:spcAft>
              <a:buNone/>
            </a:pPr>
            <a:r>
              <a:rPr lang="ja-JP" altLang="en-US" dirty="0"/>
              <a:t>　　</a:t>
            </a:r>
            <a:endParaRPr dirty="0"/>
          </a:p>
        </p:txBody>
      </p:sp>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Century Gothic" panose="020B0502020202020204" pitchFamily="34" charset="0"/>
                <a:ea typeface="HG丸ｺﾞｼｯｸM-PRO" panose="020F0600000000000000" pitchFamily="50" charset="-128"/>
              </a:rPr>
              <a:t>目次</a:t>
            </a:r>
            <a:endParaRPr dirty="0">
              <a:latin typeface="Century Gothic" panose="020B0502020202020204" pitchFamily="34" charset="0"/>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 補足②</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20</a:t>
            </a:fld>
            <a:endParaRPr/>
          </a:p>
        </p:txBody>
      </p:sp>
      <p:sp>
        <p:nvSpPr>
          <p:cNvPr id="11" name="テキスト ボックス 10">
            <a:extLst>
              <a:ext uri="{FF2B5EF4-FFF2-40B4-BE49-F238E27FC236}">
                <a16:creationId xmlns:a16="http://schemas.microsoft.com/office/drawing/2014/main" id="{46C10A19-DC69-4829-A670-3215902D023E}"/>
              </a:ext>
            </a:extLst>
          </p:cNvPr>
          <p:cNvSpPr txBox="1"/>
          <p:nvPr/>
        </p:nvSpPr>
        <p:spPr>
          <a:xfrm>
            <a:off x="296525" y="897722"/>
            <a:ext cx="10423321" cy="2862322"/>
          </a:xfrm>
          <a:prstGeom prst="rect">
            <a:avLst/>
          </a:prstGeom>
          <a:noFill/>
        </p:spPr>
        <p:txBody>
          <a:bodyPr wrap="square" rtlCol="0">
            <a:spAutoFit/>
          </a:bodyPr>
          <a:lstStyle/>
          <a:p>
            <a:r>
              <a:rPr kumimoji="1" lang="ja-JP" altLang="en-US" sz="1800" dirty="0">
                <a:latin typeface="メイリオ" panose="020B0604030504040204" pitchFamily="50" charset="-128"/>
                <a:ea typeface="メイリオ" panose="020B0604030504040204" pitchFamily="50" charset="-128"/>
              </a:rPr>
              <a:t>下記の</a:t>
            </a:r>
            <a:r>
              <a:rPr kumimoji="1" lang="en-US" altLang="ja-JP" sz="1800" dirty="0" err="1">
                <a:latin typeface="メイリオ" panose="020B0604030504040204" pitchFamily="50" charset="-128"/>
                <a:ea typeface="メイリオ" panose="020B0604030504040204" pitchFamily="50" charset="-128"/>
              </a:rPr>
              <a:t>DockerToolbox</a:t>
            </a:r>
            <a:r>
              <a:rPr kumimoji="1" lang="ja-JP" altLang="en-US" sz="1800" dirty="0">
                <a:latin typeface="メイリオ" panose="020B0604030504040204" pitchFamily="50" charset="-128"/>
                <a:ea typeface="メイリオ" panose="020B0604030504040204" pitchFamily="50" charset="-128"/>
              </a:rPr>
              <a:t>の公式ドキュメントページから</a:t>
            </a:r>
            <a:r>
              <a:rPr kumimoji="1" lang="en-US" altLang="ja-JP" sz="1800" dirty="0" err="1">
                <a:latin typeface="メイリオ" panose="020B0604030504040204" pitchFamily="50" charset="-128"/>
                <a:ea typeface="メイリオ" panose="020B0604030504040204" pitchFamily="50" charset="-128"/>
              </a:rPr>
              <a:t>DockerToolbox</a:t>
            </a:r>
            <a:r>
              <a:rPr kumimoji="1" lang="ja-JP" altLang="en-US" sz="1800" dirty="0">
                <a:latin typeface="メイリオ" panose="020B0604030504040204" pitchFamily="50" charset="-128"/>
                <a:ea typeface="メイリオ" panose="020B0604030504040204" pitchFamily="50" charset="-128"/>
              </a:rPr>
              <a:t>をダウンロードしてインストールします。</a:t>
            </a:r>
            <a:endParaRPr kumimoji="1" lang="en-US" altLang="ja-JP" sz="1800" dirty="0">
              <a:latin typeface="メイリオ" panose="020B0604030504040204" pitchFamily="50" charset="-128"/>
              <a:ea typeface="メイリオ" panose="020B0604030504040204" pitchFamily="50" charset="-128"/>
            </a:endParaRPr>
          </a:p>
          <a:p>
            <a:r>
              <a:rPr lang="en-US" altLang="ja-JP" sz="1800" dirty="0">
                <a:hlinkClick r:id="rId3"/>
              </a:rPr>
              <a:t>https://docs.docker.com/toolbox/toolbox_install_windows/</a:t>
            </a:r>
            <a:endParaRPr lang="en-US" altLang="ja-JP" sz="1800" dirty="0"/>
          </a:p>
          <a:p>
            <a:endParaRPr kumimoji="1" lang="en-US" altLang="ja-JP" sz="1800" dirty="0">
              <a:latin typeface="メイリオ" panose="020B0604030504040204" pitchFamily="50" charset="-128"/>
              <a:ea typeface="メイリオ" panose="020B0604030504040204" pitchFamily="50" charset="-128"/>
            </a:endParaRPr>
          </a:p>
          <a:p>
            <a:r>
              <a:rPr kumimoji="1" lang="ja-JP" altLang="en-US" sz="1800" dirty="0">
                <a:latin typeface="メイリオ" panose="020B0604030504040204" pitchFamily="50" charset="-128"/>
                <a:ea typeface="メイリオ" panose="020B0604030504040204" pitchFamily="50" charset="-128"/>
              </a:rPr>
              <a:t>基本的にウィザードの通りに進めていけば良いですが、「</a:t>
            </a:r>
            <a:r>
              <a:rPr kumimoji="1" lang="en-US" altLang="ja-JP" sz="1800" dirty="0" err="1">
                <a:latin typeface="メイリオ" panose="020B0604030504040204" pitchFamily="50" charset="-128"/>
                <a:ea typeface="メイリオ" panose="020B0604030504040204" pitchFamily="50" charset="-128"/>
              </a:rPr>
              <a:t>SelectAdditionalTasks</a:t>
            </a:r>
            <a:r>
              <a:rPr kumimoji="1" lang="ja-JP" altLang="en-US" sz="1800" dirty="0">
                <a:latin typeface="メイリオ" panose="020B0604030504040204" pitchFamily="50" charset="-128"/>
                <a:ea typeface="メイリオ" panose="020B0604030504040204" pitchFamily="50" charset="-128"/>
              </a:rPr>
              <a:t>」においては</a:t>
            </a:r>
            <a:r>
              <a:rPr kumimoji="1" lang="en-US" altLang="ja-JP" sz="1800" dirty="0">
                <a:latin typeface="メイリオ" panose="020B0604030504040204" pitchFamily="50" charset="-128"/>
                <a:ea typeface="メイリオ" panose="020B0604030504040204" pitchFamily="50" charset="-128"/>
              </a:rPr>
              <a:t>InstallVirtualBoxwithNDIS5driver[defaultNDIS6]</a:t>
            </a:r>
            <a:r>
              <a:rPr kumimoji="1" lang="ja-JP" altLang="en-US" sz="1800" dirty="0">
                <a:latin typeface="メイリオ" panose="020B0604030504040204" pitchFamily="50" charset="-128"/>
                <a:ea typeface="メイリオ" panose="020B0604030504040204" pitchFamily="50" charset="-128"/>
              </a:rPr>
              <a:t>にチェックを入れる必要があります。インストールが完了したら、</a:t>
            </a:r>
            <a:r>
              <a:rPr kumimoji="1" lang="en-US" altLang="ja-JP" sz="1800" dirty="0" err="1">
                <a:latin typeface="メイリオ" panose="020B0604030504040204" pitchFamily="50" charset="-128"/>
                <a:ea typeface="メイリオ" panose="020B0604030504040204" pitchFamily="50" charset="-128"/>
              </a:rPr>
              <a:t>DockerQuickstartTerminal</a:t>
            </a:r>
            <a:r>
              <a:rPr kumimoji="1" lang="ja-JP" altLang="en-US" sz="1800" dirty="0">
                <a:latin typeface="メイリオ" panose="020B0604030504040204" pitchFamily="50" charset="-128"/>
                <a:ea typeface="メイリオ" panose="020B0604030504040204" pitchFamily="50" charset="-128"/>
              </a:rPr>
              <a:t>のアイコンをクリックして</a:t>
            </a:r>
            <a:r>
              <a:rPr kumimoji="1" lang="en-US" altLang="ja-JP" sz="1800" dirty="0">
                <a:latin typeface="メイリオ" panose="020B0604030504040204" pitchFamily="50" charset="-128"/>
                <a:ea typeface="メイリオ" panose="020B0604030504040204" pitchFamily="50" charset="-128"/>
              </a:rPr>
              <a:t>Docker</a:t>
            </a:r>
            <a:r>
              <a:rPr kumimoji="1" lang="ja-JP" altLang="en-US" sz="1800" dirty="0">
                <a:latin typeface="メイリオ" panose="020B0604030504040204" pitchFamily="50" charset="-128"/>
                <a:ea typeface="メイリオ" panose="020B0604030504040204" pitchFamily="50" charset="-128"/>
              </a:rPr>
              <a:t>環境を実行します。程なくしてターミナル起動しますが、初回実行時は</a:t>
            </a:r>
            <a:r>
              <a:rPr kumimoji="1" lang="en-US" altLang="ja-JP" sz="1800" dirty="0">
                <a:latin typeface="メイリオ" panose="020B0604030504040204" pitchFamily="50" charset="-128"/>
                <a:ea typeface="メイリオ" panose="020B0604030504040204" pitchFamily="50" charset="-128"/>
              </a:rPr>
              <a:t>VirtualBox</a:t>
            </a:r>
            <a:r>
              <a:rPr kumimoji="1" lang="ja-JP" altLang="en-US" sz="1800" dirty="0">
                <a:latin typeface="メイリオ" panose="020B0604030504040204" pitchFamily="50" charset="-128"/>
                <a:ea typeface="メイリオ" panose="020B0604030504040204" pitchFamily="50" charset="-128"/>
              </a:rPr>
              <a:t>上の仮想環境に</a:t>
            </a:r>
            <a:r>
              <a:rPr kumimoji="1" lang="en-US" altLang="ja-JP" sz="1800" dirty="0">
                <a:latin typeface="メイリオ" panose="020B0604030504040204" pitchFamily="50" charset="-128"/>
                <a:ea typeface="メイリオ" panose="020B0604030504040204" pitchFamily="50" charset="-128"/>
              </a:rPr>
              <a:t>Docker</a:t>
            </a:r>
            <a:r>
              <a:rPr kumimoji="1" lang="ja-JP" altLang="en-US" sz="1800" dirty="0">
                <a:latin typeface="メイリオ" panose="020B0604030504040204" pitchFamily="50" charset="-128"/>
                <a:ea typeface="メイリオ" panose="020B0604030504040204" pitchFamily="50" charset="-128"/>
              </a:rPr>
              <a:t>を構築するための処理が実行されるので利用できるようになるまで数分かかります。セットアップ完了後は次のように</a:t>
            </a:r>
            <a:r>
              <a:rPr kumimoji="1" lang="en-US" altLang="ja-JP" sz="1800" dirty="0">
                <a:latin typeface="メイリオ" panose="020B0604030504040204" pitchFamily="50" charset="-128"/>
                <a:ea typeface="メイリオ" panose="020B0604030504040204" pitchFamily="50" charset="-128"/>
              </a:rPr>
              <a:t>docker</a:t>
            </a:r>
            <a:r>
              <a:rPr kumimoji="1" lang="ja-JP" altLang="en-US" sz="1800" dirty="0">
                <a:latin typeface="メイリオ" panose="020B0604030504040204" pitchFamily="50" charset="-128"/>
                <a:ea typeface="メイリオ" panose="020B0604030504040204" pitchFamily="50" charset="-128"/>
              </a:rPr>
              <a:t>コマンドを実行できるようになります。</a:t>
            </a:r>
          </a:p>
        </p:txBody>
      </p:sp>
      <p:pic>
        <p:nvPicPr>
          <p:cNvPr id="4" name="図 3">
            <a:extLst>
              <a:ext uri="{FF2B5EF4-FFF2-40B4-BE49-F238E27FC236}">
                <a16:creationId xmlns:a16="http://schemas.microsoft.com/office/drawing/2014/main" id="{6CF0DFE6-9335-4016-A81E-4BD437882099}"/>
              </a:ext>
            </a:extLst>
          </p:cNvPr>
          <p:cNvPicPr>
            <a:picLocks noChangeAspect="1"/>
          </p:cNvPicPr>
          <p:nvPr/>
        </p:nvPicPr>
        <p:blipFill>
          <a:blip r:embed="rId4"/>
          <a:stretch>
            <a:fillRect/>
          </a:stretch>
        </p:blipFill>
        <p:spPr>
          <a:xfrm>
            <a:off x="5067031" y="3745954"/>
            <a:ext cx="4718521" cy="2500559"/>
          </a:xfrm>
          <a:prstGeom prst="rect">
            <a:avLst/>
          </a:prstGeom>
        </p:spPr>
      </p:pic>
      <p:grpSp>
        <p:nvGrpSpPr>
          <p:cNvPr id="6" name="グループ化 5">
            <a:extLst>
              <a:ext uri="{FF2B5EF4-FFF2-40B4-BE49-F238E27FC236}">
                <a16:creationId xmlns:a16="http://schemas.microsoft.com/office/drawing/2014/main" id="{FC03E112-DEC7-4D99-848B-15FC3AEB71C7}"/>
              </a:ext>
            </a:extLst>
          </p:cNvPr>
          <p:cNvGrpSpPr/>
          <p:nvPr/>
        </p:nvGrpSpPr>
        <p:grpSpPr>
          <a:xfrm>
            <a:off x="426650" y="3745954"/>
            <a:ext cx="3221619" cy="2500559"/>
            <a:chOff x="426650" y="3745954"/>
            <a:chExt cx="3221619" cy="2500559"/>
          </a:xfrm>
        </p:grpSpPr>
        <p:pic>
          <p:nvPicPr>
            <p:cNvPr id="2" name="図 1">
              <a:extLst>
                <a:ext uri="{FF2B5EF4-FFF2-40B4-BE49-F238E27FC236}">
                  <a16:creationId xmlns:a16="http://schemas.microsoft.com/office/drawing/2014/main" id="{BC879562-2BD5-4A39-B115-CEB9DDA4BEBE}"/>
                </a:ext>
              </a:extLst>
            </p:cNvPr>
            <p:cNvPicPr>
              <a:picLocks noChangeAspect="1"/>
            </p:cNvPicPr>
            <p:nvPr/>
          </p:nvPicPr>
          <p:blipFill>
            <a:blip r:embed="rId5"/>
            <a:stretch>
              <a:fillRect/>
            </a:stretch>
          </p:blipFill>
          <p:spPr>
            <a:xfrm>
              <a:off x="426650" y="3745954"/>
              <a:ext cx="3221619" cy="2500559"/>
            </a:xfrm>
            <a:prstGeom prst="rect">
              <a:avLst/>
            </a:prstGeom>
          </p:spPr>
        </p:pic>
        <p:sp>
          <p:nvSpPr>
            <p:cNvPr id="12" name="正方形/長方形 11">
              <a:extLst>
                <a:ext uri="{FF2B5EF4-FFF2-40B4-BE49-F238E27FC236}">
                  <a16:creationId xmlns:a16="http://schemas.microsoft.com/office/drawing/2014/main" id="{29A96FBC-C19C-46C3-8D23-C50A695EB239}"/>
                </a:ext>
              </a:extLst>
            </p:cNvPr>
            <p:cNvSpPr/>
            <p:nvPr/>
          </p:nvSpPr>
          <p:spPr>
            <a:xfrm>
              <a:off x="656169" y="4996233"/>
              <a:ext cx="1825774" cy="262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27704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a:latin typeface="HG丸ｺﾞｼｯｸM-PRO" panose="020F0600000000000000" pitchFamily="50" charset="-128"/>
                <a:ea typeface="HG丸ｺﾞｼｯｸM-PRO" panose="020F0600000000000000" pitchFamily="50" charset="-128"/>
              </a:rPr>
              <a:t>Dockerfile</a:t>
            </a:r>
            <a:r>
              <a:rPr lang="ja-JP" altLang="en-US" dirty="0">
                <a:latin typeface="HG丸ｺﾞｼｯｸM-PRO" panose="020F0600000000000000" pitchFamily="50" charset="-128"/>
                <a:ea typeface="HG丸ｺﾞｼｯｸM-PRO" panose="020F0600000000000000" pitchFamily="50" charset="-128"/>
              </a:rPr>
              <a:t>の作成</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21</a:t>
            </a:fld>
            <a:endParaRPr/>
          </a:p>
        </p:txBody>
      </p:sp>
      <p:sp>
        <p:nvSpPr>
          <p:cNvPr id="5" name="Google Shape;97;p16">
            <a:extLst>
              <a:ext uri="{FF2B5EF4-FFF2-40B4-BE49-F238E27FC236}">
                <a16:creationId xmlns:a16="http://schemas.microsoft.com/office/drawing/2014/main" id="{25630093-D6DA-477C-88D1-7BF69A1446BF}"/>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buNone/>
            </a:pPr>
            <a:r>
              <a:rPr lang="en-US" altLang="ja-JP" sz="2000" b="1" dirty="0" err="1">
                <a:latin typeface="メイリオ" panose="020B0604030504040204" pitchFamily="50" charset="-128"/>
                <a:ea typeface="メイリオ" panose="020B0604030504040204" pitchFamily="50" charset="-128"/>
              </a:rPr>
              <a:t>Dockerfile</a:t>
            </a:r>
            <a:r>
              <a:rPr lang="ja-JP" altLang="en-US" sz="2000" b="1" dirty="0">
                <a:latin typeface="メイリオ" panose="020B0604030504040204" pitchFamily="50" charset="-128"/>
                <a:ea typeface="メイリオ" panose="020B0604030504040204" pitchFamily="50" charset="-128"/>
              </a:rPr>
              <a:t>でコンテナの定義</a:t>
            </a:r>
            <a:r>
              <a:rPr lang="en-US" altLang="ja-JP" sz="2000" b="1" dirty="0">
                <a:latin typeface="メイリオ" panose="020B0604030504040204" pitchFamily="50" charset="-128"/>
                <a:ea typeface="メイリオ" panose="020B0604030504040204" pitchFamily="50" charset="-128"/>
              </a:rPr>
              <a:t> </a:t>
            </a:r>
          </a:p>
          <a:p>
            <a:pPr marL="0" indent="0">
              <a:buNone/>
            </a:pPr>
            <a:r>
              <a:rPr lang="ja-JP" altLang="en-US" sz="2000" dirty="0">
                <a:latin typeface="VL PGothic"/>
                <a:cs typeface="VL PGothic"/>
              </a:rPr>
              <a:t>アプリケーションの実行に必要な環境を</a:t>
            </a:r>
            <a:r>
              <a:rPr lang="en-US" altLang="ja-JP" sz="2000" dirty="0">
                <a:latin typeface="VL PGothic"/>
                <a:cs typeface="VL PGothic"/>
              </a:rPr>
              <a:t>Docker</a:t>
            </a:r>
            <a:r>
              <a:rPr lang="ja-JP" altLang="en-US" sz="2000" dirty="0">
                <a:latin typeface="VL PGothic"/>
                <a:cs typeface="VL PGothic"/>
              </a:rPr>
              <a:t>イメージにまとめ、その</a:t>
            </a:r>
            <a:r>
              <a:rPr lang="en-US" altLang="ja-JP" sz="2000" dirty="0">
                <a:latin typeface="VL PGothic"/>
                <a:cs typeface="VL PGothic"/>
              </a:rPr>
              <a:t>Docker</a:t>
            </a:r>
            <a:r>
              <a:rPr lang="ja-JP" altLang="en-US" sz="2000" dirty="0">
                <a:latin typeface="VL PGothic"/>
                <a:cs typeface="VL PGothic"/>
              </a:rPr>
              <a:t>イメージからコンテナの作成 を行います。</a:t>
            </a:r>
            <a:r>
              <a:rPr lang="en-US" altLang="ja-JP" sz="2000" dirty="0">
                <a:latin typeface="VL PGothic"/>
                <a:cs typeface="VL PGothic"/>
              </a:rPr>
              <a:t>Docker</a:t>
            </a:r>
            <a:r>
              <a:rPr lang="ja-JP" altLang="en-US" sz="2000" dirty="0">
                <a:latin typeface="VL PGothic"/>
                <a:cs typeface="VL PGothic"/>
              </a:rPr>
              <a:t>イメージの配布</a:t>
            </a:r>
            <a:r>
              <a:rPr lang="en-US" altLang="ja-JP" sz="2000" dirty="0">
                <a:latin typeface="VL PGothic"/>
                <a:cs typeface="VL PGothic"/>
              </a:rPr>
              <a:t>/</a:t>
            </a:r>
            <a:r>
              <a:rPr lang="ja-JP" altLang="en-US" sz="2000" dirty="0">
                <a:latin typeface="VL PGothic"/>
                <a:cs typeface="VL PGothic"/>
              </a:rPr>
              <a:t>共有を行うことで、</a:t>
            </a:r>
            <a:r>
              <a:rPr lang="en-US" altLang="ja-JP" sz="2000" dirty="0">
                <a:latin typeface="VL PGothic"/>
                <a:cs typeface="VL PGothic"/>
              </a:rPr>
              <a:t>Docker</a:t>
            </a:r>
            <a:r>
              <a:rPr lang="ja-JP" altLang="en-US" sz="2000" dirty="0">
                <a:latin typeface="VL PGothic"/>
                <a:cs typeface="VL PGothic"/>
              </a:rPr>
              <a:t>環境があるホスト間における環境移行が容 易に行えます。</a:t>
            </a:r>
            <a:endParaRPr lang="en-US" sz="2000" b="1" dirty="0">
              <a:latin typeface="メイリオ" panose="020B0604030504040204" pitchFamily="50" charset="-128"/>
              <a:ea typeface="メイリオ" panose="020B0604030504040204" pitchFamily="50" charset="-128"/>
            </a:endParaRPr>
          </a:p>
          <a:p>
            <a:pPr marL="0" indent="0">
              <a:buNone/>
            </a:pPr>
            <a:endParaRPr lang="en-US" altLang="ja-JP" sz="2000" b="1" dirty="0">
              <a:latin typeface="メイリオ" panose="020B0604030504040204" pitchFamily="50" charset="-128"/>
              <a:ea typeface="メイリオ" panose="020B0604030504040204" pitchFamily="50" charset="-128"/>
            </a:endParaRPr>
          </a:p>
          <a:p>
            <a:pPr marL="0" indent="0">
              <a:buNone/>
            </a:pPr>
            <a:r>
              <a:rPr lang="ja-JP" altLang="en-US" sz="2000" b="1" dirty="0">
                <a:latin typeface="メイリオ" panose="020B0604030504040204" pitchFamily="50" charset="-128"/>
                <a:ea typeface="メイリオ" panose="020B0604030504040204" pitchFamily="50" charset="-128"/>
              </a:rPr>
              <a:t>アプリの構築</a:t>
            </a:r>
            <a:endParaRPr lang="en-US" sz="2000" b="1" dirty="0">
              <a:latin typeface="メイリオ" panose="020B0604030504040204" pitchFamily="50" charset="-128"/>
              <a:ea typeface="メイリオ" panose="020B0604030504040204" pitchFamily="50" charset="-128"/>
            </a:endParaRPr>
          </a:p>
          <a:p>
            <a:pPr marL="0" indent="0">
              <a:buNone/>
            </a:pPr>
            <a:r>
              <a:rPr lang="en-US" altLang="ja-JP" sz="1800" dirty="0" err="1">
                <a:latin typeface="游ゴシック" panose="020B0400000000000000" pitchFamily="50" charset="-128"/>
                <a:ea typeface="游ゴシック" panose="020B0400000000000000" pitchFamily="50" charset="-128"/>
              </a:rPr>
              <a:t>Dockerfile</a:t>
            </a:r>
            <a:r>
              <a:rPr lang="ja-JP" altLang="en-US" sz="1800" dirty="0">
                <a:latin typeface="游ゴシック" panose="020B0400000000000000" pitchFamily="50" charset="-128"/>
                <a:ea typeface="游ゴシック" panose="020B0400000000000000" pitchFamily="50" charset="-128"/>
              </a:rPr>
              <a:t>に加え、さらに</a:t>
            </a:r>
            <a:r>
              <a:rPr lang="en-US" altLang="ja-JP" sz="1800" dirty="0">
                <a:latin typeface="游ゴシック" panose="020B0400000000000000" pitchFamily="50" charset="-128"/>
                <a:ea typeface="游ゴシック" panose="020B0400000000000000" pitchFamily="50" charset="-128"/>
              </a:rPr>
              <a:t>2</a:t>
            </a:r>
            <a:r>
              <a:rPr lang="ja-JP" altLang="en-US" sz="1800" dirty="0">
                <a:latin typeface="游ゴシック" panose="020B0400000000000000" pitchFamily="50" charset="-128"/>
                <a:ea typeface="游ゴシック" panose="020B0400000000000000" pitchFamily="50" charset="-128"/>
              </a:rPr>
              <a:t>つのファイルを作成します。</a:t>
            </a:r>
            <a:endParaRPr lang="en-US" altLang="ja-JP" sz="1800" dirty="0">
              <a:latin typeface="游ゴシック" panose="020B0400000000000000" pitchFamily="50" charset="-128"/>
              <a:ea typeface="游ゴシック" panose="020B0400000000000000" pitchFamily="50" charset="-128"/>
            </a:endParaRPr>
          </a:p>
          <a:p>
            <a:pPr marL="0" indent="0">
              <a:buNone/>
            </a:pPr>
            <a:r>
              <a:rPr lang="en-US" altLang="ja-JP" sz="1800" dirty="0">
                <a:latin typeface="游ゴシック" panose="020B0400000000000000" pitchFamily="50" charset="-128"/>
                <a:ea typeface="游ゴシック" panose="020B0400000000000000" pitchFamily="50" charset="-128"/>
              </a:rPr>
              <a:t>requirements.txt </a:t>
            </a:r>
            <a:r>
              <a:rPr lang="ja-JP" altLang="en-US" sz="1800" dirty="0">
                <a:latin typeface="游ゴシック" panose="020B0400000000000000" pitchFamily="50" charset="-128"/>
                <a:ea typeface="游ゴシック" panose="020B0400000000000000" pitchFamily="50" charset="-128"/>
              </a:rPr>
              <a:t>と </a:t>
            </a:r>
            <a:r>
              <a:rPr lang="en-US" altLang="ja-JP" sz="1800" dirty="0">
                <a:latin typeface="游ゴシック" panose="020B0400000000000000" pitchFamily="50" charset="-128"/>
                <a:ea typeface="游ゴシック" panose="020B0400000000000000" pitchFamily="50" charset="-128"/>
              </a:rPr>
              <a:t>app.py </a:t>
            </a:r>
            <a:r>
              <a:rPr lang="ja-JP" altLang="en-US" sz="1800" dirty="0">
                <a:latin typeface="游ゴシック" panose="020B0400000000000000" pitchFamily="50" charset="-128"/>
                <a:ea typeface="游ゴシック" panose="020B0400000000000000" pitchFamily="50" charset="-128"/>
              </a:rPr>
              <a:t>です。これらを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と同じフォルダに入れます。</a:t>
            </a:r>
            <a:endParaRPr lang="en-US" altLang="ja-JP" sz="1800" dirty="0">
              <a:latin typeface="游ゴシック" panose="020B0400000000000000" pitchFamily="50" charset="-128"/>
              <a:ea typeface="游ゴシック" panose="020B0400000000000000" pitchFamily="50" charset="-128"/>
            </a:endParaRPr>
          </a:p>
          <a:p>
            <a:pPr marL="0" indent="0">
              <a:buNone/>
            </a:pPr>
            <a:r>
              <a:rPr lang="ja-JP" altLang="en-US" sz="1800" dirty="0">
                <a:latin typeface="游ゴシック" panose="020B0400000000000000" pitchFamily="50" charset="-128"/>
                <a:ea typeface="游ゴシック" panose="020B0400000000000000" pitchFamily="50" charset="-128"/>
              </a:rPr>
              <a:t>アプリは見ての通り、極めて単純になります。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でイメージの構築時、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の </a:t>
            </a:r>
            <a:r>
              <a:rPr lang="en-US" altLang="ja-JP" sz="1800" dirty="0">
                <a:latin typeface="游ゴシック" panose="020B0400000000000000" pitchFamily="50" charset="-128"/>
                <a:ea typeface="游ゴシック" panose="020B0400000000000000" pitchFamily="50" charset="-128"/>
              </a:rPr>
              <a:t>ADD </a:t>
            </a:r>
            <a:r>
              <a:rPr lang="ja-JP" altLang="en-US" sz="1800" dirty="0">
                <a:latin typeface="游ゴシック" panose="020B0400000000000000" pitchFamily="50" charset="-128"/>
                <a:ea typeface="游ゴシック" panose="020B0400000000000000" pitchFamily="50" charset="-128"/>
              </a:rPr>
              <a:t>命令で </a:t>
            </a:r>
            <a:r>
              <a:rPr lang="en-US" altLang="ja-JP" sz="1800" dirty="0">
                <a:latin typeface="游ゴシック" panose="020B0400000000000000" pitchFamily="50" charset="-128"/>
                <a:ea typeface="游ゴシック" panose="020B0400000000000000" pitchFamily="50" charset="-128"/>
              </a:rPr>
              <a:t>app.py </a:t>
            </a:r>
            <a:r>
              <a:rPr lang="ja-JP" altLang="en-US" sz="1800" dirty="0">
                <a:latin typeface="游ゴシック" panose="020B0400000000000000" pitchFamily="50" charset="-128"/>
                <a:ea typeface="游ゴシック" panose="020B0400000000000000" pitchFamily="50" charset="-128"/>
              </a:rPr>
              <a:t>と </a:t>
            </a:r>
            <a:r>
              <a:rPr lang="en-US" altLang="ja-JP" sz="1800" dirty="0">
                <a:latin typeface="游ゴシック" panose="020B0400000000000000" pitchFamily="50" charset="-128"/>
                <a:ea typeface="游ゴシック" panose="020B0400000000000000" pitchFamily="50" charset="-128"/>
              </a:rPr>
              <a:t>requirements.txt </a:t>
            </a:r>
            <a:r>
              <a:rPr lang="ja-JP" altLang="en-US" sz="1800" dirty="0">
                <a:latin typeface="游ゴシック" panose="020B0400000000000000" pitchFamily="50" charset="-128"/>
                <a:ea typeface="游ゴシック" panose="020B0400000000000000" pitchFamily="50" charset="-128"/>
              </a:rPr>
              <a:t>をイメージの中に組み込みます。</a:t>
            </a:r>
            <a:endParaRPr lang="en-US"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417676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コンテナの起動</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22</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56718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altLang="ja-JP"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コンテナのライフサイクル</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23</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603011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 Hub</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24</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250820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よく使われるコマンド・オプション一覧</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25</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26375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261150" y="815075"/>
            <a:ext cx="11760000" cy="5422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ja-JP" altLang="en-US" dirty="0"/>
              <a:t>参考サイト</a:t>
            </a:r>
            <a:endParaRPr lang="en-US" altLang="ja-JP" dirty="0"/>
          </a:p>
          <a:p>
            <a:pPr marL="0" lvl="0" indent="0" algn="l" rtl="0">
              <a:spcBef>
                <a:spcPts val="1000"/>
              </a:spcBef>
              <a:spcAft>
                <a:spcPts val="0"/>
              </a:spcAft>
              <a:buNone/>
            </a:pPr>
            <a:r>
              <a:rPr lang="en-US" altLang="ja-JP" sz="1400" dirty="0">
                <a:latin typeface="游ゴシック" panose="020B0400000000000000" pitchFamily="50" charset="-128"/>
                <a:ea typeface="游ゴシック" panose="020B0400000000000000" pitchFamily="50" charset="-128"/>
              </a:rPr>
              <a:t>Docker</a:t>
            </a:r>
            <a:r>
              <a:rPr lang="ja-JP" altLang="en-US" sz="1400" dirty="0">
                <a:latin typeface="游ゴシック" panose="020B0400000000000000" pitchFamily="50" charset="-128"/>
                <a:ea typeface="游ゴシック" panose="020B0400000000000000" pitchFamily="50" charset="-128"/>
              </a:rPr>
              <a:t>の学習において参考になりそうなサイトを以下にまとめております。</a:t>
            </a:r>
            <a:endParaRPr lang="en-US" sz="1400" dirty="0">
              <a:latin typeface="游ゴシック" panose="020B0400000000000000" pitchFamily="50" charset="-128"/>
              <a:ea typeface="游ゴシック" panose="020B0400000000000000" pitchFamily="50" charset="-128"/>
            </a:endParaRPr>
          </a:p>
          <a:p>
            <a:pPr marL="0" indent="0">
              <a:buNone/>
            </a:pP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 </a:t>
            </a:r>
            <a:r>
              <a:rPr lang="en-US" altLang="ja-JP" sz="1400" b="1" dirty="0">
                <a:latin typeface="メイリオ" panose="020B0604030504040204" pitchFamily="50" charset="-128"/>
                <a:ea typeface="メイリオ" panose="020B0604030504040204" pitchFamily="50" charset="-128"/>
              </a:rPr>
              <a:t>Documentation</a:t>
            </a:r>
          </a:p>
          <a:p>
            <a:pPr marL="0" indent="0">
              <a:buNone/>
            </a:pPr>
            <a:r>
              <a:rPr lang="en-US" altLang="ja-JP" sz="1400" dirty="0">
                <a:hlinkClick r:id="rId3"/>
              </a:rPr>
              <a:t>https://docs.docker.com/</a:t>
            </a:r>
            <a:endParaRPr lang="en-US" sz="14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endParaRPr lang="en-US" sz="14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r>
              <a:rPr lang="en-US" sz="1400" b="1" dirty="0">
                <a:latin typeface="メイリオ" panose="020B0604030504040204" pitchFamily="50" charset="-128"/>
                <a:ea typeface="メイリオ" panose="020B0604030504040204" pitchFamily="50" charset="-128"/>
              </a:rPr>
              <a:t>Docker </a:t>
            </a:r>
            <a:r>
              <a:rPr lang="ja-JP" altLang="en-US" sz="1400" b="1" dirty="0">
                <a:latin typeface="メイリオ" panose="020B0604030504040204" pitchFamily="50" charset="-128"/>
                <a:ea typeface="メイリオ" panose="020B0604030504040204" pitchFamily="50" charset="-128"/>
              </a:rPr>
              <a:t>ドキュメント日本語化プロジェクト</a:t>
            </a:r>
            <a:endParaRPr lang="en-US" altLang="ja-JP" sz="1400" b="1" dirty="0">
              <a:latin typeface="メイリオ" panose="020B0604030504040204" pitchFamily="50" charset="-128"/>
              <a:ea typeface="メイリオ" panose="020B0604030504040204" pitchFamily="50" charset="-128"/>
            </a:endParaRPr>
          </a:p>
          <a:p>
            <a:pPr marL="0" lvl="0" indent="0">
              <a:buNone/>
            </a:pPr>
            <a:r>
              <a:rPr lang="en-US" altLang="ja-JP" sz="1400" dirty="0">
                <a:hlinkClick r:id="rId4"/>
              </a:rPr>
              <a:t>http://docs.docker.jp/</a:t>
            </a:r>
            <a:endParaRPr lang="en-US" altLang="ja-JP" sz="1400" dirty="0"/>
          </a:p>
          <a:p>
            <a:pPr marL="0" lvl="0" indent="0">
              <a:buNone/>
            </a:pPr>
            <a:endParaRPr lang="en-US" altLang="ja-JP" sz="1400" dirty="0">
              <a:latin typeface="メイリオ" panose="020B0604030504040204" pitchFamily="50" charset="-128"/>
              <a:ea typeface="メイリオ" panose="020B0604030504040204" pitchFamily="50" charset="-128"/>
            </a:endParaRPr>
          </a:p>
          <a:p>
            <a:pPr marL="0" lvl="0" indent="0">
              <a:buNone/>
            </a:pPr>
            <a:r>
              <a:rPr lang="ja-JP" altLang="en-US" sz="1400" b="1" dirty="0">
                <a:latin typeface="メイリオ" panose="020B0604030504040204" pitchFamily="50" charset="-128"/>
                <a:ea typeface="メイリオ" panose="020B0604030504040204" pitchFamily="50" charset="-128"/>
              </a:rPr>
              <a:t>入門</a:t>
            </a:r>
            <a:r>
              <a:rPr lang="en-US" altLang="ja-JP" sz="1400" b="1" dirty="0">
                <a:latin typeface="メイリオ" panose="020B0604030504040204" pitchFamily="50" charset="-128"/>
                <a:ea typeface="メイリオ" panose="020B0604030504040204" pitchFamily="50" charset="-128"/>
              </a:rPr>
              <a:t>Docker</a:t>
            </a:r>
          </a:p>
          <a:p>
            <a:pPr marL="0" lvl="0" indent="0">
              <a:buNone/>
            </a:pPr>
            <a:r>
              <a:rPr lang="en-US" altLang="ja-JP" sz="1400" dirty="0">
                <a:hlinkClick r:id="rId5"/>
              </a:rPr>
              <a:t>https://y-ohgi.com/introduction-docker/</a:t>
            </a:r>
            <a:endParaRPr lang="en-US" altLang="ja-JP" sz="1400" dirty="0"/>
          </a:p>
          <a:p>
            <a:pPr marL="0" lvl="0" indent="0">
              <a:buNone/>
            </a:pPr>
            <a:endParaRPr lang="en-US" altLang="ja-JP" sz="1400" b="1" dirty="0">
              <a:latin typeface="メイリオ" panose="020B0604030504040204" pitchFamily="50" charset="-128"/>
              <a:ea typeface="メイリオ" panose="020B0604030504040204" pitchFamily="50" charset="-128"/>
            </a:endParaRPr>
          </a:p>
          <a:p>
            <a:pPr marL="0" indent="0">
              <a:buNone/>
            </a:pPr>
            <a:r>
              <a:rPr lang="ja-JP" altLang="en-US" sz="1400" b="1" dirty="0">
                <a:latin typeface="メイリオ" panose="020B0604030504040204" pitchFamily="50" charset="-128"/>
                <a:ea typeface="メイリオ" panose="020B0604030504040204" pitchFamily="50" charset="-128"/>
              </a:rPr>
              <a:t>さわって理解する</a:t>
            </a: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入門</a:t>
            </a: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dirty="0">
                <a:hlinkClick r:id="rId6"/>
              </a:rPr>
              <a:t>https://www.ogis-ri.co.jp/otc/hiroba/technical/docker/part1.html</a:t>
            </a:r>
            <a:endParaRPr lang="en-US" altLang="ja-JP" sz="1400" dirty="0"/>
          </a:p>
          <a:p>
            <a:pPr marL="0" lvl="0" indent="0">
              <a:buNone/>
            </a:pP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b="1" dirty="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初心者向け</a:t>
            </a: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を勉強するための学習リソースをまとめてみた</a:t>
            </a: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dirty="0">
                <a:hlinkClick r:id="rId7"/>
              </a:rPr>
              <a:t>https://kirohi.com/docker_study_resources</a:t>
            </a:r>
            <a:endParaRPr lang="en-US" altLang="ja-JP" sz="1400" b="1" dirty="0">
              <a:latin typeface="メイリオ" panose="020B0604030504040204" pitchFamily="50" charset="-128"/>
              <a:ea typeface="メイリオ" panose="020B0604030504040204" pitchFamily="50" charset="-128"/>
            </a:endParaRPr>
          </a:p>
          <a:p>
            <a:pPr marL="0" lvl="0" indent="0">
              <a:buNone/>
            </a:pPr>
            <a:endParaRPr sz="1400" b="1" dirty="0">
              <a:latin typeface="メイリオ" panose="020B0604030504040204" pitchFamily="50" charset="-128"/>
              <a:ea typeface="メイリオ" panose="020B0604030504040204" pitchFamily="50" charset="-128"/>
            </a:endParaRPr>
          </a:p>
        </p:txBody>
      </p:sp>
      <p:sp>
        <p:nvSpPr>
          <p:cNvPr id="98" name="Google Shape;98;p16"/>
          <p:cNvSpPr txBox="1">
            <a:spLocks noGrp="1"/>
          </p:cNvSpPr>
          <p:nvPr>
            <p:ph type="title"/>
          </p:nvPr>
        </p:nvSpPr>
        <p:spPr>
          <a:xfrm>
            <a:off x="296525" y="0"/>
            <a:ext cx="10515600" cy="68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ja-JP" altLang="en-US" dirty="0"/>
              <a:t>参考資料</a:t>
            </a:r>
            <a:endParaRPr dirty="0"/>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26</a:t>
            </a:fld>
            <a:endParaRPr/>
          </a:p>
        </p:txBody>
      </p:sp>
    </p:spTree>
    <p:extLst>
      <p:ext uri="{BB962C8B-B14F-4D97-AF65-F5344CB8AC3E}">
        <p14:creationId xmlns:p14="http://schemas.microsoft.com/office/powerpoint/2010/main" val="129411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サーバー</a:t>
            </a:r>
            <a:r>
              <a:rPr lang="ja-JP" altLang="en-US" dirty="0">
                <a:latin typeface="+mn-lt"/>
                <a:ea typeface="HG丸ｺﾞｼｯｸM-PRO" panose="020F0600000000000000" pitchFamily="50" charset="-128"/>
              </a:rPr>
              <a:t>仮想化環境の種類</a:t>
            </a:r>
            <a:endParaRPr sz="26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3</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graphicFrame>
        <p:nvGraphicFramePr>
          <p:cNvPr id="4" name="表 4">
            <a:extLst>
              <a:ext uri="{FF2B5EF4-FFF2-40B4-BE49-F238E27FC236}">
                <a16:creationId xmlns:a16="http://schemas.microsoft.com/office/drawing/2014/main" id="{39DD0768-84B4-4897-8715-40E322DA9906}"/>
              </a:ext>
            </a:extLst>
          </p:cNvPr>
          <p:cNvGraphicFramePr>
            <a:graphicFrameLocks noGrp="1"/>
          </p:cNvGraphicFramePr>
          <p:nvPr>
            <p:extLst>
              <p:ext uri="{D42A27DB-BD31-4B8C-83A1-F6EECF244321}">
                <p14:modId xmlns:p14="http://schemas.microsoft.com/office/powerpoint/2010/main" val="67963415"/>
              </p:ext>
            </p:extLst>
          </p:nvPr>
        </p:nvGraphicFramePr>
        <p:xfrm>
          <a:off x="425142" y="2722613"/>
          <a:ext cx="10515600" cy="3080931"/>
        </p:xfrm>
        <a:graphic>
          <a:graphicData uri="http://schemas.openxmlformats.org/drawingml/2006/table">
            <a:tbl>
              <a:tblPr firstRow="1" bandRow="1">
                <a:tableStyleId>{7DF18680-E054-41AD-8BC1-D1AEF772440D}</a:tableStyleId>
              </a:tblPr>
              <a:tblGrid>
                <a:gridCol w="3505200">
                  <a:extLst>
                    <a:ext uri="{9D8B030D-6E8A-4147-A177-3AD203B41FA5}">
                      <a16:colId xmlns:a16="http://schemas.microsoft.com/office/drawing/2014/main" val="3200786164"/>
                    </a:ext>
                  </a:extLst>
                </a:gridCol>
                <a:gridCol w="3505200">
                  <a:extLst>
                    <a:ext uri="{9D8B030D-6E8A-4147-A177-3AD203B41FA5}">
                      <a16:colId xmlns:a16="http://schemas.microsoft.com/office/drawing/2014/main" val="2600762058"/>
                    </a:ext>
                  </a:extLst>
                </a:gridCol>
                <a:gridCol w="3505200">
                  <a:extLst>
                    <a:ext uri="{9D8B030D-6E8A-4147-A177-3AD203B41FA5}">
                      <a16:colId xmlns:a16="http://schemas.microsoft.com/office/drawing/2014/main" val="1934007929"/>
                    </a:ext>
                  </a:extLst>
                </a:gridCol>
              </a:tblGrid>
              <a:tr h="700648">
                <a:tc>
                  <a:txBody>
                    <a:bodyPr/>
                    <a:lstStyle/>
                    <a:p>
                      <a:pPr algn="ctr"/>
                      <a:r>
                        <a:rPr lang="ja-JP" altLang="en-US" sz="2400" b="0" i="0" u="none" strike="noStrike" cap="none" dirty="0">
                          <a:solidFill>
                            <a:schemeClr val="bg1"/>
                          </a:solidFill>
                          <a:latin typeface="+mn-lt"/>
                          <a:cs typeface="Arimo" panose="020B0604020202020204" pitchFamily="34" charset="0"/>
                          <a:sym typeface="Arial"/>
                        </a:rPr>
                        <a:t>種類</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2400" b="0" i="0" u="none" strike="noStrike" cap="none" dirty="0">
                          <a:solidFill>
                            <a:schemeClr val="bg1"/>
                          </a:solidFill>
                          <a:latin typeface="+mn-lt"/>
                          <a:cs typeface="Arimo" panose="020B0604020202020204" pitchFamily="34" charset="0"/>
                          <a:sym typeface="Arial"/>
                        </a:rPr>
                        <a:t>タイプ</a:t>
                      </a:r>
                    </a:p>
                  </a:txBody>
                  <a:tcPr anchor="ctr"/>
                </a:tc>
                <a:tc>
                  <a:txBody>
                    <a:bodyPr/>
                    <a:lstStyle/>
                    <a:p>
                      <a:pPr algn="ctr"/>
                      <a:r>
                        <a:rPr lang="ja-JP" altLang="en-US" sz="2400" b="0" i="0" u="none" strike="noStrike" cap="none" dirty="0">
                          <a:solidFill>
                            <a:schemeClr val="bg1"/>
                          </a:solidFill>
                          <a:latin typeface="+mn-lt"/>
                          <a:cs typeface="Arimo" panose="020B0604020202020204" pitchFamily="34" charset="0"/>
                          <a:sym typeface="Arial"/>
                        </a:rPr>
                        <a:t>代表例</a:t>
                      </a:r>
                    </a:p>
                  </a:txBody>
                  <a:tcPr anchor="ctr"/>
                </a:tc>
                <a:extLst>
                  <a:ext uri="{0D108BD9-81ED-4DB2-BD59-A6C34878D82A}">
                    <a16:rowId xmlns:a16="http://schemas.microsoft.com/office/drawing/2014/main" val="420330508"/>
                  </a:ext>
                </a:extLst>
              </a:tr>
              <a:tr h="978987">
                <a:tc rowSpan="2">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仮想マシン（</a:t>
                      </a: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VM</a:t>
                      </a:r>
                      <a:r>
                        <a:rPr lang="ja-JP" altLang="en-US" sz="1800" b="0" i="0" u="none" strike="noStrike" cap="none" dirty="0">
                          <a:solidFill>
                            <a:srgbClr val="000000"/>
                          </a:solidFill>
                          <a:latin typeface="+mn-lt"/>
                          <a:cs typeface="Arimo" panose="020B0604020202020204" pitchFamily="34" charset="0"/>
                          <a:sym typeface="Arial"/>
                        </a:rPr>
                        <a:t>）</a:t>
                      </a:r>
                    </a:p>
                  </a:txBody>
                  <a:tcPr anchor="ct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ホスト型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VirtualBox</a:t>
                      </a:r>
                      <a:r>
                        <a:rPr lang="ja-JP" altLang="en-US" sz="1800" b="0" i="0" u="none" strike="noStrike" cap="none" dirty="0">
                          <a:solidFill>
                            <a:srgbClr val="000000"/>
                          </a:solidFill>
                          <a:latin typeface="+mn-lt"/>
                          <a:cs typeface="Arimo" panose="020B0604020202020204" pitchFamily="34" charset="0"/>
                          <a:sym typeface="Arial"/>
                        </a:rPr>
                        <a:t>、</a:t>
                      </a:r>
                      <a:r>
                        <a:rPr lang="en-US" altLang="ja-JP" sz="1800" b="0" i="0" u="none" strike="noStrike" cap="none" dirty="0" err="1">
                          <a:solidFill>
                            <a:srgbClr val="000000"/>
                          </a:solidFill>
                          <a:latin typeface="+mn-lt"/>
                          <a:ea typeface="Arimo" panose="020B0604020202020204" pitchFamily="34" charset="0"/>
                          <a:cs typeface="Arimo" panose="020B0604020202020204" pitchFamily="34" charset="0"/>
                          <a:sym typeface="Arial"/>
                        </a:rPr>
                        <a:t>Vmware</a:t>
                      </a: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 WorkStation Player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4237150582"/>
                  </a:ext>
                </a:extLst>
              </a:tr>
              <a:tr h="700648">
                <a:tc vMerge="1">
                  <a:txBody>
                    <a:bodyPr/>
                    <a:lstStyle/>
                    <a:p>
                      <a:endParaRPr kumimoji="1" lang="ja-JP" altLang="en-US" dirty="0"/>
                    </a:p>
                  </a:txBody>
                  <a:tcP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ハイパーバイザー型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Hyper-V</a:t>
                      </a:r>
                      <a:r>
                        <a:rPr lang="ja-JP" altLang="en-US" sz="1800" b="0" i="0" u="none" strike="noStrike" cap="none" dirty="0">
                          <a:solidFill>
                            <a:srgbClr val="000000"/>
                          </a:solidFill>
                          <a:latin typeface="+mn-lt"/>
                          <a:ea typeface="Arimo" panose="020B0604020202020204" pitchFamily="34" charset="0"/>
                          <a:cs typeface="Arimo" panose="020B0604020202020204" pitchFamily="34" charset="0"/>
                          <a:sym typeface="Arial"/>
                        </a:rPr>
                        <a:t>、</a:t>
                      </a:r>
                      <a:r>
                        <a:rPr lang="en-US" altLang="ja-JP" sz="1800" dirty="0">
                          <a:ea typeface="Arimo" panose="020B0604020202020204" pitchFamily="34" charset="0"/>
                          <a:cs typeface="Arimo" panose="020B0604020202020204" pitchFamily="34" charset="0"/>
                        </a:rPr>
                        <a:t>KVM</a:t>
                      </a:r>
                      <a:r>
                        <a:rPr lang="ja-JP" altLang="en-US" sz="1800" dirty="0">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VMware </a:t>
                      </a:r>
                      <a:r>
                        <a:rPr lang="en-US" altLang="ja-JP" sz="1800" dirty="0" err="1">
                          <a:latin typeface="+mn-lt"/>
                          <a:ea typeface="Arimo" panose="020B0604020202020204" pitchFamily="34" charset="0"/>
                          <a:cs typeface="Arimo" panose="020B0604020202020204" pitchFamily="34" charset="0"/>
                        </a:rPr>
                        <a:t>ESXi</a:t>
                      </a:r>
                      <a:r>
                        <a:rPr lang="ja-JP" altLang="en-US" sz="1800" dirty="0">
                          <a:latin typeface="+mn-lt"/>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Xen/Citrix </a:t>
                      </a:r>
                      <a:r>
                        <a:rPr lang="en-US" altLang="ja-JP" sz="1800" dirty="0" err="1">
                          <a:latin typeface="+mn-lt"/>
                          <a:ea typeface="Arimo" panose="020B0604020202020204" pitchFamily="34" charset="0"/>
                          <a:cs typeface="Arimo" panose="020B0604020202020204" pitchFamily="34" charset="0"/>
                        </a:rPr>
                        <a:t>XenServer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4179631140"/>
                  </a:ext>
                </a:extLst>
              </a:tr>
              <a:tr h="700648">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コンテナ</a:t>
                      </a:r>
                    </a:p>
                  </a:txBody>
                  <a:tcPr anchor="ct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コンテナ型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Docker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3118684190"/>
                  </a:ext>
                </a:extLst>
              </a:tr>
            </a:tbl>
          </a:graphicData>
        </a:graphic>
      </p:graphicFrame>
      <p:sp>
        <p:nvSpPr>
          <p:cNvPr id="24" name="object 44">
            <a:extLst>
              <a:ext uri="{FF2B5EF4-FFF2-40B4-BE49-F238E27FC236}">
                <a16:creationId xmlns:a16="http://schemas.microsoft.com/office/drawing/2014/main" id="{2EDE6846-5B62-46E0-A752-C25D64006CE9}"/>
              </a:ext>
            </a:extLst>
          </p:cNvPr>
          <p:cNvSpPr txBox="1"/>
          <p:nvPr/>
        </p:nvSpPr>
        <p:spPr>
          <a:xfrm>
            <a:off x="274726" y="741067"/>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1</a:t>
            </a:r>
            <a:r>
              <a:rPr lang="ja-JP" altLang="en-US" sz="2400" dirty="0">
                <a:latin typeface="+mn-lt"/>
                <a:ea typeface="Arimo" panose="020B0604020202020204" pitchFamily="34" charset="0"/>
                <a:cs typeface="Arimo" panose="020B0604020202020204" pitchFamily="34" charset="0"/>
              </a:rPr>
              <a:t>．仮想化環境の種類</a:t>
            </a:r>
            <a:endParaRPr lang="en-US" altLang="ja-JP" sz="2400" dirty="0">
              <a:latin typeface="+mn-lt"/>
              <a:ea typeface="Arimo" panose="020B0604020202020204" pitchFamily="34" charset="0"/>
              <a:cs typeface="Arimo" panose="020B0604020202020204" pitchFamily="34" charset="0"/>
            </a:endParaRPr>
          </a:p>
          <a:p>
            <a:pPr marL="12700">
              <a:spcBef>
                <a:spcPts val="1739"/>
              </a:spcBef>
            </a:pPr>
            <a:r>
              <a:rPr lang="ja-JP" altLang="en-US" sz="2200" dirty="0">
                <a:latin typeface="+mn-lt"/>
                <a:ea typeface="Arimo" panose="020B0604020202020204" pitchFamily="34" charset="0"/>
                <a:cs typeface="Arimo" panose="020B0604020202020204" pitchFamily="34" charset="0"/>
              </a:rPr>
              <a:t>仮想化環境は仮想マシン（</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）とコンテナによる</a:t>
            </a:r>
            <a:r>
              <a:rPr lang="en-US" altLang="ja-JP" sz="2200" dirty="0">
                <a:latin typeface="+mn-lt"/>
                <a:ea typeface="Arimo" panose="020B0604020202020204" pitchFamily="34" charset="0"/>
                <a:cs typeface="Arimo" panose="020B0604020202020204" pitchFamily="34" charset="0"/>
              </a:rPr>
              <a:t>2</a:t>
            </a:r>
            <a:r>
              <a:rPr lang="ja-JP" altLang="en-US" sz="2200" dirty="0">
                <a:latin typeface="+mn-lt"/>
                <a:ea typeface="Arimo" panose="020B0604020202020204" pitchFamily="34" charset="0"/>
                <a:cs typeface="Arimo" panose="020B0604020202020204" pitchFamily="34" charset="0"/>
              </a:rPr>
              <a:t>種類が大別され、仮想マシン（</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）はホスト型とハイパーバイザー型の</a:t>
            </a:r>
            <a:r>
              <a:rPr lang="en-US" altLang="ja-JP" sz="2200" dirty="0">
                <a:latin typeface="+mn-lt"/>
                <a:ea typeface="Arimo" panose="020B0604020202020204" pitchFamily="34" charset="0"/>
                <a:cs typeface="Arimo" panose="020B0604020202020204" pitchFamily="34" charset="0"/>
              </a:rPr>
              <a:t>2</a:t>
            </a:r>
            <a:r>
              <a:rPr lang="ja-JP" altLang="en-US" sz="2200" dirty="0">
                <a:latin typeface="+mn-lt"/>
                <a:ea typeface="Arimo" panose="020B0604020202020204" pitchFamily="34" charset="0"/>
                <a:cs typeface="Arimo" panose="020B0604020202020204" pitchFamily="34" charset="0"/>
              </a:rPr>
              <a:t>つのタイプが存在する。</a:t>
            </a:r>
          </a:p>
        </p:txBody>
      </p:sp>
    </p:spTree>
    <p:extLst>
      <p:ext uri="{BB962C8B-B14F-4D97-AF65-F5344CB8AC3E}">
        <p14:creationId xmlns:p14="http://schemas.microsoft.com/office/powerpoint/2010/main" val="327937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ホスト</a:t>
            </a:r>
            <a:r>
              <a:rPr lang="en-US" altLang="ja-JP" sz="2200" dirty="0">
                <a:latin typeface="HG丸ｺﾞｼｯｸM-PRO" panose="020F0600000000000000" pitchFamily="50" charset="-128"/>
                <a:ea typeface="HG丸ｺﾞｼｯｸM-PRO" panose="020F0600000000000000" pitchFamily="50" charset="-128"/>
              </a:rPr>
              <a:t>OS</a:t>
            </a:r>
            <a:r>
              <a:rPr lang="ja-JP" altLang="en-US" sz="2200" dirty="0">
                <a:latin typeface="HG丸ｺﾞｼｯｸM-PRO" panose="020F0600000000000000" pitchFamily="50" charset="-128"/>
                <a:ea typeface="HG丸ｺﾞｼｯｸM-PRO" panose="020F0600000000000000" pitchFamily="50" charset="-128"/>
              </a:rPr>
              <a:t>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4</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2-1</a:t>
            </a:r>
            <a:r>
              <a:rPr lang="ja-JP" altLang="en-US" sz="2400" dirty="0">
                <a:latin typeface="+mn-lt"/>
                <a:ea typeface="Arimo" panose="020B0604020202020204" pitchFamily="34" charset="0"/>
                <a:cs typeface="Arimo" panose="020B0604020202020204" pitchFamily="34" charset="0"/>
              </a:rPr>
              <a:t>．ホスト</a:t>
            </a:r>
            <a:r>
              <a:rPr lang="en-US" altLang="ja-JP" sz="2400" dirty="0">
                <a:latin typeface="+mn-lt"/>
                <a:ea typeface="Arimo" panose="020B0604020202020204" pitchFamily="34" charset="0"/>
                <a:cs typeface="Arimo" panose="020B0604020202020204" pitchFamily="34" charset="0"/>
              </a:rPr>
              <a:t>OS</a:t>
            </a:r>
            <a:r>
              <a:rPr lang="ja-JP" altLang="en-US" sz="2400" dirty="0">
                <a:latin typeface="+mn-lt"/>
                <a:ea typeface="Arimo" panose="020B0604020202020204" pitchFamily="34" charset="0"/>
                <a:cs typeface="Arimo" panose="020B0604020202020204" pitchFamily="34" charset="0"/>
              </a:rPr>
              <a:t>型仮想化</a:t>
            </a:r>
            <a:endParaRPr lang="en-US" altLang="ja-JP" sz="2400" dirty="0">
              <a:latin typeface="+mn-lt"/>
              <a:ea typeface="Arimo" panose="020B0604020202020204" pitchFamily="34" charset="0"/>
              <a:cs typeface="Arimo" panose="020B0604020202020204" pitchFamily="34" charset="0"/>
            </a:endParaRPr>
          </a:p>
          <a:p>
            <a:pPr marL="12700">
              <a:spcBef>
                <a:spcPts val="1739"/>
              </a:spcBef>
            </a:pPr>
            <a:r>
              <a:rPr lang="ja-JP" altLang="en-US" sz="2200" dirty="0">
                <a:latin typeface="+mn-lt"/>
                <a:ea typeface="Arimo" panose="020B0604020202020204" pitchFamily="34" charset="0"/>
                <a:cs typeface="Arimo" panose="020B0604020202020204" pitchFamily="34" charset="0"/>
              </a:rPr>
              <a:t>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上で動作する仮想化ソフトウェアで仮想マシンを稼働させる方式。</a:t>
            </a:r>
            <a:endParaRPr lang="en-US" altLang="ja-JP" sz="2200" dirty="0">
              <a:latin typeface="+mn-lt"/>
              <a:ea typeface="Arimo" panose="020B0604020202020204" pitchFamily="34" charset="0"/>
              <a:cs typeface="Arimo" panose="020B0604020202020204" pitchFamily="34" charset="0"/>
            </a:endParaRPr>
          </a:p>
          <a:p>
            <a:pPr marL="12700"/>
            <a:r>
              <a:rPr lang="ja-JP" altLang="en-US" sz="2200" dirty="0">
                <a:latin typeface="+mn-lt"/>
                <a:ea typeface="Arimo" panose="020B0604020202020204" pitchFamily="34" charset="0"/>
                <a:cs typeface="Arimo" panose="020B0604020202020204" pitchFamily="34" charset="0"/>
              </a:rPr>
              <a:t>手軽に利用できるが、オーバーヘッドが大きい。</a:t>
            </a:r>
          </a:p>
        </p:txBody>
      </p:sp>
      <p:grpSp>
        <p:nvGrpSpPr>
          <p:cNvPr id="2" name="グループ化 1">
            <a:extLst>
              <a:ext uri="{FF2B5EF4-FFF2-40B4-BE49-F238E27FC236}">
                <a16:creationId xmlns:a16="http://schemas.microsoft.com/office/drawing/2014/main" id="{ECE8D8DD-1E4E-45AC-A789-BA8C91BFF801}"/>
              </a:ext>
            </a:extLst>
          </p:cNvPr>
          <p:cNvGrpSpPr/>
          <p:nvPr/>
        </p:nvGrpSpPr>
        <p:grpSpPr>
          <a:xfrm>
            <a:off x="399907" y="2449337"/>
            <a:ext cx="10308836" cy="3302063"/>
            <a:chOff x="397634" y="2913824"/>
            <a:chExt cx="10308836" cy="3302063"/>
          </a:xfrm>
        </p:grpSpPr>
        <p:sp>
          <p:nvSpPr>
            <p:cNvPr id="30" name="object 5">
              <a:extLst>
                <a:ext uri="{FF2B5EF4-FFF2-40B4-BE49-F238E27FC236}">
                  <a16:creationId xmlns:a16="http://schemas.microsoft.com/office/drawing/2014/main" id="{373B9483-6A55-467B-A77F-E8A986FAAA3F}"/>
                </a:ext>
              </a:extLst>
            </p:cNvPr>
            <p:cNvSpPr/>
            <p:nvPr/>
          </p:nvSpPr>
          <p:spPr>
            <a:xfrm>
              <a:off x="397634" y="4780025"/>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accent4">
                <a:lumMod val="40000"/>
                <a:lumOff val="60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仮想化ソフトウェア（ハイパーバイザー）</a:t>
              </a:r>
              <a:endParaRPr sz="1800" dirty="0">
                <a:latin typeface="+mn-lt"/>
                <a:ea typeface="Arimo" panose="020B0604020202020204" pitchFamily="34" charset="0"/>
                <a:cs typeface="Arimo" panose="020B0604020202020204" pitchFamily="34" charset="0"/>
              </a:endParaRPr>
            </a:p>
          </p:txBody>
        </p:sp>
        <p:grpSp>
          <p:nvGrpSpPr>
            <p:cNvPr id="6" name="グループ化 5">
              <a:extLst>
                <a:ext uri="{FF2B5EF4-FFF2-40B4-BE49-F238E27FC236}">
                  <a16:creationId xmlns:a16="http://schemas.microsoft.com/office/drawing/2014/main" id="{DFE59B48-9204-4F1E-B87C-B9B1E58D64AC}"/>
                </a:ext>
              </a:extLst>
            </p:cNvPr>
            <p:cNvGrpSpPr/>
            <p:nvPr/>
          </p:nvGrpSpPr>
          <p:grpSpPr>
            <a:xfrm>
              <a:off x="406145" y="2913824"/>
              <a:ext cx="10300325" cy="1879600"/>
              <a:chOff x="406145" y="2913824"/>
              <a:chExt cx="8346631" cy="1879600"/>
            </a:xfrm>
          </p:grpSpPr>
          <p:sp>
            <p:nvSpPr>
              <p:cNvPr id="33" name="object 8">
                <a:extLst>
                  <a:ext uri="{FF2B5EF4-FFF2-40B4-BE49-F238E27FC236}">
                    <a16:creationId xmlns:a16="http://schemas.microsoft.com/office/drawing/2014/main" id="{05AFFDE1-5A84-4543-988A-5163DED9413E}"/>
                  </a:ext>
                </a:extLst>
              </p:cNvPr>
              <p:cNvSpPr/>
              <p:nvPr/>
            </p:nvSpPr>
            <p:spPr>
              <a:xfrm>
                <a:off x="406145" y="2926841"/>
                <a:ext cx="2531745" cy="1853564"/>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6145" y="2926841"/>
                <a:ext cx="2531745" cy="1853564"/>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sp>
            <p:nvSpPr>
              <p:cNvPr id="35" name="object 10">
                <a:extLst>
                  <a:ext uri="{FF2B5EF4-FFF2-40B4-BE49-F238E27FC236}">
                    <a16:creationId xmlns:a16="http://schemas.microsoft.com/office/drawing/2014/main" id="{E688098A-E44A-4BDA-A529-887DC2FEA008}"/>
                  </a:ext>
                </a:extLst>
              </p:cNvPr>
              <p:cNvSpPr txBox="1"/>
              <p:nvPr/>
            </p:nvSpPr>
            <p:spPr>
              <a:xfrm>
                <a:off x="792276" y="3012185"/>
                <a:ext cx="1756410"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27824" y="3535616"/>
                <a:ext cx="2117090"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728268"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0" name="object 15">
                <a:extLst>
                  <a:ext uri="{FF2B5EF4-FFF2-40B4-BE49-F238E27FC236}">
                    <a16:creationId xmlns:a16="http://schemas.microsoft.com/office/drawing/2014/main" id="{A56BE8CE-C782-467E-9C14-A5B8E892096B}"/>
                  </a:ext>
                </a:extLst>
              </p:cNvPr>
              <p:cNvGrpSpPr/>
              <p:nvPr/>
            </p:nvGrpSpPr>
            <p:grpSpPr>
              <a:xfrm>
                <a:off x="627824" y="4151312"/>
                <a:ext cx="2117090" cy="509270"/>
                <a:chOff x="627824" y="4151312"/>
                <a:chExt cx="2117090" cy="509270"/>
              </a:xfrm>
            </p:grpSpPr>
            <p:sp>
              <p:nvSpPr>
                <p:cNvPr id="41" name="object 16">
                  <a:extLst>
                    <a:ext uri="{FF2B5EF4-FFF2-40B4-BE49-F238E27FC236}">
                      <a16:creationId xmlns:a16="http://schemas.microsoft.com/office/drawing/2014/main" id="{162055E8-6946-4E8F-A580-8B32D94F1859}"/>
                    </a:ext>
                  </a:extLst>
                </p:cNvPr>
                <p:cNvSpPr/>
                <p:nvPr/>
              </p:nvSpPr>
              <p:spPr>
                <a:xfrm>
                  <a:off x="640842" y="4164329"/>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FFCCFF"/>
                </a:solidFill>
              </p:spPr>
              <p:txBody>
                <a:bodyPr wrap="square" lIns="0" tIns="0" rIns="0" bIns="0" rtlCol="0"/>
                <a:lstStyle/>
                <a:p>
                  <a:endParaRPr>
                    <a:latin typeface="+mn-lt"/>
                  </a:endParaRPr>
                </a:p>
              </p:txBody>
            </p:sp>
            <p:sp>
              <p:nvSpPr>
                <p:cNvPr id="42" name="object 17">
                  <a:extLst>
                    <a:ext uri="{FF2B5EF4-FFF2-40B4-BE49-F238E27FC236}">
                      <a16:creationId xmlns:a16="http://schemas.microsoft.com/office/drawing/2014/main" id="{43476CEF-306C-4B1C-97A0-8E76180CE5B9}"/>
                    </a:ext>
                  </a:extLst>
                </p:cNvPr>
                <p:cNvSpPr/>
                <p:nvPr/>
              </p:nvSpPr>
              <p:spPr>
                <a:xfrm>
                  <a:off x="640842" y="4164329"/>
                  <a:ext cx="2091055" cy="483234"/>
                </a:xfrm>
                <a:custGeom>
                  <a:avLst/>
                  <a:gdLst/>
                  <a:ahLst/>
                  <a:cxnLst/>
                  <a:rect l="l" t="t" r="r" b="b"/>
                  <a:pathLst>
                    <a:path w="2091055" h="48323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43" name="object 18">
                <a:extLst>
                  <a:ext uri="{FF2B5EF4-FFF2-40B4-BE49-F238E27FC236}">
                    <a16:creationId xmlns:a16="http://schemas.microsoft.com/office/drawing/2014/main" id="{C66C43EF-8D4F-43A9-908E-4AD020C6721E}"/>
                  </a:ext>
                </a:extLst>
              </p:cNvPr>
              <p:cNvSpPr txBox="1"/>
              <p:nvPr/>
            </p:nvSpPr>
            <p:spPr>
              <a:xfrm>
                <a:off x="1141272" y="4254060"/>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a:t>
                </a:r>
                <a:r>
                  <a:rPr sz="1800" spc="-5" dirty="0">
                    <a:latin typeface="+mn-lt"/>
                    <a:ea typeface="Arimo" panose="020B0604020202020204" pitchFamily="34" charset="0"/>
                    <a:cs typeface="Arimo" panose="020B0604020202020204" pitchFamily="34" charset="0"/>
                  </a:rPr>
                  <a:t>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293300" y="2913824"/>
                <a:ext cx="2559050" cy="187960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sp>
            <p:nvSpPr>
              <p:cNvPr id="47" name="object 22">
                <a:extLst>
                  <a:ext uri="{FF2B5EF4-FFF2-40B4-BE49-F238E27FC236}">
                    <a16:creationId xmlns:a16="http://schemas.microsoft.com/office/drawing/2014/main" id="{AB7DC274-04C2-47A3-A184-D3B1DEE76A77}"/>
                  </a:ext>
                </a:extLst>
              </p:cNvPr>
              <p:cNvSpPr txBox="1"/>
              <p:nvPr/>
            </p:nvSpPr>
            <p:spPr>
              <a:xfrm>
                <a:off x="3695191" y="3012185"/>
                <a:ext cx="1754505"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30" dirty="0">
                    <a:latin typeface="+mn-lt"/>
                    <a:ea typeface="Arimo" panose="020B0604020202020204" pitchFamily="34" charset="0"/>
                    <a:cs typeface="Arimo" panose="020B0604020202020204" pitchFamily="34" charset="0"/>
                  </a:rPr>
                  <a:t>B</a:t>
                </a:r>
                <a:endParaRPr sz="2400">
                  <a:latin typeface="+mn-lt"/>
                  <a:ea typeface="Arimo" panose="020B0604020202020204" pitchFamily="34" charset="0"/>
                  <a:cs typeface="Arimo" panose="020B0604020202020204" pitchFamily="34" charset="0"/>
                </a:endParaRPr>
              </a:p>
            </p:txBody>
          </p:sp>
          <p:grpSp>
            <p:nvGrpSpPr>
              <p:cNvPr id="48" name="object 23">
                <a:extLst>
                  <a:ext uri="{FF2B5EF4-FFF2-40B4-BE49-F238E27FC236}">
                    <a16:creationId xmlns:a16="http://schemas.microsoft.com/office/drawing/2014/main" id="{65884777-412D-4813-8FD2-F90A03663736}"/>
                  </a:ext>
                </a:extLst>
              </p:cNvPr>
              <p:cNvGrpSpPr/>
              <p:nvPr/>
            </p:nvGrpSpPr>
            <p:grpSpPr>
              <a:xfrm>
                <a:off x="3527996" y="3535616"/>
                <a:ext cx="2117090"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3629405"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grpSp>
            <p:nvGrpSpPr>
              <p:cNvPr id="52" name="object 27">
                <a:extLst>
                  <a:ext uri="{FF2B5EF4-FFF2-40B4-BE49-F238E27FC236}">
                    <a16:creationId xmlns:a16="http://schemas.microsoft.com/office/drawing/2014/main" id="{F8C3FA6D-AA20-42C3-89D8-6C57BF1E7351}"/>
                  </a:ext>
                </a:extLst>
              </p:cNvPr>
              <p:cNvGrpSpPr/>
              <p:nvPr/>
            </p:nvGrpSpPr>
            <p:grpSpPr>
              <a:xfrm>
                <a:off x="3527996" y="4151312"/>
                <a:ext cx="2117090" cy="509270"/>
                <a:chOff x="3527996" y="4151312"/>
                <a:chExt cx="2117090" cy="509270"/>
              </a:xfrm>
            </p:grpSpPr>
            <p:sp>
              <p:nvSpPr>
                <p:cNvPr id="53" name="object 28">
                  <a:extLst>
                    <a:ext uri="{FF2B5EF4-FFF2-40B4-BE49-F238E27FC236}">
                      <a16:creationId xmlns:a16="http://schemas.microsoft.com/office/drawing/2014/main" id="{6C23FEA8-8CB4-4DAD-A6E1-45EBB1B51C19}"/>
                    </a:ext>
                  </a:extLst>
                </p:cNvPr>
                <p:cNvSpPr/>
                <p:nvPr/>
              </p:nvSpPr>
              <p:spPr>
                <a:xfrm>
                  <a:off x="3541014" y="4164329"/>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54" name="object 29">
                  <a:extLst>
                    <a:ext uri="{FF2B5EF4-FFF2-40B4-BE49-F238E27FC236}">
                      <a16:creationId xmlns:a16="http://schemas.microsoft.com/office/drawing/2014/main" id="{60381C12-CA6C-4C5F-8B06-0E7886728BE4}"/>
                    </a:ext>
                  </a:extLst>
                </p:cNvPr>
                <p:cNvSpPr/>
                <p:nvPr/>
              </p:nvSpPr>
              <p:spPr>
                <a:xfrm>
                  <a:off x="3541014" y="4164329"/>
                  <a:ext cx="2091055" cy="483234"/>
                </a:xfrm>
                <a:custGeom>
                  <a:avLst/>
                  <a:gdLst/>
                  <a:ahLst/>
                  <a:cxnLst/>
                  <a:rect l="l" t="t" r="r" b="b"/>
                  <a:pathLst>
                    <a:path w="2091054" h="483235">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55" name="object 30">
                <a:extLst>
                  <a:ext uri="{FF2B5EF4-FFF2-40B4-BE49-F238E27FC236}">
                    <a16:creationId xmlns:a16="http://schemas.microsoft.com/office/drawing/2014/main" id="{CE3C71BF-031F-42E0-8F06-DA41C848A7C3}"/>
                  </a:ext>
                </a:extLst>
              </p:cNvPr>
              <p:cNvSpPr txBox="1"/>
              <p:nvPr/>
            </p:nvSpPr>
            <p:spPr>
              <a:xfrm>
                <a:off x="4042409" y="4252776"/>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56" name="object 31">
                <a:extLst>
                  <a:ext uri="{FF2B5EF4-FFF2-40B4-BE49-F238E27FC236}">
                    <a16:creationId xmlns:a16="http://schemas.microsoft.com/office/drawing/2014/main" id="{41BE4469-E28C-445B-A55F-C4131D435A52}"/>
                  </a:ext>
                </a:extLst>
              </p:cNvPr>
              <p:cNvGrpSpPr/>
              <p:nvPr/>
            </p:nvGrpSpPr>
            <p:grpSpPr>
              <a:xfrm>
                <a:off x="6194996" y="2913824"/>
                <a:ext cx="2557780" cy="1879600"/>
                <a:chOff x="6194996" y="2913824"/>
                <a:chExt cx="2557780" cy="1879600"/>
              </a:xfrm>
            </p:grpSpPr>
            <p:sp>
              <p:nvSpPr>
                <p:cNvPr id="57" name="object 32">
                  <a:extLst>
                    <a:ext uri="{FF2B5EF4-FFF2-40B4-BE49-F238E27FC236}">
                      <a16:creationId xmlns:a16="http://schemas.microsoft.com/office/drawing/2014/main" id="{765F4663-1C21-4140-A928-4FCDA7CA6185}"/>
                    </a:ext>
                  </a:extLst>
                </p:cNvPr>
                <p:cNvSpPr/>
                <p:nvPr/>
              </p:nvSpPr>
              <p:spPr>
                <a:xfrm>
                  <a:off x="6208014" y="2926841"/>
                  <a:ext cx="2531745" cy="1853564"/>
                </a:xfrm>
                <a:custGeom>
                  <a:avLst/>
                  <a:gdLst/>
                  <a:ahLst/>
                  <a:cxnLst/>
                  <a:rect l="l" t="t" r="r" b="b"/>
                  <a:pathLst>
                    <a:path w="2531745" h="1853564">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pPr algn="ctr"/>
                  <a:endParaRPr>
                    <a:latin typeface="+mn-lt"/>
                  </a:endParaRPr>
                </a:p>
              </p:txBody>
            </p:sp>
            <p:sp>
              <p:nvSpPr>
                <p:cNvPr id="58" name="object 33">
                  <a:extLst>
                    <a:ext uri="{FF2B5EF4-FFF2-40B4-BE49-F238E27FC236}">
                      <a16:creationId xmlns:a16="http://schemas.microsoft.com/office/drawing/2014/main" id="{182D0F79-1AFB-4A02-920A-3715544729AE}"/>
                    </a:ext>
                  </a:extLst>
                </p:cNvPr>
                <p:cNvSpPr/>
                <p:nvPr/>
              </p:nvSpPr>
              <p:spPr>
                <a:xfrm>
                  <a:off x="6208014" y="2926841"/>
                  <a:ext cx="2531745" cy="1853564"/>
                </a:xfrm>
                <a:custGeom>
                  <a:avLst/>
                  <a:gdLst/>
                  <a:ahLst/>
                  <a:cxnLst/>
                  <a:rect l="l" t="t" r="r" b="b"/>
                  <a:pathLst>
                    <a:path w="2531745" h="1853564">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pPr algn="ctr"/>
                  <a:endParaRPr>
                    <a:latin typeface="+mn-lt"/>
                  </a:endParaRPr>
                </a:p>
              </p:txBody>
            </p:sp>
          </p:grpSp>
          <p:sp>
            <p:nvSpPr>
              <p:cNvPr id="59" name="object 34">
                <a:extLst>
                  <a:ext uri="{FF2B5EF4-FFF2-40B4-BE49-F238E27FC236}">
                    <a16:creationId xmlns:a16="http://schemas.microsoft.com/office/drawing/2014/main" id="{E9B9A557-C5A2-4CBA-9DE2-7111398E98E6}"/>
                  </a:ext>
                </a:extLst>
              </p:cNvPr>
              <p:cNvSpPr txBox="1"/>
              <p:nvPr/>
            </p:nvSpPr>
            <p:spPr>
              <a:xfrm>
                <a:off x="6596253" y="3012185"/>
                <a:ext cx="1755139"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130" dirty="0">
                    <a:latin typeface="+mn-lt"/>
                    <a:ea typeface="Arimo" panose="020B0604020202020204" pitchFamily="34" charset="0"/>
                    <a:cs typeface="Arimo" panose="020B0604020202020204" pitchFamily="34" charset="0"/>
                  </a:rPr>
                  <a:t>C</a:t>
                </a:r>
                <a:endParaRPr sz="2400" dirty="0">
                  <a:latin typeface="+mn-lt"/>
                  <a:ea typeface="Arimo" panose="020B0604020202020204" pitchFamily="34" charset="0"/>
                  <a:cs typeface="Arimo" panose="020B0604020202020204" pitchFamily="34" charset="0"/>
                </a:endParaRPr>
              </a:p>
            </p:txBody>
          </p:sp>
          <p:grpSp>
            <p:nvGrpSpPr>
              <p:cNvPr id="60" name="object 35">
                <a:extLst>
                  <a:ext uri="{FF2B5EF4-FFF2-40B4-BE49-F238E27FC236}">
                    <a16:creationId xmlns:a16="http://schemas.microsoft.com/office/drawing/2014/main" id="{BA78ECD7-E14E-4851-A7AE-65DD3C97B478}"/>
                  </a:ext>
                </a:extLst>
              </p:cNvPr>
              <p:cNvGrpSpPr/>
              <p:nvPr/>
            </p:nvGrpSpPr>
            <p:grpSpPr>
              <a:xfrm>
                <a:off x="6429692" y="3535616"/>
                <a:ext cx="2117090" cy="509270"/>
                <a:chOff x="6429692" y="3535616"/>
                <a:chExt cx="2117090" cy="509270"/>
              </a:xfrm>
            </p:grpSpPr>
            <p:sp>
              <p:nvSpPr>
                <p:cNvPr id="61" name="object 36">
                  <a:extLst>
                    <a:ext uri="{FF2B5EF4-FFF2-40B4-BE49-F238E27FC236}">
                      <a16:creationId xmlns:a16="http://schemas.microsoft.com/office/drawing/2014/main" id="{6F1B3AC5-C7F3-4F93-B2E9-BBBA49CF7B7E}"/>
                    </a:ext>
                  </a:extLst>
                </p:cNvPr>
                <p:cNvSpPr/>
                <p:nvPr/>
              </p:nvSpPr>
              <p:spPr>
                <a:xfrm>
                  <a:off x="6442709" y="3548633"/>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chemeClr val="accent2">
                    <a:lumMod val="40000"/>
                    <a:lumOff val="60000"/>
                  </a:schemeClr>
                </a:solidFill>
              </p:spPr>
              <p:txBody>
                <a:bodyPr wrap="square" lIns="0" tIns="0" rIns="0" bIns="0" rtlCol="0"/>
                <a:lstStyle/>
                <a:p>
                  <a:endParaRPr>
                    <a:latin typeface="+mn-lt"/>
                  </a:endParaRPr>
                </a:p>
              </p:txBody>
            </p:sp>
            <p:sp>
              <p:nvSpPr>
                <p:cNvPr id="62" name="object 37">
                  <a:extLst>
                    <a:ext uri="{FF2B5EF4-FFF2-40B4-BE49-F238E27FC236}">
                      <a16:creationId xmlns:a16="http://schemas.microsoft.com/office/drawing/2014/main" id="{2B354F73-1C67-45C9-9F31-B2207BA30CEA}"/>
                    </a:ext>
                  </a:extLst>
                </p:cNvPr>
                <p:cNvSpPr/>
                <p:nvPr/>
              </p:nvSpPr>
              <p:spPr>
                <a:xfrm>
                  <a:off x="6442709" y="3548633"/>
                  <a:ext cx="2091055" cy="483234"/>
                </a:xfrm>
                <a:custGeom>
                  <a:avLst/>
                  <a:gdLst/>
                  <a:ahLst/>
                  <a:cxnLst/>
                  <a:rect l="l" t="t" r="r" b="b"/>
                  <a:pathLst>
                    <a:path w="2091054" h="483235">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63" name="object 38">
                <a:extLst>
                  <a:ext uri="{FF2B5EF4-FFF2-40B4-BE49-F238E27FC236}">
                    <a16:creationId xmlns:a16="http://schemas.microsoft.com/office/drawing/2014/main" id="{92657FF1-C7DF-4767-A4D6-7A07D66A7366}"/>
                  </a:ext>
                </a:extLst>
              </p:cNvPr>
              <p:cNvSpPr txBox="1"/>
              <p:nvPr/>
            </p:nvSpPr>
            <p:spPr>
              <a:xfrm>
                <a:off x="6530720"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64" name="object 39">
                <a:extLst>
                  <a:ext uri="{FF2B5EF4-FFF2-40B4-BE49-F238E27FC236}">
                    <a16:creationId xmlns:a16="http://schemas.microsoft.com/office/drawing/2014/main" id="{BC1279E8-05E8-430B-9B9A-5F4514234522}"/>
                  </a:ext>
                </a:extLst>
              </p:cNvPr>
              <p:cNvGrpSpPr/>
              <p:nvPr/>
            </p:nvGrpSpPr>
            <p:grpSpPr>
              <a:xfrm>
                <a:off x="6429755" y="4151376"/>
                <a:ext cx="2117090" cy="509270"/>
                <a:chOff x="6429755" y="4151376"/>
                <a:chExt cx="2117090" cy="509270"/>
              </a:xfrm>
            </p:grpSpPr>
            <p:sp>
              <p:nvSpPr>
                <p:cNvPr id="65" name="object 40">
                  <a:extLst>
                    <a:ext uri="{FF2B5EF4-FFF2-40B4-BE49-F238E27FC236}">
                      <a16:creationId xmlns:a16="http://schemas.microsoft.com/office/drawing/2014/main" id="{88A17A02-B0C2-41FA-BA22-0C83C1E82247}"/>
                    </a:ext>
                  </a:extLst>
                </p:cNvPr>
                <p:cNvSpPr/>
                <p:nvPr/>
              </p:nvSpPr>
              <p:spPr>
                <a:xfrm>
                  <a:off x="6442709" y="4164330"/>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66" name="object 41">
                  <a:extLst>
                    <a:ext uri="{FF2B5EF4-FFF2-40B4-BE49-F238E27FC236}">
                      <a16:creationId xmlns:a16="http://schemas.microsoft.com/office/drawing/2014/main" id="{A12B5722-239A-458D-AB9A-F9CCA5636021}"/>
                    </a:ext>
                  </a:extLst>
                </p:cNvPr>
                <p:cNvSpPr/>
                <p:nvPr/>
              </p:nvSpPr>
              <p:spPr>
                <a:xfrm>
                  <a:off x="6442709" y="4164330"/>
                  <a:ext cx="2091055" cy="483234"/>
                </a:xfrm>
                <a:custGeom>
                  <a:avLst/>
                  <a:gdLst/>
                  <a:ahLst/>
                  <a:cxnLst/>
                  <a:rect l="l" t="t" r="r" b="b"/>
                  <a:pathLst>
                    <a:path w="2091054" h="483235">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67" name="object 42">
                <a:extLst>
                  <a:ext uri="{FF2B5EF4-FFF2-40B4-BE49-F238E27FC236}">
                    <a16:creationId xmlns:a16="http://schemas.microsoft.com/office/drawing/2014/main" id="{EC4260D3-9D00-403C-BD55-4708BBC7CF78}"/>
                  </a:ext>
                </a:extLst>
              </p:cNvPr>
              <p:cNvSpPr txBox="1"/>
              <p:nvPr/>
            </p:nvSpPr>
            <p:spPr>
              <a:xfrm>
                <a:off x="6942835" y="4244863"/>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sp>
          <p:nvSpPr>
            <p:cNvPr id="69" name="object 5">
              <a:extLst>
                <a:ext uri="{FF2B5EF4-FFF2-40B4-BE49-F238E27FC236}">
                  <a16:creationId xmlns:a16="http://schemas.microsoft.com/office/drawing/2014/main" id="{4B9EB2F0-FDDC-43E3-83EE-B9390B42B462}"/>
                </a:ext>
              </a:extLst>
            </p:cNvPr>
            <p:cNvSpPr/>
            <p:nvPr/>
          </p:nvSpPr>
          <p:spPr>
            <a:xfrm>
              <a:off x="397634" y="5256529"/>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ホスト</a:t>
              </a:r>
              <a:r>
                <a:rPr lang="en-US" altLang="ja-JP" sz="1800"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sp>
          <p:nvSpPr>
            <p:cNvPr id="71" name="object 5">
              <a:extLst>
                <a:ext uri="{FF2B5EF4-FFF2-40B4-BE49-F238E27FC236}">
                  <a16:creationId xmlns:a16="http://schemas.microsoft.com/office/drawing/2014/main" id="{9E924F1E-88A7-46D4-B419-0A8DE1C080CF}"/>
                </a:ext>
              </a:extLst>
            </p:cNvPr>
            <p:cNvSpPr/>
            <p:nvPr/>
          </p:nvSpPr>
          <p:spPr>
            <a:xfrm>
              <a:off x="397634" y="5732653"/>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grpSp>
      <p:sp>
        <p:nvSpPr>
          <p:cNvPr id="3" name="テキスト ボックス 2">
            <a:extLst>
              <a:ext uri="{FF2B5EF4-FFF2-40B4-BE49-F238E27FC236}">
                <a16:creationId xmlns:a16="http://schemas.microsoft.com/office/drawing/2014/main" id="{92375DD3-2770-4D63-B957-63F80E2CDCE4}"/>
              </a:ext>
            </a:extLst>
          </p:cNvPr>
          <p:cNvSpPr txBox="1"/>
          <p:nvPr/>
        </p:nvSpPr>
        <p:spPr>
          <a:xfrm>
            <a:off x="420933" y="5915622"/>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latin typeface="+mn-lt"/>
                <a:ea typeface="Arimo" panose="020B0604020202020204" pitchFamily="34" charset="0"/>
                <a:cs typeface="Arimo" panose="020B0604020202020204" pitchFamily="34" charset="0"/>
              </a:rPr>
              <a:t>VirtualBox</a:t>
            </a:r>
            <a:r>
              <a:rPr lang="ja-JP" altLang="en-US" sz="2000" dirty="0">
                <a:latin typeface="+mn-lt"/>
                <a:ea typeface="Arimo" panose="020B0604020202020204" pitchFamily="34" charset="0"/>
                <a:cs typeface="Arimo" panose="020B0604020202020204" pitchFamily="34" charset="0"/>
              </a:rPr>
              <a:t>、</a:t>
            </a:r>
            <a:r>
              <a:rPr lang="en-US" altLang="ja-JP" sz="2000" dirty="0">
                <a:ea typeface="Arimo" panose="020B0604020202020204" pitchFamily="34" charset="0"/>
                <a:cs typeface="Arimo" panose="020B0604020202020204" pitchFamily="34" charset="0"/>
              </a:rPr>
              <a:t> </a:t>
            </a:r>
            <a:r>
              <a:rPr lang="en-US" altLang="ja-JP" sz="2000" dirty="0" err="1">
                <a:ea typeface="Arimo" panose="020B0604020202020204" pitchFamily="34" charset="0"/>
                <a:cs typeface="Arimo" panose="020B0604020202020204" pitchFamily="34" charset="0"/>
              </a:rPr>
              <a:t>Vmware</a:t>
            </a:r>
            <a:r>
              <a:rPr lang="en-US" altLang="ja-JP" sz="2000" dirty="0">
                <a:ea typeface="Arimo" panose="020B0604020202020204" pitchFamily="34" charset="0"/>
                <a:cs typeface="Arimo" panose="020B0604020202020204" pitchFamily="34" charset="0"/>
              </a:rPr>
              <a:t> Workstation Player</a:t>
            </a:r>
            <a:r>
              <a:rPr lang="ja-JP" altLang="en-US" sz="2000" dirty="0">
                <a:latin typeface="+mn-lt"/>
                <a:cs typeface="Arimo" panose="020B0604020202020204" pitchFamily="34" charset="0"/>
              </a:rPr>
              <a:t>等</a:t>
            </a:r>
            <a:endParaRPr lang="en-US" altLang="ja-JP" sz="2000" dirty="0">
              <a:latin typeface="+mn-lt"/>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184597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ホスト</a:t>
            </a:r>
            <a:r>
              <a:rPr lang="en-US" altLang="ja-JP" sz="2200" dirty="0">
                <a:latin typeface="HG丸ｺﾞｼｯｸM-PRO" panose="020F0600000000000000" pitchFamily="50" charset="-128"/>
                <a:ea typeface="HG丸ｺﾞｼｯｸM-PRO" panose="020F0600000000000000" pitchFamily="50" charset="-128"/>
              </a:rPr>
              <a:t>OS</a:t>
            </a:r>
            <a:r>
              <a:rPr lang="ja-JP" altLang="en-US" sz="2200" dirty="0">
                <a:latin typeface="HG丸ｺﾞｼｯｸM-PRO" panose="020F0600000000000000" pitchFamily="50" charset="-128"/>
                <a:ea typeface="HG丸ｺﾞｼｯｸM-PRO" panose="020F0600000000000000" pitchFamily="50" charset="-128"/>
              </a:rPr>
              <a:t>型仮想化②</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5</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2-2</a:t>
            </a:r>
            <a:r>
              <a:rPr lang="ja-JP" altLang="en-US" sz="2400" dirty="0">
                <a:latin typeface="+mn-lt"/>
                <a:ea typeface="Arimo" panose="020B0604020202020204" pitchFamily="34" charset="0"/>
                <a:cs typeface="Arimo" panose="020B0604020202020204" pitchFamily="34" charset="0"/>
              </a:rPr>
              <a:t>．ホスト</a:t>
            </a:r>
            <a:r>
              <a:rPr lang="en-US" altLang="ja-JP" sz="2400" dirty="0">
                <a:latin typeface="+mn-lt"/>
                <a:ea typeface="Arimo" panose="020B0604020202020204" pitchFamily="34" charset="0"/>
                <a:cs typeface="Arimo" panose="020B0604020202020204" pitchFamily="34" charset="0"/>
              </a:rPr>
              <a:t>OS</a:t>
            </a:r>
            <a:r>
              <a:rPr lang="ja-JP" altLang="en-US" sz="2400" dirty="0">
                <a:latin typeface="+mn-lt"/>
                <a:ea typeface="Arimo" panose="020B0604020202020204" pitchFamily="34" charset="0"/>
                <a:cs typeface="Arimo" panose="020B0604020202020204" pitchFamily="34" charset="0"/>
              </a:rPr>
              <a:t>型仮想化のメリット・デメリット徴</a:t>
            </a:r>
            <a:endParaRPr lang="en-US" altLang="ja-JP" sz="2400" dirty="0">
              <a:latin typeface="+mn-lt"/>
              <a:ea typeface="Arimo" panose="020B0604020202020204" pitchFamily="34" charset="0"/>
              <a:cs typeface="Arimo" panose="020B0604020202020204" pitchFamily="34" charset="0"/>
            </a:endParaRPr>
          </a:p>
        </p:txBody>
      </p:sp>
      <p:sp>
        <p:nvSpPr>
          <p:cNvPr id="3" name="テキスト ボックス 2">
            <a:extLst>
              <a:ext uri="{FF2B5EF4-FFF2-40B4-BE49-F238E27FC236}">
                <a16:creationId xmlns:a16="http://schemas.microsoft.com/office/drawing/2014/main" id="{92375DD3-2770-4D63-B957-63F80E2CDCE4}"/>
              </a:ext>
            </a:extLst>
          </p:cNvPr>
          <p:cNvSpPr txBox="1"/>
          <p:nvPr/>
        </p:nvSpPr>
        <p:spPr>
          <a:xfrm>
            <a:off x="356694" y="1867977"/>
            <a:ext cx="10292772" cy="897682"/>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すでに利用しているサーバーや</a:t>
            </a:r>
            <a:r>
              <a:rPr lang="en-US" altLang="ja-JP" sz="2000" dirty="0">
                <a:latin typeface="+mn-lt"/>
                <a:cs typeface="Arimo" panose="020B0604020202020204" pitchFamily="34" charset="0"/>
              </a:rPr>
              <a:t>PC</a:t>
            </a:r>
            <a:r>
              <a:rPr lang="ja-JP" altLang="en-US" sz="2000" dirty="0">
                <a:latin typeface="+mn-lt"/>
                <a:cs typeface="Arimo" panose="020B0604020202020204" pitchFamily="34" charset="0"/>
              </a:rPr>
              <a:t>にもインストール可能なので手軽に利用できる</a:t>
            </a:r>
            <a:endParaRPr lang="en-US" altLang="ja-JP" sz="2000" dirty="0">
              <a:latin typeface="+mn-lt"/>
              <a:cs typeface="Arimo" panose="020B0604020202020204" pitchFamily="34" charset="0"/>
            </a:endParaRPr>
          </a:p>
        </p:txBody>
      </p:sp>
      <p:sp>
        <p:nvSpPr>
          <p:cNvPr id="72" name="テキスト ボックス 71">
            <a:extLst>
              <a:ext uri="{FF2B5EF4-FFF2-40B4-BE49-F238E27FC236}">
                <a16:creationId xmlns:a16="http://schemas.microsoft.com/office/drawing/2014/main" id="{2B917DC6-5581-4F28-9902-6D0210284924}"/>
              </a:ext>
            </a:extLst>
          </p:cNvPr>
          <p:cNvSpPr txBox="1"/>
          <p:nvPr/>
        </p:nvSpPr>
        <p:spPr>
          <a:xfrm>
            <a:off x="356694" y="3129009"/>
            <a:ext cx="10292772" cy="1205458"/>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ハードウェアへアクセスするにはホスト</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を経由する必要があるので、余計なオーバーヘッドが発生して十分な性能が出ない。</a:t>
            </a:r>
            <a:endParaRPr lang="en-US" altLang="ja-JP" sz="2000" dirty="0">
              <a:latin typeface="+mn-lt"/>
              <a:cs typeface="Arimo" panose="020B0604020202020204" pitchFamily="34" charset="0"/>
            </a:endParaRPr>
          </a:p>
        </p:txBody>
      </p:sp>
    </p:spTree>
    <p:extLst>
      <p:ext uri="{BB962C8B-B14F-4D97-AF65-F5344CB8AC3E}">
        <p14:creationId xmlns:p14="http://schemas.microsoft.com/office/powerpoint/2010/main" val="316099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ハイパーバイザー型仮想化①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6</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3-1</a:t>
            </a:r>
            <a:r>
              <a:rPr lang="ja-JP" altLang="en-US" sz="2400" dirty="0">
                <a:latin typeface="+mn-lt"/>
                <a:ea typeface="Arimo" panose="020B0604020202020204" pitchFamily="34" charset="0"/>
                <a:cs typeface="Arimo" panose="020B0604020202020204" pitchFamily="34" charset="0"/>
              </a:rPr>
              <a:t>．ハイパーバイザー型仮想化（ソフトウェア）</a:t>
            </a:r>
            <a:endParaRPr lang="en-US" altLang="ja-JP" sz="2400" dirty="0">
              <a:latin typeface="+mn-lt"/>
              <a:ea typeface="Arimo" panose="020B0604020202020204" pitchFamily="34" charset="0"/>
              <a:cs typeface="Arimo" panose="020B0604020202020204" pitchFamily="34" charset="0"/>
            </a:endParaRPr>
          </a:p>
          <a:p>
            <a:pPr marL="12700">
              <a:lnSpc>
                <a:spcPct val="100000"/>
              </a:lnSpc>
              <a:spcBef>
                <a:spcPts val="1739"/>
              </a:spcBef>
            </a:pPr>
            <a:r>
              <a:rPr lang="ja-JP" altLang="en-US" sz="2200" dirty="0">
                <a:latin typeface="+mn-lt"/>
                <a:ea typeface="Arimo" panose="020B0604020202020204" pitchFamily="34" charset="0"/>
                <a:cs typeface="Arimo" panose="020B0604020202020204" pitchFamily="34" charset="0"/>
              </a:rPr>
              <a:t>ホスト</a:t>
            </a:r>
            <a:r>
              <a:rPr lang="en-US" altLang="ja-JP" sz="2200" spc="10" dirty="0">
                <a:latin typeface="+mn-lt"/>
                <a:ea typeface="Arimo" panose="020B0604020202020204" pitchFamily="34" charset="0"/>
                <a:cs typeface="Arimo" panose="020B0604020202020204" pitchFamily="34" charset="0"/>
              </a:rPr>
              <a:t>O</a:t>
            </a:r>
            <a:r>
              <a:rPr lang="en-US" altLang="ja-JP" sz="2200" spc="15" dirty="0">
                <a:latin typeface="+mn-lt"/>
                <a:ea typeface="Arimo" panose="020B0604020202020204" pitchFamily="34" charset="0"/>
                <a:cs typeface="Arimo" panose="020B0604020202020204" pitchFamily="34" charset="0"/>
              </a:rPr>
              <a:t>S</a:t>
            </a:r>
            <a:r>
              <a:rPr lang="ja-JP" altLang="en-US" sz="2200" dirty="0">
                <a:latin typeface="+mn-lt"/>
                <a:ea typeface="Arimo" panose="020B0604020202020204" pitchFamily="34" charset="0"/>
                <a:cs typeface="Arimo" panose="020B0604020202020204" pitchFamily="34" charset="0"/>
              </a:rPr>
              <a:t>を必要とせず、ハイパーバイザーというソフトウェ</a:t>
            </a:r>
            <a:r>
              <a:rPr lang="ja-JP" altLang="en-US" sz="2200" spc="-5" dirty="0">
                <a:latin typeface="+mn-lt"/>
                <a:ea typeface="Arimo" panose="020B0604020202020204" pitchFamily="34" charset="0"/>
                <a:cs typeface="Arimo" panose="020B0604020202020204" pitchFamily="34" charset="0"/>
              </a:rPr>
              <a:t>ア上で仮想マシンを稼働させる。</a:t>
            </a:r>
            <a:endParaRPr lang="ja-JP" altLang="en-US" sz="2200" dirty="0">
              <a:latin typeface="+mn-lt"/>
              <a:ea typeface="Arimo" panose="020B0604020202020204" pitchFamily="34" charset="0"/>
              <a:cs typeface="Arimo" panose="020B0604020202020204" pitchFamily="34" charset="0"/>
            </a:endParaRPr>
          </a:p>
        </p:txBody>
      </p:sp>
      <p:grpSp>
        <p:nvGrpSpPr>
          <p:cNvPr id="3" name="グループ化 2">
            <a:extLst>
              <a:ext uri="{FF2B5EF4-FFF2-40B4-BE49-F238E27FC236}">
                <a16:creationId xmlns:a16="http://schemas.microsoft.com/office/drawing/2014/main" id="{C6D4F5D1-5CF1-450D-9874-0CEED350E05C}"/>
              </a:ext>
            </a:extLst>
          </p:cNvPr>
          <p:cNvGrpSpPr/>
          <p:nvPr/>
        </p:nvGrpSpPr>
        <p:grpSpPr>
          <a:xfrm>
            <a:off x="399907" y="2698719"/>
            <a:ext cx="10308836" cy="2832669"/>
            <a:chOff x="399907" y="2726428"/>
            <a:chExt cx="10308836" cy="2832669"/>
          </a:xfrm>
        </p:grpSpPr>
        <p:sp>
          <p:nvSpPr>
            <p:cNvPr id="30" name="object 5">
              <a:extLst>
                <a:ext uri="{FF2B5EF4-FFF2-40B4-BE49-F238E27FC236}">
                  <a16:creationId xmlns:a16="http://schemas.microsoft.com/office/drawing/2014/main" id="{373B9483-6A55-467B-A77F-E8A986FAAA3F}"/>
                </a:ext>
              </a:extLst>
            </p:cNvPr>
            <p:cNvSpPr/>
            <p:nvPr/>
          </p:nvSpPr>
          <p:spPr>
            <a:xfrm>
              <a:off x="399907" y="4592629"/>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accent6">
                <a:lumMod val="40000"/>
                <a:lumOff val="60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ea typeface="Arimo" panose="020B0604020202020204" pitchFamily="34" charset="0"/>
                  <a:cs typeface="Arimo" panose="020B0604020202020204" pitchFamily="34" charset="0"/>
                </a:rPr>
                <a:t>ハイパーバイザー</a:t>
              </a:r>
              <a:endParaRPr sz="1800" dirty="0">
                <a:latin typeface="+mn-lt"/>
                <a:ea typeface="Arimo" panose="020B0604020202020204" pitchFamily="34" charset="0"/>
                <a:cs typeface="Arimo" panose="020B0604020202020204" pitchFamily="34" charset="0"/>
              </a:endParaRPr>
            </a:p>
          </p:txBody>
        </p:sp>
        <p:grpSp>
          <p:nvGrpSpPr>
            <p:cNvPr id="6" name="グループ化 5">
              <a:extLst>
                <a:ext uri="{FF2B5EF4-FFF2-40B4-BE49-F238E27FC236}">
                  <a16:creationId xmlns:a16="http://schemas.microsoft.com/office/drawing/2014/main" id="{DFE59B48-9204-4F1E-B87C-B9B1E58D64AC}"/>
                </a:ext>
              </a:extLst>
            </p:cNvPr>
            <p:cNvGrpSpPr/>
            <p:nvPr/>
          </p:nvGrpSpPr>
          <p:grpSpPr>
            <a:xfrm>
              <a:off x="408418" y="2726428"/>
              <a:ext cx="10300325" cy="1879600"/>
              <a:chOff x="406145" y="2913824"/>
              <a:chExt cx="8346631" cy="1879600"/>
            </a:xfrm>
          </p:grpSpPr>
          <p:sp>
            <p:nvSpPr>
              <p:cNvPr id="33" name="object 8">
                <a:extLst>
                  <a:ext uri="{FF2B5EF4-FFF2-40B4-BE49-F238E27FC236}">
                    <a16:creationId xmlns:a16="http://schemas.microsoft.com/office/drawing/2014/main" id="{05AFFDE1-5A84-4543-988A-5163DED9413E}"/>
                  </a:ext>
                </a:extLst>
              </p:cNvPr>
              <p:cNvSpPr/>
              <p:nvPr/>
            </p:nvSpPr>
            <p:spPr>
              <a:xfrm>
                <a:off x="406145" y="2926841"/>
                <a:ext cx="2531745" cy="1853564"/>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6145" y="2926841"/>
                <a:ext cx="2531745" cy="1853564"/>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sp>
            <p:nvSpPr>
              <p:cNvPr id="35" name="object 10">
                <a:extLst>
                  <a:ext uri="{FF2B5EF4-FFF2-40B4-BE49-F238E27FC236}">
                    <a16:creationId xmlns:a16="http://schemas.microsoft.com/office/drawing/2014/main" id="{E688098A-E44A-4BDA-A529-887DC2FEA008}"/>
                  </a:ext>
                </a:extLst>
              </p:cNvPr>
              <p:cNvSpPr txBox="1"/>
              <p:nvPr/>
            </p:nvSpPr>
            <p:spPr>
              <a:xfrm>
                <a:off x="792276" y="3012185"/>
                <a:ext cx="1756410"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27824" y="3535616"/>
                <a:ext cx="2117090"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728268"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0" name="object 15">
                <a:extLst>
                  <a:ext uri="{FF2B5EF4-FFF2-40B4-BE49-F238E27FC236}">
                    <a16:creationId xmlns:a16="http://schemas.microsoft.com/office/drawing/2014/main" id="{A56BE8CE-C782-467E-9C14-A5B8E892096B}"/>
                  </a:ext>
                </a:extLst>
              </p:cNvPr>
              <p:cNvGrpSpPr/>
              <p:nvPr/>
            </p:nvGrpSpPr>
            <p:grpSpPr>
              <a:xfrm>
                <a:off x="627824" y="4151312"/>
                <a:ext cx="2117090" cy="509270"/>
                <a:chOff x="627824" y="4151312"/>
                <a:chExt cx="2117090" cy="509270"/>
              </a:xfrm>
            </p:grpSpPr>
            <p:sp>
              <p:nvSpPr>
                <p:cNvPr id="41" name="object 16">
                  <a:extLst>
                    <a:ext uri="{FF2B5EF4-FFF2-40B4-BE49-F238E27FC236}">
                      <a16:creationId xmlns:a16="http://schemas.microsoft.com/office/drawing/2014/main" id="{162055E8-6946-4E8F-A580-8B32D94F1859}"/>
                    </a:ext>
                  </a:extLst>
                </p:cNvPr>
                <p:cNvSpPr/>
                <p:nvPr/>
              </p:nvSpPr>
              <p:spPr>
                <a:xfrm>
                  <a:off x="640842" y="4164329"/>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BCD6ED"/>
                </a:solidFill>
              </p:spPr>
              <p:txBody>
                <a:bodyPr wrap="square" lIns="0" tIns="0" rIns="0" bIns="0" rtlCol="0"/>
                <a:lstStyle/>
                <a:p>
                  <a:endParaRPr>
                    <a:latin typeface="+mn-lt"/>
                  </a:endParaRPr>
                </a:p>
              </p:txBody>
            </p:sp>
            <p:sp>
              <p:nvSpPr>
                <p:cNvPr id="42" name="object 17">
                  <a:extLst>
                    <a:ext uri="{FF2B5EF4-FFF2-40B4-BE49-F238E27FC236}">
                      <a16:creationId xmlns:a16="http://schemas.microsoft.com/office/drawing/2014/main" id="{43476CEF-306C-4B1C-97A0-8E76180CE5B9}"/>
                    </a:ext>
                  </a:extLst>
                </p:cNvPr>
                <p:cNvSpPr/>
                <p:nvPr/>
              </p:nvSpPr>
              <p:spPr>
                <a:xfrm>
                  <a:off x="640842" y="4164329"/>
                  <a:ext cx="2091055" cy="483234"/>
                </a:xfrm>
                <a:custGeom>
                  <a:avLst/>
                  <a:gdLst/>
                  <a:ahLst/>
                  <a:cxnLst/>
                  <a:rect l="l" t="t" r="r" b="b"/>
                  <a:pathLst>
                    <a:path w="2091055" h="48323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solidFill>
                  <a:srgbClr val="FFCCFF"/>
                </a:solidFill>
                <a:ln w="25908">
                  <a:solidFill>
                    <a:srgbClr val="000000"/>
                  </a:solidFill>
                </a:ln>
              </p:spPr>
              <p:txBody>
                <a:bodyPr wrap="square" lIns="0" tIns="0" rIns="0" bIns="0" rtlCol="0"/>
                <a:lstStyle/>
                <a:p>
                  <a:endParaRPr>
                    <a:latin typeface="+mn-lt"/>
                  </a:endParaRPr>
                </a:p>
              </p:txBody>
            </p:sp>
          </p:grpSp>
          <p:sp>
            <p:nvSpPr>
              <p:cNvPr id="43" name="object 18">
                <a:extLst>
                  <a:ext uri="{FF2B5EF4-FFF2-40B4-BE49-F238E27FC236}">
                    <a16:creationId xmlns:a16="http://schemas.microsoft.com/office/drawing/2014/main" id="{C66C43EF-8D4F-43A9-908E-4AD020C6721E}"/>
                  </a:ext>
                </a:extLst>
              </p:cNvPr>
              <p:cNvSpPr txBox="1"/>
              <p:nvPr/>
            </p:nvSpPr>
            <p:spPr>
              <a:xfrm>
                <a:off x="1141272" y="4254060"/>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a:t>
                </a:r>
                <a:r>
                  <a:rPr sz="1800" spc="-5" dirty="0">
                    <a:latin typeface="+mn-lt"/>
                    <a:ea typeface="Arimo" panose="020B0604020202020204" pitchFamily="34" charset="0"/>
                    <a:cs typeface="Arimo" panose="020B0604020202020204" pitchFamily="34" charset="0"/>
                  </a:rPr>
                  <a:t>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293300" y="2913824"/>
                <a:ext cx="2559050" cy="187960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sp>
            <p:nvSpPr>
              <p:cNvPr id="47" name="object 22">
                <a:extLst>
                  <a:ext uri="{FF2B5EF4-FFF2-40B4-BE49-F238E27FC236}">
                    <a16:creationId xmlns:a16="http://schemas.microsoft.com/office/drawing/2014/main" id="{AB7DC274-04C2-47A3-A184-D3B1DEE76A77}"/>
                  </a:ext>
                </a:extLst>
              </p:cNvPr>
              <p:cNvSpPr txBox="1"/>
              <p:nvPr/>
            </p:nvSpPr>
            <p:spPr>
              <a:xfrm>
                <a:off x="3695191" y="3012185"/>
                <a:ext cx="1754505"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30" dirty="0">
                    <a:latin typeface="+mn-lt"/>
                    <a:ea typeface="Arimo" panose="020B0604020202020204" pitchFamily="34" charset="0"/>
                    <a:cs typeface="Arimo" panose="020B0604020202020204" pitchFamily="34" charset="0"/>
                  </a:rPr>
                  <a:t>B</a:t>
                </a:r>
                <a:endParaRPr sz="2400">
                  <a:latin typeface="+mn-lt"/>
                  <a:ea typeface="Arimo" panose="020B0604020202020204" pitchFamily="34" charset="0"/>
                  <a:cs typeface="Arimo" panose="020B0604020202020204" pitchFamily="34" charset="0"/>
                </a:endParaRPr>
              </a:p>
            </p:txBody>
          </p:sp>
          <p:grpSp>
            <p:nvGrpSpPr>
              <p:cNvPr id="48" name="object 23">
                <a:extLst>
                  <a:ext uri="{FF2B5EF4-FFF2-40B4-BE49-F238E27FC236}">
                    <a16:creationId xmlns:a16="http://schemas.microsoft.com/office/drawing/2014/main" id="{65884777-412D-4813-8FD2-F90A03663736}"/>
                  </a:ext>
                </a:extLst>
              </p:cNvPr>
              <p:cNvGrpSpPr/>
              <p:nvPr/>
            </p:nvGrpSpPr>
            <p:grpSpPr>
              <a:xfrm>
                <a:off x="3527996" y="3535616"/>
                <a:ext cx="2117090"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3629405"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grpSp>
            <p:nvGrpSpPr>
              <p:cNvPr id="52" name="object 27">
                <a:extLst>
                  <a:ext uri="{FF2B5EF4-FFF2-40B4-BE49-F238E27FC236}">
                    <a16:creationId xmlns:a16="http://schemas.microsoft.com/office/drawing/2014/main" id="{F8C3FA6D-AA20-42C3-89D8-6C57BF1E7351}"/>
                  </a:ext>
                </a:extLst>
              </p:cNvPr>
              <p:cNvGrpSpPr/>
              <p:nvPr/>
            </p:nvGrpSpPr>
            <p:grpSpPr>
              <a:xfrm>
                <a:off x="3527996" y="4151312"/>
                <a:ext cx="2117090" cy="509270"/>
                <a:chOff x="3527996" y="4151312"/>
                <a:chExt cx="2117090" cy="509270"/>
              </a:xfrm>
            </p:grpSpPr>
            <p:sp>
              <p:nvSpPr>
                <p:cNvPr id="53" name="object 28">
                  <a:extLst>
                    <a:ext uri="{FF2B5EF4-FFF2-40B4-BE49-F238E27FC236}">
                      <a16:creationId xmlns:a16="http://schemas.microsoft.com/office/drawing/2014/main" id="{6C23FEA8-8CB4-4DAD-A6E1-45EBB1B51C19}"/>
                    </a:ext>
                  </a:extLst>
                </p:cNvPr>
                <p:cNvSpPr/>
                <p:nvPr/>
              </p:nvSpPr>
              <p:spPr>
                <a:xfrm>
                  <a:off x="3541014" y="4164329"/>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54" name="object 29">
                  <a:extLst>
                    <a:ext uri="{FF2B5EF4-FFF2-40B4-BE49-F238E27FC236}">
                      <a16:creationId xmlns:a16="http://schemas.microsoft.com/office/drawing/2014/main" id="{60381C12-CA6C-4C5F-8B06-0E7886728BE4}"/>
                    </a:ext>
                  </a:extLst>
                </p:cNvPr>
                <p:cNvSpPr/>
                <p:nvPr/>
              </p:nvSpPr>
              <p:spPr>
                <a:xfrm>
                  <a:off x="3541014" y="4164329"/>
                  <a:ext cx="2091055" cy="483234"/>
                </a:xfrm>
                <a:custGeom>
                  <a:avLst/>
                  <a:gdLst/>
                  <a:ahLst/>
                  <a:cxnLst/>
                  <a:rect l="l" t="t" r="r" b="b"/>
                  <a:pathLst>
                    <a:path w="2091054" h="483235">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55" name="object 30">
                <a:extLst>
                  <a:ext uri="{FF2B5EF4-FFF2-40B4-BE49-F238E27FC236}">
                    <a16:creationId xmlns:a16="http://schemas.microsoft.com/office/drawing/2014/main" id="{CE3C71BF-031F-42E0-8F06-DA41C848A7C3}"/>
                  </a:ext>
                </a:extLst>
              </p:cNvPr>
              <p:cNvSpPr txBox="1"/>
              <p:nvPr/>
            </p:nvSpPr>
            <p:spPr>
              <a:xfrm>
                <a:off x="4042409" y="4252776"/>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56" name="object 31">
                <a:extLst>
                  <a:ext uri="{FF2B5EF4-FFF2-40B4-BE49-F238E27FC236}">
                    <a16:creationId xmlns:a16="http://schemas.microsoft.com/office/drawing/2014/main" id="{41BE4469-E28C-445B-A55F-C4131D435A52}"/>
                  </a:ext>
                </a:extLst>
              </p:cNvPr>
              <p:cNvGrpSpPr/>
              <p:nvPr/>
            </p:nvGrpSpPr>
            <p:grpSpPr>
              <a:xfrm>
                <a:off x="6194996" y="2913824"/>
                <a:ext cx="2557780" cy="1879600"/>
                <a:chOff x="6194996" y="2913824"/>
                <a:chExt cx="2557780" cy="1879600"/>
              </a:xfrm>
            </p:grpSpPr>
            <p:sp>
              <p:nvSpPr>
                <p:cNvPr id="57" name="object 32">
                  <a:extLst>
                    <a:ext uri="{FF2B5EF4-FFF2-40B4-BE49-F238E27FC236}">
                      <a16:creationId xmlns:a16="http://schemas.microsoft.com/office/drawing/2014/main" id="{765F4663-1C21-4140-A928-4FCDA7CA6185}"/>
                    </a:ext>
                  </a:extLst>
                </p:cNvPr>
                <p:cNvSpPr/>
                <p:nvPr/>
              </p:nvSpPr>
              <p:spPr>
                <a:xfrm>
                  <a:off x="6208014" y="2926841"/>
                  <a:ext cx="2531745" cy="1853564"/>
                </a:xfrm>
                <a:custGeom>
                  <a:avLst/>
                  <a:gdLst/>
                  <a:ahLst/>
                  <a:cxnLst/>
                  <a:rect l="l" t="t" r="r" b="b"/>
                  <a:pathLst>
                    <a:path w="2531745" h="1853564">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pPr algn="ctr"/>
                  <a:endParaRPr>
                    <a:latin typeface="+mn-lt"/>
                  </a:endParaRPr>
                </a:p>
              </p:txBody>
            </p:sp>
            <p:sp>
              <p:nvSpPr>
                <p:cNvPr id="58" name="object 33">
                  <a:extLst>
                    <a:ext uri="{FF2B5EF4-FFF2-40B4-BE49-F238E27FC236}">
                      <a16:creationId xmlns:a16="http://schemas.microsoft.com/office/drawing/2014/main" id="{182D0F79-1AFB-4A02-920A-3715544729AE}"/>
                    </a:ext>
                  </a:extLst>
                </p:cNvPr>
                <p:cNvSpPr/>
                <p:nvPr/>
              </p:nvSpPr>
              <p:spPr>
                <a:xfrm>
                  <a:off x="6208014" y="2926841"/>
                  <a:ext cx="2531745" cy="1853564"/>
                </a:xfrm>
                <a:custGeom>
                  <a:avLst/>
                  <a:gdLst/>
                  <a:ahLst/>
                  <a:cxnLst/>
                  <a:rect l="l" t="t" r="r" b="b"/>
                  <a:pathLst>
                    <a:path w="2531745" h="1853564">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pPr algn="ctr"/>
                  <a:endParaRPr>
                    <a:latin typeface="+mn-lt"/>
                  </a:endParaRPr>
                </a:p>
              </p:txBody>
            </p:sp>
          </p:grpSp>
          <p:sp>
            <p:nvSpPr>
              <p:cNvPr id="59" name="object 34">
                <a:extLst>
                  <a:ext uri="{FF2B5EF4-FFF2-40B4-BE49-F238E27FC236}">
                    <a16:creationId xmlns:a16="http://schemas.microsoft.com/office/drawing/2014/main" id="{E9B9A557-C5A2-4CBA-9DE2-7111398E98E6}"/>
                  </a:ext>
                </a:extLst>
              </p:cNvPr>
              <p:cNvSpPr txBox="1"/>
              <p:nvPr/>
            </p:nvSpPr>
            <p:spPr>
              <a:xfrm>
                <a:off x="6596253" y="3012185"/>
                <a:ext cx="1755139"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130" dirty="0">
                    <a:latin typeface="+mn-lt"/>
                    <a:ea typeface="Arimo" panose="020B0604020202020204" pitchFamily="34" charset="0"/>
                    <a:cs typeface="Arimo" panose="020B0604020202020204" pitchFamily="34" charset="0"/>
                  </a:rPr>
                  <a:t>C</a:t>
                </a:r>
                <a:endParaRPr sz="2400" dirty="0">
                  <a:latin typeface="+mn-lt"/>
                  <a:ea typeface="Arimo" panose="020B0604020202020204" pitchFamily="34" charset="0"/>
                  <a:cs typeface="Arimo" panose="020B0604020202020204" pitchFamily="34" charset="0"/>
                </a:endParaRPr>
              </a:p>
            </p:txBody>
          </p:sp>
          <p:grpSp>
            <p:nvGrpSpPr>
              <p:cNvPr id="60" name="object 35">
                <a:extLst>
                  <a:ext uri="{FF2B5EF4-FFF2-40B4-BE49-F238E27FC236}">
                    <a16:creationId xmlns:a16="http://schemas.microsoft.com/office/drawing/2014/main" id="{BA78ECD7-E14E-4851-A7AE-65DD3C97B478}"/>
                  </a:ext>
                </a:extLst>
              </p:cNvPr>
              <p:cNvGrpSpPr/>
              <p:nvPr/>
            </p:nvGrpSpPr>
            <p:grpSpPr>
              <a:xfrm>
                <a:off x="6429692" y="3535616"/>
                <a:ext cx="2117090" cy="509270"/>
                <a:chOff x="6429692" y="3535616"/>
                <a:chExt cx="2117090" cy="509270"/>
              </a:xfrm>
            </p:grpSpPr>
            <p:sp>
              <p:nvSpPr>
                <p:cNvPr id="61" name="object 36">
                  <a:extLst>
                    <a:ext uri="{FF2B5EF4-FFF2-40B4-BE49-F238E27FC236}">
                      <a16:creationId xmlns:a16="http://schemas.microsoft.com/office/drawing/2014/main" id="{6F1B3AC5-C7F3-4F93-B2E9-BBBA49CF7B7E}"/>
                    </a:ext>
                  </a:extLst>
                </p:cNvPr>
                <p:cNvSpPr/>
                <p:nvPr/>
              </p:nvSpPr>
              <p:spPr>
                <a:xfrm>
                  <a:off x="6442709" y="3548633"/>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chemeClr val="accent2">
                    <a:lumMod val="40000"/>
                    <a:lumOff val="60000"/>
                  </a:schemeClr>
                </a:solidFill>
              </p:spPr>
              <p:txBody>
                <a:bodyPr wrap="square" lIns="0" tIns="0" rIns="0" bIns="0" rtlCol="0"/>
                <a:lstStyle/>
                <a:p>
                  <a:endParaRPr>
                    <a:latin typeface="+mn-lt"/>
                  </a:endParaRPr>
                </a:p>
              </p:txBody>
            </p:sp>
            <p:sp>
              <p:nvSpPr>
                <p:cNvPr id="62" name="object 37">
                  <a:extLst>
                    <a:ext uri="{FF2B5EF4-FFF2-40B4-BE49-F238E27FC236}">
                      <a16:creationId xmlns:a16="http://schemas.microsoft.com/office/drawing/2014/main" id="{2B354F73-1C67-45C9-9F31-B2207BA30CEA}"/>
                    </a:ext>
                  </a:extLst>
                </p:cNvPr>
                <p:cNvSpPr/>
                <p:nvPr/>
              </p:nvSpPr>
              <p:spPr>
                <a:xfrm>
                  <a:off x="6442709" y="3548633"/>
                  <a:ext cx="2091055" cy="483234"/>
                </a:xfrm>
                <a:custGeom>
                  <a:avLst/>
                  <a:gdLst/>
                  <a:ahLst/>
                  <a:cxnLst/>
                  <a:rect l="l" t="t" r="r" b="b"/>
                  <a:pathLst>
                    <a:path w="2091054" h="483235">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63" name="object 38">
                <a:extLst>
                  <a:ext uri="{FF2B5EF4-FFF2-40B4-BE49-F238E27FC236}">
                    <a16:creationId xmlns:a16="http://schemas.microsoft.com/office/drawing/2014/main" id="{92657FF1-C7DF-4767-A4D6-7A07D66A7366}"/>
                  </a:ext>
                </a:extLst>
              </p:cNvPr>
              <p:cNvSpPr txBox="1"/>
              <p:nvPr/>
            </p:nvSpPr>
            <p:spPr>
              <a:xfrm>
                <a:off x="6530720"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64" name="object 39">
                <a:extLst>
                  <a:ext uri="{FF2B5EF4-FFF2-40B4-BE49-F238E27FC236}">
                    <a16:creationId xmlns:a16="http://schemas.microsoft.com/office/drawing/2014/main" id="{BC1279E8-05E8-430B-9B9A-5F4514234522}"/>
                  </a:ext>
                </a:extLst>
              </p:cNvPr>
              <p:cNvGrpSpPr/>
              <p:nvPr/>
            </p:nvGrpSpPr>
            <p:grpSpPr>
              <a:xfrm>
                <a:off x="6442709" y="4164330"/>
                <a:ext cx="2091055" cy="483234"/>
                <a:chOff x="6442709" y="4164330"/>
                <a:chExt cx="2091055" cy="483234"/>
              </a:xfrm>
            </p:grpSpPr>
            <p:sp>
              <p:nvSpPr>
                <p:cNvPr id="65" name="object 40">
                  <a:extLst>
                    <a:ext uri="{FF2B5EF4-FFF2-40B4-BE49-F238E27FC236}">
                      <a16:creationId xmlns:a16="http://schemas.microsoft.com/office/drawing/2014/main" id="{88A17A02-B0C2-41FA-BA22-0C83C1E82247}"/>
                    </a:ext>
                  </a:extLst>
                </p:cNvPr>
                <p:cNvSpPr/>
                <p:nvPr/>
              </p:nvSpPr>
              <p:spPr>
                <a:xfrm>
                  <a:off x="6442709" y="4164330"/>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66" name="object 41">
                  <a:extLst>
                    <a:ext uri="{FF2B5EF4-FFF2-40B4-BE49-F238E27FC236}">
                      <a16:creationId xmlns:a16="http://schemas.microsoft.com/office/drawing/2014/main" id="{A12B5722-239A-458D-AB9A-F9CCA5636021}"/>
                    </a:ext>
                  </a:extLst>
                </p:cNvPr>
                <p:cNvSpPr/>
                <p:nvPr/>
              </p:nvSpPr>
              <p:spPr>
                <a:xfrm>
                  <a:off x="6442709" y="4164330"/>
                  <a:ext cx="2091055" cy="483234"/>
                </a:xfrm>
                <a:custGeom>
                  <a:avLst/>
                  <a:gdLst/>
                  <a:ahLst/>
                  <a:cxnLst/>
                  <a:rect l="l" t="t" r="r" b="b"/>
                  <a:pathLst>
                    <a:path w="2091054" h="483235">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67" name="object 42">
                <a:extLst>
                  <a:ext uri="{FF2B5EF4-FFF2-40B4-BE49-F238E27FC236}">
                    <a16:creationId xmlns:a16="http://schemas.microsoft.com/office/drawing/2014/main" id="{EC4260D3-9D00-403C-BD55-4708BBC7CF78}"/>
                  </a:ext>
                </a:extLst>
              </p:cNvPr>
              <p:cNvSpPr txBox="1"/>
              <p:nvPr/>
            </p:nvSpPr>
            <p:spPr>
              <a:xfrm>
                <a:off x="6942835" y="4244863"/>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sp>
          <p:nvSpPr>
            <p:cNvPr id="71" name="object 5">
              <a:extLst>
                <a:ext uri="{FF2B5EF4-FFF2-40B4-BE49-F238E27FC236}">
                  <a16:creationId xmlns:a16="http://schemas.microsoft.com/office/drawing/2014/main" id="{9E924F1E-88A7-46D4-B419-0A8DE1C080CF}"/>
                </a:ext>
              </a:extLst>
            </p:cNvPr>
            <p:cNvSpPr/>
            <p:nvPr/>
          </p:nvSpPr>
          <p:spPr>
            <a:xfrm>
              <a:off x="399907" y="5075863"/>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grpSp>
      <p:sp>
        <p:nvSpPr>
          <p:cNvPr id="72" name="テキスト ボックス 71">
            <a:extLst>
              <a:ext uri="{FF2B5EF4-FFF2-40B4-BE49-F238E27FC236}">
                <a16:creationId xmlns:a16="http://schemas.microsoft.com/office/drawing/2014/main" id="{A18FAA49-4FF1-4DF7-B3F2-7ECA8E87D496}"/>
              </a:ext>
            </a:extLst>
          </p:cNvPr>
          <p:cNvSpPr txBox="1"/>
          <p:nvPr/>
        </p:nvSpPr>
        <p:spPr>
          <a:xfrm>
            <a:off x="420933" y="5760081"/>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ea typeface="Arimo" panose="020B0604020202020204" pitchFamily="34" charset="0"/>
                <a:cs typeface="Arimo" panose="020B0604020202020204" pitchFamily="34" charset="0"/>
              </a:rPr>
              <a:t> Linux KVM</a:t>
            </a:r>
            <a:r>
              <a:rPr lang="ja-JP" altLang="en-US" sz="2000" dirty="0">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VMware </a:t>
            </a:r>
            <a:r>
              <a:rPr lang="en-US" altLang="ja-JP" sz="2000" dirty="0" err="1">
                <a:latin typeface="+mn-lt"/>
                <a:ea typeface="Arimo" panose="020B0604020202020204" pitchFamily="34" charset="0"/>
                <a:cs typeface="Arimo" panose="020B0604020202020204" pitchFamily="34" charset="0"/>
              </a:rPr>
              <a:t>ESXi</a:t>
            </a:r>
            <a:r>
              <a:rPr lang="ja-JP" altLang="en-US" sz="2000" dirty="0">
                <a:latin typeface="+mn-lt"/>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Xen/Citrix </a:t>
            </a:r>
            <a:r>
              <a:rPr lang="en-US" altLang="ja-JP" sz="2000" dirty="0" err="1">
                <a:latin typeface="+mn-lt"/>
                <a:ea typeface="Arimo" panose="020B0604020202020204" pitchFamily="34" charset="0"/>
                <a:cs typeface="Arimo" panose="020B0604020202020204" pitchFamily="34" charset="0"/>
              </a:rPr>
              <a:t>XenServer</a:t>
            </a:r>
            <a:r>
              <a:rPr lang="ja-JP" altLang="en-US" sz="2000" dirty="0">
                <a:latin typeface="+mn-lt"/>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Microsoft Hyper-V</a:t>
            </a:r>
            <a:r>
              <a:rPr lang="ja-JP" altLang="en-US" sz="2000" dirty="0">
                <a:latin typeface="+mn-lt"/>
                <a:cs typeface="Arimo" panose="020B0604020202020204" pitchFamily="34" charset="0"/>
              </a:rPr>
              <a:t>等</a:t>
            </a:r>
            <a:endParaRPr lang="en-US" altLang="ja-JP" sz="2000" dirty="0">
              <a:latin typeface="+mn-lt"/>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41772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7</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3-2</a:t>
            </a:r>
            <a:r>
              <a:rPr lang="ja-JP" altLang="en-US" sz="2400" dirty="0">
                <a:latin typeface="+mn-lt"/>
                <a:ea typeface="Arimo" panose="020B0604020202020204" pitchFamily="34" charset="0"/>
                <a:cs typeface="Arimo" panose="020B0604020202020204" pitchFamily="34" charset="0"/>
              </a:rPr>
              <a:t>．ハイパーバイザー型仮想化のメリット・デメリット</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2446824"/>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ホスト</a:t>
            </a:r>
            <a:r>
              <a:rPr lang="en-US" altLang="ja-JP" sz="2000" dirty="0">
                <a:latin typeface="+mn-lt"/>
                <a:ea typeface="Arimo" panose="020B0604020202020204" pitchFamily="34" charset="0"/>
                <a:cs typeface="Arimo" panose="020B0604020202020204" pitchFamily="34" charset="0"/>
              </a:rPr>
              <a:t>OS</a:t>
            </a:r>
            <a:r>
              <a:rPr lang="ja-JP" altLang="en-US" sz="2000" dirty="0">
                <a:latin typeface="+mn-lt"/>
                <a:cs typeface="Arimo" panose="020B0604020202020204" pitchFamily="34" charset="0"/>
              </a:rPr>
              <a:t>を必要としないためハードウェアを直接制御することが可能</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仮想マシンの速度低下を最小限に抑えられる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複数の仮想マシンを効率よく稼働させるための様々な仕組みが盛り込まれている</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73" name="テキスト ボックス 72">
            <a:extLst>
              <a:ext uri="{FF2B5EF4-FFF2-40B4-BE49-F238E27FC236}">
                <a16:creationId xmlns:a16="http://schemas.microsoft.com/office/drawing/2014/main" id="{E4107884-CCA2-4626-B27E-35CFB1E4FAA7}"/>
              </a:ext>
            </a:extLst>
          </p:cNvPr>
          <p:cNvSpPr txBox="1"/>
          <p:nvPr/>
        </p:nvSpPr>
        <p:spPr>
          <a:xfrm>
            <a:off x="296525" y="3555603"/>
            <a:ext cx="10292772" cy="268791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既存のホスト</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をそのまま利用できない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専用の物理サーバーを用意する必要がある</a:t>
            </a:r>
          </a:p>
          <a:p>
            <a:pPr marL="87630">
              <a:spcBef>
                <a:spcPts val="2375"/>
              </a:spcBef>
            </a:pPr>
            <a:endParaRPr lang="en-US" altLang="ja-JP" sz="2400" dirty="0">
              <a:latin typeface="+mn-lt"/>
              <a:ea typeface="Arimo" panose="020B0604020202020204" pitchFamily="34" charset="0"/>
              <a:cs typeface="Arimo" panose="020B0604020202020204" pitchFamily="34" charset="0"/>
            </a:endParaRPr>
          </a:p>
          <a:p>
            <a:pPr marL="87630">
              <a:spcBef>
                <a:spcPts val="2375"/>
              </a:spcBef>
            </a:pPr>
            <a:endParaRPr lang="en-US" altLang="ja-JP" sz="2400" dirty="0">
              <a:latin typeface="+mn-lt"/>
              <a:ea typeface="Arimo" panose="020B0604020202020204" pitchFamily="34" charset="0"/>
              <a:cs typeface="Arimo" panose="020B0604020202020204" pitchFamily="34" charset="0"/>
            </a:endParaRPr>
          </a:p>
        </p:txBody>
      </p:sp>
      <p:sp>
        <p:nvSpPr>
          <p:cNvPr id="12" name="Google Shape;98;p16">
            <a:extLst>
              <a:ext uri="{FF2B5EF4-FFF2-40B4-BE49-F238E27FC236}">
                <a16:creationId xmlns:a16="http://schemas.microsoft.com/office/drawing/2014/main" id="{961DB709-C61C-444B-8E30-81447C17D69F}"/>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ハイパーバイザー型仮想化②</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25328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8</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5" y="740870"/>
            <a:ext cx="10515599" cy="2752034"/>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4-1</a:t>
            </a:r>
            <a:r>
              <a:rPr lang="ja-JP" altLang="en-US" sz="2400" dirty="0">
                <a:latin typeface="+mn-lt"/>
                <a:ea typeface="Arimo" panose="020B0604020202020204" pitchFamily="34" charset="0"/>
                <a:cs typeface="Arimo" panose="020B0604020202020204" pitchFamily="34" charset="0"/>
              </a:rPr>
              <a:t>．コンテナ型仮想化</a:t>
            </a:r>
            <a:endParaRPr lang="en-US" altLang="ja-JP" sz="2400" dirty="0">
              <a:latin typeface="+mn-lt"/>
              <a:ea typeface="Arimo" panose="020B0604020202020204" pitchFamily="34" charset="0"/>
              <a:cs typeface="Arimo" panose="020B0604020202020204" pitchFamily="34" charset="0"/>
            </a:endParaRPr>
          </a:p>
          <a:p>
            <a:pPr marL="12700">
              <a:spcBef>
                <a:spcPts val="1000"/>
              </a:spcBef>
            </a:pPr>
            <a:r>
              <a:rPr lang="ja-JP" altLang="en-US" sz="2200" dirty="0">
                <a:latin typeface="+mn-lt"/>
                <a:ea typeface="Arimo" panose="020B0604020202020204" pitchFamily="34" charset="0"/>
                <a:cs typeface="Arimo" panose="020B0604020202020204" pitchFamily="34" charset="0"/>
              </a:rPr>
              <a:t>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上でコンテナと呼ばれる</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と似たようなふるまいをする仮想的な区画を用意して管理する方式。コンテナはホスト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のカーネルを利用する。</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cs typeface="Arimo" panose="020B0604020202020204" pitchFamily="34" charset="0"/>
              </a:rPr>
              <a:t>はマシン単位での仮想化であるのに対して、コンテナはプロセス単位での仮想化である点が特徴。</a:t>
            </a:r>
            <a:endParaRPr lang="en-US" altLang="ja-JP" sz="2200" dirty="0">
              <a:latin typeface="+mn-lt"/>
              <a:ea typeface="Arimo" panose="020B0604020202020204" pitchFamily="34" charset="0"/>
              <a:cs typeface="Arimo" panose="020B0604020202020204" pitchFamily="34" charset="0"/>
            </a:endParaRPr>
          </a:p>
          <a:p>
            <a:pPr marL="12700">
              <a:spcBef>
                <a:spcPts val="1739"/>
              </a:spcBef>
            </a:pPr>
            <a:endParaRPr lang="ja-JP" altLang="en-US" sz="2400" dirty="0">
              <a:latin typeface="+mn-lt"/>
              <a:ea typeface="Arimo" panose="020B0604020202020204" pitchFamily="34" charset="0"/>
              <a:cs typeface="Arimo" panose="020B0604020202020204" pitchFamily="34" charset="0"/>
            </a:endParaRPr>
          </a:p>
        </p:txBody>
      </p:sp>
      <p:sp>
        <p:nvSpPr>
          <p:cNvPr id="3" name="テキスト ボックス 2">
            <a:extLst>
              <a:ext uri="{FF2B5EF4-FFF2-40B4-BE49-F238E27FC236}">
                <a16:creationId xmlns:a16="http://schemas.microsoft.com/office/drawing/2014/main" id="{92375DD3-2770-4D63-B957-63F80E2CDCE4}"/>
              </a:ext>
            </a:extLst>
          </p:cNvPr>
          <p:cNvSpPr txBox="1"/>
          <p:nvPr/>
        </p:nvSpPr>
        <p:spPr>
          <a:xfrm>
            <a:off x="420933" y="5951230"/>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latin typeface="+mn-lt"/>
                <a:ea typeface="Arimo" panose="020B0604020202020204" pitchFamily="34" charset="0"/>
                <a:cs typeface="Arimo" panose="020B0604020202020204" pitchFamily="34" charset="0"/>
              </a:rPr>
              <a:t>Docker</a:t>
            </a:r>
          </a:p>
        </p:txBody>
      </p:sp>
      <p:grpSp>
        <p:nvGrpSpPr>
          <p:cNvPr id="2" name="グループ化 1">
            <a:extLst>
              <a:ext uri="{FF2B5EF4-FFF2-40B4-BE49-F238E27FC236}">
                <a16:creationId xmlns:a16="http://schemas.microsoft.com/office/drawing/2014/main" id="{45AC4C8C-8D8E-4F00-A9A5-470E228DD393}"/>
              </a:ext>
            </a:extLst>
          </p:cNvPr>
          <p:cNvGrpSpPr/>
          <p:nvPr/>
        </p:nvGrpSpPr>
        <p:grpSpPr>
          <a:xfrm>
            <a:off x="386138" y="2937088"/>
            <a:ext cx="10292772" cy="2978534"/>
            <a:chOff x="399907" y="2772866"/>
            <a:chExt cx="10292772" cy="2978534"/>
          </a:xfrm>
        </p:grpSpPr>
        <p:sp>
          <p:nvSpPr>
            <p:cNvPr id="69" name="object 5">
              <a:extLst>
                <a:ext uri="{FF2B5EF4-FFF2-40B4-BE49-F238E27FC236}">
                  <a16:creationId xmlns:a16="http://schemas.microsoft.com/office/drawing/2014/main" id="{4B9EB2F0-FDDC-43E3-83EE-B9390B42B462}"/>
                </a:ext>
              </a:extLst>
            </p:cNvPr>
            <p:cNvSpPr/>
            <p:nvPr/>
          </p:nvSpPr>
          <p:spPr>
            <a:xfrm>
              <a:off x="399907" y="4798772"/>
              <a:ext cx="10292772" cy="47650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w="25908">
              <a:solidFill>
                <a:srgbClr val="000000"/>
              </a:solidFill>
            </a:ln>
          </p:spPr>
          <p:txBody>
            <a:bodyPr wrap="square" lIns="0" tIns="0" rIns="0" bIns="0" rtlCol="0" anchor="ctr"/>
            <a:lstStyle/>
            <a:p>
              <a:pPr marL="12700" algn="ctr">
                <a:spcBef>
                  <a:spcPts val="100"/>
                </a:spcBef>
              </a:pPr>
              <a:r>
                <a:rPr lang="ja-JP" altLang="en-US" sz="1800" dirty="0">
                  <a:latin typeface="+mn-lt"/>
                  <a:ea typeface="Arimo" panose="020B0604020202020204" pitchFamily="34" charset="0"/>
                  <a:cs typeface="Arimo" panose="020B0604020202020204" pitchFamily="34" charset="0"/>
                </a:rPr>
                <a:t>ホスト</a:t>
              </a:r>
              <a:r>
                <a:rPr lang="en-US" altLang="ja-JP" sz="1800" dirty="0">
                  <a:latin typeface="+mn-lt"/>
                  <a:ea typeface="Arimo" panose="020B0604020202020204" pitchFamily="34" charset="0"/>
                  <a:cs typeface="Arimo" panose="020B0604020202020204" pitchFamily="34" charset="0"/>
                </a:rPr>
                <a:t>OS</a:t>
              </a:r>
              <a:r>
                <a:rPr lang="ja-JP" altLang="en-US" sz="1800" dirty="0">
                  <a:latin typeface="+mn-lt"/>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Linux</a:t>
              </a:r>
              <a:r>
                <a:rPr lang="ja-JP" altLang="en-US" sz="1800" dirty="0">
                  <a:latin typeface="+mn-lt"/>
                  <a:ea typeface="Arimo" panose="020B0604020202020204" pitchFamily="34" charset="0"/>
                  <a:cs typeface="Arimo" panose="020B0604020202020204" pitchFamily="34" charset="0"/>
                </a:rPr>
                <a:t>）</a:t>
              </a:r>
              <a:endParaRPr lang="en-US" altLang="ja-JP" sz="1800" dirty="0">
                <a:latin typeface="+mn-lt"/>
                <a:ea typeface="Arimo" panose="020B0604020202020204" pitchFamily="34" charset="0"/>
                <a:cs typeface="Arimo" panose="020B0604020202020204" pitchFamily="34" charset="0"/>
              </a:endParaRPr>
            </a:p>
          </p:txBody>
        </p:sp>
        <p:sp>
          <p:nvSpPr>
            <p:cNvPr id="30" name="object 5">
              <a:extLst>
                <a:ext uri="{FF2B5EF4-FFF2-40B4-BE49-F238E27FC236}">
                  <a16:creationId xmlns:a16="http://schemas.microsoft.com/office/drawing/2014/main" id="{373B9483-6A55-467B-A77F-E8A986FAAA3F}"/>
                </a:ext>
              </a:extLst>
            </p:cNvPr>
            <p:cNvSpPr/>
            <p:nvPr/>
          </p:nvSpPr>
          <p:spPr>
            <a:xfrm>
              <a:off x="399907" y="4315538"/>
              <a:ext cx="6713444"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CCECFF"/>
            </a:solidFill>
            <a:ln w="25908">
              <a:solidFill>
                <a:srgbClr val="000000"/>
              </a:solidFill>
            </a:ln>
          </p:spPr>
          <p:txBody>
            <a:bodyPr wrap="square" lIns="0" tIns="0" rIns="0" bIns="0" rtlCol="0" anchor="ctr"/>
            <a:lstStyle/>
            <a:p>
              <a:pPr marL="12700" algn="ctr">
                <a:spcBef>
                  <a:spcPts val="100"/>
                </a:spcBef>
              </a:pPr>
              <a:r>
                <a:rPr lang="en-US" sz="1800" dirty="0">
                  <a:latin typeface="+mn-lt"/>
                  <a:ea typeface="Arimo" panose="020B0604020202020204" pitchFamily="34" charset="0"/>
                  <a:cs typeface="Arimo" panose="020B0604020202020204" pitchFamily="34" charset="0"/>
                </a:rPr>
                <a:t>Docker</a:t>
              </a:r>
              <a:r>
                <a:rPr lang="ja-JP" altLang="en-US" sz="1800" dirty="0">
                  <a:latin typeface="+mn-lt"/>
                  <a:ea typeface="Arimo" panose="020B0604020202020204" pitchFamily="34" charset="0"/>
                  <a:cs typeface="Arimo" panose="020B0604020202020204" pitchFamily="34" charset="0"/>
                </a:rPr>
                <a:t>エンジン（</a:t>
              </a:r>
              <a:r>
                <a:rPr lang="en-US" altLang="ja-JP" sz="1800" dirty="0">
                  <a:latin typeface="+mn-lt"/>
                  <a:ea typeface="Arimo" panose="020B0604020202020204" pitchFamily="34" charset="0"/>
                  <a:cs typeface="Arimo" panose="020B0604020202020204" pitchFamily="34" charset="0"/>
                </a:rPr>
                <a:t>Docker</a:t>
              </a:r>
              <a:r>
                <a:rPr lang="ja-JP" altLang="en-US" sz="1800" dirty="0">
                  <a:latin typeface="+mn-lt"/>
                  <a:ea typeface="Arimo" panose="020B0604020202020204" pitchFamily="34" charset="0"/>
                  <a:cs typeface="Arimo" panose="020B0604020202020204" pitchFamily="34" charset="0"/>
                </a:rPr>
                <a:t>デーモン）</a:t>
              </a:r>
              <a:endParaRPr sz="1800" dirty="0">
                <a:latin typeface="+mn-lt"/>
                <a:ea typeface="Arimo" panose="020B0604020202020204" pitchFamily="34" charset="0"/>
                <a:cs typeface="Arimo" panose="020B0604020202020204" pitchFamily="34" charset="0"/>
              </a:endParaRPr>
            </a:p>
          </p:txBody>
        </p:sp>
        <p:sp>
          <p:nvSpPr>
            <p:cNvPr id="33" name="object 8">
              <a:extLst>
                <a:ext uri="{FF2B5EF4-FFF2-40B4-BE49-F238E27FC236}">
                  <a16:creationId xmlns:a16="http://schemas.microsoft.com/office/drawing/2014/main" id="{05AFFDE1-5A84-4543-988A-5163DED9413E}"/>
                </a:ext>
              </a:extLst>
            </p:cNvPr>
            <p:cNvSpPr/>
            <p:nvPr/>
          </p:nvSpPr>
          <p:spPr>
            <a:xfrm>
              <a:off x="408418" y="2930357"/>
              <a:ext cx="3124350" cy="1385560"/>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8418" y="2773244"/>
              <a:ext cx="3124350" cy="1542673"/>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81985" y="3589058"/>
              <a:ext cx="2612637"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805940" y="3693832"/>
              <a:ext cx="2288212"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971369" y="2772866"/>
              <a:ext cx="3158046" cy="155607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grpSp>
          <p:nvGrpSpPr>
            <p:cNvPr id="48" name="object 23">
              <a:extLst>
                <a:ext uri="{FF2B5EF4-FFF2-40B4-BE49-F238E27FC236}">
                  <a16:creationId xmlns:a16="http://schemas.microsoft.com/office/drawing/2014/main" id="{65884777-412D-4813-8FD2-F90A03663736}"/>
                </a:ext>
              </a:extLst>
            </p:cNvPr>
            <p:cNvGrpSpPr/>
            <p:nvPr/>
          </p:nvGrpSpPr>
          <p:grpSpPr>
            <a:xfrm>
              <a:off x="4261000" y="3589058"/>
              <a:ext cx="2612637"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4386146" y="3693832"/>
              <a:ext cx="2288212"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sp>
          <p:nvSpPr>
            <p:cNvPr id="71" name="object 5">
              <a:extLst>
                <a:ext uri="{FF2B5EF4-FFF2-40B4-BE49-F238E27FC236}">
                  <a16:creationId xmlns:a16="http://schemas.microsoft.com/office/drawing/2014/main" id="{9E924F1E-88A7-46D4-B419-0A8DE1C080CF}"/>
                </a:ext>
              </a:extLst>
            </p:cNvPr>
            <p:cNvSpPr/>
            <p:nvPr/>
          </p:nvSpPr>
          <p:spPr>
            <a:xfrm>
              <a:off x="399907" y="5268166"/>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sp>
          <p:nvSpPr>
            <p:cNvPr id="72" name="object 10">
              <a:extLst>
                <a:ext uri="{FF2B5EF4-FFF2-40B4-BE49-F238E27FC236}">
                  <a16:creationId xmlns:a16="http://schemas.microsoft.com/office/drawing/2014/main" id="{70D34A0F-83AE-482F-8F59-A8A3D53F87DE}"/>
                </a:ext>
              </a:extLst>
            </p:cNvPr>
            <p:cNvSpPr txBox="1"/>
            <p:nvPr/>
          </p:nvSpPr>
          <p:spPr>
            <a:xfrm>
              <a:off x="884931" y="3000001"/>
              <a:ext cx="2167532" cy="391160"/>
            </a:xfrm>
            <a:prstGeom prst="rect">
              <a:avLst/>
            </a:prstGeom>
          </p:spPr>
          <p:txBody>
            <a:bodyPr vert="horz" wrap="square" lIns="0" tIns="12700" rIns="0" bIns="0" rtlCol="0">
              <a:spAutoFit/>
            </a:bodyPr>
            <a:lstStyle/>
            <a:p>
              <a:pPr marL="12700" algn="ctr">
                <a:lnSpc>
                  <a:spcPct val="100000"/>
                </a:lnSpc>
                <a:spcBef>
                  <a:spcPts val="100"/>
                </a:spcBef>
              </a:pPr>
              <a:r>
                <a:rPr lang="ja-JP" altLang="en-US" sz="2400" spc="95" dirty="0">
                  <a:latin typeface="+mn-lt"/>
                  <a:ea typeface="Arimo" panose="020B0604020202020204" pitchFamily="34" charset="0"/>
                  <a:cs typeface="Arimo" panose="020B0604020202020204" pitchFamily="34" charset="0"/>
                </a:rPr>
                <a:t>コンテナ</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sp>
          <p:nvSpPr>
            <p:cNvPr id="73" name="object 22">
              <a:extLst>
                <a:ext uri="{FF2B5EF4-FFF2-40B4-BE49-F238E27FC236}">
                  <a16:creationId xmlns:a16="http://schemas.microsoft.com/office/drawing/2014/main" id="{52EDE0B7-17E2-435C-8287-2B9C9BBA51B8}"/>
                </a:ext>
              </a:extLst>
            </p:cNvPr>
            <p:cNvSpPr txBox="1"/>
            <p:nvPr/>
          </p:nvSpPr>
          <p:spPr>
            <a:xfrm>
              <a:off x="4467330" y="3000001"/>
              <a:ext cx="2165182" cy="391160"/>
            </a:xfrm>
            <a:prstGeom prst="rect">
              <a:avLst/>
            </a:prstGeom>
          </p:spPr>
          <p:txBody>
            <a:bodyPr vert="horz" wrap="square" lIns="0" tIns="12700" rIns="0" bIns="0" rtlCol="0">
              <a:spAutoFit/>
            </a:bodyPr>
            <a:lstStyle/>
            <a:p>
              <a:pPr marL="12700" algn="ctr">
                <a:lnSpc>
                  <a:spcPct val="100000"/>
                </a:lnSpc>
                <a:spcBef>
                  <a:spcPts val="100"/>
                </a:spcBef>
              </a:pPr>
              <a:r>
                <a:rPr lang="ja-JP" altLang="en-US" sz="2400" dirty="0">
                  <a:latin typeface="+mn-lt"/>
                  <a:ea typeface="Arimo" panose="020B0604020202020204" pitchFamily="34" charset="0"/>
                  <a:cs typeface="Arimo" panose="020B0604020202020204" pitchFamily="34" charset="0"/>
                </a:rPr>
                <a:t>コンテナ</a:t>
              </a:r>
              <a:r>
                <a:rPr sz="2400" spc="30" dirty="0">
                  <a:latin typeface="+mn-lt"/>
                  <a:ea typeface="Arimo" panose="020B0604020202020204" pitchFamily="34" charset="0"/>
                  <a:cs typeface="Arimo" panose="020B0604020202020204" pitchFamily="34" charset="0"/>
                </a:rPr>
                <a:t>B</a:t>
              </a:r>
              <a:endParaRPr sz="2400" dirty="0">
                <a:latin typeface="+mn-lt"/>
                <a:ea typeface="Arimo" panose="020B0604020202020204" pitchFamily="34" charset="0"/>
                <a:cs typeface="Arimo" panose="020B0604020202020204" pitchFamily="34" charset="0"/>
              </a:endParaRPr>
            </a:p>
          </p:txBody>
        </p:sp>
      </p:grpSp>
    </p:spTree>
    <p:extLst>
      <p:ext uri="{BB962C8B-B14F-4D97-AF65-F5344CB8AC3E}">
        <p14:creationId xmlns:p14="http://schemas.microsoft.com/office/powerpoint/2010/main" val="37512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9</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4-2</a:t>
            </a:r>
            <a:r>
              <a:rPr lang="ja-JP" altLang="en-US" sz="2400" dirty="0">
                <a:latin typeface="+mn-lt"/>
                <a:ea typeface="Arimo" panose="020B0604020202020204" pitchFamily="34" charset="0"/>
                <a:cs typeface="Arimo" panose="020B0604020202020204" pitchFamily="34" charset="0"/>
              </a:rPr>
              <a:t>．コンテナ型仮想化の特徴</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400109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特徴</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単一の</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上で隔離された複数のコンテナが実行される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ベースとなる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と異なる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用のコンテナは実行できない</a:t>
            </a:r>
            <a:endParaRPr lang="en-US" altLang="ja-JP" sz="2000" dirty="0">
              <a:latin typeface="+mn-lt"/>
              <a:cs typeface="Arimo" panose="020B0604020202020204" pitchFamily="34" charset="0"/>
            </a:endParaRPr>
          </a:p>
          <a:p>
            <a:pPr marL="87630">
              <a:spcBef>
                <a:spcPts val="1000"/>
              </a:spcBef>
            </a:pPr>
            <a:r>
              <a:rPr lang="ja-JP" altLang="en-US" sz="1600" dirty="0">
                <a:latin typeface="+mn-lt"/>
                <a:cs typeface="Arimo" panose="020B0604020202020204" pitchFamily="34" charset="0"/>
              </a:rPr>
              <a:t>　　 </a:t>
            </a:r>
            <a:r>
              <a:rPr lang="en-US" altLang="ja-JP" sz="1600" dirty="0">
                <a:latin typeface="+mn-lt"/>
                <a:cs typeface="Arimo" panose="020B0604020202020204" pitchFamily="34" charset="0"/>
              </a:rPr>
              <a:t>(</a:t>
            </a:r>
            <a:r>
              <a:rPr lang="ja-JP" altLang="en-US" sz="1600" dirty="0">
                <a:latin typeface="+mn-lt"/>
                <a:cs typeface="Arimo" panose="020B0604020202020204" pitchFamily="34" charset="0"/>
              </a:rPr>
              <a:t>例</a:t>
            </a:r>
            <a:r>
              <a:rPr lang="en-US" altLang="ja-JP" sz="1600" dirty="0">
                <a:latin typeface="+mn-lt"/>
                <a:cs typeface="Arimo" panose="020B0604020202020204" pitchFamily="34" charset="0"/>
              </a:rPr>
              <a:t>:Linux</a:t>
            </a:r>
            <a:r>
              <a:rPr lang="ja-JP" altLang="en-US" sz="1600" dirty="0">
                <a:latin typeface="+mn-lt"/>
                <a:cs typeface="Arimo" panose="020B0604020202020204" pitchFamily="34" charset="0"/>
              </a:rPr>
              <a:t>上で</a:t>
            </a:r>
            <a:r>
              <a:rPr lang="en-US" altLang="ja-JP" sz="1600" dirty="0">
                <a:latin typeface="+mn-lt"/>
                <a:cs typeface="Arimo" panose="020B0604020202020204" pitchFamily="34" charset="0"/>
              </a:rPr>
              <a:t>Windows</a:t>
            </a:r>
            <a:r>
              <a:rPr lang="ja-JP" altLang="en-US" sz="1600" dirty="0">
                <a:latin typeface="+mn-lt"/>
                <a:cs typeface="Arimo" panose="020B0604020202020204" pitchFamily="34" charset="0"/>
              </a:rPr>
              <a:t>コンテナを動かすなど</a:t>
            </a:r>
            <a:r>
              <a:rPr lang="en-US" altLang="ja-JP" sz="1600" dirty="0">
                <a:latin typeface="+mn-lt"/>
                <a:cs typeface="Arimo" panose="020B0604020202020204" pitchFamily="34" charset="0"/>
              </a:rPr>
              <a:t>)</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コンテナ間でベースとなる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は共有される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コンテナはプロセスとして実行され、仮想化は行われない</a:t>
            </a:r>
            <a:br>
              <a:rPr lang="ja-JP" altLang="en-US" sz="2000" dirty="0">
                <a:latin typeface="+mn-lt"/>
                <a:cs typeface="Arimo" panose="020B0604020202020204" pitchFamily="34" charset="0"/>
              </a:rPr>
            </a:br>
            <a:r>
              <a:rPr lang="en-US" altLang="ja-JP" sz="1600" dirty="0">
                <a:latin typeface="+mn-lt"/>
                <a:cs typeface="Arimo" panose="020B0604020202020204" pitchFamily="34" charset="0"/>
              </a:rPr>
              <a:t>※</a:t>
            </a:r>
            <a:r>
              <a:rPr lang="ja-JP" altLang="en-US" sz="1600" dirty="0">
                <a:latin typeface="+mn-lt"/>
                <a:cs typeface="Arimo" panose="020B0604020202020204" pitchFamily="34" charset="0"/>
              </a:rPr>
              <a:t>仮想化とできることが似ているため 「コンテナ型仮想化」と表現されることがある</a:t>
            </a:r>
          </a:p>
          <a:p>
            <a:pPr marL="430530" indent="-342900">
              <a:spcBef>
                <a:spcPts val="1000"/>
              </a:spcBef>
              <a:buFont typeface="Arial" panose="020B0604020202020204" pitchFamily="34" charset="0"/>
              <a:buChar char="•"/>
            </a:pPr>
            <a:r>
              <a:rPr lang="en-US" altLang="ja-JP" sz="2000" dirty="0">
                <a:latin typeface="+mn-lt"/>
                <a:cs typeface="Arimo" panose="020B0604020202020204" pitchFamily="34" charset="0"/>
              </a:rPr>
              <a:t>Linux</a:t>
            </a:r>
            <a:r>
              <a:rPr lang="ja-JP" altLang="en-US" sz="2000" dirty="0">
                <a:latin typeface="+mn-lt"/>
                <a:cs typeface="Arimo" panose="020B0604020202020204" pitchFamily="34" charset="0"/>
              </a:rPr>
              <a:t>上では</a:t>
            </a:r>
            <a:r>
              <a:rPr lang="en-US" altLang="ja-JP" sz="2000" dirty="0">
                <a:latin typeface="+mn-lt"/>
                <a:cs typeface="Arimo" panose="020B0604020202020204" pitchFamily="34" charset="0"/>
              </a:rPr>
              <a:t>LXC</a:t>
            </a:r>
            <a:r>
              <a:rPr lang="ja-JP" altLang="en-US" sz="2000" dirty="0">
                <a:latin typeface="+mn-lt"/>
                <a:cs typeface="Arimo" panose="020B0604020202020204" pitchFamily="34" charset="0"/>
              </a:rPr>
              <a:t>や</a:t>
            </a:r>
            <a:r>
              <a:rPr lang="en-US" altLang="ja-JP" sz="2000" dirty="0" err="1">
                <a:latin typeface="+mn-lt"/>
                <a:cs typeface="Arimo" panose="020B0604020202020204" pitchFamily="34" charset="0"/>
              </a:rPr>
              <a:t>libcontainer</a:t>
            </a:r>
            <a:r>
              <a:rPr lang="ja-JP" altLang="en-US" sz="2000" dirty="0">
                <a:latin typeface="+mn-lt"/>
                <a:cs typeface="Arimo" panose="020B0604020202020204" pitchFamily="34" charset="0"/>
              </a:rPr>
              <a:t>が利用される</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10" name="Google Shape;98;p16">
            <a:extLst>
              <a:ext uri="{FF2B5EF4-FFF2-40B4-BE49-F238E27FC236}">
                <a16:creationId xmlns:a16="http://schemas.microsoft.com/office/drawing/2014/main" id="{5A7A75CF-96B1-42C6-A611-210E5B3AE5F2}"/>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コンテナ型仮想化②</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628593862"/>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2045</Words>
  <Application>Microsoft Office PowerPoint</Application>
  <PresentationFormat>ワイド画面</PresentationFormat>
  <Paragraphs>273</Paragraphs>
  <Slides>26</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Arial</vt:lpstr>
      <vt:lpstr>Century Gothic</vt:lpstr>
      <vt:lpstr>メイリオ</vt:lpstr>
      <vt:lpstr>HG丸ｺﾞｼｯｸM-PRO</vt:lpstr>
      <vt:lpstr>メイリオ</vt:lpstr>
      <vt:lpstr>VL PGothic</vt:lpstr>
      <vt:lpstr>游ゴシック</vt:lpstr>
      <vt:lpstr>Office テーマ</vt:lpstr>
      <vt:lpstr>Docker 環境構築</vt:lpstr>
      <vt:lpstr>目次</vt:lpstr>
      <vt:lpstr>サーバー仮想化環境の種類</vt:lpstr>
      <vt:lpstr>仮想マシン（VM）- ホストOS型仮想化①</vt:lpstr>
      <vt:lpstr>仮想マシン（VM）- ホストOS型仮想化②</vt:lpstr>
      <vt:lpstr>仮想マシン（VM）- ハイパーバイザー型仮想化①</vt:lpstr>
      <vt:lpstr>仮想マシン（VM）- ハイパーバイザー型仮想化②</vt:lpstr>
      <vt:lpstr>コンテナ- コンテナ型仮想化①</vt:lpstr>
      <vt:lpstr>コンテナ- コンテナ型仮想化②</vt:lpstr>
      <vt:lpstr>コンテナ- コンテナ型仮想化③</vt:lpstr>
      <vt:lpstr>仮想マシンとコンテナの比較</vt:lpstr>
      <vt:lpstr>Dockerとは</vt:lpstr>
      <vt:lpstr>Dockerの仕組み・構成</vt:lpstr>
      <vt:lpstr>Dockerをインストール 1/5</vt:lpstr>
      <vt:lpstr>Dockerをインストール 2/5</vt:lpstr>
      <vt:lpstr>Dockerをインストール 3/5</vt:lpstr>
      <vt:lpstr>Dockerをインストール 4/5</vt:lpstr>
      <vt:lpstr>Dockerをインストール 5/5</vt:lpstr>
      <vt:lpstr>Dockerをインストール 補足①</vt:lpstr>
      <vt:lpstr>Dockerをインストール 補足②</vt:lpstr>
      <vt:lpstr>Dockerfileの作成</vt:lpstr>
      <vt:lpstr>Dockerコンテナの起動</vt:lpstr>
      <vt:lpstr>Dockerコンテナのライフサイクル</vt:lpstr>
      <vt:lpstr>Docker Hub</vt:lpstr>
      <vt:lpstr>よく使われるコマンド・オプション一覧</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環境構築</dc:title>
  <dc:creator>USER</dc:creator>
  <cp:lastModifiedBy>Kotsubo Takayuki</cp:lastModifiedBy>
  <cp:revision>224</cp:revision>
  <dcterms:modified xsi:type="dcterms:W3CDTF">2020-05-08T05:10:20Z</dcterms:modified>
</cp:coreProperties>
</file>