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5143500" cx="9144000"/>
  <p:notesSz cx="6858000" cy="9144000"/>
  <p:embeddedFontLst>
    <p:embeddedFont>
      <p:font typeface="Lat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Lato-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Lato-bold.fntdata"/><Relationship Id="rId23" Type="http://schemas.openxmlformats.org/officeDocument/2006/relationships/slide" Target="slides/slide19.xml"/><Relationship Id="rId67" Type="http://schemas.openxmlformats.org/officeDocument/2006/relationships/font" Target="fonts/Lato-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a243dfcb1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a243dfcb1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18940634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8940634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18e00a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8e00a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d2540b30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d2540b30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a243dfc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a243dfc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ce4137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ce4137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分散とはいえ中央サーバを置くのが普通。しかし複数のサーバ間をまたいで情報をやりとりすることも可能。ただしそれは応用なので今回は紹介しない。</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a243dfcb1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a243dfcb1_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Microsoftに</a:t>
            </a:r>
            <a:r>
              <a:rPr lang="ja"/>
              <a:t>買収されたけど、まあそこは別にいいか</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d264575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d264575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a243dfcb1_6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a243dfcb1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d264575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d264575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a243dfcb1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a243dfcb1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d264575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d264575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d264575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d264575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a243dfcb1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a243dfcb1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d2645751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d2645751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d2645751f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d2645751f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d2645751f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d2645751f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d2645751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d2645751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d2645751f_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d2645751f_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d2645751f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d2645751f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cb6a69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cb6a69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18e00a7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8e00a7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cb6a69c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cb6a69c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3d2645751f_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d2645751f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cb6a69c5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cb6a69c5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d2645751f_5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d2645751f_5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3d2540b3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d2540b3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3d2540b30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d2540b3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3d2540b3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d2540b3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d2540b30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d2540b30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3d2540b3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d2540b30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3d2645751f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d2645751f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8e00a7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8e00a7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3a243dfcb1_6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a243dfcb1_6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3d2645751f_5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d2645751f_5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3d2540b30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d2540b30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3d2540b30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d2540b30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3d2645751f_5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d2645751f_5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3d2645751f_5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d2645751f_5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3d2645751f_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d2645751f_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3d031a8f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d031a8f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3d031a8f6a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d031a8f6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d031a8f6a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d031a8f6a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a984a4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da984a4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3d031a8f6a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d031a8f6a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3d031a8f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d031a8f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3d2645751f_5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d2645751f_5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3d2540b30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d2540b30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3d2540b30d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d2540b30d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3d2645751f_5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d2645751f_5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3d2540b30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d2540b30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3d2540b30d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d2540b30d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403675496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403675496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g40367549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40367549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243dfcb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243dfcb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40367549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40367549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40367549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40367549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40367549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40367549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036754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036754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d2540b30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d2540b30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d2540b30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d2540b30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None/>
              <a:defRPr>
                <a:solidFill>
                  <a:schemeClr val="lt1"/>
                </a:solidFill>
              </a:defRPr>
            </a:lvl2pPr>
            <a:lvl3pPr lvl="2" algn="ctr">
              <a:spcBef>
                <a:spcPts val="0"/>
              </a:spcBef>
              <a:spcAft>
                <a:spcPts val="0"/>
              </a:spcAft>
              <a:buClr>
                <a:schemeClr val="lt1"/>
              </a:buClr>
              <a:buSzPts val="3200"/>
              <a:buNone/>
              <a:defRPr>
                <a:solidFill>
                  <a:schemeClr val="lt1"/>
                </a:solidFill>
              </a:defRPr>
            </a:lvl3pPr>
            <a:lvl4pPr lvl="3" algn="ctr">
              <a:spcBef>
                <a:spcPts val="0"/>
              </a:spcBef>
              <a:spcAft>
                <a:spcPts val="0"/>
              </a:spcAft>
              <a:buClr>
                <a:schemeClr val="lt1"/>
              </a:buClr>
              <a:buSzPts val="3200"/>
              <a:buNone/>
              <a:defRPr>
                <a:solidFill>
                  <a:schemeClr val="lt1"/>
                </a:solidFill>
              </a:defRPr>
            </a:lvl4pPr>
            <a:lvl5pPr lvl="4" algn="ctr">
              <a:spcBef>
                <a:spcPts val="0"/>
              </a:spcBef>
              <a:spcAft>
                <a:spcPts val="0"/>
              </a:spcAft>
              <a:buClr>
                <a:schemeClr val="lt1"/>
              </a:buClr>
              <a:buSzPts val="3200"/>
              <a:buNone/>
              <a:defRPr>
                <a:solidFill>
                  <a:schemeClr val="lt1"/>
                </a:solidFill>
              </a:defRPr>
            </a:lvl5pPr>
            <a:lvl6pPr lvl="5" algn="ctr">
              <a:spcBef>
                <a:spcPts val="0"/>
              </a:spcBef>
              <a:spcAft>
                <a:spcPts val="0"/>
              </a:spcAft>
              <a:buClr>
                <a:schemeClr val="lt1"/>
              </a:buClr>
              <a:buSzPts val="3200"/>
              <a:buNone/>
              <a:defRPr>
                <a:solidFill>
                  <a:schemeClr val="lt1"/>
                </a:solidFill>
              </a:defRPr>
            </a:lvl6pPr>
            <a:lvl7pPr lvl="6" algn="ctr">
              <a:spcBef>
                <a:spcPts val="0"/>
              </a:spcBef>
              <a:spcAft>
                <a:spcPts val="0"/>
              </a:spcAft>
              <a:buClr>
                <a:schemeClr val="lt1"/>
              </a:buClr>
              <a:buSzPts val="3200"/>
              <a:buNone/>
              <a:defRPr>
                <a:solidFill>
                  <a:schemeClr val="lt1"/>
                </a:solidFill>
              </a:defRPr>
            </a:lvl7pPr>
            <a:lvl8pPr lvl="7" algn="ctr">
              <a:spcBef>
                <a:spcPts val="0"/>
              </a:spcBef>
              <a:spcAft>
                <a:spcPts val="0"/>
              </a:spcAft>
              <a:buClr>
                <a:schemeClr val="lt1"/>
              </a:buClr>
              <a:buSzPts val="3200"/>
              <a:buNone/>
              <a:defRPr>
                <a:solidFill>
                  <a:schemeClr val="lt1"/>
                </a:solidFill>
              </a:defRPr>
            </a:lvl8pPr>
            <a:lvl9pPr lvl="8" algn="ctr">
              <a:spcBef>
                <a:spcPts val="0"/>
              </a:spcBef>
              <a:spcAft>
                <a:spcPts val="0"/>
              </a:spcAft>
              <a:buClr>
                <a:schemeClr val="lt1"/>
              </a:buClr>
              <a:buSzPts val="3200"/>
              <a:buNone/>
              <a:defRPr>
                <a:solidFill>
                  <a:schemeClr val="lt1"/>
                </a:solidFill>
              </a:defRPr>
            </a:lvl9pPr>
          </a:lstStyle>
          <a:p/>
        </p:txBody>
      </p:sp>
      <p:sp>
        <p:nvSpPr>
          <p:cNvPr id="14" name="Google Shape;14;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5" name="Google Shape;55;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b="0" sz="4800">
                <a:solidFill>
                  <a:schemeClr val="lt1"/>
                </a:solidFill>
              </a:defRPr>
            </a:lvl1pPr>
            <a:lvl2pPr lvl="1" algn="ctr">
              <a:spcBef>
                <a:spcPts val="0"/>
              </a:spcBef>
              <a:spcAft>
                <a:spcPts val="0"/>
              </a:spcAft>
              <a:buClr>
                <a:schemeClr val="lt1"/>
              </a:buClr>
              <a:buSzPts val="4800"/>
              <a:buNone/>
              <a:defRPr b="0" sz="4800">
                <a:solidFill>
                  <a:schemeClr val="lt1"/>
                </a:solidFill>
              </a:defRPr>
            </a:lvl2pPr>
            <a:lvl3pPr lvl="2" algn="ctr">
              <a:spcBef>
                <a:spcPts val="0"/>
              </a:spcBef>
              <a:spcAft>
                <a:spcPts val="0"/>
              </a:spcAft>
              <a:buClr>
                <a:schemeClr val="lt1"/>
              </a:buClr>
              <a:buSzPts val="4800"/>
              <a:buNone/>
              <a:defRPr b="0" sz="4800">
                <a:solidFill>
                  <a:schemeClr val="lt1"/>
                </a:solidFill>
              </a:defRPr>
            </a:lvl3pPr>
            <a:lvl4pPr lvl="3" algn="ctr">
              <a:spcBef>
                <a:spcPts val="0"/>
              </a:spcBef>
              <a:spcAft>
                <a:spcPts val="0"/>
              </a:spcAft>
              <a:buClr>
                <a:schemeClr val="lt1"/>
              </a:buClr>
              <a:buSzPts val="4800"/>
              <a:buNone/>
              <a:defRPr b="0" sz="4800">
                <a:solidFill>
                  <a:schemeClr val="lt1"/>
                </a:solidFill>
              </a:defRPr>
            </a:lvl4pPr>
            <a:lvl5pPr lvl="4" algn="ctr">
              <a:spcBef>
                <a:spcPts val="0"/>
              </a:spcBef>
              <a:spcAft>
                <a:spcPts val="0"/>
              </a:spcAft>
              <a:buClr>
                <a:schemeClr val="lt1"/>
              </a:buClr>
              <a:buSzPts val="4800"/>
              <a:buNone/>
              <a:defRPr b="0" sz="4800">
                <a:solidFill>
                  <a:schemeClr val="lt1"/>
                </a:solidFill>
              </a:defRPr>
            </a:lvl5pPr>
            <a:lvl6pPr lvl="5" algn="ctr">
              <a:spcBef>
                <a:spcPts val="0"/>
              </a:spcBef>
              <a:spcAft>
                <a:spcPts val="0"/>
              </a:spcAft>
              <a:buClr>
                <a:schemeClr val="lt1"/>
              </a:buClr>
              <a:buSzPts val="4800"/>
              <a:buNone/>
              <a:defRPr b="0" sz="4800">
                <a:solidFill>
                  <a:schemeClr val="lt1"/>
                </a:solidFill>
              </a:defRPr>
            </a:lvl6pPr>
            <a:lvl7pPr lvl="6" algn="ctr">
              <a:spcBef>
                <a:spcPts val="0"/>
              </a:spcBef>
              <a:spcAft>
                <a:spcPts val="0"/>
              </a:spcAft>
              <a:buClr>
                <a:schemeClr val="lt1"/>
              </a:buClr>
              <a:buSzPts val="4800"/>
              <a:buNone/>
              <a:defRPr b="0" sz="4800">
                <a:solidFill>
                  <a:schemeClr val="lt1"/>
                </a:solidFill>
              </a:defRPr>
            </a:lvl7pPr>
            <a:lvl8pPr lvl="7" algn="ctr">
              <a:spcBef>
                <a:spcPts val="0"/>
              </a:spcBef>
              <a:spcAft>
                <a:spcPts val="0"/>
              </a:spcAft>
              <a:buClr>
                <a:schemeClr val="lt1"/>
              </a:buClr>
              <a:buSzPts val="4800"/>
              <a:buNone/>
              <a:defRPr b="0" sz="4800">
                <a:solidFill>
                  <a:schemeClr val="lt1"/>
                </a:solidFill>
              </a:defRPr>
            </a:lvl8pPr>
            <a:lvl9pPr lvl="8" algn="ctr">
              <a:spcBef>
                <a:spcPts val="0"/>
              </a:spcBef>
              <a:spcAft>
                <a:spcPts val="0"/>
              </a:spcAft>
              <a:buClr>
                <a:schemeClr val="lt1"/>
              </a:buClr>
              <a:buSzPts val="4800"/>
              <a:buNone/>
              <a:defRPr b="0" sz="4800">
                <a:solidFill>
                  <a:schemeClr val="lt1"/>
                </a:solidFill>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
        <p:nvSpPr>
          <p:cNvPr id="19" name="Google Shape;19;p3"/>
          <p:cNvSpPr txBox="1"/>
          <p:nvPr/>
        </p:nvSpPr>
        <p:spPr>
          <a:xfrm>
            <a:off x="-2169" y="7050"/>
            <a:ext cx="1811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3F3F3"/>
                </a:solidFill>
                <a:latin typeface="Verdana"/>
                <a:ea typeface="Verdana"/>
                <a:cs typeface="Verdana"/>
                <a:sym typeface="Verdana"/>
              </a:rPr>
              <a:t>Gitﾊﾝｽﾞｵﾝ Lv1 (ﾌﾞﾗｳｻﾞ操作)</a:t>
            </a:r>
            <a:endParaRPr sz="1000">
              <a:solidFill>
                <a:srgbClr val="F3F3F3"/>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2083975" y="391350"/>
            <a:ext cx="6748200" cy="626100"/>
          </a:xfrm>
          <a:prstGeom prst="rect">
            <a:avLst/>
          </a:prstGeom>
        </p:spPr>
        <p:txBody>
          <a:bodyPr anchorCtr="0" anchor="t" bIns="91425" lIns="91425" spcFirstLastPara="1" rIns="91425" wrap="square" tIns="91425"/>
          <a:lstStyle>
            <a:lvl1pPr lvl="0">
              <a:spcBef>
                <a:spcPts val="0"/>
              </a:spcBef>
              <a:spcAft>
                <a:spcPts val="0"/>
              </a:spcAft>
              <a:buSzPts val="2800"/>
              <a:buNone/>
              <a:defRPr sz="2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 name="Google Shape;23;p4"/>
          <p:cNvSpPr txBox="1"/>
          <p:nvPr>
            <p:ph idx="1" type="body"/>
          </p:nvPr>
        </p:nvSpPr>
        <p:spPr>
          <a:xfrm>
            <a:off x="2084075" y="1152475"/>
            <a:ext cx="6748200" cy="3416400"/>
          </a:xfrm>
          <a:prstGeom prst="rect">
            <a:avLst/>
          </a:prstGeom>
        </p:spPr>
        <p:txBody>
          <a:bodyPr anchorCtr="0" anchor="t" bIns="91425" lIns="91425" spcFirstLastPara="1" rIns="91425" wrap="square" tIns="91425"/>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5" name="Google Shape;25;p4"/>
          <p:cNvSpPr txBox="1"/>
          <p:nvPr/>
        </p:nvSpPr>
        <p:spPr>
          <a:xfrm>
            <a:off x="270650" y="391350"/>
            <a:ext cx="1566000" cy="443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目次</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・イベント案内等</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・Git,GitHub</a:t>
            </a:r>
            <a:r>
              <a:rPr lang="ja" sz="1100">
                <a:solidFill>
                  <a:srgbClr val="666666"/>
                </a:solidFill>
                <a:latin typeface="Verdana"/>
                <a:ea typeface="Verdana"/>
                <a:cs typeface="Verdana"/>
                <a:sym typeface="Verdana"/>
              </a:rPr>
              <a:t>概要</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リポジトリ説明</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コミット説明</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アカウント設定</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リポジトリ閲覧</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リポジトリ管理</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・Issues</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共同作業</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プルリクエスト</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・その他</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t/>
            </a:r>
            <a:endParaRPr sz="1100">
              <a:solidFill>
                <a:srgbClr val="666666"/>
              </a:solidFill>
              <a:latin typeface="Verdana"/>
              <a:ea typeface="Verdana"/>
              <a:cs typeface="Verdana"/>
              <a:sym typeface="Verdana"/>
            </a:endParaRPr>
          </a:p>
        </p:txBody>
      </p:sp>
      <p:sp>
        <p:nvSpPr>
          <p:cNvPr id="26" name="Google Shape;26;p4"/>
          <p:cNvSpPr txBox="1"/>
          <p:nvPr/>
        </p:nvSpPr>
        <p:spPr>
          <a:xfrm>
            <a:off x="-2169" y="7050"/>
            <a:ext cx="1811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Gitﾊﾝｽﾞｵﾝ Lv1 (</a:t>
            </a:r>
            <a:r>
              <a:rPr lang="ja" sz="1000">
                <a:solidFill>
                  <a:srgbClr val="666666"/>
                </a:solidFill>
                <a:latin typeface="Verdana"/>
                <a:ea typeface="Verdana"/>
                <a:cs typeface="Verdana"/>
                <a:sym typeface="Verdana"/>
              </a:rPr>
              <a:t>ﾌﾞﾗｳｻﾞ操作</a:t>
            </a:r>
            <a:r>
              <a:rPr lang="ja" sz="1000">
                <a:solidFill>
                  <a:srgbClr val="666666"/>
                </a:solidFill>
                <a:latin typeface="Verdana"/>
                <a:ea typeface="Verdana"/>
                <a:cs typeface="Verdana"/>
                <a:sym typeface="Verdana"/>
              </a:rPr>
              <a:t>)</a:t>
            </a:r>
            <a:endParaRPr sz="1000">
              <a:solidFill>
                <a:srgbClr val="666666"/>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b="0" sz="4800">
                <a:solidFill>
                  <a:schemeClr val="lt1"/>
                </a:solidFill>
              </a:defRPr>
            </a:lvl1pPr>
            <a:lvl2pPr lvl="1">
              <a:spcBef>
                <a:spcPts val="0"/>
              </a:spcBef>
              <a:spcAft>
                <a:spcPts val="0"/>
              </a:spcAft>
              <a:buClr>
                <a:schemeClr val="lt1"/>
              </a:buClr>
              <a:buSzPts val="4800"/>
              <a:buNone/>
              <a:defRPr b="0" sz="4800">
                <a:solidFill>
                  <a:schemeClr val="lt1"/>
                </a:solidFill>
              </a:defRPr>
            </a:lvl2pPr>
            <a:lvl3pPr lvl="2">
              <a:spcBef>
                <a:spcPts val="0"/>
              </a:spcBef>
              <a:spcAft>
                <a:spcPts val="0"/>
              </a:spcAft>
              <a:buClr>
                <a:schemeClr val="lt1"/>
              </a:buClr>
              <a:buSzPts val="4800"/>
              <a:buNone/>
              <a:defRPr b="0" sz="4800">
                <a:solidFill>
                  <a:schemeClr val="lt1"/>
                </a:solidFill>
              </a:defRPr>
            </a:lvl3pPr>
            <a:lvl4pPr lvl="3">
              <a:spcBef>
                <a:spcPts val="0"/>
              </a:spcBef>
              <a:spcAft>
                <a:spcPts val="0"/>
              </a:spcAft>
              <a:buClr>
                <a:schemeClr val="lt1"/>
              </a:buClr>
              <a:buSzPts val="4800"/>
              <a:buNone/>
              <a:defRPr b="0" sz="4800">
                <a:solidFill>
                  <a:schemeClr val="lt1"/>
                </a:solidFill>
              </a:defRPr>
            </a:lvl4pPr>
            <a:lvl5pPr lvl="4">
              <a:spcBef>
                <a:spcPts val="0"/>
              </a:spcBef>
              <a:spcAft>
                <a:spcPts val="0"/>
              </a:spcAft>
              <a:buClr>
                <a:schemeClr val="lt1"/>
              </a:buClr>
              <a:buSzPts val="4800"/>
              <a:buNone/>
              <a:defRPr b="0" sz="4800">
                <a:solidFill>
                  <a:schemeClr val="lt1"/>
                </a:solidFill>
              </a:defRPr>
            </a:lvl5pPr>
            <a:lvl6pPr lvl="5">
              <a:spcBef>
                <a:spcPts val="0"/>
              </a:spcBef>
              <a:spcAft>
                <a:spcPts val="0"/>
              </a:spcAft>
              <a:buClr>
                <a:schemeClr val="lt1"/>
              </a:buClr>
              <a:buSzPts val="4800"/>
              <a:buNone/>
              <a:defRPr b="0" sz="4800">
                <a:solidFill>
                  <a:schemeClr val="lt1"/>
                </a:solidFill>
              </a:defRPr>
            </a:lvl6pPr>
            <a:lvl7pPr lvl="6">
              <a:spcBef>
                <a:spcPts val="0"/>
              </a:spcBef>
              <a:spcAft>
                <a:spcPts val="0"/>
              </a:spcAft>
              <a:buClr>
                <a:schemeClr val="lt1"/>
              </a:buClr>
              <a:buSzPts val="4800"/>
              <a:buNone/>
              <a:defRPr b="0" sz="4800">
                <a:solidFill>
                  <a:schemeClr val="lt1"/>
                </a:solidFill>
              </a:defRPr>
            </a:lvl7pPr>
            <a:lvl8pPr lvl="7">
              <a:spcBef>
                <a:spcPts val="0"/>
              </a:spcBef>
              <a:spcAft>
                <a:spcPts val="0"/>
              </a:spcAft>
              <a:buClr>
                <a:schemeClr val="lt1"/>
              </a:buClr>
              <a:buSzPts val="4800"/>
              <a:buNone/>
              <a:defRPr b="0" sz="4800">
                <a:solidFill>
                  <a:schemeClr val="lt1"/>
                </a:solidFill>
              </a:defRPr>
            </a:lvl8pPr>
            <a:lvl9pPr lvl="8">
              <a:spcBef>
                <a:spcPts val="0"/>
              </a:spcBef>
              <a:spcAft>
                <a:spcPts val="0"/>
              </a:spcAft>
              <a:buClr>
                <a:schemeClr val="lt1"/>
              </a:buClr>
              <a:buSzPts val="4800"/>
              <a:buNone/>
              <a:defRPr b="0"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1pPr>
            <a:lvl2pPr lvl="1">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2pPr>
            <a:lvl3pPr lvl="2">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3pPr>
            <a:lvl4pPr lvl="3">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4pPr>
            <a:lvl5pPr lvl="4">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5pPr>
            <a:lvl6pPr lvl="5">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6pPr>
            <a:lvl7pPr lvl="6">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7pPr>
            <a:lvl8pPr lvl="7">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8pPr>
            <a:lvl9pPr lvl="8">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9pPr>
          </a:lstStyle>
          <a:p/>
        </p:txBody>
      </p:sp>
      <p:sp>
        <p:nvSpPr>
          <p:cNvPr id="7" name="Google Shape;7;p1"/>
          <p:cNvSpPr txBox="1"/>
          <p:nvPr>
            <p:ph idx="1" type="body"/>
          </p:nvPr>
        </p:nvSpPr>
        <p:spPr>
          <a:xfrm>
            <a:off x="2281175" y="1152475"/>
            <a:ext cx="65511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Verdana"/>
              <a:buChar char="●"/>
              <a:defRPr sz="1800">
                <a:solidFill>
                  <a:schemeClr val="dk2"/>
                </a:solidFill>
                <a:latin typeface="Verdana"/>
                <a:ea typeface="Verdana"/>
                <a:cs typeface="Verdana"/>
                <a:sym typeface="Verdana"/>
              </a:defRPr>
            </a:lvl1pPr>
            <a:lvl2pPr indent="-317500" lvl="1" marL="914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2pPr>
            <a:lvl3pPr indent="-317500" lvl="2" marL="1371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3pPr>
            <a:lvl4pPr indent="-317500" lvl="3" marL="18288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4pPr>
            <a:lvl5pPr indent="-317500" lvl="4" marL="22860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5pPr>
            <a:lvl6pPr indent="-317500" lvl="5" marL="27432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6pPr>
            <a:lvl7pPr indent="-317500" lvl="6" marL="3200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7pPr>
            <a:lvl8pPr indent="-317500" lvl="7" marL="3657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8pPr>
            <a:lvl9pPr indent="-317500" lvl="8" marL="4114800">
              <a:lnSpc>
                <a:spcPct val="115000"/>
              </a:lnSpc>
              <a:spcBef>
                <a:spcPts val="1600"/>
              </a:spcBef>
              <a:spcAft>
                <a:spcPts val="1600"/>
              </a:spcAft>
              <a:buClr>
                <a:schemeClr val="dk2"/>
              </a:buClr>
              <a:buSzPts val="1400"/>
              <a:buFont typeface="Verdana"/>
              <a:buChar char="■"/>
              <a:defRPr>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pic>
        <p:nvPicPr>
          <p:cNvPr id="9" name="Google Shape;9;p1"/>
          <p:cNvPicPr preferRelativeResize="0"/>
          <p:nvPr/>
        </p:nvPicPr>
        <p:blipFill>
          <a:blip r:embed="rId1">
            <a:alphaModFix amt="50000"/>
          </a:blip>
          <a:stretch>
            <a:fillRect/>
          </a:stretch>
        </p:blipFill>
        <p:spPr>
          <a:xfrm>
            <a:off x="7896277" y="202625"/>
            <a:ext cx="1142674" cy="9498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dw7sw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witter.com/kobake_" TargetMode="External"/><Relationship Id="rId4" Type="http://schemas.openxmlformats.org/officeDocument/2006/relationships/hyperlink" Target="http://clock-up.jp/" TargetMode="External"/><Relationship Id="rId5" Type="http://schemas.openxmlformats.org/officeDocument/2006/relationships/hyperlink" Target="http://blog.clock-up.jp/" TargetMode="External"/><Relationship Id="rId6" Type="http://schemas.openxmlformats.org/officeDocument/2006/relationships/hyperlink" Target="https://github.com/kobake" TargetMode="External"/><Relationship Id="rId7" Type="http://schemas.openxmlformats.org/officeDocument/2006/relationships/hyperlink" Target="https://github.com/sakura-editor/sakura" TargetMode="External"/><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trend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settings/profile" TargetMode="External"/><Relationship Id="rId4" Type="http://schemas.openxmlformats.org/officeDocument/2006/relationships/image" Target="../media/image10.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hyperlink" Target="https://github.com/settings/email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bitcoin/bitcoin" TargetMode="External"/><Relationship Id="rId4" Type="http://schemas.openxmlformats.org/officeDocument/2006/relationships/image" Target="../media/image35.png"/><Relationship Id="rId5" Type="http://schemas.openxmlformats.org/officeDocument/2006/relationships/hyperlink" Target="https://github.com/trend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46.png"/><Relationship Id="rId5"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 Id="rId4" Type="http://schemas.openxmlformats.org/officeDocument/2006/relationships/image" Target="../media/image33.png"/><Relationship Id="rId5" Type="http://schemas.openxmlformats.org/officeDocument/2006/relationships/image" Target="../media/image23.png"/><Relationship Id="rId6"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45.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51.png"/><Relationship Id="rId5" Type="http://schemas.openxmlformats.org/officeDocument/2006/relationships/image" Target="../media/image41.png"/><Relationship Id="rId6"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3.png"/><Relationship Id="rId4" Type="http://schemas.openxmlformats.org/officeDocument/2006/relationships/image" Target="../media/image50.png"/><Relationship Id="rId5" Type="http://schemas.openxmlformats.org/officeDocument/2006/relationships/image" Target="../media/image40.png"/><Relationship Id="rId6"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9.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 Id="rId4" Type="http://schemas.openxmlformats.org/officeDocument/2006/relationships/image" Target="../media/image48.png"/><Relationship Id="rId5"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github.com/kobake/sample/issues" TargetMode="Externa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7.png"/><Relationship Id="rId4" Type="http://schemas.openxmlformats.org/officeDocument/2006/relationships/image" Target="../media/image56.png"/><Relationship Id="rId5" Type="http://schemas.openxmlformats.org/officeDocument/2006/relationships/image" Target="../media/image6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0.png"/><Relationship Id="rId4" Type="http://schemas.openxmlformats.org/officeDocument/2006/relationships/image" Target="../media/image62.png"/><Relationship Id="rId5"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goo.gl/Fczg4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github.com/libgit2/libgit2sharp/wiki/git-pull" TargetMode="Externa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github.com/libgit2/libgit2sharp/issues/1575" TargetMode="Externa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github.com/sakura-editor/sakura/pull/330" TargetMode="Externa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oss.connpas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oo.gl/Fczg4A"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iscord.gg/2mJ5uTb" TargetMode="External"/><Relationship Id="rId4" Type="http://schemas.openxmlformats.org/officeDocument/2006/relationships/hyperlink" Target="https://discordapp.com/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2998175" y="1316250"/>
            <a:ext cx="3138900" cy="266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400"/>
              <a:t>Git ハンズオン Lv1</a:t>
            </a:r>
            <a:br>
              <a:rPr lang="ja" sz="2400"/>
            </a:br>
            <a:br>
              <a:rPr lang="ja" sz="2400"/>
            </a:br>
            <a:r>
              <a:rPr lang="ja" sz="2400"/>
              <a:t>Git ツール不要のGitHub  操作</a:t>
            </a:r>
            <a:br>
              <a:rPr lang="ja" sz="2400"/>
            </a:br>
            <a:br>
              <a:rPr lang="ja" sz="2400"/>
            </a:br>
            <a:r>
              <a:rPr lang="ja" sz="2400"/>
              <a:t>(茅場町)</a:t>
            </a:r>
            <a:endParaRPr sz="2400"/>
          </a:p>
        </p:txBody>
      </p:sp>
      <p:sp>
        <p:nvSpPr>
          <p:cNvPr id="64" name="Google Shape;64;p13"/>
          <p:cNvSpPr txBox="1"/>
          <p:nvPr/>
        </p:nvSpPr>
        <p:spPr>
          <a:xfrm>
            <a:off x="2760175" y="4510500"/>
            <a:ext cx="36363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u="sng">
                <a:solidFill>
                  <a:schemeClr val="hlink"/>
                </a:solidFill>
                <a:latin typeface="Verdana"/>
                <a:ea typeface="Verdana"/>
                <a:cs typeface="Verdana"/>
                <a:sym typeface="Verdana"/>
                <a:hlinkClick r:id="rId3"/>
              </a:rPr>
              <a:t>https://goo.gl/dw7swx</a:t>
            </a:r>
            <a:endParaRPr b="1"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ハンズオン対象者</a:t>
            </a:r>
            <a:endParaRPr/>
          </a:p>
        </p:txBody>
      </p:sp>
      <p:sp>
        <p:nvSpPr>
          <p:cNvPr id="131" name="Google Shape;131;p22"/>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・Git 未経験者または経験の浅い方</a:t>
            </a:r>
            <a:endParaRPr sz="1600">
              <a:solidFill>
                <a:srgbClr val="5E696C"/>
              </a:solidFill>
            </a:endParaRPr>
          </a:p>
          <a:p>
            <a:pPr indent="0" lvl="0" marL="0" rtl="0" algn="l">
              <a:spcBef>
                <a:spcPts val="1600"/>
              </a:spcBef>
              <a:spcAft>
                <a:spcPts val="0"/>
              </a:spcAft>
              <a:buNone/>
            </a:pPr>
            <a:r>
              <a:rPr lang="ja" sz="1600">
                <a:solidFill>
                  <a:srgbClr val="5E696C"/>
                </a:solidFill>
              </a:rPr>
              <a:t>・GitHub の</a:t>
            </a:r>
            <a:r>
              <a:rPr lang="ja" sz="1600">
                <a:solidFill>
                  <a:srgbClr val="5E696C"/>
                </a:solidFill>
              </a:rPr>
              <a:t>基本機能を知りたい方</a:t>
            </a:r>
            <a:endParaRPr sz="1600">
              <a:solidFill>
                <a:srgbClr val="5E696C"/>
              </a:solidFill>
            </a:endParaRPr>
          </a:p>
          <a:p>
            <a:pPr indent="0" lvl="0" marL="0" rtl="0" algn="l">
              <a:spcBef>
                <a:spcPts val="1600"/>
              </a:spcBef>
              <a:spcAft>
                <a:spcPts val="0"/>
              </a:spcAft>
              <a:buNone/>
            </a:pPr>
            <a:r>
              <a:t/>
            </a:r>
            <a:endParaRPr sz="1600">
              <a:solidFill>
                <a:srgbClr val="5E696C"/>
              </a:solidFill>
            </a:endParaRPr>
          </a:p>
          <a:p>
            <a:pPr indent="0" lvl="0" marL="0" rtl="0" algn="l">
              <a:spcBef>
                <a:spcPts val="1600"/>
              </a:spcBef>
              <a:spcAft>
                <a:spcPts val="0"/>
              </a:spcAft>
              <a:buNone/>
            </a:pPr>
            <a:r>
              <a:rPr lang="ja" sz="1600">
                <a:solidFill>
                  <a:srgbClr val="5E696C"/>
                </a:solidFill>
              </a:rPr>
              <a:t>※ Git, GitHub に既に慣れている方には少し退屈かもしれません</a:t>
            </a:r>
            <a:endParaRPr sz="1600">
              <a:solidFill>
                <a:srgbClr val="5E696C"/>
              </a:solidFill>
            </a:endParaRPr>
          </a:p>
          <a:p>
            <a:pPr indent="0" lvl="0" marL="0" rtl="0" algn="l">
              <a:spcBef>
                <a:spcPts val="1600"/>
              </a:spcBef>
              <a:spcAft>
                <a:spcPts val="0"/>
              </a:spcAft>
              <a:buNone/>
            </a:pPr>
            <a:br>
              <a:rPr lang="ja" sz="1600">
                <a:solidFill>
                  <a:srgbClr val="5E696C"/>
                </a:solidFill>
              </a:rPr>
            </a:br>
            <a:br>
              <a:rPr lang="ja" sz="1600">
                <a:solidFill>
                  <a:srgbClr val="5E696C"/>
                </a:solidFill>
              </a:rPr>
            </a:br>
            <a:endParaRPr sz="1600">
              <a:solidFill>
                <a:srgbClr val="5E696C"/>
              </a:solidFill>
            </a:endParaRPr>
          </a:p>
          <a:p>
            <a:pPr indent="0" lvl="0" marL="0" rtl="0" algn="l">
              <a:spcBef>
                <a:spcPts val="1600"/>
              </a:spcBef>
              <a:spcAft>
                <a:spcPts val="0"/>
              </a:spcAft>
              <a:buNone/>
            </a:pPr>
            <a:r>
              <a:t/>
            </a:r>
            <a:endParaRPr sz="1600">
              <a:solidFill>
                <a:srgbClr val="5E696C"/>
              </a:solidFill>
            </a:endParaRPr>
          </a:p>
        </p:txBody>
      </p:sp>
      <p:sp>
        <p:nvSpPr>
          <p:cNvPr id="132" name="Google Shape;132;p22"/>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登壇者自己紹介</a:t>
            </a:r>
            <a:endParaRPr/>
          </a:p>
        </p:txBody>
      </p:sp>
      <p:sp>
        <p:nvSpPr>
          <p:cNvPr id="138" name="Google Shape;138;p23"/>
          <p:cNvSpPr txBox="1"/>
          <p:nvPr>
            <p:ph idx="1" type="body"/>
          </p:nvPr>
        </p:nvSpPr>
        <p:spPr>
          <a:xfrm>
            <a:off x="3807125" y="1152475"/>
            <a:ext cx="502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u="sng">
                <a:solidFill>
                  <a:schemeClr val="accent5"/>
                </a:solidFill>
                <a:hlinkClick r:id="rId3"/>
              </a:rPr>
              <a:t>@kobake_</a:t>
            </a:r>
            <a:r>
              <a:rPr lang="ja" sz="1400"/>
              <a:t> (こばやん)</a:t>
            </a:r>
            <a:endParaRPr sz="1400"/>
          </a:p>
          <a:p>
            <a:pPr indent="0" lvl="0" marL="0" rtl="0" algn="l">
              <a:spcBef>
                <a:spcPts val="1600"/>
              </a:spcBef>
              <a:spcAft>
                <a:spcPts val="0"/>
              </a:spcAft>
              <a:buNone/>
            </a:pPr>
            <a:r>
              <a:rPr lang="ja" sz="1400" u="sng">
                <a:solidFill>
                  <a:schemeClr val="accent5"/>
                </a:solidFill>
                <a:hlinkClick r:id="rId4"/>
              </a:rPr>
              <a:t>http://clock-up.jp/</a:t>
            </a:r>
            <a:r>
              <a:rPr lang="ja" sz="1400"/>
              <a:t>			clock-up.jp</a:t>
            </a:r>
            <a:br>
              <a:rPr lang="ja" sz="1400"/>
            </a:br>
            <a:r>
              <a:rPr lang="ja" sz="1400" u="sng">
                <a:solidFill>
                  <a:schemeClr val="accent5"/>
                </a:solidFill>
                <a:hlinkClick r:id="rId5"/>
              </a:rPr>
              <a:t>http://blog.clock-up.jp/</a:t>
            </a:r>
            <a:r>
              <a:rPr lang="ja" sz="1400"/>
              <a:t>		clock-up-blog</a:t>
            </a:r>
            <a:br>
              <a:rPr lang="ja" sz="1400"/>
            </a:br>
            <a:r>
              <a:rPr lang="ja" sz="1400" u="sng">
                <a:solidFill>
                  <a:schemeClr val="accent5"/>
                </a:solidFill>
                <a:hlinkClick r:id="rId6"/>
              </a:rPr>
              <a:t>https://github.com/kobake</a:t>
            </a:r>
            <a:r>
              <a:rPr lang="ja" sz="1400"/>
              <a:t>	GitHub: kobake</a:t>
            </a:r>
            <a:br>
              <a:rPr lang="ja" sz="1400"/>
            </a:br>
            <a:endParaRPr sz="1400"/>
          </a:p>
          <a:p>
            <a:pPr indent="0" lvl="0" marL="0" rtl="0" algn="l">
              <a:spcBef>
                <a:spcPts val="1600"/>
              </a:spcBef>
              <a:spcAft>
                <a:spcPts val="0"/>
              </a:spcAft>
              <a:buNone/>
            </a:pPr>
            <a:r>
              <a:rPr lang="ja" sz="1400"/>
              <a:t>元ゲームプログラマ。</a:t>
            </a:r>
            <a:br>
              <a:rPr lang="ja" sz="1400"/>
            </a:br>
            <a:r>
              <a:rPr lang="ja" sz="1400"/>
              <a:t>C</a:t>
            </a:r>
            <a:r>
              <a:rPr lang="ja" sz="1400"/>
              <a:t>++ / C# / Bitcoin 等。</a:t>
            </a:r>
            <a:endParaRPr sz="1400"/>
          </a:p>
          <a:p>
            <a:pPr indent="0" lvl="0" marL="0" rtl="0" algn="l">
              <a:spcBef>
                <a:spcPts val="1600"/>
              </a:spcBef>
              <a:spcAft>
                <a:spcPts val="1600"/>
              </a:spcAft>
              <a:buNone/>
            </a:pPr>
            <a:r>
              <a:rPr lang="ja" sz="1400"/>
              <a:t>最近は</a:t>
            </a:r>
            <a:br>
              <a:rPr lang="ja" sz="1400"/>
            </a:br>
            <a:r>
              <a:rPr lang="ja" sz="1400" u="sng">
                <a:solidFill>
                  <a:schemeClr val="hlink"/>
                </a:solidFill>
                <a:hlinkClick r:id="rId7"/>
              </a:rPr>
              <a:t>https://github.com/sakura-editor/sakura</a:t>
            </a:r>
            <a:br>
              <a:rPr lang="ja" sz="1400">
                <a:solidFill>
                  <a:srgbClr val="5E696C"/>
                </a:solidFill>
              </a:rPr>
            </a:br>
            <a:r>
              <a:rPr lang="ja" sz="1400">
                <a:solidFill>
                  <a:srgbClr val="5E696C"/>
                </a:solidFill>
              </a:rPr>
              <a:t>を運用中。</a:t>
            </a:r>
            <a:endParaRPr sz="1400"/>
          </a:p>
        </p:txBody>
      </p:sp>
      <p:pic>
        <p:nvPicPr>
          <p:cNvPr id="139" name="Google Shape;139;p23"/>
          <p:cNvPicPr preferRelativeResize="0"/>
          <p:nvPr/>
        </p:nvPicPr>
        <p:blipFill>
          <a:blip r:embed="rId8">
            <a:alphaModFix/>
          </a:blip>
          <a:stretch>
            <a:fillRect/>
          </a:stretch>
        </p:blipFill>
        <p:spPr>
          <a:xfrm>
            <a:off x="2083975" y="1152475"/>
            <a:ext cx="1552725" cy="1552725"/>
          </a:xfrm>
          <a:prstGeom prst="rect">
            <a:avLst/>
          </a:prstGeom>
          <a:noFill/>
          <a:ln>
            <a:noFill/>
          </a:ln>
        </p:spPr>
      </p:pic>
      <p:sp>
        <p:nvSpPr>
          <p:cNvPr id="140" name="Google Shape;140;p23"/>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参加者自己紹介</a:t>
            </a:r>
            <a:endParaRPr/>
          </a:p>
        </p:txBody>
      </p:sp>
      <p:sp>
        <p:nvSpPr>
          <p:cNvPr id="146" name="Google Shape;146;p24"/>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人数それほど多くないので軽く自己紹介タイムを。軽くでいいです。</a:t>
            </a:r>
            <a:br>
              <a:rPr lang="ja"/>
            </a:br>
            <a:br>
              <a:rPr lang="ja"/>
            </a:br>
            <a:r>
              <a:rPr lang="ja"/>
              <a:t>何話せば良いか分からなかったら以下あたりをご参考に。</a:t>
            </a:r>
            <a:br>
              <a:rPr lang="ja"/>
            </a:br>
            <a:r>
              <a:rPr lang="ja"/>
              <a:t>・</a:t>
            </a:r>
            <a:r>
              <a:rPr lang="ja"/>
              <a:t>お名前、普段やってること</a:t>
            </a:r>
            <a:br>
              <a:rPr lang="ja"/>
            </a:br>
            <a:r>
              <a:rPr lang="ja"/>
              <a:t>・Git </a:t>
            </a:r>
            <a:r>
              <a:rPr lang="ja"/>
              <a:t>経験、他バージョン管理ツール経験 (Svn とか)</a:t>
            </a:r>
            <a:br>
              <a:rPr lang="ja"/>
            </a:br>
            <a:r>
              <a:rPr lang="ja"/>
              <a:t>・GitHub 経験</a:t>
            </a:r>
            <a:br>
              <a:rPr lang="ja"/>
            </a:br>
            <a:r>
              <a:rPr lang="ja"/>
              <a:t>・興味のあることとか</a:t>
            </a:r>
            <a:endParaRPr/>
          </a:p>
        </p:txBody>
      </p:sp>
      <p:sp>
        <p:nvSpPr>
          <p:cNvPr id="147" name="Google Shape;147;p24"/>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Git,GitHub</a:t>
            </a:r>
            <a:r>
              <a:rPr lang="ja"/>
              <a:t>概要</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とは？</a:t>
            </a:r>
            <a:endParaRPr/>
          </a:p>
        </p:txBody>
      </p:sp>
      <p:sp>
        <p:nvSpPr>
          <p:cNvPr id="158" name="Google Shape;158;p26"/>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a:t>
            </a:r>
            <a:r>
              <a:rPr lang="ja" sz="1600"/>
              <a:t>バージョン管理システム (Version Control System) のひとつ。</a:t>
            </a:r>
            <a:endParaRPr sz="1600"/>
          </a:p>
          <a:p>
            <a:pPr indent="0" lvl="0" marL="0" rtl="0" algn="l">
              <a:spcBef>
                <a:spcPts val="1600"/>
              </a:spcBef>
              <a:spcAft>
                <a:spcPts val="0"/>
              </a:spcAft>
              <a:buNone/>
            </a:pPr>
            <a:r>
              <a:rPr lang="ja" sz="1600"/>
              <a:t>・最近のバージョン管理システムの主流になりつつあるのでは。</a:t>
            </a:r>
            <a:endParaRPr sz="1600"/>
          </a:p>
          <a:p>
            <a:pPr indent="0" lvl="0" marL="0" rtl="0" algn="l">
              <a:spcBef>
                <a:spcPts val="1600"/>
              </a:spcBef>
              <a:spcAft>
                <a:spcPts val="0"/>
              </a:spcAft>
              <a:buNone/>
            </a:pPr>
            <a:r>
              <a:rPr lang="ja" sz="1600"/>
              <a:t>・ひと昔前は Subversion が主流だったように思う。</a:t>
            </a:r>
            <a:endParaRPr sz="1600"/>
          </a:p>
          <a:p>
            <a:pPr indent="0" lvl="0" marL="0" rtl="0" algn="l">
              <a:spcBef>
                <a:spcPts val="1600"/>
              </a:spcBef>
              <a:spcAft>
                <a:spcPts val="1600"/>
              </a:spcAft>
              <a:buNone/>
            </a:pPr>
            <a:r>
              <a:rPr lang="ja" sz="1600"/>
              <a:t>・Git の基本は「コマンド」です（いろんな GUI ツールもあるけど。Sourcetree とか）。</a:t>
            </a:r>
            <a:endParaRPr sz="1600"/>
          </a:p>
        </p:txBody>
      </p:sp>
      <p:sp>
        <p:nvSpPr>
          <p:cNvPr id="159" name="Google Shape;159;p26"/>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Git の</a:t>
            </a:r>
            <a:r>
              <a:rPr lang="ja" sz="2200"/>
              <a:t>性質：</a:t>
            </a:r>
            <a:r>
              <a:rPr lang="ja" sz="2200"/>
              <a:t>分散型バージョン管理システム</a:t>
            </a:r>
            <a:endParaRPr sz="2200"/>
          </a:p>
        </p:txBody>
      </p:sp>
      <p:sp>
        <p:nvSpPr>
          <p:cNvPr id="165" name="Google Shape;165;p27"/>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6552550" y="1543375"/>
            <a:ext cx="1621800" cy="8616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67" name="Google Shape;167;p27"/>
          <p:cNvSpPr/>
          <p:nvPr/>
        </p:nvSpPr>
        <p:spPr>
          <a:xfrm>
            <a:off x="5918375" y="2917400"/>
            <a:ext cx="1322700" cy="15585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68" name="Google Shape;168;p27"/>
          <p:cNvSpPr/>
          <p:nvPr/>
        </p:nvSpPr>
        <p:spPr>
          <a:xfrm>
            <a:off x="7502575" y="2917421"/>
            <a:ext cx="1322700" cy="15585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cxnSp>
        <p:nvCxnSpPr>
          <p:cNvPr id="169" name="Google Shape;169;p27"/>
          <p:cNvCxnSpPr>
            <a:stCxn id="170" idx="0"/>
            <a:endCxn id="171" idx="2"/>
          </p:cNvCxnSpPr>
          <p:nvPr/>
        </p:nvCxnSpPr>
        <p:spPr>
          <a:xfrm flipH="1" rot="10800000">
            <a:off x="6579725" y="2293638"/>
            <a:ext cx="775500" cy="1022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7"/>
          <p:cNvCxnSpPr>
            <a:stCxn id="173" idx="0"/>
            <a:endCxn id="171" idx="2"/>
          </p:cNvCxnSpPr>
          <p:nvPr/>
        </p:nvCxnSpPr>
        <p:spPr>
          <a:xfrm rot="10800000">
            <a:off x="7355225" y="2293638"/>
            <a:ext cx="824700" cy="10224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27"/>
          <p:cNvSpPr txBox="1"/>
          <p:nvPr>
            <p:ph idx="1" type="body"/>
          </p:nvPr>
        </p:nvSpPr>
        <p:spPr>
          <a:xfrm>
            <a:off x="2111725" y="1152475"/>
            <a:ext cx="3019500" cy="3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従来のバージョン管理システム (Cvs, Svn等)</a:t>
            </a:r>
            <a:endParaRPr sz="1000"/>
          </a:p>
        </p:txBody>
      </p:sp>
      <p:sp>
        <p:nvSpPr>
          <p:cNvPr id="175" name="Google Shape;175;p27"/>
          <p:cNvSpPr/>
          <p:nvPr/>
        </p:nvSpPr>
        <p:spPr>
          <a:xfrm>
            <a:off x="2810575" y="1543398"/>
            <a:ext cx="1621800" cy="8616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76" name="Google Shape;176;p27"/>
          <p:cNvSpPr/>
          <p:nvPr/>
        </p:nvSpPr>
        <p:spPr>
          <a:xfrm>
            <a:off x="2144250" y="2928678"/>
            <a:ext cx="1322700" cy="15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7" name="Google Shape;177;p27"/>
          <p:cNvSpPr/>
          <p:nvPr/>
        </p:nvSpPr>
        <p:spPr>
          <a:xfrm>
            <a:off x="3734051" y="2928678"/>
            <a:ext cx="1322700" cy="15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8" name="Google Shape;178;p27"/>
          <p:cNvSpPr/>
          <p:nvPr/>
        </p:nvSpPr>
        <p:spPr>
          <a:xfrm>
            <a:off x="3093175" y="1902863"/>
            <a:ext cx="1056600" cy="390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cxnSp>
        <p:nvCxnSpPr>
          <p:cNvPr id="179" name="Google Shape;179;p27"/>
          <p:cNvCxnSpPr>
            <a:stCxn id="180" idx="0"/>
            <a:endCxn id="178" idx="2"/>
          </p:cNvCxnSpPr>
          <p:nvPr/>
        </p:nvCxnSpPr>
        <p:spPr>
          <a:xfrm flipH="1" rot="10800000">
            <a:off x="2805600" y="2293713"/>
            <a:ext cx="816000" cy="1628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7"/>
          <p:cNvCxnSpPr>
            <a:stCxn id="182" idx="0"/>
            <a:endCxn id="178" idx="2"/>
          </p:cNvCxnSpPr>
          <p:nvPr/>
        </p:nvCxnSpPr>
        <p:spPr>
          <a:xfrm rot="10800000">
            <a:off x="3621400" y="2293713"/>
            <a:ext cx="774000" cy="16287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7"/>
          <p:cNvSpPr/>
          <p:nvPr/>
        </p:nvSpPr>
        <p:spPr>
          <a:xfrm>
            <a:off x="6826975" y="1902863"/>
            <a:ext cx="1056600" cy="390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0" name="Google Shape;170;p27"/>
          <p:cNvSpPr/>
          <p:nvPr/>
        </p:nvSpPr>
        <p:spPr>
          <a:xfrm>
            <a:off x="6051425" y="3316038"/>
            <a:ext cx="1056600" cy="390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3" name="Google Shape;173;p27"/>
          <p:cNvSpPr/>
          <p:nvPr/>
        </p:nvSpPr>
        <p:spPr>
          <a:xfrm>
            <a:off x="7651625" y="3316038"/>
            <a:ext cx="1056600" cy="390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83" name="Google Shape;183;p27"/>
          <p:cNvSpPr/>
          <p:nvPr/>
        </p:nvSpPr>
        <p:spPr>
          <a:xfrm>
            <a:off x="6051425" y="3922413"/>
            <a:ext cx="1056600" cy="390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4" name="Google Shape;184;p27"/>
          <p:cNvSpPr/>
          <p:nvPr/>
        </p:nvSpPr>
        <p:spPr>
          <a:xfrm>
            <a:off x="7651625" y="3922413"/>
            <a:ext cx="1056600" cy="390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0" name="Google Shape;180;p27"/>
          <p:cNvSpPr/>
          <p:nvPr/>
        </p:nvSpPr>
        <p:spPr>
          <a:xfrm>
            <a:off x="2277300" y="3922413"/>
            <a:ext cx="1056600" cy="390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2" name="Google Shape;182;p27"/>
          <p:cNvSpPr/>
          <p:nvPr/>
        </p:nvSpPr>
        <p:spPr>
          <a:xfrm>
            <a:off x="3867100" y="3922413"/>
            <a:ext cx="1056600" cy="390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5" name="Google Shape;185;p27"/>
          <p:cNvSpPr txBox="1"/>
          <p:nvPr>
            <p:ph idx="1" type="body"/>
          </p:nvPr>
        </p:nvSpPr>
        <p:spPr>
          <a:xfrm>
            <a:off x="5817875" y="1152475"/>
            <a:ext cx="2558400" cy="3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分散型</a:t>
            </a:r>
            <a:r>
              <a:rPr lang="ja" sz="1000"/>
              <a:t>バージョン管理システム (Git等)</a:t>
            </a:r>
            <a:endParaRPr sz="1000"/>
          </a:p>
        </p:txBody>
      </p:sp>
      <p:cxnSp>
        <p:nvCxnSpPr>
          <p:cNvPr id="186" name="Google Shape;186;p27"/>
          <p:cNvCxnSpPr>
            <a:stCxn id="183" idx="0"/>
            <a:endCxn id="170" idx="2"/>
          </p:cNvCxnSpPr>
          <p:nvPr/>
        </p:nvCxnSpPr>
        <p:spPr>
          <a:xfrm rot="10800000">
            <a:off x="6579725" y="3707013"/>
            <a:ext cx="0" cy="2154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7"/>
          <p:cNvCxnSpPr>
            <a:stCxn id="184" idx="0"/>
            <a:endCxn id="173" idx="2"/>
          </p:cNvCxnSpPr>
          <p:nvPr/>
        </p:nvCxnSpPr>
        <p:spPr>
          <a:xfrm rot="10800000">
            <a:off x="8179925" y="3707013"/>
            <a:ext cx="0" cy="21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 </a:t>
            </a:r>
            <a:r>
              <a:rPr lang="ja"/>
              <a:t>とは？</a:t>
            </a:r>
            <a:endParaRPr/>
          </a:p>
        </p:txBody>
      </p:sp>
      <p:sp>
        <p:nvSpPr>
          <p:cNvPr id="193" name="Google Shape;193;p28"/>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・Git </a:t>
            </a:r>
            <a:r>
              <a:rPr lang="ja" sz="1400"/>
              <a:t>サーバおよびその周辺機能を提供してくれる SaaS のひとつ。</a:t>
            </a:r>
            <a:endParaRPr sz="1400"/>
          </a:p>
          <a:p>
            <a:pPr indent="0" lvl="0" marL="0" rtl="0" algn="l">
              <a:spcBef>
                <a:spcPts val="1600"/>
              </a:spcBef>
              <a:spcAft>
                <a:spcPts val="0"/>
              </a:spcAft>
              <a:buNone/>
            </a:pPr>
            <a:r>
              <a:rPr lang="ja" sz="1400"/>
              <a:t>・</a:t>
            </a:r>
            <a:r>
              <a:rPr lang="ja" sz="1400"/>
              <a:t>他の類似サービスとしては Bitbucket, GitLab, OSDN 等がある。</a:t>
            </a:r>
            <a:endParaRPr sz="1400"/>
          </a:p>
          <a:p>
            <a:pPr indent="0" lvl="0" marL="0" rtl="0" algn="l">
              <a:spcBef>
                <a:spcPts val="1600"/>
              </a:spcBef>
              <a:spcAft>
                <a:spcPts val="0"/>
              </a:spcAft>
              <a:buNone/>
            </a:pPr>
            <a:r>
              <a:rPr lang="ja" sz="1400"/>
              <a:t>・他サービスに比べて GitHub は圧倒的にユーザ数が多い。</a:t>
            </a:r>
            <a:endParaRPr sz="1400"/>
          </a:p>
          <a:p>
            <a:pPr indent="0" lvl="0" marL="0" rtl="0" algn="l">
              <a:spcBef>
                <a:spcPts val="1600"/>
              </a:spcBef>
              <a:spcAft>
                <a:spcPts val="0"/>
              </a:spcAft>
              <a:buNone/>
            </a:pPr>
            <a:r>
              <a:rPr lang="ja" sz="1400"/>
              <a:t>・仕事でも GitHub 使ってるところ割と多いです。</a:t>
            </a:r>
            <a:br>
              <a:rPr lang="ja" sz="1400"/>
            </a:br>
            <a:r>
              <a:rPr lang="ja" sz="1400"/>
              <a:t>　(GitHub Business, GitHub Enterprise 等のプランがあります)</a:t>
            </a:r>
            <a:endParaRPr sz="1400"/>
          </a:p>
          <a:p>
            <a:pPr indent="0" lvl="0" marL="0" rtl="0" algn="l">
              <a:spcBef>
                <a:spcPts val="1600"/>
              </a:spcBef>
              <a:spcAft>
                <a:spcPts val="1600"/>
              </a:spcAft>
              <a:buNone/>
            </a:pPr>
            <a:r>
              <a:rPr lang="ja" sz="1400"/>
              <a:t>・</a:t>
            </a:r>
            <a:r>
              <a:rPr lang="ja" sz="1400" u="sng">
                <a:solidFill>
                  <a:schemeClr val="hlink"/>
                </a:solidFill>
                <a:hlinkClick r:id="rId3"/>
              </a:rPr>
              <a:t>https://github.com/trending</a:t>
            </a:r>
            <a:r>
              <a:rPr lang="ja" sz="1400">
                <a:solidFill>
                  <a:srgbClr val="5E696C"/>
                </a:solidFill>
              </a:rPr>
              <a:t> あたりを見ると</a:t>
            </a:r>
            <a:br>
              <a:rPr lang="ja" sz="1400">
                <a:solidFill>
                  <a:srgbClr val="5E696C"/>
                </a:solidFill>
              </a:rPr>
            </a:br>
            <a:r>
              <a:rPr lang="ja" sz="1400">
                <a:solidFill>
                  <a:srgbClr val="5E696C"/>
                </a:solidFill>
              </a:rPr>
              <a:t>　今現在盛り上がっているプロジェクトが見れます。</a:t>
            </a:r>
            <a:endParaRPr sz="1400"/>
          </a:p>
        </p:txBody>
      </p:sp>
      <p:sp>
        <p:nvSpPr>
          <p:cNvPr id="194" name="Google Shape;194;p28"/>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ブラウザからでもある程度は操作可</a:t>
            </a:r>
            <a:endParaRPr sz="2400"/>
          </a:p>
        </p:txBody>
      </p:sp>
      <p:sp>
        <p:nvSpPr>
          <p:cNvPr id="200" name="Google Shape;200;p29"/>
          <p:cNvSpPr/>
          <p:nvPr/>
        </p:nvSpPr>
        <p:spPr>
          <a:xfrm>
            <a:off x="2424125" y="1132375"/>
            <a:ext cx="1621800" cy="497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666666"/>
                </a:solidFill>
              </a:rPr>
              <a:t>GitHub</a:t>
            </a:r>
            <a:endParaRPr>
              <a:solidFill>
                <a:srgbClr val="666666"/>
              </a:solidFill>
            </a:endParaRPr>
          </a:p>
        </p:txBody>
      </p:sp>
      <p:sp>
        <p:nvSpPr>
          <p:cNvPr id="201" name="Google Shape;201;p29"/>
          <p:cNvSpPr/>
          <p:nvPr/>
        </p:nvSpPr>
        <p:spPr>
          <a:xfrm>
            <a:off x="2225375" y="2004175"/>
            <a:ext cx="2019300" cy="62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作業マシン</a:t>
            </a:r>
            <a:endParaRPr sz="1200">
              <a:solidFill>
                <a:srgbClr val="666666"/>
              </a:solidFill>
            </a:endParaRPr>
          </a:p>
          <a:p>
            <a:pPr indent="0" lvl="0" marL="0" rtl="0" algn="ctr">
              <a:spcBef>
                <a:spcPts val="0"/>
              </a:spcBef>
              <a:spcAft>
                <a:spcPts val="0"/>
              </a:spcAft>
              <a:buNone/>
            </a:pPr>
            <a:r>
              <a:rPr lang="ja" sz="1200">
                <a:solidFill>
                  <a:srgbClr val="666666"/>
                </a:solidFill>
              </a:rPr>
              <a:t>Chrome</a:t>
            </a:r>
            <a:endParaRPr sz="1200">
              <a:solidFill>
                <a:srgbClr val="666666"/>
              </a:solidFill>
            </a:endParaRPr>
          </a:p>
        </p:txBody>
      </p:sp>
      <p:cxnSp>
        <p:nvCxnSpPr>
          <p:cNvPr id="202" name="Google Shape;202;p29"/>
          <p:cNvCxnSpPr>
            <a:stCxn id="201" idx="0"/>
            <a:endCxn id="200" idx="2"/>
          </p:cNvCxnSpPr>
          <p:nvPr/>
        </p:nvCxnSpPr>
        <p:spPr>
          <a:xfrm rot="10800000">
            <a:off x="3235025" y="1629475"/>
            <a:ext cx="0" cy="3747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29"/>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9"/>
          <p:cNvPicPr preferRelativeResize="0"/>
          <p:nvPr/>
        </p:nvPicPr>
        <p:blipFill>
          <a:blip r:embed="rId3">
            <a:alphaModFix/>
          </a:blip>
          <a:stretch>
            <a:fillRect/>
          </a:stretch>
        </p:blipFill>
        <p:spPr>
          <a:xfrm>
            <a:off x="4542750" y="2004175"/>
            <a:ext cx="3287108" cy="296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p:nvPr/>
        </p:nvSpPr>
        <p:spPr>
          <a:xfrm>
            <a:off x="2084075" y="2532175"/>
            <a:ext cx="6893100" cy="2331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例) bitcoin/bitcoin</a:t>
            </a:r>
            <a:r>
              <a:rPr lang="ja">
                <a:solidFill>
                  <a:srgbClr val="666666"/>
                </a:solidFill>
              </a:rPr>
              <a:t>リポジトリ</a:t>
            </a:r>
            <a:endParaRPr>
              <a:solidFill>
                <a:srgbClr val="666666"/>
              </a:solidFill>
            </a:endParaRPr>
          </a:p>
        </p:txBody>
      </p:sp>
      <p:sp>
        <p:nvSpPr>
          <p:cNvPr id="210" name="Google Shape;210;p30"/>
          <p:cNvSpPr txBox="1"/>
          <p:nvPr>
            <p:ph idx="1" type="body"/>
          </p:nvPr>
        </p:nvSpPr>
        <p:spPr>
          <a:xfrm>
            <a:off x="2084075" y="1152475"/>
            <a:ext cx="6748200" cy="13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5E696C"/>
                </a:solidFill>
                <a:latin typeface="Courier New"/>
                <a:ea typeface="Courier New"/>
                <a:cs typeface="Courier New"/>
                <a:sym typeface="Courier New"/>
              </a:rPr>
              <a:t>Git における「リポジトリ」とはいわゆるひとつの「プロジェクト（</a:t>
            </a:r>
            <a:r>
              <a:rPr lang="ja" sz="1200">
                <a:solidFill>
                  <a:srgbClr val="5E696C"/>
                </a:solidFill>
                <a:latin typeface="Courier New"/>
                <a:ea typeface="Courier New"/>
                <a:cs typeface="Courier New"/>
                <a:sym typeface="Courier New"/>
              </a:rPr>
              <a:t>ソフトウェア単位）</a:t>
            </a:r>
            <a:r>
              <a:rPr lang="ja" sz="1200">
                <a:solidFill>
                  <a:srgbClr val="5E696C"/>
                </a:solidFill>
                <a:latin typeface="Courier New"/>
                <a:ea typeface="Courier New"/>
                <a:cs typeface="Courier New"/>
                <a:sym typeface="Courier New"/>
              </a:rPr>
              <a:t>」であると考えてください。</a:t>
            </a:r>
            <a:endParaRPr sz="1200">
              <a:solidFill>
                <a:srgbClr val="5E696C"/>
              </a:solidFill>
              <a:latin typeface="Courier New"/>
              <a:ea typeface="Courier New"/>
              <a:cs typeface="Courier New"/>
              <a:sym typeface="Courier New"/>
            </a:endParaRPr>
          </a:p>
          <a:p>
            <a:pPr indent="0" lvl="0" marL="0" rtl="0" algn="l">
              <a:spcBef>
                <a:spcPts val="1600"/>
              </a:spcBef>
              <a:spcAft>
                <a:spcPts val="1600"/>
              </a:spcAft>
              <a:buNone/>
            </a:pP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リポジトリはプロジェクトに必要な複数のファイルを保持します。</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・また、これまでのすべての変更履歴を保持します。</a:t>
            </a:r>
            <a:endParaRPr sz="1200">
              <a:solidFill>
                <a:srgbClr val="5E696C"/>
              </a:solidFill>
              <a:latin typeface="Courier New"/>
              <a:ea typeface="Courier New"/>
              <a:cs typeface="Courier New"/>
              <a:sym typeface="Courier New"/>
            </a:endParaRPr>
          </a:p>
        </p:txBody>
      </p:sp>
      <p:sp>
        <p:nvSpPr>
          <p:cNvPr id="211" name="Google Shape;211;p3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a:t>
            </a:r>
            <a:endParaRPr/>
          </a:p>
        </p:txBody>
      </p:sp>
      <p:sp>
        <p:nvSpPr>
          <p:cNvPr id="212" name="Google Shape;212;p30"/>
          <p:cNvSpPr/>
          <p:nvPr/>
        </p:nvSpPr>
        <p:spPr>
          <a:xfrm>
            <a:off x="264550" y="118672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5264810" y="4044038"/>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264798" y="3445963"/>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264814" y="2819301"/>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0"/>
          <p:cNvCxnSpPr>
            <a:endCxn id="213" idx="4"/>
          </p:cNvCxnSpPr>
          <p:nvPr/>
        </p:nvCxnSpPr>
        <p:spPr>
          <a:xfrm rot="10800000">
            <a:off x="5387960" y="4290638"/>
            <a:ext cx="0" cy="572400"/>
          </a:xfrm>
          <a:prstGeom prst="straightConnector1">
            <a:avLst/>
          </a:prstGeom>
          <a:noFill/>
          <a:ln cap="flat" cmpd="sng" w="9525">
            <a:solidFill>
              <a:schemeClr val="dk2"/>
            </a:solidFill>
            <a:prstDash val="dash"/>
            <a:round/>
            <a:headEnd len="med" w="med" type="none"/>
            <a:tailEnd len="med" w="med" type="none"/>
          </a:ln>
        </p:spPr>
      </p:cxnSp>
      <p:cxnSp>
        <p:nvCxnSpPr>
          <p:cNvPr id="217" name="Google Shape;217;p30"/>
          <p:cNvCxnSpPr>
            <a:stCxn id="213" idx="0"/>
            <a:endCxn id="214" idx="4"/>
          </p:cNvCxnSpPr>
          <p:nvPr/>
        </p:nvCxnSpPr>
        <p:spPr>
          <a:xfrm rot="10800000">
            <a:off x="5387960" y="3692438"/>
            <a:ext cx="0" cy="351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0"/>
          <p:cNvCxnSpPr>
            <a:stCxn id="214" idx="0"/>
            <a:endCxn id="215" idx="4"/>
          </p:cNvCxnSpPr>
          <p:nvPr/>
        </p:nvCxnSpPr>
        <p:spPr>
          <a:xfrm rot="10800000">
            <a:off x="5387948" y="3065863"/>
            <a:ext cx="0" cy="380100"/>
          </a:xfrm>
          <a:prstGeom prst="straightConnector1">
            <a:avLst/>
          </a:prstGeom>
          <a:noFill/>
          <a:ln cap="flat" cmpd="sng" w="9525">
            <a:solidFill>
              <a:schemeClr val="dk2"/>
            </a:solidFill>
            <a:prstDash val="solid"/>
            <a:round/>
            <a:headEnd len="med" w="med" type="none"/>
            <a:tailEnd len="med" w="med" type="none"/>
          </a:ln>
        </p:spPr>
      </p:cxnSp>
      <p:sp>
        <p:nvSpPr>
          <p:cNvPr id="219" name="Google Shape;219;p30"/>
          <p:cNvSpPr/>
          <p:nvPr/>
        </p:nvSpPr>
        <p:spPr>
          <a:xfrm>
            <a:off x="5746750" y="27865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19:39:55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#13530: bench: Add missing pow.h header</a:t>
            </a:r>
            <a:endParaRPr sz="800">
              <a:solidFill>
                <a:srgbClr val="666666"/>
              </a:solidFill>
              <a:latin typeface="Courier New"/>
              <a:ea typeface="Courier New"/>
              <a:cs typeface="Courier New"/>
              <a:sym typeface="Courier New"/>
            </a:endParaRPr>
          </a:p>
        </p:txBody>
      </p:sp>
      <p:sp>
        <p:nvSpPr>
          <p:cNvPr id="220" name="Google Shape;220;p30"/>
          <p:cNvSpPr/>
          <p:nvPr/>
        </p:nvSpPr>
        <p:spPr>
          <a:xfrm>
            <a:off x="5746750" y="33961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19:24:01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bench: Add missing pow.h header</a:t>
            </a:r>
            <a:endParaRPr sz="800">
              <a:solidFill>
                <a:srgbClr val="666666"/>
              </a:solidFill>
              <a:latin typeface="Courier New"/>
              <a:ea typeface="Courier New"/>
              <a:cs typeface="Courier New"/>
              <a:sym typeface="Courier New"/>
            </a:endParaRPr>
          </a:p>
        </p:txBody>
      </p:sp>
      <p:sp>
        <p:nvSpPr>
          <p:cNvPr id="221" name="Google Shape;221;p30"/>
          <p:cNvSpPr/>
          <p:nvPr/>
        </p:nvSpPr>
        <p:spPr>
          <a:xfrm>
            <a:off x="5746750" y="40057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18:52:27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#13160: wallet: Unlock spent outputs</a:t>
            </a:r>
            <a:endParaRPr sz="800">
              <a:solidFill>
                <a:srgbClr val="666666"/>
              </a:solidFill>
              <a:latin typeface="Courier New"/>
              <a:ea typeface="Courier New"/>
              <a:cs typeface="Courier New"/>
              <a:sym typeface="Courier New"/>
            </a:endParaRPr>
          </a:p>
        </p:txBody>
      </p:sp>
      <p:sp>
        <p:nvSpPr>
          <p:cNvPr id="222" name="Google Shape;222;p30"/>
          <p:cNvSpPr/>
          <p:nvPr/>
        </p:nvSpPr>
        <p:spPr>
          <a:xfrm>
            <a:off x="2184400" y="2981850"/>
            <a:ext cx="2844600" cy="1714500"/>
          </a:xfrm>
          <a:prstGeom prst="wedgeRectCallout">
            <a:avLst>
              <a:gd fmla="val 56537" name="adj1"/>
              <a:gd fmla="val -471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src/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doc/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files.md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bips.md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COPYING</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README.md</a:t>
            </a:r>
            <a:br>
              <a:rPr lang="ja" sz="800">
                <a:solidFill>
                  <a:srgbClr val="666666"/>
                </a:solidFill>
                <a:latin typeface="Courier New"/>
                <a:ea typeface="Courier New"/>
                <a:cs typeface="Courier New"/>
                <a:sym typeface="Courier New"/>
              </a:rPr>
            </a:b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28" name="Google Shape;228;p31"/>
          <p:cNvSpPr txBox="1"/>
          <p:nvPr>
            <p:ph idx="1" type="body"/>
          </p:nvPr>
        </p:nvSpPr>
        <p:spPr>
          <a:xfrm>
            <a:off x="2084075" y="1152475"/>
            <a:ext cx="6748200" cy="50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だいたいこんな形の図で示されます。</a:t>
            </a:r>
            <a:endParaRPr/>
          </a:p>
        </p:txBody>
      </p:sp>
      <p:sp>
        <p:nvSpPr>
          <p:cNvPr id="229" name="Google Shape;229;p31"/>
          <p:cNvSpPr/>
          <p:nvPr/>
        </p:nvSpPr>
        <p:spPr>
          <a:xfrm>
            <a:off x="2305247"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3240690"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4281536"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5216998"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1"/>
          <p:cNvCxnSpPr>
            <a:stCxn id="229" idx="6"/>
            <a:endCxn id="230" idx="2"/>
          </p:cNvCxnSpPr>
          <p:nvPr/>
        </p:nvCxnSpPr>
        <p:spPr>
          <a:xfrm>
            <a:off x="2706647" y="2798325"/>
            <a:ext cx="534000" cy="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1"/>
          <p:cNvCxnSpPr>
            <a:stCxn id="230" idx="6"/>
            <a:endCxn id="231" idx="2"/>
          </p:cNvCxnSpPr>
          <p:nvPr/>
        </p:nvCxnSpPr>
        <p:spPr>
          <a:xfrm>
            <a:off x="3642090" y="2798325"/>
            <a:ext cx="639300" cy="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1"/>
          <p:cNvCxnSpPr>
            <a:stCxn id="231" idx="6"/>
            <a:endCxn id="232" idx="2"/>
          </p:cNvCxnSpPr>
          <p:nvPr/>
        </p:nvCxnSpPr>
        <p:spPr>
          <a:xfrm>
            <a:off x="4682936" y="2798325"/>
            <a:ext cx="534000" cy="0"/>
          </a:xfrm>
          <a:prstGeom prst="straightConnector1">
            <a:avLst/>
          </a:prstGeom>
          <a:noFill/>
          <a:ln cap="flat" cmpd="sng" w="9525">
            <a:solidFill>
              <a:schemeClr val="dk2"/>
            </a:solidFill>
            <a:prstDash val="solid"/>
            <a:round/>
            <a:headEnd len="med" w="med" type="none"/>
            <a:tailEnd len="med" w="med" type="none"/>
          </a:ln>
        </p:spPr>
      </p:cxnSp>
      <p:sp>
        <p:nvSpPr>
          <p:cNvPr id="236" name="Google Shape;236;p31"/>
          <p:cNvSpPr/>
          <p:nvPr/>
        </p:nvSpPr>
        <p:spPr>
          <a:xfrm>
            <a:off x="2083975" y="3248577"/>
            <a:ext cx="959100" cy="235800"/>
          </a:xfrm>
          <a:prstGeom prst="wedgeRectCallout">
            <a:avLst>
              <a:gd fmla="val -9568" name="adj1"/>
              <a:gd fmla="val -13149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37" name="Google Shape;237;p31"/>
          <p:cNvSpPr/>
          <p:nvPr/>
        </p:nvSpPr>
        <p:spPr>
          <a:xfrm>
            <a:off x="3240690" y="3261989"/>
            <a:ext cx="959100" cy="235800"/>
          </a:xfrm>
          <a:prstGeom prst="wedgeRectCallout">
            <a:avLst>
              <a:gd fmla="val -29873" name="adj1"/>
              <a:gd fmla="val -14244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38" name="Google Shape;238;p31"/>
          <p:cNvSpPr/>
          <p:nvPr/>
        </p:nvSpPr>
        <p:spPr>
          <a:xfrm>
            <a:off x="4683009" y="3434758"/>
            <a:ext cx="2123700" cy="533100"/>
          </a:xfrm>
          <a:prstGeom prst="wedgeRectCallout">
            <a:avLst>
              <a:gd fmla="val -33792" name="adj1"/>
              <a:gd fmla="val -8606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どんどん右に追加されていく</a:t>
            </a:r>
            <a:endParaRPr sz="1000">
              <a:solidFill>
                <a:srgbClr val="666666"/>
              </a:solidFill>
            </a:endParaRPr>
          </a:p>
        </p:txBody>
      </p:sp>
      <p:sp>
        <p:nvSpPr>
          <p:cNvPr id="239" name="Google Shape;239;p31"/>
          <p:cNvSpPr/>
          <p:nvPr/>
        </p:nvSpPr>
        <p:spPr>
          <a:xfrm rot="-5400000">
            <a:off x="4884422" y="2312433"/>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083975" y="1933525"/>
            <a:ext cx="3759000" cy="5079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nvSpPr>
        <p:spPr>
          <a:xfrm>
            <a:off x="3447275" y="1989494"/>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42" name="Google Shape;242;p31"/>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イベント案内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48" name="Google Shape;248;p32"/>
          <p:cNvSpPr txBox="1"/>
          <p:nvPr>
            <p:ph idx="1" type="body"/>
          </p:nvPr>
        </p:nvSpPr>
        <p:spPr>
          <a:xfrm>
            <a:off x="2084075" y="1152475"/>
            <a:ext cx="6748200" cy="50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縦型で書かれることもあります。</a:t>
            </a:r>
            <a:endParaRPr/>
          </a:p>
        </p:txBody>
      </p:sp>
      <p:sp>
        <p:nvSpPr>
          <p:cNvPr id="249" name="Google Shape;249;p32"/>
          <p:cNvSpPr/>
          <p:nvPr/>
        </p:nvSpPr>
        <p:spPr>
          <a:xfrm>
            <a:off x="4211372" y="424125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4211365" y="3451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4211386" y="2662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4211373" y="1902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2"/>
          <p:cNvCxnSpPr>
            <a:stCxn id="249" idx="0"/>
            <a:endCxn id="250" idx="4"/>
          </p:cNvCxnSpPr>
          <p:nvPr/>
        </p:nvCxnSpPr>
        <p:spPr>
          <a:xfrm rot="10800000">
            <a:off x="4412072" y="3853350"/>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2"/>
          <p:cNvCxnSpPr>
            <a:stCxn id="250" idx="0"/>
            <a:endCxn id="251" idx="4"/>
          </p:cNvCxnSpPr>
          <p:nvPr/>
        </p:nvCxnSpPr>
        <p:spPr>
          <a:xfrm rot="10800000">
            <a:off x="4412065" y="3063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2"/>
          <p:cNvCxnSpPr>
            <a:stCxn id="251" idx="0"/>
            <a:endCxn id="252" idx="4"/>
          </p:cNvCxnSpPr>
          <p:nvPr/>
        </p:nvCxnSpPr>
        <p:spPr>
          <a:xfrm rot="10800000">
            <a:off x="4412086" y="2303600"/>
            <a:ext cx="0" cy="358800"/>
          </a:xfrm>
          <a:prstGeom prst="straightConnector1">
            <a:avLst/>
          </a:prstGeom>
          <a:noFill/>
          <a:ln cap="flat" cmpd="sng" w="9525">
            <a:solidFill>
              <a:schemeClr val="dk2"/>
            </a:solidFill>
            <a:prstDash val="solid"/>
            <a:round/>
            <a:headEnd len="med" w="med" type="none"/>
            <a:tailEnd len="med" w="med" type="none"/>
          </a:ln>
        </p:spPr>
      </p:cxnSp>
      <p:sp>
        <p:nvSpPr>
          <p:cNvPr id="256" name="Google Shape;256;p32"/>
          <p:cNvSpPr/>
          <p:nvPr/>
        </p:nvSpPr>
        <p:spPr>
          <a:xfrm>
            <a:off x="4950650" y="4363702"/>
            <a:ext cx="959100" cy="235800"/>
          </a:xfrm>
          <a:prstGeom prst="wedgeRectCallout">
            <a:avLst>
              <a:gd fmla="val -69500" name="adj1"/>
              <a:gd fmla="val -171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57" name="Google Shape;257;p32"/>
          <p:cNvSpPr/>
          <p:nvPr/>
        </p:nvSpPr>
        <p:spPr>
          <a:xfrm>
            <a:off x="4950640" y="3534614"/>
            <a:ext cx="959100" cy="235800"/>
          </a:xfrm>
          <a:prstGeom prst="wedgeRectCallout">
            <a:avLst>
              <a:gd fmla="val -67719" name="adj1"/>
              <a:gd fmla="val 89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58" name="Google Shape;258;p32"/>
          <p:cNvSpPr/>
          <p:nvPr/>
        </p:nvSpPr>
        <p:spPr>
          <a:xfrm>
            <a:off x="5241134" y="2178608"/>
            <a:ext cx="2123700" cy="533100"/>
          </a:xfrm>
          <a:prstGeom prst="wedgeRectCallout">
            <a:avLst>
              <a:gd fmla="val -58828" name="adj1"/>
              <a:gd fmla="val 32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どんどん上に追加されていく</a:t>
            </a:r>
            <a:endParaRPr sz="1000">
              <a:solidFill>
                <a:srgbClr val="666666"/>
              </a:solidFill>
            </a:endParaRPr>
          </a:p>
        </p:txBody>
      </p:sp>
      <p:sp>
        <p:nvSpPr>
          <p:cNvPr id="259" name="Google Shape;259;p32"/>
          <p:cNvSpPr/>
          <p:nvPr/>
        </p:nvSpPr>
        <p:spPr>
          <a:xfrm rot="10800000">
            <a:off x="4702547" y="1701808"/>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rot="-5400000">
            <a:off x="2030425" y="2903408"/>
            <a:ext cx="29412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txBox="1"/>
          <p:nvPr/>
        </p:nvSpPr>
        <p:spPr>
          <a:xfrm>
            <a:off x="2597663" y="2971235"/>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62" name="Google Shape;262;p32"/>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3"/>
          <p:cNvSpPr/>
          <p:nvPr/>
        </p:nvSpPr>
        <p:spPr>
          <a:xfrm>
            <a:off x="4893125" y="2283122"/>
            <a:ext cx="3786000" cy="1815000"/>
          </a:xfrm>
          <a:prstGeom prst="wedgeRectCallout">
            <a:avLst>
              <a:gd fmla="val -65262" name="adj1"/>
              <a:gd fmla="val 561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268" name="Google Shape;268;p3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コミット</a:t>
            </a:r>
            <a:r>
              <a:rPr lang="ja"/>
              <a:t>オブジェクト」</a:t>
            </a:r>
            <a:endParaRPr/>
          </a:p>
        </p:txBody>
      </p:sp>
      <p:sp>
        <p:nvSpPr>
          <p:cNvPr id="269" name="Google Shape;269;p33"/>
          <p:cNvSpPr txBox="1"/>
          <p:nvPr>
            <p:ph idx="1" type="body"/>
          </p:nvPr>
        </p:nvSpPr>
        <p:spPr>
          <a:xfrm>
            <a:off x="2084075" y="1152475"/>
            <a:ext cx="6748200" cy="84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・概念としては差分が保管されていると考えて良いです。</a:t>
            </a:r>
            <a:br>
              <a:rPr lang="ja" sz="1200"/>
            </a:br>
            <a:r>
              <a:rPr lang="ja" sz="1200"/>
              <a:t>・が、実際には「その時点でのファイル内容がまるごと」保管されています。</a:t>
            </a:r>
            <a:br>
              <a:rPr lang="ja" sz="1200"/>
            </a:br>
            <a:r>
              <a:rPr lang="ja" sz="1200"/>
              <a:t>（でもそういう構造は最初は気にしなくても良いです。豆知識程度に。）</a:t>
            </a:r>
            <a:endParaRPr sz="1200"/>
          </a:p>
        </p:txBody>
      </p:sp>
      <p:sp>
        <p:nvSpPr>
          <p:cNvPr id="270" name="Google Shape;270;p33"/>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3830365" y="3832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830386" y="3043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830373" y="2283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33"/>
          <p:cNvCxnSpPr>
            <a:stCxn id="271" idx="0"/>
            <a:endCxn id="272" idx="4"/>
          </p:cNvCxnSpPr>
          <p:nvPr/>
        </p:nvCxnSpPr>
        <p:spPr>
          <a:xfrm rot="10800000">
            <a:off x="4031065" y="3444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3"/>
          <p:cNvCxnSpPr>
            <a:stCxn id="272" idx="0"/>
            <a:endCxn id="273" idx="4"/>
          </p:cNvCxnSpPr>
          <p:nvPr/>
        </p:nvCxnSpPr>
        <p:spPr>
          <a:xfrm rot="10800000">
            <a:off x="4031086" y="2684600"/>
            <a:ext cx="0" cy="358800"/>
          </a:xfrm>
          <a:prstGeom prst="straightConnector1">
            <a:avLst/>
          </a:prstGeom>
          <a:noFill/>
          <a:ln cap="flat" cmpd="sng" w="9525">
            <a:solidFill>
              <a:schemeClr val="dk2"/>
            </a:solidFill>
            <a:prstDash val="solid"/>
            <a:round/>
            <a:headEnd len="med" w="med" type="none"/>
            <a:tailEnd len="med" w="med" type="none"/>
          </a:ln>
        </p:spPr>
      </p:cxnSp>
      <p:sp>
        <p:nvSpPr>
          <p:cNvPr id="276" name="Google Shape;276;p33"/>
          <p:cNvSpPr/>
          <p:nvPr/>
        </p:nvSpPr>
        <p:spPr>
          <a:xfrm rot="-5400000">
            <a:off x="1762075" y="3171599"/>
            <a:ext cx="27159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txBox="1"/>
          <p:nvPr/>
        </p:nvSpPr>
        <p:spPr>
          <a:xfrm>
            <a:off x="2216663" y="3199960"/>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pic>
        <p:nvPicPr>
          <p:cNvPr id="278" name="Google Shape;278;p33"/>
          <p:cNvPicPr preferRelativeResize="0"/>
          <p:nvPr/>
        </p:nvPicPr>
        <p:blipFill>
          <a:blip r:embed="rId3">
            <a:alphaModFix/>
          </a:blip>
          <a:stretch>
            <a:fillRect/>
          </a:stretch>
        </p:blipFill>
        <p:spPr>
          <a:xfrm>
            <a:off x="5060625" y="2447000"/>
            <a:ext cx="3484699" cy="1553575"/>
          </a:xfrm>
          <a:prstGeom prst="rect">
            <a:avLst/>
          </a:prstGeom>
          <a:noFill/>
          <a:ln>
            <a:noFill/>
          </a:ln>
        </p:spPr>
      </p:pic>
      <p:cxnSp>
        <p:nvCxnSpPr>
          <p:cNvPr id="279" name="Google Shape;279;p33"/>
          <p:cNvCxnSpPr>
            <a:endCxn id="271" idx="4"/>
          </p:cNvCxnSpPr>
          <p:nvPr/>
        </p:nvCxnSpPr>
        <p:spPr>
          <a:xfrm rot="10800000">
            <a:off x="4031065" y="4234225"/>
            <a:ext cx="0" cy="8052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509550" y="681325"/>
            <a:ext cx="8124900" cy="328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実作業</a:t>
            </a:r>
            <a:endParaRPr/>
          </a:p>
          <a:p>
            <a:pPr indent="0" lvl="0" marL="0" rtl="0" algn="ctr">
              <a:spcBef>
                <a:spcPts val="0"/>
              </a:spcBef>
              <a:spcAft>
                <a:spcPts val="0"/>
              </a:spcAft>
              <a:buNone/>
            </a:pPr>
            <a:r>
              <a:t/>
            </a:r>
            <a:endParaRPr/>
          </a:p>
          <a:p>
            <a:pPr indent="0" lvl="0" marL="0" rtl="0" algn="ctr">
              <a:spcBef>
                <a:spcPts val="0"/>
              </a:spcBef>
              <a:spcAft>
                <a:spcPts val="0"/>
              </a:spcAft>
              <a:buNone/>
            </a:pPr>
            <a:r>
              <a:rPr lang="ja" sz="2800"/>
              <a:t>（前提）</a:t>
            </a:r>
            <a:br>
              <a:rPr lang="ja" sz="2800"/>
            </a:br>
            <a:r>
              <a:rPr lang="ja" sz="2800"/>
              <a:t>・GitHub アカウント作成済みであること</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アカウント作成</a:t>
            </a:r>
            <a:endParaRPr/>
          </a:p>
        </p:txBody>
      </p:sp>
      <p:sp>
        <p:nvSpPr>
          <p:cNvPr id="290" name="Google Shape;290;p35"/>
          <p:cNvSpPr txBox="1"/>
          <p:nvPr>
            <p:ph idx="1" type="body"/>
          </p:nvPr>
        </p:nvSpPr>
        <p:spPr>
          <a:xfrm>
            <a:off x="2084075" y="1152475"/>
            <a:ext cx="67482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a:t>
            </a:r>
            <a:r>
              <a:rPr lang="ja" sz="1400"/>
              <a:t>ハンズオン開始前にご準備いただいている想定ですが、軽く紹介）</a:t>
            </a:r>
            <a:endParaRPr sz="1400"/>
          </a:p>
          <a:p>
            <a:pPr indent="0" lvl="0" marL="0" rtl="0" algn="l">
              <a:spcBef>
                <a:spcPts val="1600"/>
              </a:spcBef>
              <a:spcAft>
                <a:spcPts val="1600"/>
              </a:spcAft>
              <a:buNone/>
            </a:pPr>
            <a:r>
              <a:rPr lang="ja" sz="1400" u="sng">
                <a:solidFill>
                  <a:schemeClr val="hlink"/>
                </a:solidFill>
                <a:hlinkClick r:id="rId3"/>
              </a:rPr>
              <a:t>https://github.com/</a:t>
            </a:r>
            <a:r>
              <a:rPr lang="ja" sz="1400"/>
              <a:t> のトップページで</a:t>
            </a:r>
            <a:br>
              <a:rPr lang="ja" sz="1400"/>
            </a:br>
            <a:r>
              <a:rPr lang="ja" sz="1400"/>
              <a:t>・Username</a:t>
            </a:r>
            <a:br>
              <a:rPr lang="ja" sz="1400"/>
            </a:br>
            <a:r>
              <a:rPr lang="ja" sz="1400"/>
              <a:t>・Email</a:t>
            </a:r>
            <a:br>
              <a:rPr lang="ja" sz="1400"/>
            </a:br>
            <a:r>
              <a:rPr lang="ja" sz="1400"/>
              <a:t>・Password</a:t>
            </a:r>
            <a:br>
              <a:rPr lang="ja" sz="1400"/>
            </a:br>
            <a:r>
              <a:rPr lang="ja" sz="1400"/>
              <a:t>を入力して Sign up</a:t>
            </a:r>
            <a:endParaRPr sz="1400"/>
          </a:p>
        </p:txBody>
      </p:sp>
      <p:sp>
        <p:nvSpPr>
          <p:cNvPr id="291" name="Google Shape;291;p35"/>
          <p:cNvSpPr/>
          <p:nvPr/>
        </p:nvSpPr>
        <p:spPr>
          <a:xfrm>
            <a:off x="264550" y="16883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5"/>
          <p:cNvPicPr preferRelativeResize="0"/>
          <p:nvPr/>
        </p:nvPicPr>
        <p:blipFill>
          <a:blip r:embed="rId4">
            <a:alphaModFix/>
          </a:blip>
          <a:stretch>
            <a:fillRect/>
          </a:stretch>
        </p:blipFill>
        <p:spPr>
          <a:xfrm>
            <a:off x="4134675" y="2067475"/>
            <a:ext cx="4697500" cy="278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プロフィール設定</a:t>
            </a:r>
            <a:endParaRPr/>
          </a:p>
        </p:txBody>
      </p:sp>
      <p:sp>
        <p:nvSpPr>
          <p:cNvPr id="298" name="Google Shape;298;p36"/>
          <p:cNvSpPr txBox="1"/>
          <p:nvPr>
            <p:ph idx="1" type="body"/>
          </p:nvPr>
        </p:nvSpPr>
        <p:spPr>
          <a:xfrm>
            <a:off x="2084075" y="923875"/>
            <a:ext cx="6748200" cy="3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u="sng">
                <a:solidFill>
                  <a:schemeClr val="hlink"/>
                </a:solidFill>
                <a:hlinkClick r:id="rId3"/>
              </a:rPr>
              <a:t>https://github.com/settings/profile</a:t>
            </a:r>
            <a:r>
              <a:rPr lang="ja" sz="1600">
                <a:solidFill>
                  <a:srgbClr val="5E696C"/>
                </a:solidFill>
              </a:rPr>
              <a:t> にアクセス。</a:t>
            </a:r>
            <a:endParaRPr sz="1600">
              <a:solidFill>
                <a:srgbClr val="5E696C"/>
              </a:solidFill>
            </a:endParaRPr>
          </a:p>
          <a:p>
            <a:pPr indent="0" lvl="0" marL="0" rtl="0" algn="l">
              <a:spcBef>
                <a:spcPts val="1600"/>
              </a:spcBef>
              <a:spcAft>
                <a:spcPts val="1600"/>
              </a:spcAft>
              <a:buNone/>
            </a:pPr>
            <a:r>
              <a:t/>
            </a:r>
            <a:endParaRPr sz="1600">
              <a:solidFill>
                <a:srgbClr val="5E696C"/>
              </a:solidFill>
            </a:endParaRPr>
          </a:p>
        </p:txBody>
      </p:sp>
      <p:pic>
        <p:nvPicPr>
          <p:cNvPr id="299" name="Google Shape;299;p36"/>
          <p:cNvPicPr preferRelativeResize="0"/>
          <p:nvPr/>
        </p:nvPicPr>
        <p:blipFill>
          <a:blip r:embed="rId4">
            <a:alphaModFix/>
          </a:blip>
          <a:stretch>
            <a:fillRect/>
          </a:stretch>
        </p:blipFill>
        <p:spPr>
          <a:xfrm>
            <a:off x="2174850" y="1617650"/>
            <a:ext cx="3845675" cy="3219624"/>
          </a:xfrm>
          <a:prstGeom prst="rect">
            <a:avLst/>
          </a:prstGeom>
          <a:noFill/>
          <a:ln>
            <a:noFill/>
          </a:ln>
        </p:spPr>
      </p:pic>
      <p:sp>
        <p:nvSpPr>
          <p:cNvPr id="300" name="Google Shape;300;p36"/>
          <p:cNvSpPr/>
          <p:nvPr/>
        </p:nvSpPr>
        <p:spPr>
          <a:xfrm>
            <a:off x="3082875" y="2081000"/>
            <a:ext cx="1858800" cy="366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3082875" y="4634475"/>
            <a:ext cx="592800" cy="202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5065775" y="2081000"/>
            <a:ext cx="954900" cy="129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3617850" y="1393050"/>
            <a:ext cx="4528800" cy="512400"/>
          </a:xfrm>
          <a:prstGeom prst="wedgeRectCallout">
            <a:avLst>
              <a:gd fmla="val -33469" name="adj1"/>
              <a:gd fmla="val 7560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・プロフィール画面で表示される名前。</a:t>
            </a:r>
            <a:br>
              <a:rPr lang="ja" sz="900">
                <a:solidFill>
                  <a:srgbClr val="666666"/>
                </a:solidFill>
              </a:rPr>
            </a:br>
            <a:r>
              <a:rPr lang="ja" sz="900">
                <a:solidFill>
                  <a:srgbClr val="666666"/>
                </a:solidFill>
              </a:rPr>
              <a:t>・GitHub上でコミットを積んだときのコミットユーザ名としても使われる。</a:t>
            </a:r>
            <a:br>
              <a:rPr lang="ja" sz="900">
                <a:solidFill>
                  <a:srgbClr val="666666"/>
                </a:solidFill>
              </a:rPr>
            </a:br>
            <a:r>
              <a:rPr lang="ja" sz="900">
                <a:solidFill>
                  <a:srgbClr val="666666"/>
                </a:solidFill>
              </a:rPr>
              <a:t>・メール通知時にもこの名前が表示される。</a:t>
            </a:r>
            <a:endParaRPr sz="900">
              <a:solidFill>
                <a:srgbClr val="666666"/>
              </a:solidFill>
            </a:endParaRPr>
          </a:p>
        </p:txBody>
      </p:sp>
      <p:sp>
        <p:nvSpPr>
          <p:cNvPr id="304" name="Google Shape;304;p36"/>
          <p:cNvSpPr/>
          <p:nvPr/>
        </p:nvSpPr>
        <p:spPr>
          <a:xfrm>
            <a:off x="6208650" y="2064225"/>
            <a:ext cx="2448600" cy="9219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コメントやコミットメッセージ等、割と至る所に表示される画像。</a:t>
            </a:r>
            <a:endParaRPr sz="900">
              <a:solidFill>
                <a:srgbClr val="666666"/>
              </a:solidFill>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ja" sz="900">
                <a:solidFill>
                  <a:srgbClr val="666666"/>
                </a:solidFill>
              </a:rPr>
              <a:t>設定しておいたほうが見分け付きやすいので設定することをオススメ。</a:t>
            </a:r>
            <a:endParaRPr sz="900">
              <a:solidFill>
                <a:srgbClr val="666666"/>
              </a:solidFill>
            </a:endParaRPr>
          </a:p>
        </p:txBody>
      </p:sp>
      <p:sp>
        <p:nvSpPr>
          <p:cNvPr id="305" name="Google Shape;305;p36"/>
          <p:cNvSpPr/>
          <p:nvPr/>
        </p:nvSpPr>
        <p:spPr>
          <a:xfrm>
            <a:off x="264550" y="16883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36"/>
          <p:cNvPicPr preferRelativeResize="0"/>
          <p:nvPr/>
        </p:nvPicPr>
        <p:blipFill>
          <a:blip r:embed="rId5">
            <a:alphaModFix/>
          </a:blip>
          <a:stretch>
            <a:fillRect/>
          </a:stretch>
        </p:blipFill>
        <p:spPr>
          <a:xfrm>
            <a:off x="5423050" y="3964025"/>
            <a:ext cx="3537226" cy="873250"/>
          </a:xfrm>
          <a:prstGeom prst="rect">
            <a:avLst/>
          </a:prstGeom>
          <a:noFill/>
          <a:ln>
            <a:noFill/>
          </a:ln>
        </p:spPr>
      </p:pic>
      <p:sp>
        <p:nvSpPr>
          <p:cNvPr id="307" name="Google Shape;307;p36"/>
          <p:cNvSpPr/>
          <p:nvPr/>
        </p:nvSpPr>
        <p:spPr>
          <a:xfrm>
            <a:off x="6293625" y="4290800"/>
            <a:ext cx="630900" cy="62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6"/>
          <p:cNvCxnSpPr>
            <a:endCxn id="307" idx="0"/>
          </p:cNvCxnSpPr>
          <p:nvPr/>
        </p:nvCxnSpPr>
        <p:spPr>
          <a:xfrm>
            <a:off x="5981175" y="1782200"/>
            <a:ext cx="627900" cy="25086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37"/>
          <p:cNvPicPr preferRelativeResize="0"/>
          <p:nvPr/>
        </p:nvPicPr>
        <p:blipFill>
          <a:blip r:embed="rId3">
            <a:alphaModFix/>
          </a:blip>
          <a:stretch>
            <a:fillRect/>
          </a:stretch>
        </p:blipFill>
        <p:spPr>
          <a:xfrm>
            <a:off x="2191700" y="1629925"/>
            <a:ext cx="5724221" cy="2304750"/>
          </a:xfrm>
          <a:prstGeom prst="rect">
            <a:avLst/>
          </a:prstGeom>
          <a:noFill/>
          <a:ln>
            <a:noFill/>
          </a:ln>
        </p:spPr>
      </p:pic>
      <p:sp>
        <p:nvSpPr>
          <p:cNvPr id="314" name="Google Shape;314;p3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メールアドレス設定</a:t>
            </a:r>
            <a:endParaRPr/>
          </a:p>
        </p:txBody>
      </p:sp>
      <p:sp>
        <p:nvSpPr>
          <p:cNvPr id="315" name="Google Shape;315;p37"/>
          <p:cNvSpPr txBox="1"/>
          <p:nvPr>
            <p:ph idx="1" type="body"/>
          </p:nvPr>
        </p:nvSpPr>
        <p:spPr>
          <a:xfrm>
            <a:off x="2084075" y="1152475"/>
            <a:ext cx="6748200" cy="3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u="sng">
                <a:solidFill>
                  <a:schemeClr val="hlink"/>
                </a:solidFill>
                <a:hlinkClick r:id="rId4"/>
              </a:rPr>
              <a:t>https://github.com/settings/emails</a:t>
            </a:r>
            <a:r>
              <a:rPr lang="ja" sz="1600">
                <a:solidFill>
                  <a:srgbClr val="5E696C"/>
                </a:solidFill>
              </a:rPr>
              <a:t> </a:t>
            </a:r>
            <a:r>
              <a:rPr lang="ja" sz="1600">
                <a:solidFill>
                  <a:srgbClr val="5E696C"/>
                </a:solidFill>
              </a:rPr>
              <a:t>にアクセス。</a:t>
            </a:r>
            <a:endParaRPr sz="1600">
              <a:solidFill>
                <a:srgbClr val="5E696C"/>
              </a:solidFill>
            </a:endParaRPr>
          </a:p>
          <a:p>
            <a:pPr indent="0" lvl="0" marL="0" rtl="0" algn="l">
              <a:spcBef>
                <a:spcPts val="1600"/>
              </a:spcBef>
              <a:spcAft>
                <a:spcPts val="1600"/>
              </a:spcAft>
              <a:buNone/>
            </a:pPr>
            <a:r>
              <a:t/>
            </a:r>
            <a:endParaRPr sz="1600">
              <a:solidFill>
                <a:srgbClr val="5E696C"/>
              </a:solidFill>
            </a:endParaRPr>
          </a:p>
        </p:txBody>
      </p:sp>
      <p:sp>
        <p:nvSpPr>
          <p:cNvPr id="316" name="Google Shape;316;p37"/>
          <p:cNvSpPr txBox="1"/>
          <p:nvPr>
            <p:ph idx="1" type="body"/>
          </p:nvPr>
        </p:nvSpPr>
        <p:spPr>
          <a:xfrm>
            <a:off x="2084075" y="4048075"/>
            <a:ext cx="6748200" cy="7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あとからメールアドレスが変更された場合等は</a:t>
            </a:r>
            <a:br>
              <a:rPr lang="ja" sz="1600">
                <a:solidFill>
                  <a:srgbClr val="5E696C"/>
                </a:solidFill>
              </a:rPr>
            </a:br>
            <a:r>
              <a:rPr lang="ja" sz="1600">
                <a:solidFill>
                  <a:srgbClr val="5E696C"/>
                </a:solidFill>
              </a:rPr>
              <a:t>ここからメールアドレスを追加すると良い。</a:t>
            </a:r>
            <a:endParaRPr sz="1600">
              <a:solidFill>
                <a:srgbClr val="5E696C"/>
              </a:solidFill>
            </a:endParaRPr>
          </a:p>
        </p:txBody>
      </p:sp>
      <p:sp>
        <p:nvSpPr>
          <p:cNvPr id="317" name="Google Shape;317;p37"/>
          <p:cNvSpPr/>
          <p:nvPr/>
        </p:nvSpPr>
        <p:spPr>
          <a:xfrm>
            <a:off x="264550" y="16883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リポジトリ閲覧</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リポジトリ内容のダウンロード</a:t>
            </a:r>
            <a:endParaRPr sz="2800"/>
          </a:p>
        </p:txBody>
      </p:sp>
      <p:sp>
        <p:nvSpPr>
          <p:cNvPr id="328" name="Google Shape;328;p39"/>
          <p:cNvSpPr txBox="1"/>
          <p:nvPr>
            <p:ph idx="1" type="body"/>
          </p:nvPr>
        </p:nvSpPr>
        <p:spPr>
          <a:xfrm>
            <a:off x="2084075" y="1152475"/>
            <a:ext cx="67482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リポジトリのトップページの「Clone or download」から ZIP 形式でリポジトリ最新のファイル群をダウンロードすることができます。</a:t>
            </a:r>
            <a:endParaRPr sz="1400"/>
          </a:p>
          <a:p>
            <a:pPr indent="0" lvl="0" marL="0" rtl="0" algn="l">
              <a:spcBef>
                <a:spcPts val="1600"/>
              </a:spcBef>
              <a:spcAft>
                <a:spcPts val="1600"/>
              </a:spcAft>
              <a:buNone/>
            </a:pPr>
            <a:r>
              <a:rPr lang="ja" sz="1400"/>
              <a:t>以下は </a:t>
            </a:r>
            <a:r>
              <a:rPr lang="ja" sz="1400" u="sng">
                <a:solidFill>
                  <a:schemeClr val="hlink"/>
                </a:solidFill>
                <a:hlinkClick r:id="rId3"/>
              </a:rPr>
              <a:t>https://github.com/bitcoin/bitcoin</a:t>
            </a:r>
            <a:r>
              <a:rPr lang="ja" sz="1400">
                <a:solidFill>
                  <a:srgbClr val="5E696C"/>
                </a:solidFill>
              </a:rPr>
              <a:t> の例。</a:t>
            </a:r>
            <a:endParaRPr sz="1400"/>
          </a:p>
        </p:txBody>
      </p:sp>
      <p:sp>
        <p:nvSpPr>
          <p:cNvPr id="329" name="Google Shape;329;p39"/>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39"/>
          <p:cNvPicPr preferRelativeResize="0"/>
          <p:nvPr/>
        </p:nvPicPr>
        <p:blipFill>
          <a:blip r:embed="rId4">
            <a:alphaModFix/>
          </a:blip>
          <a:stretch>
            <a:fillRect/>
          </a:stretch>
        </p:blipFill>
        <p:spPr>
          <a:xfrm>
            <a:off x="2213375" y="2484075"/>
            <a:ext cx="4368900" cy="2308000"/>
          </a:xfrm>
          <a:prstGeom prst="rect">
            <a:avLst/>
          </a:prstGeom>
          <a:noFill/>
          <a:ln>
            <a:noFill/>
          </a:ln>
        </p:spPr>
      </p:pic>
      <p:sp>
        <p:nvSpPr>
          <p:cNvPr id="331" name="Google Shape;331;p39"/>
          <p:cNvSpPr/>
          <p:nvPr/>
        </p:nvSpPr>
        <p:spPr>
          <a:xfrm>
            <a:off x="5769450" y="3765350"/>
            <a:ext cx="771000" cy="27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5657350" y="4474550"/>
            <a:ext cx="829500" cy="27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txBox="1"/>
          <p:nvPr/>
        </p:nvSpPr>
        <p:spPr>
          <a:xfrm>
            <a:off x="7189425" y="4172075"/>
            <a:ext cx="26517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t>Tips</a:t>
            </a:r>
            <a:br>
              <a:rPr lang="ja" sz="1000"/>
            </a:br>
            <a:r>
              <a:rPr lang="ja" sz="1000"/>
              <a:t>最近アクティブなリポジトリ</a:t>
            </a:r>
            <a:br>
              <a:rPr lang="ja" sz="1000"/>
            </a:br>
            <a:r>
              <a:rPr lang="ja" sz="1000" u="sng">
                <a:solidFill>
                  <a:schemeClr val="hlink"/>
                </a:solidFill>
                <a:hlinkClick r:id="rId5"/>
              </a:rPr>
              <a:t>https://github.com/trending</a:t>
            </a:r>
            <a:endParaRPr sz="1000"/>
          </a:p>
          <a:p>
            <a:pPr indent="0" lvl="0" marL="0" rtl="0" algn="l">
              <a:spcBef>
                <a:spcPts val="0"/>
              </a:spcBef>
              <a:spcAft>
                <a:spcPts val="0"/>
              </a:spcAft>
              <a:buNone/>
            </a:pPr>
            <a:r>
              <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リポジトリ内容のダウンロード</a:t>
            </a:r>
            <a:endParaRPr sz="2800"/>
          </a:p>
        </p:txBody>
      </p:sp>
      <p:sp>
        <p:nvSpPr>
          <p:cNvPr id="339" name="Google Shape;339;p40"/>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40"/>
          <p:cNvPicPr preferRelativeResize="0"/>
          <p:nvPr/>
        </p:nvPicPr>
        <p:blipFill>
          <a:blip r:embed="rId3">
            <a:alphaModFix/>
          </a:blip>
          <a:stretch>
            <a:fillRect/>
          </a:stretch>
        </p:blipFill>
        <p:spPr>
          <a:xfrm>
            <a:off x="2178575" y="1232275"/>
            <a:ext cx="3633151" cy="1007075"/>
          </a:xfrm>
          <a:prstGeom prst="rect">
            <a:avLst/>
          </a:prstGeom>
          <a:noFill/>
          <a:ln>
            <a:noFill/>
          </a:ln>
        </p:spPr>
      </p:pic>
      <p:pic>
        <p:nvPicPr>
          <p:cNvPr id="341" name="Google Shape;341;p40"/>
          <p:cNvPicPr preferRelativeResize="0"/>
          <p:nvPr/>
        </p:nvPicPr>
        <p:blipFill>
          <a:blip r:embed="rId4">
            <a:alphaModFix/>
          </a:blip>
          <a:stretch>
            <a:fillRect/>
          </a:stretch>
        </p:blipFill>
        <p:spPr>
          <a:xfrm>
            <a:off x="5296825" y="2545604"/>
            <a:ext cx="3633150" cy="2323472"/>
          </a:xfrm>
          <a:prstGeom prst="rect">
            <a:avLst/>
          </a:prstGeom>
          <a:noFill/>
          <a:ln>
            <a:noFill/>
          </a:ln>
        </p:spPr>
      </p:pic>
      <p:sp>
        <p:nvSpPr>
          <p:cNvPr id="342" name="Google Shape;342;p40"/>
          <p:cNvSpPr/>
          <p:nvPr/>
        </p:nvSpPr>
        <p:spPr>
          <a:xfrm rot="1993533">
            <a:off x="4728783" y="2415598"/>
            <a:ext cx="482355" cy="31228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pic>
        <p:nvPicPr>
          <p:cNvPr id="347" name="Google Shape;347;p41"/>
          <p:cNvPicPr preferRelativeResize="0"/>
          <p:nvPr/>
        </p:nvPicPr>
        <p:blipFill>
          <a:blip r:embed="rId3">
            <a:alphaModFix/>
          </a:blip>
          <a:stretch>
            <a:fillRect/>
          </a:stretch>
        </p:blipFill>
        <p:spPr>
          <a:xfrm>
            <a:off x="2190850" y="1837674"/>
            <a:ext cx="2798396" cy="2040427"/>
          </a:xfrm>
          <a:prstGeom prst="rect">
            <a:avLst/>
          </a:prstGeom>
          <a:noFill/>
          <a:ln>
            <a:noFill/>
          </a:ln>
        </p:spPr>
      </p:pic>
      <p:sp>
        <p:nvSpPr>
          <p:cNvPr id="348" name="Google Shape;348;p4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a:t>
            </a:r>
            <a:r>
              <a:rPr lang="ja" sz="2800"/>
              <a:t>閲覧</a:t>
            </a:r>
            <a:endParaRPr sz="2800"/>
          </a:p>
        </p:txBody>
      </p:sp>
      <p:sp>
        <p:nvSpPr>
          <p:cNvPr id="349" name="Google Shape;349;p41"/>
          <p:cNvSpPr txBox="1"/>
          <p:nvPr>
            <p:ph idx="1" type="body"/>
          </p:nvPr>
        </p:nvSpPr>
        <p:spPr>
          <a:xfrm>
            <a:off x="2084075" y="1152475"/>
            <a:ext cx="67482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リポジトリの</a:t>
            </a:r>
            <a:r>
              <a:rPr lang="ja" sz="1400"/>
              <a:t>ページから見れる任意ファイル名をクリックすると</a:t>
            </a:r>
            <a:br>
              <a:rPr lang="ja" sz="1400"/>
            </a:br>
            <a:r>
              <a:rPr lang="ja" sz="1400"/>
              <a:t>ファイル内容を閲覧することができます。（テキストや画像等）</a:t>
            </a:r>
            <a:endParaRPr/>
          </a:p>
        </p:txBody>
      </p:sp>
      <p:sp>
        <p:nvSpPr>
          <p:cNvPr id="350" name="Google Shape;350;p41"/>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2254250" y="3762813"/>
            <a:ext cx="501600" cy="12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rot="4265">
            <a:off x="5131058" y="3608248"/>
            <a:ext cx="241800" cy="269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41"/>
          <p:cNvPicPr preferRelativeResize="0"/>
          <p:nvPr/>
        </p:nvPicPr>
        <p:blipFill>
          <a:blip r:embed="rId4">
            <a:alphaModFix/>
          </a:blip>
          <a:stretch>
            <a:fillRect/>
          </a:stretch>
        </p:blipFill>
        <p:spPr>
          <a:xfrm>
            <a:off x="5554900" y="1837675"/>
            <a:ext cx="3463573" cy="192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600"/>
              <a:t>会場案内（茅場町 CO-EDO）</a:t>
            </a:r>
            <a:endParaRPr/>
          </a:p>
        </p:txBody>
      </p:sp>
      <p:sp>
        <p:nvSpPr>
          <p:cNvPr id="75" name="Google Shape;75;p15"/>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・Wi-Fi：受付カードをご覧ください。</a:t>
            </a:r>
            <a:endParaRPr sz="1400"/>
          </a:p>
          <a:p>
            <a:pPr indent="0" lvl="0" marL="0" rtl="0" algn="l">
              <a:spcBef>
                <a:spcPts val="1600"/>
              </a:spcBef>
              <a:spcAft>
                <a:spcPts val="0"/>
              </a:spcAft>
              <a:buNone/>
            </a:pPr>
            <a:r>
              <a:rPr lang="ja" sz="1400"/>
              <a:t>・飲食：常識の範囲であればOKです（ジュースとかパンとか）。</a:t>
            </a:r>
            <a:endParaRPr sz="1400"/>
          </a:p>
          <a:p>
            <a:pPr indent="0" lvl="0" marL="0" rtl="0" algn="l">
              <a:spcBef>
                <a:spcPts val="1600"/>
              </a:spcBef>
              <a:spcAft>
                <a:spcPts val="0"/>
              </a:spcAft>
              <a:buNone/>
            </a:pPr>
            <a:r>
              <a:rPr lang="ja" sz="1400"/>
              <a:t>・お手洗い：エレベータ前にあります。</a:t>
            </a:r>
            <a:br>
              <a:rPr lang="ja" sz="1400"/>
            </a:br>
            <a:r>
              <a:rPr lang="ja" sz="1400"/>
              <a:t>　・5F … 男女兼用</a:t>
            </a:r>
            <a:br>
              <a:rPr lang="ja" sz="1400"/>
            </a:br>
            <a:r>
              <a:rPr lang="ja" sz="1400"/>
              <a:t>　・4F … 女性用</a:t>
            </a:r>
            <a:br>
              <a:rPr lang="ja" sz="1400"/>
            </a:br>
            <a:r>
              <a:rPr lang="ja" sz="1400"/>
              <a:t>　・3F … 男性用</a:t>
            </a:r>
            <a:endParaRPr sz="1400"/>
          </a:p>
          <a:p>
            <a:pPr indent="0" lvl="0" marL="0" rtl="0" algn="l">
              <a:spcBef>
                <a:spcPts val="1600"/>
              </a:spcBef>
              <a:spcAft>
                <a:spcPts val="1600"/>
              </a:spcAft>
              <a:buNone/>
            </a:pPr>
            <a:r>
              <a:t/>
            </a:r>
            <a:endParaRPr/>
          </a:p>
        </p:txBody>
      </p:sp>
      <p:sp>
        <p:nvSpPr>
          <p:cNvPr id="76" name="Google Shape;76;p15"/>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42"/>
          <p:cNvPicPr preferRelativeResize="0"/>
          <p:nvPr/>
        </p:nvPicPr>
        <p:blipFill>
          <a:blip r:embed="rId3">
            <a:alphaModFix/>
          </a:blip>
          <a:stretch>
            <a:fillRect/>
          </a:stretch>
        </p:blipFill>
        <p:spPr>
          <a:xfrm>
            <a:off x="5959675" y="2110050"/>
            <a:ext cx="2947375" cy="2096950"/>
          </a:xfrm>
          <a:prstGeom prst="rect">
            <a:avLst/>
          </a:prstGeom>
          <a:noFill/>
          <a:ln>
            <a:noFill/>
          </a:ln>
        </p:spPr>
      </p:pic>
      <p:pic>
        <p:nvPicPr>
          <p:cNvPr id="359" name="Google Shape;359;p42"/>
          <p:cNvPicPr preferRelativeResize="0"/>
          <p:nvPr/>
        </p:nvPicPr>
        <p:blipFill>
          <a:blip r:embed="rId4">
            <a:alphaModFix/>
          </a:blip>
          <a:stretch>
            <a:fillRect/>
          </a:stretch>
        </p:blipFill>
        <p:spPr>
          <a:xfrm>
            <a:off x="2191925" y="2110050"/>
            <a:ext cx="3488475" cy="1843850"/>
          </a:xfrm>
          <a:prstGeom prst="rect">
            <a:avLst/>
          </a:prstGeom>
          <a:noFill/>
          <a:ln>
            <a:noFill/>
          </a:ln>
        </p:spPr>
      </p:pic>
      <p:sp>
        <p:nvSpPr>
          <p:cNvPr id="360" name="Google Shape;360;p4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a:t>
            </a:r>
            <a:r>
              <a:rPr lang="ja" sz="2800"/>
              <a:t>閲覧</a:t>
            </a:r>
            <a:endParaRPr sz="2800"/>
          </a:p>
        </p:txBody>
      </p:sp>
      <p:sp>
        <p:nvSpPr>
          <p:cNvPr id="361" name="Google Shape;361;p42"/>
          <p:cNvSpPr txBox="1"/>
          <p:nvPr>
            <p:ph idx="1" type="body"/>
          </p:nvPr>
        </p:nvSpPr>
        <p:spPr>
          <a:xfrm>
            <a:off x="2084075" y="1152475"/>
            <a:ext cx="67482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リポジトリのページから見れる任意ファイル名をクリックすると</a:t>
            </a:r>
            <a:br>
              <a:rPr lang="ja" sz="1400"/>
            </a:br>
            <a:r>
              <a:rPr lang="ja" sz="1400"/>
              <a:t>ファイル内容を閲覧することができます。（テキストや画像等）</a:t>
            </a:r>
            <a:endParaRPr/>
          </a:p>
        </p:txBody>
      </p:sp>
      <p:sp>
        <p:nvSpPr>
          <p:cNvPr id="362" name="Google Shape;362;p42"/>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p:nvPr/>
        </p:nvSpPr>
        <p:spPr>
          <a:xfrm>
            <a:off x="2254250" y="3731160"/>
            <a:ext cx="501600" cy="12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2"/>
          <p:cNvSpPr/>
          <p:nvPr/>
        </p:nvSpPr>
        <p:spPr>
          <a:xfrm rot="4265">
            <a:off x="5664458" y="3608248"/>
            <a:ext cx="241800" cy="269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ログ閲覧</a:t>
            </a:r>
            <a:endParaRPr sz="2800"/>
          </a:p>
        </p:txBody>
      </p:sp>
      <p:sp>
        <p:nvSpPr>
          <p:cNvPr id="370" name="Google Shape;370;p43"/>
          <p:cNvSpPr txBox="1"/>
          <p:nvPr>
            <p:ph idx="1" type="body"/>
          </p:nvPr>
        </p:nvSpPr>
        <p:spPr>
          <a:xfrm>
            <a:off x="2084075" y="1152475"/>
            <a:ext cx="67482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リポジトリのトップページの「commits」からコミットログを見ることができます。</a:t>
            </a:r>
            <a:endParaRPr/>
          </a:p>
        </p:txBody>
      </p:sp>
      <p:sp>
        <p:nvSpPr>
          <p:cNvPr id="371" name="Google Shape;371;p43"/>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3"/>
          <p:cNvPicPr preferRelativeResize="0"/>
          <p:nvPr/>
        </p:nvPicPr>
        <p:blipFill>
          <a:blip r:embed="rId3">
            <a:alphaModFix/>
          </a:blip>
          <a:stretch>
            <a:fillRect/>
          </a:stretch>
        </p:blipFill>
        <p:spPr>
          <a:xfrm>
            <a:off x="2143200" y="1930900"/>
            <a:ext cx="2904774" cy="1368525"/>
          </a:xfrm>
          <a:prstGeom prst="rect">
            <a:avLst/>
          </a:prstGeom>
          <a:noFill/>
          <a:ln>
            <a:noFill/>
          </a:ln>
        </p:spPr>
      </p:pic>
      <p:sp>
        <p:nvSpPr>
          <p:cNvPr id="373" name="Google Shape;373;p43"/>
          <p:cNvSpPr/>
          <p:nvPr/>
        </p:nvSpPr>
        <p:spPr>
          <a:xfrm>
            <a:off x="2254250" y="2672274"/>
            <a:ext cx="501600" cy="12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43"/>
          <p:cNvPicPr preferRelativeResize="0"/>
          <p:nvPr/>
        </p:nvPicPr>
        <p:blipFill>
          <a:blip r:embed="rId4">
            <a:alphaModFix/>
          </a:blip>
          <a:stretch>
            <a:fillRect/>
          </a:stretch>
        </p:blipFill>
        <p:spPr>
          <a:xfrm>
            <a:off x="5339962" y="1930900"/>
            <a:ext cx="3492213" cy="2697849"/>
          </a:xfrm>
          <a:prstGeom prst="rect">
            <a:avLst/>
          </a:prstGeom>
          <a:noFill/>
          <a:ln>
            <a:noFill/>
          </a:ln>
        </p:spPr>
      </p:pic>
      <p:sp>
        <p:nvSpPr>
          <p:cNvPr id="375" name="Google Shape;375;p43"/>
          <p:cNvSpPr/>
          <p:nvPr/>
        </p:nvSpPr>
        <p:spPr>
          <a:xfrm rot="4265">
            <a:off x="5061896" y="2611423"/>
            <a:ext cx="241800" cy="269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Google Shape;380;p44"/>
          <p:cNvPicPr preferRelativeResize="0"/>
          <p:nvPr/>
        </p:nvPicPr>
        <p:blipFill>
          <a:blip r:embed="rId3">
            <a:alphaModFix/>
          </a:blip>
          <a:stretch>
            <a:fillRect/>
          </a:stretch>
        </p:blipFill>
        <p:spPr>
          <a:xfrm>
            <a:off x="5081375" y="1791075"/>
            <a:ext cx="3848974" cy="2259175"/>
          </a:xfrm>
          <a:prstGeom prst="rect">
            <a:avLst/>
          </a:prstGeom>
          <a:noFill/>
          <a:ln>
            <a:noFill/>
          </a:ln>
        </p:spPr>
      </p:pic>
      <p:pic>
        <p:nvPicPr>
          <p:cNvPr id="381" name="Google Shape;381;p44"/>
          <p:cNvPicPr preferRelativeResize="0"/>
          <p:nvPr/>
        </p:nvPicPr>
        <p:blipFill>
          <a:blip r:embed="rId4">
            <a:alphaModFix/>
          </a:blip>
          <a:stretch>
            <a:fillRect/>
          </a:stretch>
        </p:blipFill>
        <p:spPr>
          <a:xfrm>
            <a:off x="2136550" y="1837675"/>
            <a:ext cx="2480276" cy="1678375"/>
          </a:xfrm>
          <a:prstGeom prst="rect">
            <a:avLst/>
          </a:prstGeom>
          <a:noFill/>
          <a:ln>
            <a:noFill/>
          </a:ln>
        </p:spPr>
      </p:pic>
      <p:sp>
        <p:nvSpPr>
          <p:cNvPr id="382" name="Google Shape;382;p4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Blame (豆</a:t>
            </a:r>
            <a:r>
              <a:rPr lang="ja"/>
              <a:t>知識)</a:t>
            </a:r>
            <a:endParaRPr sz="2800"/>
          </a:p>
        </p:txBody>
      </p:sp>
      <p:sp>
        <p:nvSpPr>
          <p:cNvPr id="383" name="Google Shape;383;p44"/>
          <p:cNvSpPr txBox="1"/>
          <p:nvPr>
            <p:ph idx="1" type="body"/>
          </p:nvPr>
        </p:nvSpPr>
        <p:spPr>
          <a:xfrm>
            <a:off x="2084075" y="1152475"/>
            <a:ext cx="67482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Blame 機能を使うとファイルの「どの行を」「誰が」「いつ」「どのような理由で」更新したのかを俯瞰することができます。</a:t>
            </a:r>
            <a:endParaRPr/>
          </a:p>
        </p:txBody>
      </p:sp>
      <p:sp>
        <p:nvSpPr>
          <p:cNvPr id="384" name="Google Shape;384;p44"/>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p:nvPr/>
        </p:nvSpPr>
        <p:spPr>
          <a:xfrm>
            <a:off x="3963475" y="2561500"/>
            <a:ext cx="241800" cy="12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p:nvPr/>
        </p:nvSpPr>
        <p:spPr>
          <a:xfrm rot="4265">
            <a:off x="4713724" y="2481735"/>
            <a:ext cx="241800" cy="269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ブランチ閲覧</a:t>
            </a:r>
            <a:endParaRPr sz="2800"/>
          </a:p>
        </p:txBody>
      </p:sp>
      <p:sp>
        <p:nvSpPr>
          <p:cNvPr id="392" name="Google Shape;392;p45"/>
          <p:cNvSpPr txBox="1"/>
          <p:nvPr>
            <p:ph idx="1" type="body"/>
          </p:nvPr>
        </p:nvSpPr>
        <p:spPr>
          <a:xfrm>
            <a:off x="2084075" y="1152475"/>
            <a:ext cx="67482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393" name="Google Shape;393;p45"/>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5"/>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45"/>
          <p:cNvCxnSpPr>
            <a:stCxn id="394" idx="6"/>
            <a:endCxn id="395"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45"/>
          <p:cNvCxnSpPr>
            <a:stCxn id="395" idx="6"/>
            <a:endCxn id="396"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45"/>
          <p:cNvCxnSpPr>
            <a:stCxn id="396" idx="6"/>
            <a:endCxn id="397"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45"/>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5"/>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5"/>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5"/>
          <p:cNvCxnSpPr>
            <a:stCxn id="397" idx="6"/>
            <a:endCxn id="404"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45"/>
          <p:cNvCxnSpPr>
            <a:stCxn id="404" idx="6"/>
            <a:endCxn id="405"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45"/>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45"/>
          <p:cNvCxnSpPr>
            <a:stCxn id="396" idx="7"/>
            <a:endCxn id="401"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45"/>
          <p:cNvCxnSpPr>
            <a:stCxn id="401" idx="6"/>
            <a:endCxn id="402"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45"/>
          <p:cNvCxnSpPr>
            <a:stCxn id="402" idx="6"/>
            <a:endCxn id="403"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413" name="Google Shape;413;p45"/>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45"/>
          <p:cNvCxnSpPr>
            <a:stCxn id="413" idx="1"/>
            <a:endCxn id="404"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415" name="Google Shape;415;p45"/>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45"/>
          <p:cNvCxnSpPr>
            <a:stCxn id="415" idx="2"/>
            <a:endCxn id="413"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45"/>
          <p:cNvCxnSpPr>
            <a:stCxn id="405" idx="6"/>
            <a:endCxn id="406"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45"/>
          <p:cNvCxnSpPr>
            <a:stCxn id="406" idx="6"/>
            <a:endCxn id="409"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419" name="Google Shape;419;p45"/>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0.16</a:t>
            </a:r>
            <a:endParaRPr sz="1000">
              <a:solidFill>
                <a:srgbClr val="666666"/>
              </a:solidFill>
            </a:endParaRPr>
          </a:p>
        </p:txBody>
      </p:sp>
      <p:sp>
        <p:nvSpPr>
          <p:cNvPr id="423" name="Google Shape;423;p45"/>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424" name="Google Shape;424;p45"/>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0.15</a:t>
            </a:r>
            <a:endParaRPr sz="1000">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ブランチ閲覧</a:t>
            </a:r>
            <a:endParaRPr sz="2800"/>
          </a:p>
        </p:txBody>
      </p:sp>
      <p:sp>
        <p:nvSpPr>
          <p:cNvPr id="430" name="Google Shape;430;p46"/>
          <p:cNvSpPr txBox="1"/>
          <p:nvPr>
            <p:ph idx="1" type="body"/>
          </p:nvPr>
        </p:nvSpPr>
        <p:spPr>
          <a:xfrm>
            <a:off x="2084075" y="1152475"/>
            <a:ext cx="67482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431" name="Google Shape;431;p46"/>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2" name="Google Shape;432;p46"/>
          <p:cNvPicPr preferRelativeResize="0"/>
          <p:nvPr/>
        </p:nvPicPr>
        <p:blipFill>
          <a:blip r:embed="rId3">
            <a:alphaModFix/>
          </a:blip>
          <a:stretch>
            <a:fillRect/>
          </a:stretch>
        </p:blipFill>
        <p:spPr>
          <a:xfrm>
            <a:off x="2188025" y="1763900"/>
            <a:ext cx="4170500" cy="3064050"/>
          </a:xfrm>
          <a:prstGeom prst="rect">
            <a:avLst/>
          </a:prstGeom>
          <a:noFill/>
          <a:ln>
            <a:noFill/>
          </a:ln>
        </p:spPr>
      </p:pic>
      <p:sp>
        <p:nvSpPr>
          <p:cNvPr id="433" name="Google Shape;433;p46"/>
          <p:cNvSpPr/>
          <p:nvPr/>
        </p:nvSpPr>
        <p:spPr>
          <a:xfrm>
            <a:off x="2226600" y="4339250"/>
            <a:ext cx="1296900" cy="14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2226600" y="3043850"/>
            <a:ext cx="5883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a:off x="3694050" y="4260525"/>
            <a:ext cx="2448600" cy="4032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閲覧したいブランチを選択</a:t>
            </a:r>
            <a:endParaRPr sz="9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Google Shape;440;p47"/>
          <p:cNvPicPr preferRelativeResize="0"/>
          <p:nvPr/>
        </p:nvPicPr>
        <p:blipFill>
          <a:blip r:embed="rId3">
            <a:alphaModFix/>
          </a:blip>
          <a:stretch>
            <a:fillRect/>
          </a:stretch>
        </p:blipFill>
        <p:spPr>
          <a:xfrm>
            <a:off x="2161350" y="1763900"/>
            <a:ext cx="4343424" cy="2761975"/>
          </a:xfrm>
          <a:prstGeom prst="rect">
            <a:avLst/>
          </a:prstGeom>
          <a:noFill/>
          <a:ln>
            <a:noFill/>
          </a:ln>
        </p:spPr>
      </p:pic>
      <p:sp>
        <p:nvSpPr>
          <p:cNvPr id="441" name="Google Shape;441;p4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ブランチ閲覧</a:t>
            </a:r>
            <a:endParaRPr sz="2800"/>
          </a:p>
        </p:txBody>
      </p:sp>
      <p:sp>
        <p:nvSpPr>
          <p:cNvPr id="442" name="Google Shape;442;p47"/>
          <p:cNvSpPr txBox="1"/>
          <p:nvPr>
            <p:ph idx="1" type="body"/>
          </p:nvPr>
        </p:nvSpPr>
        <p:spPr>
          <a:xfrm>
            <a:off x="2084075" y="1152475"/>
            <a:ext cx="67482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443" name="Google Shape;443;p47"/>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7"/>
          <p:cNvSpPr/>
          <p:nvPr/>
        </p:nvSpPr>
        <p:spPr>
          <a:xfrm>
            <a:off x="3057775" y="1781200"/>
            <a:ext cx="1896900" cy="14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p:nvPr/>
        </p:nvSpPr>
        <p:spPr>
          <a:xfrm>
            <a:off x="2427175" y="3162100"/>
            <a:ext cx="630600" cy="29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7"/>
          <p:cNvSpPr/>
          <p:nvPr/>
        </p:nvSpPr>
        <p:spPr>
          <a:xfrm>
            <a:off x="5752075" y="3422500"/>
            <a:ext cx="7527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p:nvPr/>
        </p:nvSpPr>
        <p:spPr>
          <a:xfrm>
            <a:off x="3177900" y="3112750"/>
            <a:ext cx="2080500" cy="3930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ブランチからのコミットログ閲覧</a:t>
            </a:r>
            <a:endParaRPr sz="900">
              <a:solidFill>
                <a:srgbClr val="666666"/>
              </a:solidFill>
            </a:endParaRPr>
          </a:p>
        </p:txBody>
      </p:sp>
      <p:sp>
        <p:nvSpPr>
          <p:cNvPr id="448" name="Google Shape;448;p47"/>
          <p:cNvSpPr/>
          <p:nvPr/>
        </p:nvSpPr>
        <p:spPr>
          <a:xfrm>
            <a:off x="6651300" y="3373150"/>
            <a:ext cx="2022600" cy="3930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ブランチ</a:t>
            </a:r>
            <a:r>
              <a:rPr lang="ja" sz="900">
                <a:solidFill>
                  <a:srgbClr val="666666"/>
                </a:solidFill>
              </a:rPr>
              <a:t>最新状態のダウンロード</a:t>
            </a:r>
            <a:endParaRPr sz="900">
              <a:solidFill>
                <a:srgbClr val="666666"/>
              </a:solidFill>
            </a:endParaRPr>
          </a:p>
        </p:txBody>
      </p:sp>
      <p:sp>
        <p:nvSpPr>
          <p:cNvPr id="449" name="Google Shape;449;p47"/>
          <p:cNvSpPr/>
          <p:nvPr/>
        </p:nvSpPr>
        <p:spPr>
          <a:xfrm>
            <a:off x="5203500" y="1696750"/>
            <a:ext cx="2660400" cy="3930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URLでブランチ名（またはタグ名）が分かる</a:t>
            </a:r>
            <a:endParaRPr sz="9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タグ</a:t>
            </a:r>
            <a:r>
              <a:rPr lang="ja" sz="2800"/>
              <a:t>閲覧</a:t>
            </a:r>
            <a:endParaRPr sz="2800"/>
          </a:p>
        </p:txBody>
      </p:sp>
      <p:sp>
        <p:nvSpPr>
          <p:cNvPr id="455" name="Google Shape;455;p48"/>
          <p:cNvSpPr txBox="1"/>
          <p:nvPr>
            <p:ph idx="1" type="body"/>
          </p:nvPr>
        </p:nvSpPr>
        <p:spPr>
          <a:xfrm>
            <a:off x="2084075" y="1152475"/>
            <a:ext cx="6748200" cy="69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キリの良いコミット（リリース時等）に対して「タグ」が割り当てられることが多いです。</a:t>
            </a:r>
            <a:endParaRPr sz="1200"/>
          </a:p>
        </p:txBody>
      </p:sp>
      <p:sp>
        <p:nvSpPr>
          <p:cNvPr id="456" name="Google Shape;456;p48"/>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2305249"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2862460"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3482455"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4039677"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48"/>
          <p:cNvCxnSpPr>
            <a:stCxn id="457" idx="6"/>
            <a:endCxn id="458" idx="2"/>
          </p:cNvCxnSpPr>
          <p:nvPr/>
        </p:nvCxnSpPr>
        <p:spPr>
          <a:xfrm>
            <a:off x="2544349" y="29457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48"/>
          <p:cNvCxnSpPr>
            <a:stCxn id="458" idx="6"/>
            <a:endCxn id="459" idx="2"/>
          </p:cNvCxnSpPr>
          <p:nvPr/>
        </p:nvCxnSpPr>
        <p:spPr>
          <a:xfrm>
            <a:off x="3101560" y="29457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48"/>
          <p:cNvCxnSpPr>
            <a:stCxn id="459" idx="6"/>
            <a:endCxn id="460" idx="2"/>
          </p:cNvCxnSpPr>
          <p:nvPr/>
        </p:nvCxnSpPr>
        <p:spPr>
          <a:xfrm>
            <a:off x="3721555" y="2945775"/>
            <a:ext cx="318000" cy="0"/>
          </a:xfrm>
          <a:prstGeom prst="straightConnector1">
            <a:avLst/>
          </a:prstGeom>
          <a:noFill/>
          <a:ln cap="flat" cmpd="sng" w="9525">
            <a:solidFill>
              <a:schemeClr val="dk2"/>
            </a:solidFill>
            <a:prstDash val="solid"/>
            <a:round/>
            <a:headEnd len="med" w="med" type="none"/>
            <a:tailEnd len="med" w="med" type="none"/>
          </a:ln>
        </p:spPr>
      </p:cxnSp>
      <p:sp>
        <p:nvSpPr>
          <p:cNvPr id="464" name="Google Shape;464;p48"/>
          <p:cNvSpPr/>
          <p:nvPr/>
        </p:nvSpPr>
        <p:spPr>
          <a:xfrm>
            <a:off x="3976764" y="23174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p:nvPr/>
        </p:nvSpPr>
        <p:spPr>
          <a:xfrm>
            <a:off x="4511952" y="23174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8"/>
          <p:cNvSpPr/>
          <p:nvPr/>
        </p:nvSpPr>
        <p:spPr>
          <a:xfrm>
            <a:off x="5304677" y="23174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8"/>
          <p:cNvSpPr/>
          <p:nvPr/>
        </p:nvSpPr>
        <p:spPr>
          <a:xfrm>
            <a:off x="4659552"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5647152"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p:nvPr/>
        </p:nvSpPr>
        <p:spPr>
          <a:xfrm>
            <a:off x="6363327"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48"/>
          <p:cNvCxnSpPr>
            <a:stCxn id="460" idx="6"/>
            <a:endCxn id="467" idx="2"/>
          </p:cNvCxnSpPr>
          <p:nvPr/>
        </p:nvCxnSpPr>
        <p:spPr>
          <a:xfrm>
            <a:off x="4278777" y="29457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8"/>
          <p:cNvCxnSpPr>
            <a:stCxn id="467" idx="6"/>
            <a:endCxn id="468" idx="2"/>
          </p:cNvCxnSpPr>
          <p:nvPr/>
        </p:nvCxnSpPr>
        <p:spPr>
          <a:xfrm>
            <a:off x="4898652" y="2945775"/>
            <a:ext cx="748500" cy="0"/>
          </a:xfrm>
          <a:prstGeom prst="straightConnector1">
            <a:avLst/>
          </a:prstGeom>
          <a:noFill/>
          <a:ln cap="flat" cmpd="sng" w="9525">
            <a:solidFill>
              <a:schemeClr val="dk2"/>
            </a:solidFill>
            <a:prstDash val="solid"/>
            <a:round/>
            <a:headEnd len="med" w="med" type="none"/>
            <a:tailEnd len="med" w="med" type="none"/>
          </a:ln>
        </p:spPr>
      </p:cxnSp>
      <p:sp>
        <p:nvSpPr>
          <p:cNvPr id="472" name="Google Shape;472;p48"/>
          <p:cNvSpPr/>
          <p:nvPr/>
        </p:nvSpPr>
        <p:spPr>
          <a:xfrm>
            <a:off x="6873927"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48"/>
          <p:cNvCxnSpPr>
            <a:stCxn id="459" idx="7"/>
            <a:endCxn id="464" idx="3"/>
          </p:cNvCxnSpPr>
          <p:nvPr/>
        </p:nvCxnSpPr>
        <p:spPr>
          <a:xfrm flipH="1" rot="10800000">
            <a:off x="3686540" y="25216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48"/>
          <p:cNvCxnSpPr>
            <a:stCxn id="464" idx="6"/>
            <a:endCxn id="465" idx="2"/>
          </p:cNvCxnSpPr>
          <p:nvPr/>
        </p:nvCxnSpPr>
        <p:spPr>
          <a:xfrm>
            <a:off x="4215864" y="24369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48"/>
          <p:cNvCxnSpPr>
            <a:stCxn id="465" idx="6"/>
            <a:endCxn id="466" idx="2"/>
          </p:cNvCxnSpPr>
          <p:nvPr/>
        </p:nvCxnSpPr>
        <p:spPr>
          <a:xfrm>
            <a:off x="4751052" y="2436975"/>
            <a:ext cx="553500" cy="0"/>
          </a:xfrm>
          <a:prstGeom prst="straightConnector1">
            <a:avLst/>
          </a:prstGeom>
          <a:noFill/>
          <a:ln cap="flat" cmpd="sng" w="9525">
            <a:solidFill>
              <a:schemeClr val="dk2"/>
            </a:solidFill>
            <a:prstDash val="solid"/>
            <a:round/>
            <a:headEnd len="med" w="med" type="none"/>
            <a:tailEnd len="med" w="med" type="none"/>
          </a:ln>
        </p:spPr>
      </p:cxnSp>
      <p:sp>
        <p:nvSpPr>
          <p:cNvPr id="476" name="Google Shape;476;p48"/>
          <p:cNvSpPr/>
          <p:nvPr/>
        </p:nvSpPr>
        <p:spPr>
          <a:xfrm>
            <a:off x="5187089" y="32215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48"/>
          <p:cNvCxnSpPr>
            <a:stCxn id="476" idx="1"/>
            <a:endCxn id="467" idx="5"/>
          </p:cNvCxnSpPr>
          <p:nvPr/>
        </p:nvCxnSpPr>
        <p:spPr>
          <a:xfrm rot="10800000">
            <a:off x="4863604" y="30303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478" name="Google Shape;478;p48"/>
          <p:cNvSpPr/>
          <p:nvPr/>
        </p:nvSpPr>
        <p:spPr>
          <a:xfrm>
            <a:off x="5973552" y="32215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p48"/>
          <p:cNvCxnSpPr>
            <a:stCxn id="478" idx="2"/>
            <a:endCxn id="476" idx="6"/>
          </p:cNvCxnSpPr>
          <p:nvPr/>
        </p:nvCxnSpPr>
        <p:spPr>
          <a:xfrm rot="10800000">
            <a:off x="5426052" y="33410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8"/>
          <p:cNvCxnSpPr>
            <a:stCxn id="468" idx="6"/>
            <a:endCxn id="469" idx="2"/>
          </p:cNvCxnSpPr>
          <p:nvPr/>
        </p:nvCxnSpPr>
        <p:spPr>
          <a:xfrm>
            <a:off x="5886252" y="29457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48"/>
          <p:cNvCxnSpPr>
            <a:stCxn id="469" idx="6"/>
            <a:endCxn id="472" idx="2"/>
          </p:cNvCxnSpPr>
          <p:nvPr/>
        </p:nvCxnSpPr>
        <p:spPr>
          <a:xfrm>
            <a:off x="6602427" y="2945775"/>
            <a:ext cx="271500" cy="0"/>
          </a:xfrm>
          <a:prstGeom prst="straightConnector1">
            <a:avLst/>
          </a:prstGeom>
          <a:noFill/>
          <a:ln cap="flat" cmpd="sng" w="9525">
            <a:solidFill>
              <a:schemeClr val="dk2"/>
            </a:solidFill>
            <a:prstDash val="solid"/>
            <a:round/>
            <a:headEnd len="med" w="med" type="none"/>
            <a:tailEnd len="med" w="med" type="none"/>
          </a:ln>
        </p:spPr>
      </p:cxnSp>
      <p:sp>
        <p:nvSpPr>
          <p:cNvPr id="482" name="Google Shape;482;p48"/>
          <p:cNvSpPr/>
          <p:nvPr/>
        </p:nvSpPr>
        <p:spPr>
          <a:xfrm>
            <a:off x="7493852" y="2826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3" name="Google Shape;483;p48"/>
          <p:cNvCxnSpPr>
            <a:stCxn id="472" idx="6"/>
            <a:endCxn id="482" idx="2"/>
          </p:cNvCxnSpPr>
          <p:nvPr/>
        </p:nvCxnSpPr>
        <p:spPr>
          <a:xfrm>
            <a:off x="7113027" y="2945775"/>
            <a:ext cx="380700" cy="0"/>
          </a:xfrm>
          <a:prstGeom prst="straightConnector1">
            <a:avLst/>
          </a:prstGeom>
          <a:noFill/>
          <a:ln cap="flat" cmpd="sng" w="9525">
            <a:solidFill>
              <a:schemeClr val="dk2"/>
            </a:solidFill>
            <a:prstDash val="solid"/>
            <a:round/>
            <a:headEnd len="med" w="med" type="none"/>
            <a:tailEnd len="med" w="med" type="none"/>
          </a:ln>
        </p:spPr>
      </p:cxnSp>
      <p:sp>
        <p:nvSpPr>
          <p:cNvPr id="484" name="Google Shape;484;p48"/>
          <p:cNvSpPr/>
          <p:nvPr/>
        </p:nvSpPr>
        <p:spPr>
          <a:xfrm>
            <a:off x="6566275" y="2378275"/>
            <a:ext cx="710400" cy="282300"/>
          </a:xfrm>
          <a:prstGeom prst="wedgeRectCallout">
            <a:avLst>
              <a:gd fmla="val 8171" name="adj1"/>
              <a:gd fmla="val 9824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v0.16.1</a:t>
            </a:r>
            <a:endParaRPr sz="900">
              <a:solidFill>
                <a:srgbClr val="666666"/>
              </a:solidFill>
            </a:endParaRPr>
          </a:p>
        </p:txBody>
      </p:sp>
      <p:sp>
        <p:nvSpPr>
          <p:cNvPr id="485" name="Google Shape;485;p48"/>
          <p:cNvSpPr/>
          <p:nvPr/>
        </p:nvSpPr>
        <p:spPr>
          <a:xfrm>
            <a:off x="4204075" y="1921075"/>
            <a:ext cx="851700" cy="282300"/>
          </a:xfrm>
          <a:prstGeom prst="wedgeRectCallout">
            <a:avLst>
              <a:gd fmla="val 8171" name="adj1"/>
              <a:gd fmla="val 98247"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v0.16.1rc2</a:t>
            </a:r>
            <a:endParaRPr sz="900">
              <a:solidFill>
                <a:srgbClr val="666666"/>
              </a:solidFill>
            </a:endParaRPr>
          </a:p>
        </p:txBody>
      </p:sp>
      <p:cxnSp>
        <p:nvCxnSpPr>
          <p:cNvPr id="486" name="Google Shape;486;p48"/>
          <p:cNvCxnSpPr>
            <a:stCxn id="466" idx="5"/>
            <a:endCxn id="469" idx="1"/>
          </p:cNvCxnSpPr>
          <p:nvPr/>
        </p:nvCxnSpPr>
        <p:spPr>
          <a:xfrm>
            <a:off x="5508761" y="2521510"/>
            <a:ext cx="889500" cy="339600"/>
          </a:xfrm>
          <a:prstGeom prst="straightConnector1">
            <a:avLst/>
          </a:prstGeom>
          <a:noFill/>
          <a:ln cap="flat" cmpd="sng" w="9525">
            <a:solidFill>
              <a:schemeClr val="dk2"/>
            </a:solidFill>
            <a:prstDash val="solid"/>
            <a:round/>
            <a:headEnd len="med" w="med" type="none"/>
            <a:tailEnd len="med" w="med" type="none"/>
          </a:ln>
        </p:spPr>
      </p:cxnSp>
      <p:sp>
        <p:nvSpPr>
          <p:cNvPr id="487" name="Google Shape;487;p48"/>
          <p:cNvSpPr/>
          <p:nvPr/>
        </p:nvSpPr>
        <p:spPr>
          <a:xfrm>
            <a:off x="2630850" y="3221525"/>
            <a:ext cx="851700" cy="282300"/>
          </a:xfrm>
          <a:prstGeom prst="wedgeRectCallout">
            <a:avLst>
              <a:gd fmla="val -14932" name="adj1"/>
              <a:gd fmla="val -9047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v0.16.0</a:t>
            </a:r>
            <a:endParaRPr sz="9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pic>
        <p:nvPicPr>
          <p:cNvPr id="492" name="Google Shape;492;p49"/>
          <p:cNvPicPr preferRelativeResize="0"/>
          <p:nvPr/>
        </p:nvPicPr>
        <p:blipFill>
          <a:blip r:embed="rId3">
            <a:alphaModFix/>
          </a:blip>
          <a:stretch>
            <a:fillRect/>
          </a:stretch>
        </p:blipFill>
        <p:spPr>
          <a:xfrm>
            <a:off x="2133500" y="1681775"/>
            <a:ext cx="3945500" cy="2963250"/>
          </a:xfrm>
          <a:prstGeom prst="rect">
            <a:avLst/>
          </a:prstGeom>
          <a:noFill/>
          <a:ln>
            <a:noFill/>
          </a:ln>
        </p:spPr>
      </p:pic>
      <p:sp>
        <p:nvSpPr>
          <p:cNvPr id="493" name="Google Shape;493;p4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タグ</a:t>
            </a:r>
            <a:r>
              <a:rPr lang="ja" sz="2800"/>
              <a:t>閲覧</a:t>
            </a:r>
            <a:endParaRPr sz="2800"/>
          </a:p>
        </p:txBody>
      </p:sp>
      <p:sp>
        <p:nvSpPr>
          <p:cNvPr id="494" name="Google Shape;494;p49"/>
          <p:cNvSpPr txBox="1"/>
          <p:nvPr>
            <p:ph idx="1" type="body"/>
          </p:nvPr>
        </p:nvSpPr>
        <p:spPr>
          <a:xfrm>
            <a:off x="2084075" y="1152475"/>
            <a:ext cx="67482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キリの良いコミット（リリース時等）に対して「タグ」が割り当てられることが多いです。</a:t>
            </a:r>
            <a:endParaRPr sz="1200"/>
          </a:p>
          <a:p>
            <a:pPr indent="0" lvl="0" marL="0" rtl="0" algn="l">
              <a:spcBef>
                <a:spcPts val="1600"/>
              </a:spcBef>
              <a:spcAft>
                <a:spcPts val="1600"/>
              </a:spcAft>
              <a:buNone/>
            </a:pPr>
            <a:r>
              <a:t/>
            </a:r>
            <a:endParaRPr/>
          </a:p>
        </p:txBody>
      </p:sp>
      <p:sp>
        <p:nvSpPr>
          <p:cNvPr id="495" name="Google Shape;495;p49"/>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2165850" y="3934250"/>
            <a:ext cx="1242900" cy="14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9"/>
          <p:cNvSpPr/>
          <p:nvPr/>
        </p:nvSpPr>
        <p:spPr>
          <a:xfrm>
            <a:off x="2165850" y="2915600"/>
            <a:ext cx="547800" cy="14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9"/>
          <p:cNvSpPr/>
          <p:nvPr/>
        </p:nvSpPr>
        <p:spPr>
          <a:xfrm>
            <a:off x="3572550" y="3869025"/>
            <a:ext cx="2448600" cy="4032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閲覧したい</a:t>
            </a:r>
            <a:r>
              <a:rPr lang="ja" sz="900">
                <a:solidFill>
                  <a:srgbClr val="666666"/>
                </a:solidFill>
              </a:rPr>
              <a:t>タグ</a:t>
            </a:r>
            <a:r>
              <a:rPr lang="ja" sz="900">
                <a:solidFill>
                  <a:srgbClr val="666666"/>
                </a:solidFill>
              </a:rPr>
              <a:t>を選択</a:t>
            </a:r>
            <a:endParaRPr sz="900">
              <a:solidFill>
                <a:srgbClr val="666666"/>
              </a:solidFill>
            </a:endParaRPr>
          </a:p>
        </p:txBody>
      </p:sp>
      <p:sp>
        <p:nvSpPr>
          <p:cNvPr id="499" name="Google Shape;499;p49"/>
          <p:cNvSpPr/>
          <p:nvPr/>
        </p:nvSpPr>
        <p:spPr>
          <a:xfrm>
            <a:off x="2487000" y="3385250"/>
            <a:ext cx="267000" cy="18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pic>
        <p:nvPicPr>
          <p:cNvPr id="504" name="Google Shape;504;p50"/>
          <p:cNvPicPr preferRelativeResize="0"/>
          <p:nvPr/>
        </p:nvPicPr>
        <p:blipFill>
          <a:blip r:embed="rId3">
            <a:alphaModFix/>
          </a:blip>
          <a:stretch>
            <a:fillRect/>
          </a:stretch>
        </p:blipFill>
        <p:spPr>
          <a:xfrm>
            <a:off x="2194025" y="1628875"/>
            <a:ext cx="5099775" cy="2944200"/>
          </a:xfrm>
          <a:prstGeom prst="rect">
            <a:avLst/>
          </a:prstGeom>
          <a:noFill/>
          <a:ln>
            <a:noFill/>
          </a:ln>
        </p:spPr>
      </p:pic>
      <p:sp>
        <p:nvSpPr>
          <p:cNvPr id="505" name="Google Shape;505;p5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タグ</a:t>
            </a:r>
            <a:r>
              <a:rPr lang="ja" sz="2800"/>
              <a:t>閲覧</a:t>
            </a:r>
            <a:endParaRPr sz="2800"/>
          </a:p>
        </p:txBody>
      </p:sp>
      <p:sp>
        <p:nvSpPr>
          <p:cNvPr id="506" name="Google Shape;506;p50"/>
          <p:cNvSpPr txBox="1"/>
          <p:nvPr>
            <p:ph idx="1" type="body"/>
          </p:nvPr>
        </p:nvSpPr>
        <p:spPr>
          <a:xfrm>
            <a:off x="2084075" y="1152475"/>
            <a:ext cx="67482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キリの良いコミット（リリース時等）に対して「タグ」が割り当てられることが多いです。</a:t>
            </a:r>
            <a:endParaRPr sz="1200"/>
          </a:p>
          <a:p>
            <a:pPr indent="0" lvl="0" marL="0" rtl="0" algn="l">
              <a:spcBef>
                <a:spcPts val="1600"/>
              </a:spcBef>
              <a:spcAft>
                <a:spcPts val="1600"/>
              </a:spcAft>
              <a:buNone/>
            </a:pPr>
            <a:r>
              <a:t/>
            </a:r>
            <a:endParaRPr/>
          </a:p>
        </p:txBody>
      </p:sp>
      <p:sp>
        <p:nvSpPr>
          <p:cNvPr id="507" name="Google Shape;507;p50"/>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0"/>
          <p:cNvSpPr/>
          <p:nvPr/>
        </p:nvSpPr>
        <p:spPr>
          <a:xfrm>
            <a:off x="3172525" y="1639450"/>
            <a:ext cx="23625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a:off x="2481175" y="3310600"/>
            <a:ext cx="880500" cy="29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6420325" y="3604900"/>
            <a:ext cx="880500" cy="29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0"/>
          <p:cNvSpPr/>
          <p:nvPr/>
        </p:nvSpPr>
        <p:spPr>
          <a:xfrm>
            <a:off x="3488400" y="3261250"/>
            <a:ext cx="1776900" cy="3930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タグからの</a:t>
            </a:r>
            <a:r>
              <a:rPr lang="ja" sz="900">
                <a:solidFill>
                  <a:srgbClr val="666666"/>
                </a:solidFill>
              </a:rPr>
              <a:t>コミットログ閲覧</a:t>
            </a:r>
            <a:endParaRPr sz="900">
              <a:solidFill>
                <a:srgbClr val="666666"/>
              </a:solidFill>
            </a:endParaRPr>
          </a:p>
        </p:txBody>
      </p:sp>
      <p:sp>
        <p:nvSpPr>
          <p:cNvPr id="512" name="Google Shape;512;p50"/>
          <p:cNvSpPr/>
          <p:nvPr/>
        </p:nvSpPr>
        <p:spPr>
          <a:xfrm>
            <a:off x="6420325" y="3042400"/>
            <a:ext cx="2022600" cy="393000"/>
          </a:xfrm>
          <a:prstGeom prst="wedgeRectCallout">
            <a:avLst>
              <a:gd fmla="val -20350" name="adj1"/>
              <a:gd fmla="val 8452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タグ時点の</a:t>
            </a:r>
            <a:r>
              <a:rPr lang="ja" sz="900">
                <a:solidFill>
                  <a:srgbClr val="666666"/>
                </a:solidFill>
              </a:rPr>
              <a:t>状態のダウンロード</a:t>
            </a:r>
            <a:endParaRPr sz="900">
              <a:solidFill>
                <a:srgbClr val="666666"/>
              </a:solidFill>
            </a:endParaRPr>
          </a:p>
        </p:txBody>
      </p:sp>
      <p:sp>
        <p:nvSpPr>
          <p:cNvPr id="513" name="Google Shape;513;p50"/>
          <p:cNvSpPr/>
          <p:nvPr/>
        </p:nvSpPr>
        <p:spPr>
          <a:xfrm>
            <a:off x="5716500" y="1582263"/>
            <a:ext cx="2660400" cy="393000"/>
          </a:xfrm>
          <a:prstGeom prst="wedgeRectCallout">
            <a:avLst>
              <a:gd fmla="val -54557" name="adj1"/>
              <a:gd fmla="val -111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666666"/>
                </a:solidFill>
              </a:rPr>
              <a:t>URLで</a:t>
            </a:r>
            <a:r>
              <a:rPr lang="ja" sz="900">
                <a:solidFill>
                  <a:srgbClr val="666666"/>
                </a:solidFill>
              </a:rPr>
              <a:t>タグ名（またはブランチ名）</a:t>
            </a:r>
            <a:r>
              <a:rPr lang="ja" sz="900">
                <a:solidFill>
                  <a:srgbClr val="666666"/>
                </a:solidFill>
              </a:rPr>
              <a:t>が分かる</a:t>
            </a:r>
            <a:endParaRPr sz="90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1"/>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リポジトリ</a:t>
            </a:r>
            <a:r>
              <a:rPr lang="ja"/>
              <a:t>管理</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a:t>
            </a:r>
            <a:r>
              <a:rPr lang="ja"/>
              <a:t>ハンズオンの目的</a:t>
            </a:r>
            <a:endParaRPr/>
          </a:p>
        </p:txBody>
      </p:sp>
      <p:sp>
        <p:nvSpPr>
          <p:cNvPr id="82" name="Google Shape;82;p16"/>
          <p:cNvSpPr txBox="1"/>
          <p:nvPr>
            <p:ph idx="1" type="body"/>
          </p:nvPr>
        </p:nvSpPr>
        <p:spPr>
          <a:xfrm>
            <a:off x="2084075" y="1152475"/>
            <a:ext cx="67482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solidFill>
                  <a:srgbClr val="5E696C"/>
                </a:solidFill>
              </a:rPr>
              <a:t>ブラウザ（Chrome 等）のみで</a:t>
            </a:r>
            <a:br>
              <a:rPr lang="ja" sz="2600">
                <a:solidFill>
                  <a:srgbClr val="5E696C"/>
                </a:solidFill>
              </a:rPr>
            </a:br>
            <a:r>
              <a:rPr lang="ja" sz="2600">
                <a:solidFill>
                  <a:srgbClr val="5E696C"/>
                </a:solidFill>
              </a:rPr>
              <a:t>GitHub 操作を行ってみる！</a:t>
            </a:r>
            <a:endParaRPr sz="2600">
              <a:solidFill>
                <a:srgbClr val="5E696C"/>
              </a:solidFill>
              <a:latin typeface="Verdana"/>
              <a:ea typeface="Verdana"/>
              <a:cs typeface="Verdana"/>
              <a:sym typeface="Verdana"/>
            </a:endParaRPr>
          </a:p>
        </p:txBody>
      </p:sp>
      <p:sp>
        <p:nvSpPr>
          <p:cNvPr id="83" name="Google Shape;83;p16"/>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pic>
        <p:nvPicPr>
          <p:cNvPr id="523" name="Google Shape;523;p52"/>
          <p:cNvPicPr preferRelativeResize="0"/>
          <p:nvPr/>
        </p:nvPicPr>
        <p:blipFill>
          <a:blip r:embed="rId3">
            <a:alphaModFix/>
          </a:blip>
          <a:stretch>
            <a:fillRect/>
          </a:stretch>
        </p:blipFill>
        <p:spPr>
          <a:xfrm>
            <a:off x="2205718" y="1452925"/>
            <a:ext cx="3809726" cy="1250275"/>
          </a:xfrm>
          <a:prstGeom prst="rect">
            <a:avLst/>
          </a:prstGeom>
          <a:noFill/>
          <a:ln>
            <a:noFill/>
          </a:ln>
        </p:spPr>
      </p:pic>
      <p:pic>
        <p:nvPicPr>
          <p:cNvPr id="524" name="Google Shape;524;p52"/>
          <p:cNvPicPr preferRelativeResize="0"/>
          <p:nvPr/>
        </p:nvPicPr>
        <p:blipFill>
          <a:blip r:embed="rId4">
            <a:alphaModFix/>
          </a:blip>
          <a:stretch>
            <a:fillRect/>
          </a:stretch>
        </p:blipFill>
        <p:spPr>
          <a:xfrm>
            <a:off x="5526600" y="2045018"/>
            <a:ext cx="3617400" cy="2715908"/>
          </a:xfrm>
          <a:prstGeom prst="rect">
            <a:avLst/>
          </a:prstGeom>
          <a:noFill/>
          <a:ln>
            <a:noFill/>
          </a:ln>
        </p:spPr>
      </p:pic>
      <p:sp>
        <p:nvSpPr>
          <p:cNvPr id="525" name="Google Shape;525;p5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リポジトリ作成</a:t>
            </a:r>
            <a:endParaRPr/>
          </a:p>
        </p:txBody>
      </p:sp>
      <p:sp>
        <p:nvSpPr>
          <p:cNvPr id="526" name="Google Shape;526;p52"/>
          <p:cNvSpPr/>
          <p:nvPr/>
        </p:nvSpPr>
        <p:spPr>
          <a:xfrm>
            <a:off x="5854450" y="4468950"/>
            <a:ext cx="1107300" cy="239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2"/>
          <p:cNvSpPr/>
          <p:nvPr/>
        </p:nvSpPr>
        <p:spPr>
          <a:xfrm>
            <a:off x="4669775" y="1865225"/>
            <a:ext cx="856800" cy="366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2"/>
          <p:cNvSpPr/>
          <p:nvPr/>
        </p:nvSpPr>
        <p:spPr>
          <a:xfrm>
            <a:off x="6535925" y="3068600"/>
            <a:ext cx="1107300" cy="239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2"/>
          <p:cNvSpPr/>
          <p:nvPr/>
        </p:nvSpPr>
        <p:spPr>
          <a:xfrm rot="2956866">
            <a:off x="5159354" y="2350829"/>
            <a:ext cx="301219" cy="312479"/>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2"/>
          <p:cNvSpPr txBox="1"/>
          <p:nvPr/>
        </p:nvSpPr>
        <p:spPr>
          <a:xfrm>
            <a:off x="6585030" y="3161725"/>
            <a:ext cx="618000" cy="102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700">
                <a:solidFill>
                  <a:srgbClr val="666666"/>
                </a:solidFill>
              </a:rPr>
              <a:t>repos1</a:t>
            </a:r>
            <a:endParaRPr sz="700">
              <a:solidFill>
                <a:srgbClr val="666666"/>
              </a:solidFill>
            </a:endParaRPr>
          </a:p>
        </p:txBody>
      </p:sp>
      <p:pic>
        <p:nvPicPr>
          <p:cNvPr id="531" name="Google Shape;531;p52"/>
          <p:cNvPicPr preferRelativeResize="0"/>
          <p:nvPr/>
        </p:nvPicPr>
        <p:blipFill>
          <a:blip r:embed="rId5">
            <a:alphaModFix/>
          </a:blip>
          <a:stretch>
            <a:fillRect/>
          </a:stretch>
        </p:blipFill>
        <p:spPr>
          <a:xfrm>
            <a:off x="2163075" y="3041950"/>
            <a:ext cx="2982776" cy="1185575"/>
          </a:xfrm>
          <a:prstGeom prst="rect">
            <a:avLst/>
          </a:prstGeom>
          <a:noFill/>
          <a:ln>
            <a:noFill/>
          </a:ln>
        </p:spPr>
      </p:pic>
      <p:sp>
        <p:nvSpPr>
          <p:cNvPr id="532" name="Google Shape;532;p52"/>
          <p:cNvSpPr/>
          <p:nvPr/>
        </p:nvSpPr>
        <p:spPr>
          <a:xfrm rot="-8831772">
            <a:off x="5185631" y="4148328"/>
            <a:ext cx="301238" cy="31255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2"/>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Google Shape;538;p53"/>
          <p:cNvPicPr preferRelativeResize="0"/>
          <p:nvPr/>
        </p:nvPicPr>
        <p:blipFill>
          <a:blip r:embed="rId3">
            <a:alphaModFix/>
          </a:blip>
          <a:stretch>
            <a:fillRect/>
          </a:stretch>
        </p:blipFill>
        <p:spPr>
          <a:xfrm>
            <a:off x="5780200" y="2551851"/>
            <a:ext cx="2523100" cy="834376"/>
          </a:xfrm>
          <a:prstGeom prst="rect">
            <a:avLst/>
          </a:prstGeom>
          <a:noFill/>
          <a:ln>
            <a:noFill/>
          </a:ln>
        </p:spPr>
      </p:pic>
      <p:pic>
        <p:nvPicPr>
          <p:cNvPr id="539" name="Google Shape;539;p53"/>
          <p:cNvPicPr preferRelativeResize="0"/>
          <p:nvPr/>
        </p:nvPicPr>
        <p:blipFill>
          <a:blip r:embed="rId4">
            <a:alphaModFix/>
          </a:blip>
          <a:stretch>
            <a:fillRect/>
          </a:stretch>
        </p:blipFill>
        <p:spPr>
          <a:xfrm>
            <a:off x="5808750" y="1138625"/>
            <a:ext cx="2616050" cy="925350"/>
          </a:xfrm>
          <a:prstGeom prst="rect">
            <a:avLst/>
          </a:prstGeom>
          <a:noFill/>
          <a:ln>
            <a:noFill/>
          </a:ln>
        </p:spPr>
      </p:pic>
      <p:pic>
        <p:nvPicPr>
          <p:cNvPr id="540" name="Google Shape;540;p53"/>
          <p:cNvPicPr preferRelativeResize="0"/>
          <p:nvPr/>
        </p:nvPicPr>
        <p:blipFill>
          <a:blip r:embed="rId5">
            <a:alphaModFix/>
          </a:blip>
          <a:stretch>
            <a:fillRect/>
          </a:stretch>
        </p:blipFill>
        <p:spPr>
          <a:xfrm>
            <a:off x="2083975" y="1138618"/>
            <a:ext cx="3036764" cy="1031125"/>
          </a:xfrm>
          <a:prstGeom prst="rect">
            <a:avLst/>
          </a:prstGeom>
          <a:noFill/>
          <a:ln>
            <a:noFill/>
          </a:ln>
        </p:spPr>
      </p:pic>
      <p:sp>
        <p:nvSpPr>
          <p:cNvPr id="541" name="Google Shape;541;p5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README</a:t>
            </a:r>
            <a:r>
              <a:rPr lang="ja"/>
              <a:t>作成</a:t>
            </a:r>
            <a:endParaRPr/>
          </a:p>
        </p:txBody>
      </p:sp>
      <p:sp>
        <p:nvSpPr>
          <p:cNvPr id="542" name="Google Shape;542;p53"/>
          <p:cNvSpPr/>
          <p:nvPr/>
        </p:nvSpPr>
        <p:spPr>
          <a:xfrm>
            <a:off x="2940275" y="1892575"/>
            <a:ext cx="2901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
          <p:cNvSpPr/>
          <p:nvPr/>
        </p:nvSpPr>
        <p:spPr>
          <a:xfrm rot="3424">
            <a:off x="5314154" y="149788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3"/>
          <p:cNvSpPr/>
          <p:nvPr/>
        </p:nvSpPr>
        <p:spPr>
          <a:xfrm rot="5403424">
            <a:off x="6891155" y="2136663"/>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6" name="Google Shape;546;p53"/>
          <p:cNvPicPr preferRelativeResize="0"/>
          <p:nvPr/>
        </p:nvPicPr>
        <p:blipFill>
          <a:blip r:embed="rId6">
            <a:alphaModFix/>
          </a:blip>
          <a:stretch>
            <a:fillRect/>
          </a:stretch>
        </p:blipFill>
        <p:spPr>
          <a:xfrm>
            <a:off x="2083975" y="2493600"/>
            <a:ext cx="3230175" cy="2117936"/>
          </a:xfrm>
          <a:prstGeom prst="rect">
            <a:avLst/>
          </a:prstGeom>
          <a:noFill/>
          <a:ln>
            <a:noFill/>
          </a:ln>
        </p:spPr>
      </p:pic>
      <p:sp>
        <p:nvSpPr>
          <p:cNvPr id="547" name="Google Shape;547;p53"/>
          <p:cNvSpPr/>
          <p:nvPr/>
        </p:nvSpPr>
        <p:spPr>
          <a:xfrm>
            <a:off x="5888200" y="3210725"/>
            <a:ext cx="5157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3"/>
          <p:cNvSpPr/>
          <p:nvPr/>
        </p:nvSpPr>
        <p:spPr>
          <a:xfrm rot="-10796576">
            <a:off x="5450567" y="3142164"/>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pic>
        <p:nvPicPr>
          <p:cNvPr id="553" name="Google Shape;553;p54"/>
          <p:cNvPicPr preferRelativeResize="0"/>
          <p:nvPr/>
        </p:nvPicPr>
        <p:blipFill>
          <a:blip r:embed="rId3">
            <a:alphaModFix/>
          </a:blip>
          <a:stretch>
            <a:fillRect/>
          </a:stretch>
        </p:blipFill>
        <p:spPr>
          <a:xfrm>
            <a:off x="5751775" y="2964650"/>
            <a:ext cx="3046625" cy="1213016"/>
          </a:xfrm>
          <a:prstGeom prst="rect">
            <a:avLst/>
          </a:prstGeom>
          <a:noFill/>
          <a:ln>
            <a:noFill/>
          </a:ln>
        </p:spPr>
      </p:pic>
      <p:pic>
        <p:nvPicPr>
          <p:cNvPr id="554" name="Google Shape;554;p54"/>
          <p:cNvPicPr preferRelativeResize="0"/>
          <p:nvPr/>
        </p:nvPicPr>
        <p:blipFill>
          <a:blip r:embed="rId4">
            <a:alphaModFix/>
          </a:blip>
          <a:stretch>
            <a:fillRect/>
          </a:stretch>
        </p:blipFill>
        <p:spPr>
          <a:xfrm>
            <a:off x="5751775" y="1211325"/>
            <a:ext cx="3046626" cy="1099050"/>
          </a:xfrm>
          <a:prstGeom prst="rect">
            <a:avLst/>
          </a:prstGeom>
          <a:noFill/>
          <a:ln>
            <a:noFill/>
          </a:ln>
        </p:spPr>
      </p:pic>
      <p:pic>
        <p:nvPicPr>
          <p:cNvPr id="555" name="Google Shape;555;p54"/>
          <p:cNvPicPr preferRelativeResize="0"/>
          <p:nvPr/>
        </p:nvPicPr>
        <p:blipFill>
          <a:blip r:embed="rId5">
            <a:alphaModFix/>
          </a:blip>
          <a:stretch>
            <a:fillRect/>
          </a:stretch>
        </p:blipFill>
        <p:spPr>
          <a:xfrm>
            <a:off x="2049025" y="1138625"/>
            <a:ext cx="2956075" cy="1244450"/>
          </a:xfrm>
          <a:prstGeom prst="rect">
            <a:avLst/>
          </a:prstGeom>
          <a:noFill/>
          <a:ln>
            <a:noFill/>
          </a:ln>
        </p:spPr>
      </p:pic>
      <p:sp>
        <p:nvSpPr>
          <p:cNvPr id="556" name="Google Shape;556;p5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任意ファイル</a:t>
            </a:r>
            <a:r>
              <a:rPr lang="ja"/>
              <a:t>作成</a:t>
            </a:r>
            <a:endParaRPr/>
          </a:p>
        </p:txBody>
      </p:sp>
      <p:sp>
        <p:nvSpPr>
          <p:cNvPr id="557" name="Google Shape;557;p54"/>
          <p:cNvSpPr/>
          <p:nvPr/>
        </p:nvSpPr>
        <p:spPr>
          <a:xfrm>
            <a:off x="3635525" y="1934325"/>
            <a:ext cx="4680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4"/>
          <p:cNvSpPr/>
          <p:nvPr/>
        </p:nvSpPr>
        <p:spPr>
          <a:xfrm rot="3424">
            <a:off x="5314154" y="149788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4"/>
          <p:cNvSpPr/>
          <p:nvPr/>
        </p:nvSpPr>
        <p:spPr>
          <a:xfrm rot="5403424">
            <a:off x="6891155" y="2517663"/>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4"/>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4"/>
          <p:cNvSpPr/>
          <p:nvPr/>
        </p:nvSpPr>
        <p:spPr>
          <a:xfrm>
            <a:off x="5901700" y="3968675"/>
            <a:ext cx="5157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4"/>
          <p:cNvSpPr/>
          <p:nvPr/>
        </p:nvSpPr>
        <p:spPr>
          <a:xfrm rot="-10796576">
            <a:off x="5383067" y="3900114"/>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54"/>
          <p:cNvPicPr preferRelativeResize="0"/>
          <p:nvPr/>
        </p:nvPicPr>
        <p:blipFill>
          <a:blip r:embed="rId6">
            <a:alphaModFix/>
          </a:blip>
          <a:stretch>
            <a:fillRect/>
          </a:stretch>
        </p:blipFill>
        <p:spPr>
          <a:xfrm>
            <a:off x="2083975" y="2932500"/>
            <a:ext cx="2891850" cy="1293325"/>
          </a:xfrm>
          <a:prstGeom prst="rect">
            <a:avLst/>
          </a:prstGeom>
          <a:noFill/>
          <a:ln>
            <a:noFill/>
          </a:ln>
        </p:spPr>
      </p:pic>
      <p:sp>
        <p:nvSpPr>
          <p:cNvPr id="564" name="Google Shape;564;p54"/>
          <p:cNvSpPr/>
          <p:nvPr/>
        </p:nvSpPr>
        <p:spPr>
          <a:xfrm>
            <a:off x="6013600" y="1704575"/>
            <a:ext cx="5976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4"/>
          <p:cNvSpPr/>
          <p:nvPr/>
        </p:nvSpPr>
        <p:spPr>
          <a:xfrm>
            <a:off x="5860750" y="2025725"/>
            <a:ext cx="865200" cy="3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4"/>
          <p:cNvSpPr/>
          <p:nvPr/>
        </p:nvSpPr>
        <p:spPr>
          <a:xfrm>
            <a:off x="2091700" y="4098875"/>
            <a:ext cx="732900" cy="12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pic>
        <p:nvPicPr>
          <p:cNvPr id="571" name="Google Shape;571;p55"/>
          <p:cNvPicPr preferRelativeResize="0"/>
          <p:nvPr/>
        </p:nvPicPr>
        <p:blipFill>
          <a:blip r:embed="rId3">
            <a:alphaModFix/>
          </a:blip>
          <a:stretch>
            <a:fillRect/>
          </a:stretch>
        </p:blipFill>
        <p:spPr>
          <a:xfrm>
            <a:off x="2083975" y="3545800"/>
            <a:ext cx="2956174" cy="1401525"/>
          </a:xfrm>
          <a:prstGeom prst="rect">
            <a:avLst/>
          </a:prstGeom>
          <a:noFill/>
          <a:ln>
            <a:noFill/>
          </a:ln>
        </p:spPr>
      </p:pic>
      <p:pic>
        <p:nvPicPr>
          <p:cNvPr id="572" name="Google Shape;572;p55"/>
          <p:cNvPicPr preferRelativeResize="0"/>
          <p:nvPr/>
        </p:nvPicPr>
        <p:blipFill>
          <a:blip r:embed="rId4">
            <a:alphaModFix/>
          </a:blip>
          <a:stretch>
            <a:fillRect/>
          </a:stretch>
        </p:blipFill>
        <p:spPr>
          <a:xfrm>
            <a:off x="5615350" y="3883350"/>
            <a:ext cx="2613375" cy="1018244"/>
          </a:xfrm>
          <a:prstGeom prst="rect">
            <a:avLst/>
          </a:prstGeom>
          <a:noFill/>
          <a:ln>
            <a:noFill/>
          </a:ln>
        </p:spPr>
      </p:pic>
      <p:pic>
        <p:nvPicPr>
          <p:cNvPr id="573" name="Google Shape;573;p55"/>
          <p:cNvPicPr preferRelativeResize="0"/>
          <p:nvPr/>
        </p:nvPicPr>
        <p:blipFill>
          <a:blip r:embed="rId5">
            <a:alphaModFix/>
          </a:blip>
          <a:stretch>
            <a:fillRect/>
          </a:stretch>
        </p:blipFill>
        <p:spPr>
          <a:xfrm>
            <a:off x="5615350" y="2508325"/>
            <a:ext cx="2613365" cy="1050875"/>
          </a:xfrm>
          <a:prstGeom prst="rect">
            <a:avLst/>
          </a:prstGeom>
          <a:noFill/>
          <a:ln>
            <a:noFill/>
          </a:ln>
        </p:spPr>
      </p:pic>
      <p:pic>
        <p:nvPicPr>
          <p:cNvPr id="574" name="Google Shape;574;p55"/>
          <p:cNvPicPr preferRelativeResize="0"/>
          <p:nvPr/>
        </p:nvPicPr>
        <p:blipFill>
          <a:blip r:embed="rId6">
            <a:alphaModFix/>
          </a:blip>
          <a:stretch>
            <a:fillRect/>
          </a:stretch>
        </p:blipFill>
        <p:spPr>
          <a:xfrm>
            <a:off x="5684275" y="1179901"/>
            <a:ext cx="2485973" cy="1050875"/>
          </a:xfrm>
          <a:prstGeom prst="rect">
            <a:avLst/>
          </a:prstGeom>
          <a:noFill/>
          <a:ln>
            <a:noFill/>
          </a:ln>
        </p:spPr>
      </p:pic>
      <p:pic>
        <p:nvPicPr>
          <p:cNvPr id="575" name="Google Shape;575;p55"/>
          <p:cNvPicPr preferRelativeResize="0"/>
          <p:nvPr/>
        </p:nvPicPr>
        <p:blipFill>
          <a:blip r:embed="rId7">
            <a:alphaModFix/>
          </a:blip>
          <a:stretch>
            <a:fillRect/>
          </a:stretch>
        </p:blipFill>
        <p:spPr>
          <a:xfrm>
            <a:off x="2083975" y="1179900"/>
            <a:ext cx="2891850" cy="1293325"/>
          </a:xfrm>
          <a:prstGeom prst="rect">
            <a:avLst/>
          </a:prstGeom>
          <a:noFill/>
          <a:ln>
            <a:noFill/>
          </a:ln>
        </p:spPr>
      </p:pic>
      <p:sp>
        <p:nvSpPr>
          <p:cNvPr id="576" name="Google Shape;576;p5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ファイル編集</a:t>
            </a:r>
            <a:endParaRPr/>
          </a:p>
        </p:txBody>
      </p:sp>
      <p:sp>
        <p:nvSpPr>
          <p:cNvPr id="577" name="Google Shape;577;p55"/>
          <p:cNvSpPr/>
          <p:nvPr/>
        </p:nvSpPr>
        <p:spPr>
          <a:xfrm>
            <a:off x="2091700" y="2353925"/>
            <a:ext cx="561000" cy="12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p:nvPr/>
        </p:nvSpPr>
        <p:spPr>
          <a:xfrm rot="3424">
            <a:off x="5175254" y="149788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p:nvPr/>
        </p:nvSpPr>
        <p:spPr>
          <a:xfrm rot="5404602">
            <a:off x="6710952" y="2256972"/>
            <a:ext cx="224100" cy="195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5"/>
          <p:cNvSpPr/>
          <p:nvPr/>
        </p:nvSpPr>
        <p:spPr>
          <a:xfrm>
            <a:off x="5767750" y="4733050"/>
            <a:ext cx="453000" cy="158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5"/>
          <p:cNvSpPr/>
          <p:nvPr/>
        </p:nvSpPr>
        <p:spPr>
          <a:xfrm rot="-10796576">
            <a:off x="5194067" y="4503389"/>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p:nvPr/>
        </p:nvSpPr>
        <p:spPr>
          <a:xfrm>
            <a:off x="7942675" y="1929275"/>
            <a:ext cx="121500" cy="12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5"/>
          <p:cNvSpPr/>
          <p:nvPr/>
        </p:nvSpPr>
        <p:spPr>
          <a:xfrm rot="5404602">
            <a:off x="6710952" y="3628572"/>
            <a:ext cx="224100" cy="195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5"/>
          <p:cNvSpPr/>
          <p:nvPr/>
        </p:nvSpPr>
        <p:spPr>
          <a:xfrm>
            <a:off x="5691550" y="3209050"/>
            <a:ext cx="561000" cy="31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pic>
        <p:nvPicPr>
          <p:cNvPr id="590" name="Google Shape;590;p56"/>
          <p:cNvPicPr preferRelativeResize="0"/>
          <p:nvPr/>
        </p:nvPicPr>
        <p:blipFill>
          <a:blip r:embed="rId3">
            <a:alphaModFix/>
          </a:blip>
          <a:stretch>
            <a:fillRect/>
          </a:stretch>
        </p:blipFill>
        <p:spPr>
          <a:xfrm>
            <a:off x="2041900" y="2648576"/>
            <a:ext cx="2332125" cy="2354725"/>
          </a:xfrm>
          <a:prstGeom prst="rect">
            <a:avLst/>
          </a:prstGeom>
          <a:noFill/>
          <a:ln>
            <a:noFill/>
          </a:ln>
        </p:spPr>
      </p:pic>
      <p:pic>
        <p:nvPicPr>
          <p:cNvPr id="591" name="Google Shape;591;p56"/>
          <p:cNvPicPr preferRelativeResize="0"/>
          <p:nvPr/>
        </p:nvPicPr>
        <p:blipFill>
          <a:blip r:embed="rId4">
            <a:alphaModFix/>
          </a:blip>
          <a:stretch>
            <a:fillRect/>
          </a:stretch>
        </p:blipFill>
        <p:spPr>
          <a:xfrm>
            <a:off x="5362425" y="1057520"/>
            <a:ext cx="3150774" cy="2027925"/>
          </a:xfrm>
          <a:prstGeom prst="rect">
            <a:avLst/>
          </a:prstGeom>
          <a:noFill/>
          <a:ln>
            <a:noFill/>
          </a:ln>
        </p:spPr>
      </p:pic>
      <p:pic>
        <p:nvPicPr>
          <p:cNvPr id="592" name="Google Shape;592;p56"/>
          <p:cNvPicPr preferRelativeResize="0"/>
          <p:nvPr/>
        </p:nvPicPr>
        <p:blipFill>
          <a:blip r:embed="rId5">
            <a:alphaModFix/>
          </a:blip>
          <a:stretch>
            <a:fillRect/>
          </a:stretch>
        </p:blipFill>
        <p:spPr>
          <a:xfrm>
            <a:off x="2041900" y="1046825"/>
            <a:ext cx="2720349" cy="1244100"/>
          </a:xfrm>
          <a:prstGeom prst="rect">
            <a:avLst/>
          </a:prstGeom>
          <a:noFill/>
          <a:ln>
            <a:noFill/>
          </a:ln>
        </p:spPr>
      </p:pic>
      <p:sp>
        <p:nvSpPr>
          <p:cNvPr id="593" name="Google Shape;593;p5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ファイルアップロード</a:t>
            </a:r>
            <a:endParaRPr/>
          </a:p>
        </p:txBody>
      </p:sp>
      <p:sp>
        <p:nvSpPr>
          <p:cNvPr id="594" name="Google Shape;594;p56"/>
          <p:cNvSpPr/>
          <p:nvPr/>
        </p:nvSpPr>
        <p:spPr>
          <a:xfrm>
            <a:off x="2182450" y="4792950"/>
            <a:ext cx="524400" cy="21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p:nvPr/>
        </p:nvSpPr>
        <p:spPr>
          <a:xfrm>
            <a:off x="3796300" y="1826675"/>
            <a:ext cx="422400" cy="14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6"/>
          <p:cNvSpPr/>
          <p:nvPr/>
        </p:nvSpPr>
        <p:spPr>
          <a:xfrm>
            <a:off x="2006050" y="3853550"/>
            <a:ext cx="1051800" cy="31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6"/>
          <p:cNvSpPr/>
          <p:nvPr/>
        </p:nvSpPr>
        <p:spPr>
          <a:xfrm rot="3424">
            <a:off x="4928179" y="145433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6"/>
          <p:cNvSpPr/>
          <p:nvPr/>
        </p:nvSpPr>
        <p:spPr>
          <a:xfrm rot="9903048">
            <a:off x="4585231" y="2527539"/>
            <a:ext cx="684983" cy="312481"/>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6"/>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6"/>
          <p:cNvSpPr/>
          <p:nvPr/>
        </p:nvSpPr>
        <p:spPr>
          <a:xfrm rot="-9898452">
            <a:off x="6736449" y="2375617"/>
            <a:ext cx="598255" cy="198813"/>
          </a:xfrm>
          <a:prstGeom prst="rightArrow">
            <a:avLst>
              <a:gd fmla="val 50000" name="adj1"/>
              <a:gd fmla="val 50000" name="adj2"/>
            </a:avLst>
          </a:prstGeom>
          <a:solidFill>
            <a:srgbClr val="F9CB9C"/>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1" name="Google Shape;601;p56"/>
          <p:cNvPicPr preferRelativeResize="0"/>
          <p:nvPr/>
        </p:nvPicPr>
        <p:blipFill>
          <a:blip r:embed="rId6">
            <a:alphaModFix/>
          </a:blip>
          <a:stretch>
            <a:fillRect/>
          </a:stretch>
        </p:blipFill>
        <p:spPr>
          <a:xfrm>
            <a:off x="5576487" y="3411375"/>
            <a:ext cx="2918175" cy="1530200"/>
          </a:xfrm>
          <a:prstGeom prst="rect">
            <a:avLst/>
          </a:prstGeom>
          <a:noFill/>
          <a:ln>
            <a:noFill/>
          </a:ln>
        </p:spPr>
      </p:pic>
      <p:sp>
        <p:nvSpPr>
          <p:cNvPr id="602" name="Google Shape;602;p56"/>
          <p:cNvSpPr/>
          <p:nvPr/>
        </p:nvSpPr>
        <p:spPr>
          <a:xfrm>
            <a:off x="5545000" y="4510400"/>
            <a:ext cx="15756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6"/>
          <p:cNvSpPr/>
          <p:nvPr/>
        </p:nvSpPr>
        <p:spPr>
          <a:xfrm rot="3883">
            <a:off x="4623369" y="4426425"/>
            <a:ext cx="796801"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pic>
        <p:nvPicPr>
          <p:cNvPr id="608" name="Google Shape;608;p57"/>
          <p:cNvPicPr preferRelativeResize="0"/>
          <p:nvPr/>
        </p:nvPicPr>
        <p:blipFill>
          <a:blip r:embed="rId3">
            <a:alphaModFix/>
          </a:blip>
          <a:stretch>
            <a:fillRect/>
          </a:stretch>
        </p:blipFill>
        <p:spPr>
          <a:xfrm>
            <a:off x="5579200" y="3118400"/>
            <a:ext cx="2610200" cy="1809425"/>
          </a:xfrm>
          <a:prstGeom prst="rect">
            <a:avLst/>
          </a:prstGeom>
          <a:noFill/>
          <a:ln>
            <a:noFill/>
          </a:ln>
        </p:spPr>
      </p:pic>
      <p:pic>
        <p:nvPicPr>
          <p:cNvPr id="609" name="Google Shape;609;p57"/>
          <p:cNvPicPr preferRelativeResize="0"/>
          <p:nvPr/>
        </p:nvPicPr>
        <p:blipFill>
          <a:blip r:embed="rId4">
            <a:alphaModFix/>
          </a:blip>
          <a:stretch>
            <a:fillRect/>
          </a:stretch>
        </p:blipFill>
        <p:spPr>
          <a:xfrm>
            <a:off x="5579200" y="1163650"/>
            <a:ext cx="3020750" cy="1758750"/>
          </a:xfrm>
          <a:prstGeom prst="rect">
            <a:avLst/>
          </a:prstGeom>
          <a:noFill/>
          <a:ln>
            <a:noFill/>
          </a:ln>
        </p:spPr>
      </p:pic>
      <p:pic>
        <p:nvPicPr>
          <p:cNvPr id="610" name="Google Shape;610;p57"/>
          <p:cNvPicPr preferRelativeResize="0"/>
          <p:nvPr/>
        </p:nvPicPr>
        <p:blipFill>
          <a:blip r:embed="rId5">
            <a:alphaModFix/>
          </a:blip>
          <a:stretch>
            <a:fillRect/>
          </a:stretch>
        </p:blipFill>
        <p:spPr>
          <a:xfrm>
            <a:off x="2163087" y="1152375"/>
            <a:ext cx="2918175" cy="1530200"/>
          </a:xfrm>
          <a:prstGeom prst="rect">
            <a:avLst/>
          </a:prstGeom>
          <a:noFill/>
          <a:ln>
            <a:noFill/>
          </a:ln>
        </p:spPr>
      </p:pic>
      <p:sp>
        <p:nvSpPr>
          <p:cNvPr id="611" name="Google Shape;611;p5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ファイル削除</a:t>
            </a:r>
            <a:endParaRPr/>
          </a:p>
        </p:txBody>
      </p:sp>
      <p:sp>
        <p:nvSpPr>
          <p:cNvPr id="612" name="Google Shape;612;p57"/>
          <p:cNvSpPr/>
          <p:nvPr/>
        </p:nvSpPr>
        <p:spPr>
          <a:xfrm>
            <a:off x="5712700" y="4753225"/>
            <a:ext cx="5310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7"/>
          <p:cNvSpPr/>
          <p:nvPr/>
        </p:nvSpPr>
        <p:spPr>
          <a:xfrm>
            <a:off x="2163075" y="2235425"/>
            <a:ext cx="4965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7"/>
          <p:cNvSpPr/>
          <p:nvPr/>
        </p:nvSpPr>
        <p:spPr>
          <a:xfrm>
            <a:off x="8397025" y="2065025"/>
            <a:ext cx="1824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7"/>
          <p:cNvSpPr/>
          <p:nvPr/>
        </p:nvSpPr>
        <p:spPr>
          <a:xfrm rot="3424">
            <a:off x="5179604" y="210588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7"/>
          <p:cNvSpPr/>
          <p:nvPr/>
        </p:nvSpPr>
        <p:spPr>
          <a:xfrm rot="-10796576">
            <a:off x="5179619" y="4666312"/>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7"/>
          <p:cNvSpPr/>
          <p:nvPr/>
        </p:nvSpPr>
        <p:spPr>
          <a:xfrm>
            <a:off x="264550" y="21734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8" name="Google Shape;618;p57"/>
          <p:cNvPicPr preferRelativeResize="0"/>
          <p:nvPr/>
        </p:nvPicPr>
        <p:blipFill>
          <a:blip r:embed="rId6">
            <a:alphaModFix/>
          </a:blip>
          <a:stretch>
            <a:fillRect/>
          </a:stretch>
        </p:blipFill>
        <p:spPr>
          <a:xfrm>
            <a:off x="2083975" y="3118400"/>
            <a:ext cx="3095626" cy="16588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5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Issues (</a:t>
            </a:r>
            <a:r>
              <a:rPr lang="ja"/>
              <a:t>チケット)</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pic>
        <p:nvPicPr>
          <p:cNvPr id="628" name="Google Shape;628;p59"/>
          <p:cNvPicPr preferRelativeResize="0"/>
          <p:nvPr/>
        </p:nvPicPr>
        <p:blipFill>
          <a:blip r:embed="rId3">
            <a:alphaModFix/>
          </a:blip>
          <a:stretch>
            <a:fillRect/>
          </a:stretch>
        </p:blipFill>
        <p:spPr>
          <a:xfrm>
            <a:off x="5604175" y="3404425"/>
            <a:ext cx="1870600" cy="1592917"/>
          </a:xfrm>
          <a:prstGeom prst="rect">
            <a:avLst/>
          </a:prstGeom>
          <a:noFill/>
          <a:ln>
            <a:noFill/>
          </a:ln>
        </p:spPr>
      </p:pic>
      <p:pic>
        <p:nvPicPr>
          <p:cNvPr id="629" name="Google Shape;629;p59"/>
          <p:cNvPicPr preferRelativeResize="0"/>
          <p:nvPr/>
        </p:nvPicPr>
        <p:blipFill>
          <a:blip r:embed="rId4">
            <a:alphaModFix/>
          </a:blip>
          <a:stretch>
            <a:fillRect/>
          </a:stretch>
        </p:blipFill>
        <p:spPr>
          <a:xfrm>
            <a:off x="5544075" y="1601000"/>
            <a:ext cx="1870588" cy="1363974"/>
          </a:xfrm>
          <a:prstGeom prst="rect">
            <a:avLst/>
          </a:prstGeom>
          <a:noFill/>
          <a:ln>
            <a:noFill/>
          </a:ln>
        </p:spPr>
      </p:pic>
      <p:pic>
        <p:nvPicPr>
          <p:cNvPr id="630" name="Google Shape;630;p59"/>
          <p:cNvPicPr preferRelativeResize="0"/>
          <p:nvPr/>
        </p:nvPicPr>
        <p:blipFill>
          <a:blip r:embed="rId5">
            <a:alphaModFix/>
          </a:blip>
          <a:stretch>
            <a:fillRect/>
          </a:stretch>
        </p:blipFill>
        <p:spPr>
          <a:xfrm>
            <a:off x="2083975" y="1601000"/>
            <a:ext cx="2826500" cy="904332"/>
          </a:xfrm>
          <a:prstGeom prst="rect">
            <a:avLst/>
          </a:prstGeom>
          <a:noFill/>
          <a:ln>
            <a:noFill/>
          </a:ln>
        </p:spPr>
      </p:pic>
      <p:sp>
        <p:nvSpPr>
          <p:cNvPr id="631" name="Google Shape;631;p5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Issues (</a:t>
            </a:r>
            <a:r>
              <a:rPr lang="ja"/>
              <a:t>チケット)</a:t>
            </a:r>
            <a:endParaRPr/>
          </a:p>
        </p:txBody>
      </p:sp>
      <p:sp>
        <p:nvSpPr>
          <p:cNvPr id="632" name="Google Shape;632;p59"/>
          <p:cNvSpPr txBox="1"/>
          <p:nvPr>
            <p:ph idx="1" type="body"/>
          </p:nvPr>
        </p:nvSpPr>
        <p:spPr>
          <a:xfrm>
            <a:off x="2084075" y="1152475"/>
            <a:ext cx="6748200" cy="3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Issues によりチケット</a:t>
            </a:r>
            <a:r>
              <a:rPr lang="ja" sz="1200"/>
              <a:t> (TODOリストのようなもの) </a:t>
            </a:r>
            <a:r>
              <a:rPr lang="ja" sz="1200"/>
              <a:t>管理をすることができます。</a:t>
            </a:r>
            <a:br>
              <a:rPr lang="ja" sz="1200"/>
            </a:br>
            <a:endParaRPr sz="1200"/>
          </a:p>
        </p:txBody>
      </p:sp>
      <p:sp>
        <p:nvSpPr>
          <p:cNvPr id="633" name="Google Shape;633;p59"/>
          <p:cNvSpPr/>
          <p:nvPr/>
        </p:nvSpPr>
        <p:spPr>
          <a:xfrm rot="3424">
            <a:off x="5076675" y="2035176"/>
            <a:ext cx="3012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9"/>
          <p:cNvSpPr/>
          <p:nvPr/>
        </p:nvSpPr>
        <p:spPr>
          <a:xfrm>
            <a:off x="2313100" y="1903025"/>
            <a:ext cx="4191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9"/>
          <p:cNvSpPr/>
          <p:nvPr/>
        </p:nvSpPr>
        <p:spPr>
          <a:xfrm>
            <a:off x="4447050" y="2035025"/>
            <a:ext cx="541200" cy="23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9"/>
          <p:cNvSpPr/>
          <p:nvPr/>
        </p:nvSpPr>
        <p:spPr>
          <a:xfrm>
            <a:off x="6840800" y="2726375"/>
            <a:ext cx="600600" cy="27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9"/>
          <p:cNvSpPr/>
          <p:nvPr/>
        </p:nvSpPr>
        <p:spPr>
          <a:xfrm>
            <a:off x="5604175" y="4306475"/>
            <a:ext cx="1870500" cy="69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9"/>
          <p:cNvSpPr/>
          <p:nvPr/>
        </p:nvSpPr>
        <p:spPr>
          <a:xfrm rot="5405048">
            <a:off x="7038950" y="3069800"/>
            <a:ext cx="2043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9"/>
          <p:cNvSpPr/>
          <p:nvPr/>
        </p:nvSpPr>
        <p:spPr>
          <a:xfrm>
            <a:off x="264550" y="24290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9"/>
          <p:cNvSpPr txBox="1"/>
          <p:nvPr>
            <p:ph idx="1" type="body"/>
          </p:nvPr>
        </p:nvSpPr>
        <p:spPr>
          <a:xfrm>
            <a:off x="2177500" y="2769975"/>
            <a:ext cx="2363100" cy="62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a:t>※</a:t>
            </a:r>
            <a:r>
              <a:rPr lang="ja" sz="1000"/>
              <a:t>Issue は</a:t>
            </a:r>
            <a:r>
              <a:rPr b="1" lang="ja" sz="1000">
                <a:solidFill>
                  <a:srgbClr val="FF0000"/>
                </a:solidFill>
              </a:rPr>
              <a:t>権限関係なく誰でも</a:t>
            </a:r>
            <a:br>
              <a:rPr lang="ja" sz="1000"/>
            </a:br>
            <a:r>
              <a:rPr lang="ja" sz="1000"/>
              <a:t>作成・コメントすることができます。</a:t>
            </a:r>
            <a:br>
              <a:rPr lang="ja" sz="1000"/>
            </a:br>
            <a:endParaRPr sz="1000"/>
          </a:p>
        </p:txBody>
      </p:sp>
      <p:pic>
        <p:nvPicPr>
          <p:cNvPr id="641" name="Google Shape;641;p59"/>
          <p:cNvPicPr preferRelativeResize="0"/>
          <p:nvPr/>
        </p:nvPicPr>
        <p:blipFill>
          <a:blip r:embed="rId6">
            <a:alphaModFix/>
          </a:blip>
          <a:stretch>
            <a:fillRect/>
          </a:stretch>
        </p:blipFill>
        <p:spPr>
          <a:xfrm>
            <a:off x="2984925" y="3457025"/>
            <a:ext cx="1971887" cy="1592925"/>
          </a:xfrm>
          <a:prstGeom prst="rect">
            <a:avLst/>
          </a:prstGeom>
          <a:noFill/>
          <a:ln>
            <a:noFill/>
          </a:ln>
        </p:spPr>
      </p:pic>
      <p:sp>
        <p:nvSpPr>
          <p:cNvPr id="642" name="Google Shape;642;p59"/>
          <p:cNvSpPr/>
          <p:nvPr/>
        </p:nvSpPr>
        <p:spPr>
          <a:xfrm rot="-10793755">
            <a:off x="5062125" y="4504750"/>
            <a:ext cx="330301"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pic>
        <p:nvPicPr>
          <p:cNvPr id="647" name="Google Shape;647;p60"/>
          <p:cNvPicPr preferRelativeResize="0"/>
          <p:nvPr/>
        </p:nvPicPr>
        <p:blipFill>
          <a:blip r:embed="rId3">
            <a:alphaModFix/>
          </a:blip>
          <a:stretch>
            <a:fillRect/>
          </a:stretch>
        </p:blipFill>
        <p:spPr>
          <a:xfrm>
            <a:off x="2084078" y="1530175"/>
            <a:ext cx="5182198" cy="2658400"/>
          </a:xfrm>
          <a:prstGeom prst="rect">
            <a:avLst/>
          </a:prstGeom>
          <a:noFill/>
          <a:ln>
            <a:noFill/>
          </a:ln>
        </p:spPr>
      </p:pic>
      <p:sp>
        <p:nvSpPr>
          <p:cNvPr id="648" name="Google Shape;648;p6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Issues (チケット)</a:t>
            </a:r>
            <a:endParaRPr/>
          </a:p>
        </p:txBody>
      </p:sp>
      <p:sp>
        <p:nvSpPr>
          <p:cNvPr id="649" name="Google Shape;649;p60"/>
          <p:cNvSpPr txBox="1"/>
          <p:nvPr>
            <p:ph idx="1" type="body"/>
          </p:nvPr>
        </p:nvSpPr>
        <p:spPr>
          <a:xfrm>
            <a:off x="2084075" y="1152475"/>
            <a:ext cx="6748200" cy="3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TODO管理・提案・要望・質疑・議論等を行うのに適しています。</a:t>
            </a:r>
            <a:br>
              <a:rPr lang="ja" sz="1200"/>
            </a:br>
            <a:endParaRPr sz="1200"/>
          </a:p>
        </p:txBody>
      </p:sp>
      <p:sp>
        <p:nvSpPr>
          <p:cNvPr id="650" name="Google Shape;650;p60"/>
          <p:cNvSpPr/>
          <p:nvPr/>
        </p:nvSpPr>
        <p:spPr>
          <a:xfrm>
            <a:off x="264550" y="24290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6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Issues (チケット)</a:t>
            </a:r>
            <a:endParaRPr/>
          </a:p>
        </p:txBody>
      </p:sp>
      <p:sp>
        <p:nvSpPr>
          <p:cNvPr id="656" name="Google Shape;656;p61"/>
          <p:cNvSpPr txBox="1"/>
          <p:nvPr>
            <p:ph idx="1" type="body"/>
          </p:nvPr>
        </p:nvSpPr>
        <p:spPr>
          <a:xfrm>
            <a:off x="2084075" y="1152475"/>
            <a:ext cx="6748200" cy="3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話題が終結した Issue は Close すると一覧から消えます。</a:t>
            </a:r>
            <a:br>
              <a:rPr lang="ja" sz="1200"/>
            </a:br>
            <a:endParaRPr sz="1200"/>
          </a:p>
        </p:txBody>
      </p:sp>
      <p:sp>
        <p:nvSpPr>
          <p:cNvPr id="657" name="Google Shape;657;p61"/>
          <p:cNvSpPr/>
          <p:nvPr/>
        </p:nvSpPr>
        <p:spPr>
          <a:xfrm>
            <a:off x="264550" y="24290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8" name="Google Shape;658;p61"/>
          <p:cNvPicPr preferRelativeResize="0"/>
          <p:nvPr/>
        </p:nvPicPr>
        <p:blipFill>
          <a:blip r:embed="rId3">
            <a:alphaModFix/>
          </a:blip>
          <a:stretch>
            <a:fillRect/>
          </a:stretch>
        </p:blipFill>
        <p:spPr>
          <a:xfrm>
            <a:off x="2084075" y="3205000"/>
            <a:ext cx="1847250" cy="1564225"/>
          </a:xfrm>
          <a:prstGeom prst="rect">
            <a:avLst/>
          </a:prstGeom>
          <a:noFill/>
          <a:ln>
            <a:noFill/>
          </a:ln>
        </p:spPr>
      </p:pic>
      <p:sp>
        <p:nvSpPr>
          <p:cNvPr id="659" name="Google Shape;659;p61"/>
          <p:cNvSpPr/>
          <p:nvPr/>
        </p:nvSpPr>
        <p:spPr>
          <a:xfrm rot="3500">
            <a:off x="4145875" y="4534775"/>
            <a:ext cx="8841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1"/>
          <p:cNvSpPr/>
          <p:nvPr/>
        </p:nvSpPr>
        <p:spPr>
          <a:xfrm>
            <a:off x="3219725" y="4530125"/>
            <a:ext cx="4476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1" name="Google Shape;661;p61"/>
          <p:cNvPicPr preferRelativeResize="0"/>
          <p:nvPr/>
        </p:nvPicPr>
        <p:blipFill>
          <a:blip r:embed="rId4">
            <a:alphaModFix/>
          </a:blip>
          <a:stretch>
            <a:fillRect/>
          </a:stretch>
        </p:blipFill>
        <p:spPr>
          <a:xfrm>
            <a:off x="5244525" y="3251775"/>
            <a:ext cx="3833100" cy="1564225"/>
          </a:xfrm>
          <a:prstGeom prst="rect">
            <a:avLst/>
          </a:prstGeom>
          <a:noFill/>
          <a:ln>
            <a:noFill/>
          </a:ln>
        </p:spPr>
      </p:pic>
      <p:pic>
        <p:nvPicPr>
          <p:cNvPr id="662" name="Google Shape;662;p61"/>
          <p:cNvPicPr preferRelativeResize="0"/>
          <p:nvPr/>
        </p:nvPicPr>
        <p:blipFill>
          <a:blip r:embed="rId5">
            <a:alphaModFix/>
          </a:blip>
          <a:stretch>
            <a:fillRect/>
          </a:stretch>
        </p:blipFill>
        <p:spPr>
          <a:xfrm>
            <a:off x="2137947" y="1574000"/>
            <a:ext cx="2607857" cy="1337800"/>
          </a:xfrm>
          <a:prstGeom prst="rect">
            <a:avLst/>
          </a:prstGeom>
          <a:noFill/>
          <a:ln>
            <a:noFill/>
          </a:ln>
        </p:spPr>
      </p:pic>
      <p:sp>
        <p:nvSpPr>
          <p:cNvPr id="663" name="Google Shape;663;p61"/>
          <p:cNvSpPr/>
          <p:nvPr/>
        </p:nvSpPr>
        <p:spPr>
          <a:xfrm>
            <a:off x="2137950" y="2396525"/>
            <a:ext cx="10818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1"/>
          <p:cNvSpPr/>
          <p:nvPr/>
        </p:nvSpPr>
        <p:spPr>
          <a:xfrm rot="5404690">
            <a:off x="2568900" y="2906850"/>
            <a:ext cx="2199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本ハンズオンの目的</a:t>
            </a:r>
            <a:endParaRPr/>
          </a:p>
        </p:txBody>
      </p:sp>
      <p:sp>
        <p:nvSpPr>
          <p:cNvPr id="89" name="Google Shape;89;p17"/>
          <p:cNvSpPr txBox="1"/>
          <p:nvPr>
            <p:ph idx="1" type="body"/>
          </p:nvPr>
        </p:nvSpPr>
        <p:spPr>
          <a:xfrm>
            <a:off x="2084075" y="1152475"/>
            <a:ext cx="67482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solidFill>
                  <a:srgbClr val="5E696C"/>
                </a:solidFill>
              </a:rPr>
              <a:t>「ハンズオン」ですので、</a:t>
            </a:r>
            <a:br>
              <a:rPr lang="ja" sz="2600">
                <a:solidFill>
                  <a:srgbClr val="5E696C"/>
                </a:solidFill>
              </a:rPr>
            </a:br>
            <a:r>
              <a:rPr lang="ja" sz="2600">
                <a:solidFill>
                  <a:srgbClr val="5E696C"/>
                </a:solidFill>
              </a:rPr>
              <a:t>是非、手元で積極的に</a:t>
            </a:r>
            <a:br>
              <a:rPr lang="ja" sz="2600">
                <a:solidFill>
                  <a:srgbClr val="5E696C"/>
                </a:solidFill>
              </a:rPr>
            </a:br>
            <a:r>
              <a:rPr lang="ja" sz="2600">
                <a:solidFill>
                  <a:srgbClr val="5E696C"/>
                </a:solidFill>
              </a:rPr>
              <a:t>手を動かしてみてください。</a:t>
            </a:r>
            <a:endParaRPr sz="2600">
              <a:solidFill>
                <a:srgbClr val="5E696C"/>
              </a:solidFill>
              <a:latin typeface="Verdana"/>
              <a:ea typeface="Verdana"/>
              <a:cs typeface="Verdana"/>
              <a:sym typeface="Verdana"/>
            </a:endParaRPr>
          </a:p>
        </p:txBody>
      </p:sp>
      <p:sp>
        <p:nvSpPr>
          <p:cNvPr id="90" name="Google Shape;90;p17"/>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Issues (チケット) </a:t>
            </a:r>
            <a:r>
              <a:rPr lang="ja"/>
              <a:t>操作実践</a:t>
            </a:r>
            <a:endParaRPr/>
          </a:p>
        </p:txBody>
      </p:sp>
      <p:sp>
        <p:nvSpPr>
          <p:cNvPr id="670" name="Google Shape;670;p62"/>
          <p:cNvSpPr txBox="1"/>
          <p:nvPr>
            <p:ph idx="1" type="body"/>
          </p:nvPr>
        </p:nvSpPr>
        <p:spPr>
          <a:xfrm>
            <a:off x="2084075" y="1152475"/>
            <a:ext cx="6748200" cy="72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u="sng">
                <a:solidFill>
                  <a:schemeClr val="hlink"/>
                </a:solidFill>
                <a:hlinkClick r:id="rId3"/>
              </a:rPr>
              <a:t>https://github.com/kobake/sample/issues</a:t>
            </a:r>
            <a:r>
              <a:rPr lang="ja" sz="1200">
                <a:solidFill>
                  <a:srgbClr val="5E696C"/>
                </a:solidFill>
              </a:rPr>
              <a:t> </a:t>
            </a:r>
            <a:br>
              <a:rPr lang="ja" sz="1200">
                <a:solidFill>
                  <a:srgbClr val="5E696C"/>
                </a:solidFill>
              </a:rPr>
            </a:br>
            <a:r>
              <a:rPr lang="ja" sz="1200">
                <a:solidFill>
                  <a:srgbClr val="5E696C"/>
                </a:solidFill>
              </a:rPr>
              <a:t>好きに Issue を作ったりコメントしてみたりしてみましょう。</a:t>
            </a:r>
            <a:br>
              <a:rPr lang="ja" sz="1200"/>
            </a:br>
            <a:endParaRPr sz="1200"/>
          </a:p>
        </p:txBody>
      </p:sp>
      <p:sp>
        <p:nvSpPr>
          <p:cNvPr id="671" name="Google Shape;671;p62"/>
          <p:cNvSpPr/>
          <p:nvPr/>
        </p:nvSpPr>
        <p:spPr>
          <a:xfrm>
            <a:off x="264550" y="242901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2" name="Google Shape;672;p62"/>
          <p:cNvPicPr preferRelativeResize="0"/>
          <p:nvPr/>
        </p:nvPicPr>
        <p:blipFill>
          <a:blip r:embed="rId4">
            <a:alphaModFix/>
          </a:blip>
          <a:stretch>
            <a:fillRect/>
          </a:stretch>
        </p:blipFill>
        <p:spPr>
          <a:xfrm>
            <a:off x="2083975" y="1877275"/>
            <a:ext cx="5190425" cy="21181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6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共同作業</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6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a:t>
            </a:r>
            <a:endParaRPr/>
          </a:p>
        </p:txBody>
      </p:sp>
      <p:sp>
        <p:nvSpPr>
          <p:cNvPr id="683" name="Google Shape;683;p64"/>
          <p:cNvSpPr txBox="1"/>
          <p:nvPr>
            <p:ph idx="1" type="body"/>
          </p:nvPr>
        </p:nvSpPr>
        <p:spPr>
          <a:xfrm>
            <a:off x="2084075" y="1152475"/>
            <a:ext cx="6748200" cy="7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「Collaborator</a:t>
            </a:r>
            <a:r>
              <a:rPr lang="ja" sz="1400"/>
              <a:t>」を追加することにより、</a:t>
            </a:r>
            <a:br>
              <a:rPr lang="ja" sz="1400"/>
            </a:br>
            <a:r>
              <a:rPr lang="ja" sz="1400"/>
              <a:t>リポジトリへの書き込み権限を別ユーザに付与することができます。</a:t>
            </a:r>
            <a:endParaRPr sz="1400"/>
          </a:p>
        </p:txBody>
      </p:sp>
      <p:pic>
        <p:nvPicPr>
          <p:cNvPr id="684" name="Google Shape;684;p64"/>
          <p:cNvPicPr preferRelativeResize="0"/>
          <p:nvPr/>
        </p:nvPicPr>
        <p:blipFill>
          <a:blip r:embed="rId3">
            <a:alphaModFix/>
          </a:blip>
          <a:stretch>
            <a:fillRect/>
          </a:stretch>
        </p:blipFill>
        <p:spPr>
          <a:xfrm>
            <a:off x="2139775" y="1838275"/>
            <a:ext cx="2888999" cy="1412500"/>
          </a:xfrm>
          <a:prstGeom prst="rect">
            <a:avLst/>
          </a:prstGeom>
          <a:noFill/>
          <a:ln>
            <a:noFill/>
          </a:ln>
        </p:spPr>
      </p:pic>
      <p:pic>
        <p:nvPicPr>
          <p:cNvPr id="685" name="Google Shape;685;p64"/>
          <p:cNvPicPr preferRelativeResize="0"/>
          <p:nvPr/>
        </p:nvPicPr>
        <p:blipFill>
          <a:blip r:embed="rId4">
            <a:alphaModFix/>
          </a:blip>
          <a:stretch>
            <a:fillRect/>
          </a:stretch>
        </p:blipFill>
        <p:spPr>
          <a:xfrm>
            <a:off x="5467375" y="1840249"/>
            <a:ext cx="3070575" cy="1497078"/>
          </a:xfrm>
          <a:prstGeom prst="rect">
            <a:avLst/>
          </a:prstGeom>
          <a:noFill/>
          <a:ln>
            <a:noFill/>
          </a:ln>
        </p:spPr>
      </p:pic>
      <p:pic>
        <p:nvPicPr>
          <p:cNvPr id="686" name="Google Shape;686;p64"/>
          <p:cNvPicPr preferRelativeResize="0"/>
          <p:nvPr/>
        </p:nvPicPr>
        <p:blipFill>
          <a:blip r:embed="rId5">
            <a:alphaModFix/>
          </a:blip>
          <a:stretch>
            <a:fillRect/>
          </a:stretch>
        </p:blipFill>
        <p:spPr>
          <a:xfrm>
            <a:off x="5467375" y="3596425"/>
            <a:ext cx="3070575" cy="1321800"/>
          </a:xfrm>
          <a:prstGeom prst="rect">
            <a:avLst/>
          </a:prstGeom>
          <a:noFill/>
          <a:ln>
            <a:noFill/>
          </a:ln>
        </p:spPr>
      </p:pic>
      <p:sp>
        <p:nvSpPr>
          <p:cNvPr id="687" name="Google Shape;687;p64"/>
          <p:cNvSpPr/>
          <p:nvPr/>
        </p:nvSpPr>
        <p:spPr>
          <a:xfrm rot="3424">
            <a:off x="5103400" y="2639276"/>
            <a:ext cx="3012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4"/>
          <p:cNvSpPr/>
          <p:nvPr/>
        </p:nvSpPr>
        <p:spPr>
          <a:xfrm>
            <a:off x="4056525" y="2159225"/>
            <a:ext cx="3600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4"/>
          <p:cNvSpPr/>
          <p:nvPr/>
        </p:nvSpPr>
        <p:spPr>
          <a:xfrm>
            <a:off x="5479225" y="2494750"/>
            <a:ext cx="7848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4"/>
          <p:cNvSpPr/>
          <p:nvPr/>
        </p:nvSpPr>
        <p:spPr>
          <a:xfrm>
            <a:off x="6266325" y="2997425"/>
            <a:ext cx="888600" cy="31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4"/>
          <p:cNvSpPr/>
          <p:nvPr/>
        </p:nvSpPr>
        <p:spPr>
          <a:xfrm>
            <a:off x="7950425" y="2977175"/>
            <a:ext cx="541200" cy="23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4"/>
          <p:cNvSpPr/>
          <p:nvPr/>
        </p:nvSpPr>
        <p:spPr>
          <a:xfrm rot="5404218">
            <a:off x="8044850" y="3315175"/>
            <a:ext cx="2445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4"/>
          <p:cNvSpPr/>
          <p:nvPr/>
        </p:nvSpPr>
        <p:spPr>
          <a:xfrm>
            <a:off x="264550" y="267765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pic>
        <p:nvPicPr>
          <p:cNvPr id="698" name="Google Shape;698;p65"/>
          <p:cNvPicPr preferRelativeResize="0"/>
          <p:nvPr/>
        </p:nvPicPr>
        <p:blipFill>
          <a:blip r:embed="rId3">
            <a:alphaModFix/>
          </a:blip>
          <a:stretch>
            <a:fillRect/>
          </a:stretch>
        </p:blipFill>
        <p:spPr>
          <a:xfrm>
            <a:off x="5757127" y="3307825"/>
            <a:ext cx="3188798" cy="1632025"/>
          </a:xfrm>
          <a:prstGeom prst="rect">
            <a:avLst/>
          </a:prstGeom>
          <a:noFill/>
          <a:ln>
            <a:noFill/>
          </a:ln>
        </p:spPr>
      </p:pic>
      <p:pic>
        <p:nvPicPr>
          <p:cNvPr id="699" name="Google Shape;699;p65"/>
          <p:cNvPicPr preferRelativeResize="0"/>
          <p:nvPr/>
        </p:nvPicPr>
        <p:blipFill>
          <a:blip r:embed="rId4">
            <a:alphaModFix/>
          </a:blip>
          <a:stretch>
            <a:fillRect/>
          </a:stretch>
        </p:blipFill>
        <p:spPr>
          <a:xfrm>
            <a:off x="2083975" y="3525838"/>
            <a:ext cx="3154650" cy="1092000"/>
          </a:xfrm>
          <a:prstGeom prst="rect">
            <a:avLst/>
          </a:prstGeom>
          <a:noFill/>
          <a:ln>
            <a:noFill/>
          </a:ln>
        </p:spPr>
      </p:pic>
      <p:pic>
        <p:nvPicPr>
          <p:cNvPr id="700" name="Google Shape;700;p65"/>
          <p:cNvPicPr preferRelativeResize="0"/>
          <p:nvPr/>
        </p:nvPicPr>
        <p:blipFill>
          <a:blip r:embed="rId5">
            <a:alphaModFix/>
          </a:blip>
          <a:stretch>
            <a:fillRect/>
          </a:stretch>
        </p:blipFill>
        <p:spPr>
          <a:xfrm>
            <a:off x="2116025" y="1647325"/>
            <a:ext cx="2143250" cy="1777800"/>
          </a:xfrm>
          <a:prstGeom prst="rect">
            <a:avLst/>
          </a:prstGeom>
          <a:noFill/>
          <a:ln>
            <a:noFill/>
          </a:ln>
        </p:spPr>
      </p:pic>
      <p:sp>
        <p:nvSpPr>
          <p:cNvPr id="701" name="Google Shape;701;p6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a:t>
            </a:r>
            <a:endParaRPr/>
          </a:p>
        </p:txBody>
      </p:sp>
      <p:sp>
        <p:nvSpPr>
          <p:cNvPr id="702" name="Google Shape;702;p65"/>
          <p:cNvSpPr txBox="1"/>
          <p:nvPr>
            <p:ph idx="1" type="body"/>
          </p:nvPr>
        </p:nvSpPr>
        <p:spPr>
          <a:xfrm>
            <a:off x="2084075" y="1152475"/>
            <a:ext cx="6748200" cy="7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400"/>
              <a:t>招待を受けた側は受信メールから招待の確定を行う必要があります。</a:t>
            </a:r>
            <a:endParaRPr sz="1400"/>
          </a:p>
        </p:txBody>
      </p:sp>
      <p:sp>
        <p:nvSpPr>
          <p:cNvPr id="703" name="Google Shape;703;p65"/>
          <p:cNvSpPr/>
          <p:nvPr/>
        </p:nvSpPr>
        <p:spPr>
          <a:xfrm rot="5403424">
            <a:off x="3153375" y="3494589"/>
            <a:ext cx="3012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5"/>
          <p:cNvSpPr/>
          <p:nvPr/>
        </p:nvSpPr>
        <p:spPr>
          <a:xfrm>
            <a:off x="2882025" y="3158225"/>
            <a:ext cx="843900" cy="23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5"/>
          <p:cNvSpPr/>
          <p:nvPr/>
        </p:nvSpPr>
        <p:spPr>
          <a:xfrm>
            <a:off x="3209175" y="4393650"/>
            <a:ext cx="616200" cy="1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5"/>
          <p:cNvSpPr/>
          <p:nvPr/>
        </p:nvSpPr>
        <p:spPr>
          <a:xfrm>
            <a:off x="5716175" y="3458900"/>
            <a:ext cx="1411800" cy="23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5"/>
          <p:cNvSpPr/>
          <p:nvPr/>
        </p:nvSpPr>
        <p:spPr>
          <a:xfrm rot="4218">
            <a:off x="5424825" y="4635900"/>
            <a:ext cx="2445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5"/>
          <p:cNvSpPr/>
          <p:nvPr/>
        </p:nvSpPr>
        <p:spPr>
          <a:xfrm>
            <a:off x="264550" y="267765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6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共同作業の</a:t>
            </a:r>
            <a:r>
              <a:rPr lang="ja"/>
              <a:t>実践</a:t>
            </a:r>
            <a:endParaRPr/>
          </a:p>
        </p:txBody>
      </p:sp>
      <p:sp>
        <p:nvSpPr>
          <p:cNvPr id="714" name="Google Shape;714;p66"/>
          <p:cNvSpPr txBox="1"/>
          <p:nvPr>
            <p:ph idx="1" type="body"/>
          </p:nvPr>
        </p:nvSpPr>
        <p:spPr>
          <a:xfrm>
            <a:off x="2084075" y="1152475"/>
            <a:ext cx="6748200" cy="3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a:t>
            </a:r>
            <a:r>
              <a:rPr lang="ja" sz="1200" u="sng">
                <a:solidFill>
                  <a:schemeClr val="hlink"/>
                </a:solidFill>
                <a:hlinkClick r:id="rId3"/>
              </a:rPr>
              <a:t>座席表</a:t>
            </a:r>
            <a:r>
              <a:rPr lang="ja" sz="1200"/>
              <a:t>に GitHub アカウント名をお書きください。</a:t>
            </a:r>
            <a:endParaRPr sz="1200"/>
          </a:p>
          <a:p>
            <a:pPr indent="0" lvl="0" marL="0" rtl="0" algn="l">
              <a:spcBef>
                <a:spcPts val="1600"/>
              </a:spcBef>
              <a:spcAft>
                <a:spcPts val="0"/>
              </a:spcAft>
              <a:buNone/>
            </a:pPr>
            <a:r>
              <a:rPr lang="ja" sz="1200"/>
              <a:t>・隣り合っている人同士で以下を行ってみてください。</a:t>
            </a:r>
            <a:br>
              <a:rPr lang="ja" sz="1200"/>
            </a:br>
            <a:r>
              <a:rPr lang="ja" sz="1200"/>
              <a:t>　・自分のリポジトリへ相手を招待する</a:t>
            </a:r>
            <a:br>
              <a:rPr lang="ja" sz="1200"/>
            </a:br>
            <a:r>
              <a:rPr lang="ja" sz="1200"/>
              <a:t>　・相手のリポジトリへ自分を招待してもらう</a:t>
            </a:r>
            <a:br>
              <a:rPr lang="ja" sz="1200"/>
            </a:br>
            <a:r>
              <a:rPr lang="ja" sz="1200"/>
              <a:t>　・招待メールの受信を確認、招待の確定、実際の編集作業</a:t>
            </a:r>
            <a:endParaRPr sz="1200"/>
          </a:p>
          <a:p>
            <a:pPr indent="0" lvl="0" marL="0" rtl="0" algn="l">
              <a:spcBef>
                <a:spcPts val="1600"/>
              </a:spcBef>
              <a:spcAft>
                <a:spcPts val="0"/>
              </a:spcAft>
              <a:buNone/>
            </a:pPr>
            <a:r>
              <a:rPr lang="ja" sz="1200"/>
              <a:t>・隣の方がいない場合は kobake が kobake/sandbox に招待します。</a:t>
            </a:r>
            <a:br>
              <a:rPr lang="ja" sz="1200"/>
            </a:br>
            <a:r>
              <a:rPr lang="ja" sz="1200"/>
              <a:t>　・招待メールをご確認いただき、招待の確定作業を行ってください。</a:t>
            </a:r>
            <a:br>
              <a:rPr lang="ja" sz="1200"/>
            </a:br>
            <a:r>
              <a:rPr lang="ja" sz="1200"/>
              <a:t>　・kobake/sandbox 上のファイルを編集できることを確認してみてください。</a:t>
            </a:r>
            <a:br>
              <a:rPr lang="ja" sz="1200"/>
            </a:br>
            <a:r>
              <a:rPr lang="ja" sz="1200"/>
              <a:t>　　（ご自由に編集いただいて構いません）</a:t>
            </a:r>
            <a:endParaRPr sz="1200"/>
          </a:p>
          <a:p>
            <a:pPr indent="0" lvl="0" marL="0" rtl="0" algn="l">
              <a:spcBef>
                <a:spcPts val="1600"/>
              </a:spcBef>
              <a:spcAft>
                <a:spcPts val="1600"/>
              </a:spcAft>
              <a:buNone/>
            </a:pPr>
            <a:r>
              <a:rPr lang="ja" sz="1200"/>
              <a:t>・隣の方がいない場合は参加者の方のほうで作成したリポジトリ（repos1等）に対して</a:t>
            </a:r>
            <a:br>
              <a:rPr lang="ja" sz="1200"/>
            </a:br>
            <a:r>
              <a:rPr lang="ja" sz="1200"/>
              <a:t>「kobake」を招待してみてください。</a:t>
            </a:r>
            <a:br>
              <a:rPr lang="ja" sz="1200"/>
            </a:br>
            <a:r>
              <a:rPr lang="ja" sz="1200"/>
              <a:t>　・kobake のほうで招待の確定処理および</a:t>
            </a:r>
            <a:br>
              <a:rPr lang="ja" sz="1200"/>
            </a:br>
            <a:r>
              <a:rPr lang="ja" sz="1200"/>
              <a:t>　　リポジトリ内ファイルの編集作業を行ってみます。</a:t>
            </a:r>
            <a:endParaRPr sz="1200"/>
          </a:p>
        </p:txBody>
      </p:sp>
      <p:sp>
        <p:nvSpPr>
          <p:cNvPr id="715" name="Google Shape;715;p66"/>
          <p:cNvSpPr/>
          <p:nvPr/>
        </p:nvSpPr>
        <p:spPr>
          <a:xfrm>
            <a:off x="264550" y="267765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プルリクエスト</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6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プルリクエスト</a:t>
            </a:r>
            <a:endParaRPr/>
          </a:p>
        </p:txBody>
      </p:sp>
      <p:sp>
        <p:nvSpPr>
          <p:cNvPr id="726" name="Google Shape;726;p68"/>
          <p:cNvSpPr txBox="1"/>
          <p:nvPr>
            <p:ph idx="1" type="body"/>
          </p:nvPr>
        </p:nvSpPr>
        <p:spPr>
          <a:xfrm>
            <a:off x="2084075" y="1000075"/>
            <a:ext cx="6748200" cy="67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他人の（または自分自身の）リポジトリに対して</a:t>
            </a:r>
            <a:br>
              <a:rPr lang="ja" sz="1200"/>
            </a:br>
            <a:r>
              <a:rPr lang="ja" sz="1200"/>
              <a:t>ファイル内容変更のリクエストを投げることができます。</a:t>
            </a:r>
            <a:br>
              <a:rPr lang="ja" sz="1200"/>
            </a:br>
            <a:r>
              <a:rPr lang="ja" sz="1200"/>
              <a:t>（※プルリクエスト作成は誰でもできます。権限不要）</a:t>
            </a:r>
            <a:endParaRPr sz="1200"/>
          </a:p>
        </p:txBody>
      </p:sp>
      <p:sp>
        <p:nvSpPr>
          <p:cNvPr id="727" name="Google Shape;727;p68"/>
          <p:cNvSpPr/>
          <p:nvPr/>
        </p:nvSpPr>
        <p:spPr>
          <a:xfrm>
            <a:off x="264550" y="291975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8"/>
          <p:cNvSpPr/>
          <p:nvPr/>
        </p:nvSpPr>
        <p:spPr>
          <a:xfrm>
            <a:off x="2084075" y="1846375"/>
            <a:ext cx="2483400" cy="626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例) bitcoin/bitcoinリポジトリ</a:t>
            </a:r>
            <a:endParaRPr sz="1000">
              <a:solidFill>
                <a:srgbClr val="666666"/>
              </a:solidFill>
            </a:endParaRPr>
          </a:p>
        </p:txBody>
      </p:sp>
      <p:sp>
        <p:nvSpPr>
          <p:cNvPr id="729" name="Google Shape;729;p68"/>
          <p:cNvSpPr/>
          <p:nvPr/>
        </p:nvSpPr>
        <p:spPr>
          <a:xfrm>
            <a:off x="6165125" y="1850900"/>
            <a:ext cx="2315100" cy="626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kobake/bitcoinリポジトリ</a:t>
            </a:r>
            <a:endParaRPr sz="1000">
              <a:solidFill>
                <a:srgbClr val="666666"/>
              </a:solidFill>
            </a:endParaRPr>
          </a:p>
        </p:txBody>
      </p:sp>
      <p:sp>
        <p:nvSpPr>
          <p:cNvPr id="730" name="Google Shape;730;p68"/>
          <p:cNvSpPr/>
          <p:nvPr/>
        </p:nvSpPr>
        <p:spPr>
          <a:xfrm rot="3858">
            <a:off x="5016650" y="1973275"/>
            <a:ext cx="801901"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8"/>
          <p:cNvSpPr txBox="1"/>
          <p:nvPr/>
        </p:nvSpPr>
        <p:spPr>
          <a:xfrm>
            <a:off x="4710325" y="2179525"/>
            <a:ext cx="1343100" cy="4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000">
                <a:solidFill>
                  <a:srgbClr val="666666"/>
                </a:solidFill>
              </a:rPr>
              <a:t>Fork</a:t>
            </a:r>
            <a:endParaRPr sz="1000">
              <a:solidFill>
                <a:srgbClr val="666666"/>
              </a:solidFill>
            </a:endParaRPr>
          </a:p>
          <a:p>
            <a:pPr indent="0" lvl="0" marL="0" rtl="0" algn="ctr">
              <a:spcBef>
                <a:spcPts val="0"/>
              </a:spcBef>
              <a:spcAft>
                <a:spcPts val="0"/>
              </a:spcAft>
              <a:buNone/>
            </a:pPr>
            <a:r>
              <a:rPr lang="ja" sz="1000">
                <a:solidFill>
                  <a:srgbClr val="666666"/>
                </a:solidFill>
              </a:rPr>
              <a:t>（</a:t>
            </a:r>
            <a:r>
              <a:rPr lang="ja" sz="1000">
                <a:solidFill>
                  <a:srgbClr val="666666"/>
                </a:solidFill>
              </a:rPr>
              <a:t>コピー操作）</a:t>
            </a:r>
            <a:endParaRPr sz="1000">
              <a:solidFill>
                <a:srgbClr val="666666"/>
              </a:solidFill>
            </a:endParaRPr>
          </a:p>
        </p:txBody>
      </p:sp>
      <p:sp>
        <p:nvSpPr>
          <p:cNvPr id="732" name="Google Shape;732;p68"/>
          <p:cNvSpPr/>
          <p:nvPr/>
        </p:nvSpPr>
        <p:spPr>
          <a:xfrm>
            <a:off x="2421039"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8"/>
          <p:cNvSpPr/>
          <p:nvPr/>
        </p:nvSpPr>
        <p:spPr>
          <a:xfrm>
            <a:off x="2803381"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8"/>
          <p:cNvSpPr/>
          <p:nvPr/>
        </p:nvSpPr>
        <p:spPr>
          <a:xfrm>
            <a:off x="3161188"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8"/>
          <p:cNvSpPr/>
          <p:nvPr/>
        </p:nvSpPr>
        <p:spPr>
          <a:xfrm>
            <a:off x="3543539"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6" name="Google Shape;736;p68"/>
          <p:cNvCxnSpPr>
            <a:stCxn id="732" idx="6"/>
            <a:endCxn id="733" idx="2"/>
          </p:cNvCxnSpPr>
          <p:nvPr/>
        </p:nvCxnSpPr>
        <p:spPr>
          <a:xfrm>
            <a:off x="2617839" y="2288025"/>
            <a:ext cx="185400" cy="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68"/>
          <p:cNvCxnSpPr>
            <a:stCxn id="733" idx="6"/>
            <a:endCxn id="734" idx="2"/>
          </p:cNvCxnSpPr>
          <p:nvPr/>
        </p:nvCxnSpPr>
        <p:spPr>
          <a:xfrm>
            <a:off x="3000181" y="2288025"/>
            <a:ext cx="161100" cy="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68"/>
          <p:cNvCxnSpPr>
            <a:stCxn id="734" idx="6"/>
            <a:endCxn id="735" idx="2"/>
          </p:cNvCxnSpPr>
          <p:nvPr/>
        </p:nvCxnSpPr>
        <p:spPr>
          <a:xfrm>
            <a:off x="3357988" y="2288025"/>
            <a:ext cx="185700" cy="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68"/>
          <p:cNvCxnSpPr>
            <a:endCxn id="732" idx="2"/>
          </p:cNvCxnSpPr>
          <p:nvPr/>
        </p:nvCxnSpPr>
        <p:spPr>
          <a:xfrm>
            <a:off x="2172639" y="2288025"/>
            <a:ext cx="248400" cy="0"/>
          </a:xfrm>
          <a:prstGeom prst="straightConnector1">
            <a:avLst/>
          </a:prstGeom>
          <a:noFill/>
          <a:ln cap="flat" cmpd="sng" w="9525">
            <a:solidFill>
              <a:schemeClr val="dk2"/>
            </a:solidFill>
            <a:prstDash val="dash"/>
            <a:round/>
            <a:headEnd len="med" w="med" type="none"/>
            <a:tailEnd len="med" w="med" type="none"/>
          </a:ln>
        </p:spPr>
      </p:cxnSp>
      <p:sp>
        <p:nvSpPr>
          <p:cNvPr id="740" name="Google Shape;740;p68"/>
          <p:cNvSpPr/>
          <p:nvPr/>
        </p:nvSpPr>
        <p:spPr>
          <a:xfrm>
            <a:off x="6535839"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8"/>
          <p:cNvSpPr/>
          <p:nvPr/>
        </p:nvSpPr>
        <p:spPr>
          <a:xfrm>
            <a:off x="6918181"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8"/>
          <p:cNvSpPr/>
          <p:nvPr/>
        </p:nvSpPr>
        <p:spPr>
          <a:xfrm>
            <a:off x="7275988"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8"/>
          <p:cNvSpPr/>
          <p:nvPr/>
        </p:nvSpPr>
        <p:spPr>
          <a:xfrm>
            <a:off x="7658339" y="218962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4" name="Google Shape;744;p68"/>
          <p:cNvCxnSpPr>
            <a:stCxn id="740" idx="6"/>
            <a:endCxn id="741" idx="2"/>
          </p:cNvCxnSpPr>
          <p:nvPr/>
        </p:nvCxnSpPr>
        <p:spPr>
          <a:xfrm>
            <a:off x="6732639" y="2288025"/>
            <a:ext cx="185400" cy="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68"/>
          <p:cNvCxnSpPr>
            <a:stCxn id="741" idx="6"/>
            <a:endCxn id="742" idx="2"/>
          </p:cNvCxnSpPr>
          <p:nvPr/>
        </p:nvCxnSpPr>
        <p:spPr>
          <a:xfrm>
            <a:off x="7114981" y="2288025"/>
            <a:ext cx="161100" cy="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68"/>
          <p:cNvCxnSpPr>
            <a:stCxn id="742" idx="6"/>
            <a:endCxn id="743" idx="2"/>
          </p:cNvCxnSpPr>
          <p:nvPr/>
        </p:nvCxnSpPr>
        <p:spPr>
          <a:xfrm>
            <a:off x="7472788" y="2288025"/>
            <a:ext cx="185700" cy="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68"/>
          <p:cNvCxnSpPr>
            <a:endCxn id="740" idx="2"/>
          </p:cNvCxnSpPr>
          <p:nvPr/>
        </p:nvCxnSpPr>
        <p:spPr>
          <a:xfrm>
            <a:off x="6287439" y="2288025"/>
            <a:ext cx="248400" cy="0"/>
          </a:xfrm>
          <a:prstGeom prst="straightConnector1">
            <a:avLst/>
          </a:prstGeom>
          <a:noFill/>
          <a:ln cap="flat" cmpd="sng" w="9525">
            <a:solidFill>
              <a:schemeClr val="dk2"/>
            </a:solidFill>
            <a:prstDash val="dash"/>
            <a:round/>
            <a:headEnd len="med" w="med" type="none"/>
            <a:tailEnd len="med" w="med" type="none"/>
          </a:ln>
        </p:spPr>
      </p:cxnSp>
      <p:sp>
        <p:nvSpPr>
          <p:cNvPr id="748" name="Google Shape;748;p68"/>
          <p:cNvSpPr/>
          <p:nvPr/>
        </p:nvSpPr>
        <p:spPr>
          <a:xfrm>
            <a:off x="6165125" y="2917700"/>
            <a:ext cx="2315100" cy="5886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kobake/bitcoinリポジトリ</a:t>
            </a:r>
            <a:endParaRPr sz="1000">
              <a:solidFill>
                <a:srgbClr val="666666"/>
              </a:solidFill>
            </a:endParaRPr>
          </a:p>
        </p:txBody>
      </p:sp>
      <p:sp>
        <p:nvSpPr>
          <p:cNvPr id="749" name="Google Shape;749;p68"/>
          <p:cNvSpPr/>
          <p:nvPr/>
        </p:nvSpPr>
        <p:spPr>
          <a:xfrm>
            <a:off x="6535839" y="32274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8"/>
          <p:cNvSpPr/>
          <p:nvPr/>
        </p:nvSpPr>
        <p:spPr>
          <a:xfrm>
            <a:off x="6918181" y="32274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8"/>
          <p:cNvSpPr/>
          <p:nvPr/>
        </p:nvSpPr>
        <p:spPr>
          <a:xfrm>
            <a:off x="7275988" y="32274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8"/>
          <p:cNvSpPr/>
          <p:nvPr/>
        </p:nvSpPr>
        <p:spPr>
          <a:xfrm>
            <a:off x="7658339" y="32274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3" name="Google Shape;753;p68"/>
          <p:cNvCxnSpPr>
            <a:stCxn id="749" idx="6"/>
            <a:endCxn id="750" idx="2"/>
          </p:cNvCxnSpPr>
          <p:nvPr/>
        </p:nvCxnSpPr>
        <p:spPr>
          <a:xfrm>
            <a:off x="6732639" y="3325875"/>
            <a:ext cx="185400" cy="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68"/>
          <p:cNvCxnSpPr>
            <a:stCxn id="750" idx="6"/>
            <a:endCxn id="751" idx="2"/>
          </p:cNvCxnSpPr>
          <p:nvPr/>
        </p:nvCxnSpPr>
        <p:spPr>
          <a:xfrm>
            <a:off x="7114981" y="3325875"/>
            <a:ext cx="1611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68"/>
          <p:cNvCxnSpPr>
            <a:stCxn id="751" idx="6"/>
            <a:endCxn id="752" idx="2"/>
          </p:cNvCxnSpPr>
          <p:nvPr/>
        </p:nvCxnSpPr>
        <p:spPr>
          <a:xfrm>
            <a:off x="7472788" y="3325875"/>
            <a:ext cx="185700" cy="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68"/>
          <p:cNvCxnSpPr>
            <a:endCxn id="749" idx="2"/>
          </p:cNvCxnSpPr>
          <p:nvPr/>
        </p:nvCxnSpPr>
        <p:spPr>
          <a:xfrm>
            <a:off x="6287439" y="3325875"/>
            <a:ext cx="248400" cy="0"/>
          </a:xfrm>
          <a:prstGeom prst="straightConnector1">
            <a:avLst/>
          </a:prstGeom>
          <a:noFill/>
          <a:ln cap="flat" cmpd="sng" w="9525">
            <a:solidFill>
              <a:schemeClr val="dk2"/>
            </a:solidFill>
            <a:prstDash val="dash"/>
            <a:round/>
            <a:headEnd len="med" w="med" type="none"/>
            <a:tailEnd len="med" w="med" type="none"/>
          </a:ln>
        </p:spPr>
      </p:cxnSp>
      <p:sp>
        <p:nvSpPr>
          <p:cNvPr id="757" name="Google Shape;757;p68"/>
          <p:cNvSpPr/>
          <p:nvPr/>
        </p:nvSpPr>
        <p:spPr>
          <a:xfrm rot="5403824">
            <a:off x="7111400" y="2593075"/>
            <a:ext cx="2697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8"/>
          <p:cNvSpPr txBox="1"/>
          <p:nvPr/>
        </p:nvSpPr>
        <p:spPr>
          <a:xfrm>
            <a:off x="7466050" y="2557375"/>
            <a:ext cx="1261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コミットを積む</a:t>
            </a:r>
            <a:endParaRPr sz="1000">
              <a:solidFill>
                <a:srgbClr val="666666"/>
              </a:solidFill>
            </a:endParaRPr>
          </a:p>
        </p:txBody>
      </p:sp>
      <p:sp>
        <p:nvSpPr>
          <p:cNvPr id="759" name="Google Shape;759;p68"/>
          <p:cNvSpPr/>
          <p:nvPr/>
        </p:nvSpPr>
        <p:spPr>
          <a:xfrm>
            <a:off x="8115539" y="3227475"/>
            <a:ext cx="196800" cy="196800"/>
          </a:xfrm>
          <a:prstGeom prst="ellipse">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0" name="Google Shape;760;p68"/>
          <p:cNvCxnSpPr>
            <a:stCxn id="752" idx="6"/>
            <a:endCxn id="759" idx="2"/>
          </p:cNvCxnSpPr>
          <p:nvPr/>
        </p:nvCxnSpPr>
        <p:spPr>
          <a:xfrm>
            <a:off x="7855139" y="3325875"/>
            <a:ext cx="260400" cy="0"/>
          </a:xfrm>
          <a:prstGeom prst="straightConnector1">
            <a:avLst/>
          </a:prstGeom>
          <a:noFill/>
          <a:ln cap="flat" cmpd="sng" w="9525">
            <a:solidFill>
              <a:schemeClr val="dk2"/>
            </a:solidFill>
            <a:prstDash val="solid"/>
            <a:round/>
            <a:headEnd len="med" w="med" type="none"/>
            <a:tailEnd len="med" w="med" type="none"/>
          </a:ln>
        </p:spPr>
      </p:cxnSp>
      <p:sp>
        <p:nvSpPr>
          <p:cNvPr id="761" name="Google Shape;761;p68"/>
          <p:cNvSpPr/>
          <p:nvPr/>
        </p:nvSpPr>
        <p:spPr>
          <a:xfrm rot="-10795962">
            <a:off x="4475124" y="3039825"/>
            <a:ext cx="1532401"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8"/>
          <p:cNvSpPr txBox="1"/>
          <p:nvPr/>
        </p:nvSpPr>
        <p:spPr>
          <a:xfrm>
            <a:off x="4567475" y="3246325"/>
            <a:ext cx="1485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プルリクエスト作成</a:t>
            </a:r>
            <a:endParaRPr sz="1000">
              <a:solidFill>
                <a:srgbClr val="666666"/>
              </a:solidFill>
            </a:endParaRPr>
          </a:p>
        </p:txBody>
      </p:sp>
      <p:sp>
        <p:nvSpPr>
          <p:cNvPr id="763" name="Google Shape;763;p68"/>
          <p:cNvSpPr/>
          <p:nvPr/>
        </p:nvSpPr>
        <p:spPr>
          <a:xfrm>
            <a:off x="2847775" y="2917700"/>
            <a:ext cx="1517700" cy="5886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プルリクエスト</a:t>
            </a:r>
            <a:endParaRPr sz="1000">
              <a:solidFill>
                <a:srgbClr val="666666"/>
              </a:solidFill>
            </a:endParaRPr>
          </a:p>
        </p:txBody>
      </p:sp>
      <p:sp>
        <p:nvSpPr>
          <p:cNvPr id="764" name="Google Shape;764;p68"/>
          <p:cNvSpPr/>
          <p:nvPr/>
        </p:nvSpPr>
        <p:spPr>
          <a:xfrm>
            <a:off x="4000739" y="3227475"/>
            <a:ext cx="196800" cy="196800"/>
          </a:xfrm>
          <a:prstGeom prst="ellipse">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 name="Google Shape;765;p68"/>
          <p:cNvCxnSpPr>
            <a:stCxn id="766" idx="6"/>
            <a:endCxn id="764" idx="2"/>
          </p:cNvCxnSpPr>
          <p:nvPr/>
        </p:nvCxnSpPr>
        <p:spPr>
          <a:xfrm>
            <a:off x="3740339" y="3325875"/>
            <a:ext cx="260400" cy="0"/>
          </a:xfrm>
          <a:prstGeom prst="straightConnector1">
            <a:avLst/>
          </a:prstGeom>
          <a:noFill/>
          <a:ln cap="flat" cmpd="sng" w="9525">
            <a:solidFill>
              <a:schemeClr val="dk2"/>
            </a:solidFill>
            <a:prstDash val="solid"/>
            <a:round/>
            <a:headEnd len="med" w="med" type="none"/>
            <a:tailEnd len="med" w="med" type="none"/>
          </a:ln>
        </p:spPr>
      </p:cxnSp>
      <p:sp>
        <p:nvSpPr>
          <p:cNvPr id="767" name="Google Shape;767;p68"/>
          <p:cNvSpPr/>
          <p:nvPr/>
        </p:nvSpPr>
        <p:spPr>
          <a:xfrm rot="5403357">
            <a:off x="2671175" y="3790375"/>
            <a:ext cx="614400" cy="2298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8"/>
          <p:cNvSpPr txBox="1"/>
          <p:nvPr/>
        </p:nvSpPr>
        <p:spPr>
          <a:xfrm>
            <a:off x="3135625" y="3699925"/>
            <a:ext cx="22164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レビュー＆</a:t>
            </a:r>
            <a:endParaRPr sz="1000">
              <a:solidFill>
                <a:srgbClr val="666666"/>
              </a:solidFill>
            </a:endParaRPr>
          </a:p>
          <a:p>
            <a:pPr indent="0" lvl="0" marL="0" rtl="0" algn="l">
              <a:spcBef>
                <a:spcPts val="0"/>
              </a:spcBef>
              <a:spcAft>
                <a:spcPts val="0"/>
              </a:spcAft>
              <a:buNone/>
            </a:pPr>
            <a:r>
              <a:rPr lang="ja" sz="1000">
                <a:solidFill>
                  <a:srgbClr val="666666"/>
                </a:solidFill>
              </a:rPr>
              <a:t>問題なければマージ（取り込み）</a:t>
            </a:r>
            <a:endParaRPr sz="1000">
              <a:solidFill>
                <a:srgbClr val="666666"/>
              </a:solidFill>
            </a:endParaRPr>
          </a:p>
        </p:txBody>
      </p:sp>
      <p:sp>
        <p:nvSpPr>
          <p:cNvPr id="769" name="Google Shape;769;p68"/>
          <p:cNvSpPr/>
          <p:nvPr/>
        </p:nvSpPr>
        <p:spPr>
          <a:xfrm>
            <a:off x="2084075" y="4284775"/>
            <a:ext cx="2483400" cy="626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bitcoin/bitcoinリポジトリ</a:t>
            </a:r>
            <a:endParaRPr sz="1000">
              <a:solidFill>
                <a:srgbClr val="666666"/>
              </a:solidFill>
            </a:endParaRPr>
          </a:p>
        </p:txBody>
      </p:sp>
      <p:sp>
        <p:nvSpPr>
          <p:cNvPr id="770" name="Google Shape;770;p68"/>
          <p:cNvSpPr/>
          <p:nvPr/>
        </p:nvSpPr>
        <p:spPr>
          <a:xfrm>
            <a:off x="2421039" y="45990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8"/>
          <p:cNvSpPr/>
          <p:nvPr/>
        </p:nvSpPr>
        <p:spPr>
          <a:xfrm>
            <a:off x="2803381" y="45990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8"/>
          <p:cNvSpPr/>
          <p:nvPr/>
        </p:nvSpPr>
        <p:spPr>
          <a:xfrm>
            <a:off x="3161188" y="45990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8"/>
          <p:cNvSpPr/>
          <p:nvPr/>
        </p:nvSpPr>
        <p:spPr>
          <a:xfrm>
            <a:off x="3543539" y="4599075"/>
            <a:ext cx="196800" cy="1968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4" name="Google Shape;774;p68"/>
          <p:cNvCxnSpPr>
            <a:stCxn id="770" idx="6"/>
            <a:endCxn id="771" idx="2"/>
          </p:cNvCxnSpPr>
          <p:nvPr/>
        </p:nvCxnSpPr>
        <p:spPr>
          <a:xfrm>
            <a:off x="2617839" y="4697475"/>
            <a:ext cx="185400" cy="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p68"/>
          <p:cNvCxnSpPr>
            <a:stCxn id="771" idx="6"/>
            <a:endCxn id="772" idx="2"/>
          </p:cNvCxnSpPr>
          <p:nvPr/>
        </p:nvCxnSpPr>
        <p:spPr>
          <a:xfrm>
            <a:off x="3000181" y="4697475"/>
            <a:ext cx="161100" cy="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68"/>
          <p:cNvCxnSpPr>
            <a:stCxn id="772" idx="6"/>
            <a:endCxn id="773" idx="2"/>
          </p:cNvCxnSpPr>
          <p:nvPr/>
        </p:nvCxnSpPr>
        <p:spPr>
          <a:xfrm>
            <a:off x="3357988" y="4697475"/>
            <a:ext cx="185700" cy="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68"/>
          <p:cNvCxnSpPr>
            <a:endCxn id="770" idx="2"/>
          </p:cNvCxnSpPr>
          <p:nvPr/>
        </p:nvCxnSpPr>
        <p:spPr>
          <a:xfrm>
            <a:off x="2172639" y="4697475"/>
            <a:ext cx="248400" cy="0"/>
          </a:xfrm>
          <a:prstGeom prst="straightConnector1">
            <a:avLst/>
          </a:prstGeom>
          <a:noFill/>
          <a:ln cap="flat" cmpd="sng" w="9525">
            <a:solidFill>
              <a:schemeClr val="dk2"/>
            </a:solidFill>
            <a:prstDash val="dash"/>
            <a:round/>
            <a:headEnd len="med" w="med" type="none"/>
            <a:tailEnd len="med" w="med" type="none"/>
          </a:ln>
        </p:spPr>
      </p:cxnSp>
      <p:sp>
        <p:nvSpPr>
          <p:cNvPr id="778" name="Google Shape;778;p68"/>
          <p:cNvSpPr/>
          <p:nvPr/>
        </p:nvSpPr>
        <p:spPr>
          <a:xfrm>
            <a:off x="4000739" y="4599075"/>
            <a:ext cx="196800" cy="196800"/>
          </a:xfrm>
          <a:prstGeom prst="ellipse">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9" name="Google Shape;779;p68"/>
          <p:cNvCxnSpPr>
            <a:stCxn id="773" idx="6"/>
            <a:endCxn id="778" idx="2"/>
          </p:cNvCxnSpPr>
          <p:nvPr/>
        </p:nvCxnSpPr>
        <p:spPr>
          <a:xfrm>
            <a:off x="3740339" y="4697475"/>
            <a:ext cx="260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6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プルリクエスト作成デモ</a:t>
            </a:r>
            <a:endParaRPr/>
          </a:p>
        </p:txBody>
      </p:sp>
      <p:sp>
        <p:nvSpPr>
          <p:cNvPr id="785" name="Google Shape;785;p69"/>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ブラウザ上で実際にプルリクエストを作成する様子を</a:t>
            </a:r>
            <a:br>
              <a:rPr lang="ja"/>
            </a:br>
            <a:r>
              <a:rPr lang="ja"/>
              <a:t>画面でお見せします）</a:t>
            </a:r>
            <a:endParaRPr/>
          </a:p>
          <a:p>
            <a:pPr indent="0" lvl="0" marL="0" rtl="0" algn="l">
              <a:spcBef>
                <a:spcPts val="1600"/>
              </a:spcBef>
              <a:spcAft>
                <a:spcPts val="0"/>
              </a:spcAft>
              <a:buNone/>
            </a:pPr>
            <a:r>
              <a:rPr lang="ja"/>
              <a:t>・kobake2/hello に対するプルリクエスト作成</a:t>
            </a:r>
            <a:endParaRPr/>
          </a:p>
          <a:p>
            <a:pPr indent="0" lvl="0" marL="0" rtl="0" algn="l">
              <a:spcBef>
                <a:spcPts val="1600"/>
              </a:spcBef>
              <a:spcAft>
                <a:spcPts val="0"/>
              </a:spcAft>
              <a:buNone/>
            </a:pPr>
            <a:r>
              <a:rPr lang="ja"/>
              <a:t>・kobake2/hello に対するプルリクエストのレビューとマージ</a:t>
            </a:r>
            <a:endParaRPr/>
          </a:p>
          <a:p>
            <a:pPr indent="0" lvl="0" marL="0" rtl="0" algn="l">
              <a:spcBef>
                <a:spcPts val="1600"/>
              </a:spcBef>
              <a:spcAft>
                <a:spcPts val="1600"/>
              </a:spcAft>
              <a:buNone/>
            </a:pPr>
            <a:r>
              <a:rPr lang="ja"/>
              <a:t>・</a:t>
            </a:r>
            <a:r>
              <a:rPr lang="ja">
                <a:solidFill>
                  <a:srgbClr val="5E696C"/>
                </a:solidFill>
              </a:rPr>
              <a:t>bitcoinjs/bitcoinjs-lib に対するプルリクエスト作成</a:t>
            </a:r>
            <a:br>
              <a:rPr lang="ja">
                <a:solidFill>
                  <a:srgbClr val="5E696C"/>
                </a:solidFill>
              </a:rPr>
            </a:br>
            <a:r>
              <a:rPr lang="ja">
                <a:solidFill>
                  <a:srgbClr val="5E696C"/>
                </a:solidFill>
              </a:rPr>
              <a:t>　（の直前まで。実際にプルリクエストは投げない（迷惑なので））</a:t>
            </a:r>
            <a:endParaRPr/>
          </a:p>
        </p:txBody>
      </p:sp>
      <p:sp>
        <p:nvSpPr>
          <p:cNvPr id="786" name="Google Shape;786;p69"/>
          <p:cNvSpPr/>
          <p:nvPr/>
        </p:nvSpPr>
        <p:spPr>
          <a:xfrm>
            <a:off x="264550" y="291975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7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7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最近の活動例</a:t>
            </a:r>
            <a:endParaRPr/>
          </a:p>
        </p:txBody>
      </p:sp>
      <p:sp>
        <p:nvSpPr>
          <p:cNvPr id="797" name="Google Shape;797;p71"/>
          <p:cNvSpPr txBox="1"/>
          <p:nvPr>
            <p:ph idx="1" type="body"/>
          </p:nvPr>
        </p:nvSpPr>
        <p:spPr>
          <a:xfrm>
            <a:off x="2084075" y="1017450"/>
            <a:ext cx="6748200" cy="8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900" u="sng">
                <a:solidFill>
                  <a:schemeClr val="hlink"/>
                </a:solidFill>
                <a:hlinkClick r:id="rId3"/>
              </a:rPr>
              <a:t>https://github.com/libgit2/libgit2sharp/wiki/git-pull</a:t>
            </a:r>
            <a:br>
              <a:rPr lang="ja" sz="1200">
                <a:solidFill>
                  <a:srgbClr val="5E696C"/>
                </a:solidFill>
              </a:rPr>
            </a:br>
            <a:r>
              <a:rPr lang="ja" sz="1200">
                <a:solidFill>
                  <a:srgbClr val="5E696C"/>
                </a:solidFill>
              </a:rPr>
              <a:t>このへんを書き換えたりとか。</a:t>
            </a:r>
            <a:br>
              <a:rPr lang="ja" sz="1200">
                <a:solidFill>
                  <a:srgbClr val="5E696C"/>
                </a:solidFill>
              </a:rPr>
            </a:br>
            <a:r>
              <a:rPr lang="ja" sz="1200">
                <a:solidFill>
                  <a:srgbClr val="5E696C"/>
                </a:solidFill>
              </a:rPr>
              <a:t>（Wiki 編集は権限関係なく誰でもできる）</a:t>
            </a:r>
            <a:endParaRPr sz="1200"/>
          </a:p>
        </p:txBody>
      </p:sp>
      <p:sp>
        <p:nvSpPr>
          <p:cNvPr id="798" name="Google Shape;798;p71"/>
          <p:cNvSpPr/>
          <p:nvPr/>
        </p:nvSpPr>
        <p:spPr>
          <a:xfrm>
            <a:off x="264550" y="318040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9" name="Google Shape;799;p71"/>
          <p:cNvPicPr preferRelativeResize="0"/>
          <p:nvPr/>
        </p:nvPicPr>
        <p:blipFill>
          <a:blip r:embed="rId4">
            <a:alphaModFix/>
          </a:blip>
          <a:stretch>
            <a:fillRect/>
          </a:stretch>
        </p:blipFill>
        <p:spPr>
          <a:xfrm>
            <a:off x="5278400" y="1118400"/>
            <a:ext cx="3689524" cy="371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事前準備はお済みですか？</a:t>
            </a:r>
            <a:endParaRPr/>
          </a:p>
        </p:txBody>
      </p:sp>
      <p:sp>
        <p:nvSpPr>
          <p:cNvPr id="96" name="Google Shape;96;p18"/>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solidFill>
                  <a:srgbClr val="5E696C"/>
                </a:solidFill>
              </a:rPr>
              <a:t>・GitHub アカウントを作成</a:t>
            </a:r>
            <a:br>
              <a:rPr lang="ja" sz="1600">
                <a:solidFill>
                  <a:srgbClr val="5E696C"/>
                </a:solidFill>
              </a:rPr>
            </a:br>
            <a:r>
              <a:rPr lang="ja" sz="1600">
                <a:solidFill>
                  <a:srgbClr val="5E696C"/>
                </a:solidFill>
              </a:rPr>
              <a:t>　</a:t>
            </a:r>
            <a:r>
              <a:rPr lang="ja" sz="1600" u="sng">
                <a:solidFill>
                  <a:schemeClr val="hlink"/>
                </a:solidFill>
                <a:hlinkClick r:id="rId3"/>
              </a:rPr>
              <a:t>https://github.com/</a:t>
            </a:r>
            <a:r>
              <a:rPr lang="ja" sz="1600">
                <a:solidFill>
                  <a:srgbClr val="5E696C"/>
                </a:solidFill>
              </a:rPr>
              <a:t> </a:t>
            </a:r>
            <a:endParaRPr sz="1600">
              <a:solidFill>
                <a:srgbClr val="5E696C"/>
              </a:solidFill>
            </a:endParaRPr>
          </a:p>
          <a:p>
            <a:pPr indent="0" lvl="0" marL="0" rtl="0" algn="l">
              <a:spcBef>
                <a:spcPts val="0"/>
              </a:spcBef>
              <a:spcAft>
                <a:spcPts val="0"/>
              </a:spcAft>
              <a:buNone/>
            </a:pPr>
            <a:r>
              <a:rPr lang="ja" sz="1600">
                <a:solidFill>
                  <a:srgbClr val="5E696C"/>
                </a:solidFill>
              </a:rPr>
              <a:t>　→ ログインできるようになっていればOK</a:t>
            </a:r>
            <a:endParaRPr sz="1600">
              <a:solidFill>
                <a:srgbClr val="5E696C"/>
              </a:solidFill>
            </a:endParaRPr>
          </a:p>
          <a:p>
            <a:pPr indent="0" lvl="0" marL="0" rtl="0" algn="l">
              <a:spcBef>
                <a:spcPts val="0"/>
              </a:spcBef>
              <a:spcAft>
                <a:spcPts val="0"/>
              </a:spcAft>
              <a:buNone/>
            </a:pPr>
            <a:r>
              <a:t/>
            </a:r>
            <a:endParaRPr sz="1600">
              <a:solidFill>
                <a:srgbClr val="5E696C"/>
              </a:solidFill>
            </a:endParaRPr>
          </a:p>
          <a:p>
            <a:pPr indent="0" lvl="0" marL="0" rtl="0" algn="l">
              <a:spcBef>
                <a:spcPts val="0"/>
              </a:spcBef>
              <a:spcAft>
                <a:spcPts val="0"/>
              </a:spcAft>
              <a:buNone/>
            </a:pPr>
            <a:r>
              <a:rPr lang="ja" sz="1600">
                <a:solidFill>
                  <a:srgbClr val="5E696C"/>
                </a:solidFill>
              </a:rPr>
              <a:t>まだの方は話を聞きながらで良いので</a:t>
            </a:r>
            <a:br>
              <a:rPr lang="ja" sz="1600">
                <a:solidFill>
                  <a:srgbClr val="5E696C"/>
                </a:solidFill>
              </a:rPr>
            </a:br>
            <a:r>
              <a:rPr lang="ja" sz="1600">
                <a:solidFill>
                  <a:srgbClr val="5E696C"/>
                </a:solidFill>
              </a:rPr>
              <a:t>今のうちに済ませてしまいましょう。</a:t>
            </a:r>
            <a:endParaRPr sz="1600">
              <a:solidFill>
                <a:srgbClr val="5E696C"/>
              </a:solidFill>
            </a:endParaRPr>
          </a:p>
          <a:p>
            <a:pPr indent="0" lvl="0" marL="0" rtl="0" algn="l">
              <a:spcBef>
                <a:spcPts val="0"/>
              </a:spcBef>
              <a:spcAft>
                <a:spcPts val="0"/>
              </a:spcAft>
              <a:buNone/>
            </a:pPr>
            <a:r>
              <a:t/>
            </a:r>
            <a:endParaRPr sz="1600">
              <a:solidFill>
                <a:srgbClr val="5E696C"/>
              </a:solidFill>
            </a:endParaRPr>
          </a:p>
          <a:p>
            <a:pPr indent="0" lvl="0" marL="0" rtl="0" algn="l">
              <a:spcBef>
                <a:spcPts val="0"/>
              </a:spcBef>
              <a:spcAft>
                <a:spcPts val="1600"/>
              </a:spcAft>
              <a:buNone/>
            </a:pPr>
            <a:r>
              <a:t/>
            </a:r>
            <a:endParaRPr/>
          </a:p>
        </p:txBody>
      </p:sp>
      <p:sp>
        <p:nvSpPr>
          <p:cNvPr id="97" name="Google Shape;97;p18"/>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7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最近の活動例</a:t>
            </a:r>
            <a:endParaRPr/>
          </a:p>
        </p:txBody>
      </p:sp>
      <p:sp>
        <p:nvSpPr>
          <p:cNvPr id="805" name="Google Shape;805;p72"/>
          <p:cNvSpPr txBox="1"/>
          <p:nvPr>
            <p:ph idx="1" type="body"/>
          </p:nvPr>
        </p:nvSpPr>
        <p:spPr>
          <a:xfrm>
            <a:off x="2084075" y="1017450"/>
            <a:ext cx="6748200" cy="87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000" u="sng">
                <a:solidFill>
                  <a:schemeClr val="hlink"/>
                </a:solidFill>
                <a:hlinkClick r:id="rId3"/>
              </a:rPr>
              <a:t>https://github.com/libgit2/libgit2sharp/issues/1575</a:t>
            </a:r>
            <a:br>
              <a:rPr lang="ja" sz="1000">
                <a:solidFill>
                  <a:srgbClr val="5E696C"/>
                </a:solidFill>
              </a:rPr>
            </a:br>
            <a:r>
              <a:rPr lang="ja" sz="1200">
                <a:solidFill>
                  <a:srgbClr val="5E696C"/>
                </a:solidFill>
              </a:rPr>
              <a:t>それを報告したりとか。</a:t>
            </a:r>
            <a:br>
              <a:rPr lang="ja" sz="1200">
                <a:solidFill>
                  <a:srgbClr val="5E696C"/>
                </a:solidFill>
              </a:rPr>
            </a:br>
            <a:r>
              <a:rPr lang="ja" sz="1200">
                <a:solidFill>
                  <a:srgbClr val="5E696C"/>
                </a:solidFill>
              </a:rPr>
              <a:t>（Issue </a:t>
            </a:r>
            <a:r>
              <a:rPr lang="ja" sz="1200">
                <a:solidFill>
                  <a:srgbClr val="5E696C"/>
                </a:solidFill>
              </a:rPr>
              <a:t>投稿も</a:t>
            </a:r>
            <a:r>
              <a:rPr lang="ja" sz="1200">
                <a:solidFill>
                  <a:srgbClr val="5E696C"/>
                </a:solidFill>
              </a:rPr>
              <a:t>権限関係なく誰でもできる）</a:t>
            </a:r>
            <a:endParaRPr sz="1200"/>
          </a:p>
        </p:txBody>
      </p:sp>
      <p:sp>
        <p:nvSpPr>
          <p:cNvPr id="806" name="Google Shape;806;p72"/>
          <p:cNvSpPr/>
          <p:nvPr/>
        </p:nvSpPr>
        <p:spPr>
          <a:xfrm>
            <a:off x="264550" y="318040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7" name="Google Shape;807;p72"/>
          <p:cNvPicPr preferRelativeResize="0"/>
          <p:nvPr/>
        </p:nvPicPr>
        <p:blipFill>
          <a:blip r:embed="rId4">
            <a:alphaModFix/>
          </a:blip>
          <a:stretch>
            <a:fillRect/>
          </a:stretch>
        </p:blipFill>
        <p:spPr>
          <a:xfrm>
            <a:off x="6064900" y="1101900"/>
            <a:ext cx="2767275" cy="386612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7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最近の活動例</a:t>
            </a:r>
            <a:endParaRPr/>
          </a:p>
        </p:txBody>
      </p:sp>
      <p:sp>
        <p:nvSpPr>
          <p:cNvPr id="813" name="Google Shape;813;p73"/>
          <p:cNvSpPr txBox="1"/>
          <p:nvPr>
            <p:ph idx="1" type="body"/>
          </p:nvPr>
        </p:nvSpPr>
        <p:spPr>
          <a:xfrm>
            <a:off x="2084075" y="1017450"/>
            <a:ext cx="6748200" cy="4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900" u="sng">
                <a:solidFill>
                  <a:schemeClr val="hlink"/>
                </a:solidFill>
                <a:hlinkClick r:id="rId3"/>
              </a:rPr>
              <a:t>https://github.com/sakura-editor/sakura/pull/330</a:t>
            </a:r>
            <a:br>
              <a:rPr lang="ja" sz="1000">
                <a:solidFill>
                  <a:srgbClr val="5E696C"/>
                </a:solidFill>
              </a:rPr>
            </a:br>
            <a:r>
              <a:rPr lang="ja" sz="1200">
                <a:solidFill>
                  <a:srgbClr val="5E696C"/>
                </a:solidFill>
              </a:rPr>
              <a:t>PR作ったりとか。</a:t>
            </a:r>
            <a:endParaRPr sz="1200">
              <a:solidFill>
                <a:srgbClr val="5E696C"/>
              </a:solidFill>
            </a:endParaRPr>
          </a:p>
          <a:p>
            <a:pPr indent="0" lvl="0" marL="0" rtl="0" algn="l">
              <a:spcBef>
                <a:spcPts val="1600"/>
              </a:spcBef>
              <a:spcAft>
                <a:spcPts val="1600"/>
              </a:spcAft>
              <a:buNone/>
            </a:pPr>
            <a:r>
              <a:rPr lang="ja" sz="1200">
                <a:solidFill>
                  <a:srgbClr val="5E696C"/>
                </a:solidFill>
              </a:rPr>
              <a:t>これは日本語ベースのやり取りに</a:t>
            </a:r>
            <a:br>
              <a:rPr lang="ja" sz="1200">
                <a:solidFill>
                  <a:srgbClr val="5E696C"/>
                </a:solidFill>
              </a:rPr>
            </a:br>
            <a:r>
              <a:rPr lang="ja" sz="1200">
                <a:solidFill>
                  <a:srgbClr val="5E696C"/>
                </a:solidFill>
              </a:rPr>
              <a:t>なっているので実感わきやすいかも。</a:t>
            </a:r>
            <a:endParaRPr sz="1200">
              <a:solidFill>
                <a:srgbClr val="5E696C"/>
              </a:solidFill>
            </a:endParaRPr>
          </a:p>
        </p:txBody>
      </p:sp>
      <p:sp>
        <p:nvSpPr>
          <p:cNvPr id="814" name="Google Shape;814;p73"/>
          <p:cNvSpPr/>
          <p:nvPr/>
        </p:nvSpPr>
        <p:spPr>
          <a:xfrm>
            <a:off x="264550" y="318040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5" name="Google Shape;815;p73"/>
          <p:cNvPicPr preferRelativeResize="0"/>
          <p:nvPr/>
        </p:nvPicPr>
        <p:blipFill>
          <a:blip r:embed="rId4">
            <a:alphaModFix/>
          </a:blip>
          <a:stretch>
            <a:fillRect/>
          </a:stretch>
        </p:blipFill>
        <p:spPr>
          <a:xfrm>
            <a:off x="5216450" y="1049125"/>
            <a:ext cx="3571300" cy="38163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7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今後のイベント</a:t>
            </a:r>
            <a:endParaRPr/>
          </a:p>
        </p:txBody>
      </p:sp>
      <p:sp>
        <p:nvSpPr>
          <p:cNvPr id="821" name="Google Shape;821;p74"/>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a:t>
            </a:r>
            <a:r>
              <a:rPr lang="ja" u="sng">
                <a:solidFill>
                  <a:schemeClr val="accent5"/>
                </a:solidFill>
                <a:hlinkClick r:id="rId3"/>
              </a:rPr>
              <a:t>https://oss.connpass.com/</a:t>
            </a:r>
            <a:br>
              <a:rPr lang="ja"/>
            </a:br>
            <a:r>
              <a:rPr lang="ja" sz="1200"/>
              <a:t>　Gitハンズオンについては以下のレベルを不定期で開催しています。</a:t>
            </a:r>
            <a:br>
              <a:rPr lang="ja" sz="1200"/>
            </a:br>
            <a:r>
              <a:rPr lang="ja" sz="1200"/>
              <a:t>　・Lv1.0 … Gitツール不要のGitHub操作</a:t>
            </a:r>
            <a:br>
              <a:rPr lang="ja" sz="1200"/>
            </a:br>
            <a:r>
              <a:rPr lang="ja" sz="1200"/>
              <a:t>　・Lv2.0 … master のみで運用する Git</a:t>
            </a:r>
            <a:br>
              <a:rPr lang="ja" sz="1200"/>
            </a:br>
            <a:r>
              <a:rPr lang="ja" sz="1200"/>
              <a:t>　・Lv3.0 … ブランチ操作とコミット入れ替え (rebase はさらっと触れる程度)</a:t>
            </a:r>
            <a:br>
              <a:rPr lang="ja" sz="1200"/>
            </a:br>
            <a:r>
              <a:rPr lang="ja" sz="1200"/>
              <a:t>　・Lv3.5 … 様々な rebase 操作</a:t>
            </a:r>
            <a:br>
              <a:rPr lang="ja" sz="1200"/>
            </a:br>
            <a:r>
              <a:rPr lang="ja" sz="1200"/>
              <a:t>　・Lv4.0 … 実践 Git チーム運用</a:t>
            </a:r>
            <a:br>
              <a:rPr lang="ja" sz="1200"/>
            </a:br>
            <a:r>
              <a:rPr lang="ja" sz="1200"/>
              <a:t>　今後も開催していきますので、よろしければご参加ください。</a:t>
            </a:r>
            <a:br>
              <a:rPr lang="ja" sz="1200"/>
            </a:br>
            <a:endParaRPr>
              <a:solidFill>
                <a:srgbClr val="5E696C"/>
              </a:solidFill>
            </a:endParaRPr>
          </a:p>
        </p:txBody>
      </p:sp>
      <p:sp>
        <p:nvSpPr>
          <p:cNvPr id="822" name="Google Shape;822;p74"/>
          <p:cNvSpPr/>
          <p:nvPr/>
        </p:nvSpPr>
        <p:spPr>
          <a:xfrm>
            <a:off x="264550" y="318040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a:t>
            </a:r>
            <a:r>
              <a:rPr lang="ja"/>
              <a:t>アカウント名共有のお願い</a:t>
            </a:r>
            <a:endParaRPr/>
          </a:p>
        </p:txBody>
      </p:sp>
      <p:sp>
        <p:nvSpPr>
          <p:cNvPr id="103" name="Google Shape;103;p19"/>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solidFill>
                  <a:srgbClr val="5E696C"/>
                </a:solidFill>
              </a:rPr>
              <a:t>以下スプレッドシートに、各自の GitHub アカウント名の記述をお願いします。</a:t>
            </a:r>
            <a:br>
              <a:rPr lang="ja" sz="1400"/>
            </a:br>
            <a:r>
              <a:rPr lang="ja" sz="1400" u="sng">
                <a:solidFill>
                  <a:schemeClr val="hlink"/>
                </a:solidFill>
                <a:hlinkClick r:id="rId3"/>
              </a:rPr>
              <a:t>https://goo.gl/Fczg4A</a:t>
            </a:r>
            <a:br>
              <a:rPr lang="ja" sz="1400">
                <a:solidFill>
                  <a:srgbClr val="5E696C"/>
                </a:solidFill>
              </a:rPr>
            </a:br>
            <a:endParaRPr sz="1400">
              <a:solidFill>
                <a:srgbClr val="5E696C"/>
              </a:solidFill>
            </a:endParaRPr>
          </a:p>
          <a:p>
            <a:pPr indent="0" lvl="0" marL="0" rtl="0" algn="l">
              <a:spcBef>
                <a:spcPts val="1600"/>
              </a:spcBef>
              <a:spcAft>
                <a:spcPts val="1600"/>
              </a:spcAft>
              <a:buNone/>
            </a:pPr>
            <a:r>
              <a:rPr lang="ja" sz="1400">
                <a:solidFill>
                  <a:srgbClr val="5E696C"/>
                </a:solidFill>
              </a:rPr>
              <a:t>ハンズオン後半の共同作業時に</a:t>
            </a:r>
            <a:br>
              <a:rPr lang="ja" sz="1400">
                <a:solidFill>
                  <a:srgbClr val="5E696C"/>
                </a:solidFill>
              </a:rPr>
            </a:br>
            <a:r>
              <a:rPr lang="ja" sz="1400">
                <a:solidFill>
                  <a:srgbClr val="5E696C"/>
                </a:solidFill>
              </a:rPr>
              <a:t>用いることになります。</a:t>
            </a:r>
            <a:endParaRPr sz="1400">
              <a:solidFill>
                <a:srgbClr val="5E696C"/>
              </a:solidFill>
            </a:endParaRPr>
          </a:p>
        </p:txBody>
      </p:sp>
      <p:sp>
        <p:nvSpPr>
          <p:cNvPr id="104" name="Google Shape;104;p19"/>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9"/>
          <p:cNvPicPr preferRelativeResize="0"/>
          <p:nvPr/>
        </p:nvPicPr>
        <p:blipFill>
          <a:blip r:embed="rId4">
            <a:alphaModFix/>
          </a:blip>
          <a:stretch>
            <a:fillRect/>
          </a:stretch>
        </p:blipFill>
        <p:spPr>
          <a:xfrm>
            <a:off x="5170600" y="2180525"/>
            <a:ext cx="3661674"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1" name="Google Shape;111;p20"/>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イベント中の情報共有をスムーズにするために、</a:t>
            </a:r>
            <a:br>
              <a:rPr lang="ja"/>
            </a:br>
            <a:r>
              <a:rPr lang="ja"/>
              <a:t>Discord というチャットサービスへの入室をお願いします。</a:t>
            </a:r>
            <a:br>
              <a:rPr lang="ja"/>
            </a:br>
            <a:br>
              <a:rPr lang="ja"/>
            </a:br>
            <a:r>
              <a:rPr lang="ja" sz="1800"/>
              <a:t>・Discord「Hands On」ルーム（アカウント作成不要）</a:t>
            </a:r>
            <a:br>
              <a:rPr lang="ja" sz="2000"/>
            </a:br>
            <a:r>
              <a:rPr lang="ja" sz="2000"/>
              <a:t>　</a:t>
            </a:r>
            <a:r>
              <a:rPr lang="ja" sz="2600" u="sng">
                <a:solidFill>
                  <a:schemeClr val="accent5"/>
                </a:solidFill>
                <a:hlinkClick r:id="rId3"/>
              </a:rPr>
              <a:t>https://discord.gg/2mJ5uTb</a:t>
            </a:r>
            <a:r>
              <a:rPr lang="ja" sz="2000"/>
              <a:t> </a:t>
            </a:r>
            <a:br>
              <a:rPr lang="ja" sz="2000"/>
            </a:br>
            <a:r>
              <a:rPr lang="ja" sz="1400"/>
              <a:t>　※イベントページにもURL貼ってあります</a:t>
            </a:r>
            <a:br>
              <a:rPr lang="ja" sz="1400"/>
            </a:br>
            <a:r>
              <a:rPr lang="ja" sz="1400"/>
              <a:t>　※</a:t>
            </a:r>
            <a:r>
              <a:rPr lang="ja" sz="1400">
                <a:solidFill>
                  <a:srgbClr val="5E696C"/>
                </a:solidFill>
              </a:rPr>
              <a:t>メールアドレス等を聞かれるダイアログが出たら</a:t>
            </a:r>
            <a:br>
              <a:rPr lang="ja" sz="1400">
                <a:solidFill>
                  <a:srgbClr val="5E696C"/>
                </a:solidFill>
              </a:rPr>
            </a:br>
            <a:r>
              <a:rPr lang="ja" sz="1400">
                <a:solidFill>
                  <a:srgbClr val="5E696C"/>
                </a:solidFill>
              </a:rPr>
              <a:t>　　ダイアログ外をクリックすればメールアドレス入力を</a:t>
            </a:r>
            <a:br>
              <a:rPr lang="ja" sz="1400">
                <a:solidFill>
                  <a:srgbClr val="5E696C"/>
                </a:solidFill>
              </a:rPr>
            </a:br>
            <a:r>
              <a:rPr lang="ja" sz="1400">
                <a:solidFill>
                  <a:srgbClr val="5E696C"/>
                </a:solidFill>
              </a:rPr>
              <a:t>　　省略することができます。</a:t>
            </a:r>
            <a:endParaRPr sz="1400"/>
          </a:p>
          <a:p>
            <a:pPr indent="0" lvl="0" marL="0" rtl="0" algn="l">
              <a:spcBef>
                <a:spcPts val="1600"/>
              </a:spcBef>
              <a:spcAft>
                <a:spcPts val="0"/>
              </a:spcAft>
              <a:buNone/>
            </a:pPr>
            <a:r>
              <a:rPr lang="ja" sz="1400"/>
              <a:t>※今後も便利に使い続けたい人はアカウント登録を行った上で</a:t>
            </a:r>
            <a:br>
              <a:rPr lang="ja" sz="1400"/>
            </a:br>
            <a:r>
              <a:rPr lang="ja" sz="1400"/>
              <a:t>　ネイティブアプリをインストールしておくと捗ります</a:t>
            </a:r>
            <a:br>
              <a:rPr lang="ja" sz="1400"/>
            </a:br>
            <a:r>
              <a:rPr lang="ja" sz="1400"/>
              <a:t>　</a:t>
            </a:r>
            <a:r>
              <a:rPr lang="ja" sz="1400" u="sng">
                <a:solidFill>
                  <a:schemeClr val="accent5"/>
                </a:solidFill>
                <a:hlinkClick r:id="rId4"/>
              </a:rPr>
              <a:t>https://discordapp.com/download</a:t>
            </a:r>
            <a:br>
              <a:rPr lang="ja" sz="1400"/>
            </a:br>
            <a:r>
              <a:rPr lang="ja" sz="1400"/>
              <a:t>　（Windows, Mac, Linux, iOS, Android 対応）</a:t>
            </a:r>
            <a:endParaRPr sz="1400"/>
          </a:p>
          <a:p>
            <a:pPr indent="0" lvl="0" marL="0" rtl="0" algn="l">
              <a:spcBef>
                <a:spcPts val="1600"/>
              </a:spcBef>
              <a:spcAft>
                <a:spcPts val="1600"/>
              </a:spcAft>
              <a:buNone/>
            </a:pPr>
            <a:r>
              <a:t/>
            </a:r>
            <a:endParaRPr>
              <a:solidFill>
                <a:srgbClr val="5E696C"/>
              </a:solidFill>
            </a:endParaRPr>
          </a:p>
        </p:txBody>
      </p:sp>
      <p:sp>
        <p:nvSpPr>
          <p:cNvPr id="112" name="Google Shape;112;p20"/>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8" name="Google Shape;118;p21"/>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余裕があればアバター画像も設定いただけると</a:t>
            </a:r>
            <a:br>
              <a:rPr lang="ja" sz="1600">
                <a:solidFill>
                  <a:srgbClr val="5E696C"/>
                </a:solidFill>
              </a:rPr>
            </a:br>
            <a:r>
              <a:rPr lang="ja" sz="1600">
                <a:solidFill>
                  <a:srgbClr val="5E696C"/>
                </a:solidFill>
              </a:rPr>
              <a:t>見分けが付きやすくて良いです。</a:t>
            </a:r>
            <a:endParaRPr sz="1600">
              <a:solidFill>
                <a:srgbClr val="5E696C"/>
              </a:solidFill>
            </a:endParaRPr>
          </a:p>
        </p:txBody>
      </p:sp>
      <p:pic>
        <p:nvPicPr>
          <p:cNvPr id="120" name="Google Shape;120;p21"/>
          <p:cNvPicPr preferRelativeResize="0"/>
          <p:nvPr/>
        </p:nvPicPr>
        <p:blipFill>
          <a:blip r:embed="rId3">
            <a:alphaModFix/>
          </a:blip>
          <a:stretch>
            <a:fillRect/>
          </a:stretch>
        </p:blipFill>
        <p:spPr>
          <a:xfrm>
            <a:off x="2083975" y="1905475"/>
            <a:ext cx="2120432" cy="1930127"/>
          </a:xfrm>
          <a:prstGeom prst="rect">
            <a:avLst/>
          </a:prstGeom>
          <a:noFill/>
          <a:ln>
            <a:noFill/>
          </a:ln>
        </p:spPr>
      </p:pic>
      <p:pic>
        <p:nvPicPr>
          <p:cNvPr id="121" name="Google Shape;121;p21"/>
          <p:cNvPicPr preferRelativeResize="0"/>
          <p:nvPr/>
        </p:nvPicPr>
        <p:blipFill>
          <a:blip r:embed="rId4">
            <a:alphaModFix/>
          </a:blip>
          <a:stretch>
            <a:fillRect/>
          </a:stretch>
        </p:blipFill>
        <p:spPr>
          <a:xfrm>
            <a:off x="4832384" y="1905475"/>
            <a:ext cx="3010346" cy="1151890"/>
          </a:xfrm>
          <a:prstGeom prst="rect">
            <a:avLst/>
          </a:prstGeom>
          <a:noFill/>
          <a:ln>
            <a:noFill/>
          </a:ln>
        </p:spPr>
      </p:pic>
      <p:pic>
        <p:nvPicPr>
          <p:cNvPr id="122" name="Google Shape;122;p21"/>
          <p:cNvPicPr preferRelativeResize="0"/>
          <p:nvPr/>
        </p:nvPicPr>
        <p:blipFill>
          <a:blip r:embed="rId5">
            <a:alphaModFix/>
          </a:blip>
          <a:stretch>
            <a:fillRect/>
          </a:stretch>
        </p:blipFill>
        <p:spPr>
          <a:xfrm>
            <a:off x="6188894" y="3144109"/>
            <a:ext cx="2643281" cy="1517141"/>
          </a:xfrm>
          <a:prstGeom prst="rect">
            <a:avLst/>
          </a:prstGeom>
          <a:noFill/>
          <a:ln>
            <a:noFill/>
          </a:ln>
        </p:spPr>
      </p:pic>
      <p:sp>
        <p:nvSpPr>
          <p:cNvPr id="123" name="Google Shape;123;p21"/>
          <p:cNvSpPr/>
          <p:nvPr/>
        </p:nvSpPr>
        <p:spPr>
          <a:xfrm>
            <a:off x="4277153" y="2299487"/>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5398019">
            <a:off x="7071376" y="2752138"/>
            <a:ext cx="520500" cy="236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rot="2076278">
            <a:off x="7324155" y="4090773"/>
            <a:ext cx="948741" cy="20456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