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Lst>
  <p:sldSz cy="5143500" cx="9144000"/>
  <p:notesSz cx="6858000" cy="9144000"/>
  <p:embeddedFontLst>
    <p:embeddedFont>
      <p:font typeface="Lato"/>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3" Type="http://schemas.openxmlformats.org/officeDocument/2006/relationships/font" Target="fonts/Lato-boldItalic.fnt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Lato-regular.fntdata"/><Relationship Id="rId82" Type="http://schemas.openxmlformats.org/officeDocument/2006/relationships/font" Target="fonts/Lato-italic.fntdata"/><Relationship Id="rId81"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cc1b2fed4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cc1b2fed4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218940634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8940634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18e00a7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8e00a7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d2540b30d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d2540b30d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a243dfc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a243dfc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a243dfcb1_6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a243dfcb1_6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a243dfcb1_6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a243dfcb1_6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Microsoftに</a:t>
            </a:r>
            <a:r>
              <a:rPr lang="ja"/>
              <a:t>買収されたけど、まあそこは別にいいか</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d2645751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d264575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a243dfcb1_6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a243dfcb1_6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nano はわからん</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d2645751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d2645751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a243dfcb1_6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a243dfcb1_6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3d2645751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d2645751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3d2645751f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d2645751f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cc1b2fed4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cc1b2fed4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cc1b2fed4_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cc1b2fed4_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3a243dfcb1_6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a243dfcb1_6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3d2645751f_5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d2645751f_5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3d2645751f_5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d2645751f_5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3cc1b2fed4_4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cc1b2fed4_4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3cc1b2fed4_4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cc1b2fed4_4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3cc1b2fed4_4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cc1b2fed4_4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218e00a7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18e00a7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3cc1b2fed4_4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cc1b2fed4_4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3cc1b2fed4_4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cc1b2fed4_4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3cc1b2fed4_4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cc1b2fed4_4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4041fb3a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4041fb3a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3cc1b2fed4_4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cc1b2fed4_4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3d2645751f_5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d2645751f_5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3cc1b2fed4_4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cc1b2fed4_4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3cc1b2fed4_4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cc1b2fed4_4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3cc1b2fed4_4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cc1b2fed4_4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3cc1b2fed4_4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cc1b2fed4_4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218e00a7a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8e00a7a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3cc1b2fed4_4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cc1b2fed4_4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3a243dfcb1_6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a243dfcb1_6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nano はわからん</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3d2645751f_5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d2645751f_5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nano はわからん</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3cc1b2fed4_4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cc1b2fed4_4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3cc1b2fed4_4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cc1b2fed4_4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3cc1b2fed4_4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cc1b2fed4_4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403eb37ea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403eb37ea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3cc1b2fed4_4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cc1b2fed4_4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3cc1b2fed4_4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cc1b2fed4_4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3cc1b2fed4_4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3cc1b2fed4_4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3da99810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da99810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4041fb3a7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4041fb3a7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3cc1b2fed4_4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3cc1b2fed4_4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3cc1b2fed4_4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cc1b2fed4_4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3cc1b2fed4_4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3cc1b2fed4_4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3cc1b2fed4_4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3cc1b2fed4_4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3cc1b2fed4_4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cc1b2fed4_4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g3cc1b2fed4_4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3cc1b2fed4_4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Remote-tracking branch</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3cc1b2fed4_4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3cc1b2fed4_4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3cc2ece99f_4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3cc2ece99f_4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3cc1b2fed4_4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3cc1b2fed4_4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a243dfcb1_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a243dfcb1_6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2" name="Shape 772"/>
        <p:cNvGrpSpPr/>
        <p:nvPr/>
      </p:nvGrpSpPr>
      <p:grpSpPr>
        <a:xfrm>
          <a:off x="0" y="0"/>
          <a:ext cx="0" cy="0"/>
          <a:chOff x="0" y="0"/>
          <a:chExt cx="0" cy="0"/>
        </a:xfrm>
      </p:grpSpPr>
      <p:sp>
        <p:nvSpPr>
          <p:cNvPr id="773" name="Google Shape;773;g3cc1b2fed4_4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3cc1b2fed4_4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3cc1b2fed4_4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3cc1b2fed4_4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3" name="Shape 843"/>
        <p:cNvGrpSpPr/>
        <p:nvPr/>
      </p:nvGrpSpPr>
      <p:grpSpPr>
        <a:xfrm>
          <a:off x="0" y="0"/>
          <a:ext cx="0" cy="0"/>
          <a:chOff x="0" y="0"/>
          <a:chExt cx="0" cy="0"/>
        </a:xfrm>
      </p:grpSpPr>
      <p:sp>
        <p:nvSpPr>
          <p:cNvPr id="844" name="Google Shape;844;g3cc1b2fed4_4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3cc1b2fed4_4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3cc1b2fed4_4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3cc1b2fed4_4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4" name="Shape 924"/>
        <p:cNvGrpSpPr/>
        <p:nvPr/>
      </p:nvGrpSpPr>
      <p:grpSpPr>
        <a:xfrm>
          <a:off x="0" y="0"/>
          <a:ext cx="0" cy="0"/>
          <a:chOff x="0" y="0"/>
          <a:chExt cx="0" cy="0"/>
        </a:xfrm>
      </p:grpSpPr>
      <p:sp>
        <p:nvSpPr>
          <p:cNvPr id="925" name="Google Shape;925;g3cc1b2fed4_4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3cc1b2fed4_4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5" name="Shape 975"/>
        <p:cNvGrpSpPr/>
        <p:nvPr/>
      </p:nvGrpSpPr>
      <p:grpSpPr>
        <a:xfrm>
          <a:off x="0" y="0"/>
          <a:ext cx="0" cy="0"/>
          <a:chOff x="0" y="0"/>
          <a:chExt cx="0" cy="0"/>
        </a:xfrm>
      </p:grpSpPr>
      <p:sp>
        <p:nvSpPr>
          <p:cNvPr id="976" name="Google Shape;976;g3cc1b2fed4_4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3cc1b2fed4_4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3" name="Shape 1003"/>
        <p:cNvGrpSpPr/>
        <p:nvPr/>
      </p:nvGrpSpPr>
      <p:grpSpPr>
        <a:xfrm>
          <a:off x="0" y="0"/>
          <a:ext cx="0" cy="0"/>
          <a:chOff x="0" y="0"/>
          <a:chExt cx="0" cy="0"/>
        </a:xfrm>
      </p:grpSpPr>
      <p:sp>
        <p:nvSpPr>
          <p:cNvPr id="1004" name="Google Shape;1004;g3cc1b2fed4_4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3cc1b2fed4_4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4" name="Shape 1034"/>
        <p:cNvGrpSpPr/>
        <p:nvPr/>
      </p:nvGrpSpPr>
      <p:grpSpPr>
        <a:xfrm>
          <a:off x="0" y="0"/>
          <a:ext cx="0" cy="0"/>
          <a:chOff x="0" y="0"/>
          <a:chExt cx="0" cy="0"/>
        </a:xfrm>
      </p:grpSpPr>
      <p:sp>
        <p:nvSpPr>
          <p:cNvPr id="1035" name="Google Shape;1035;g3cc1b2fed4_4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3cc1b2fed4_4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8" name="Shape 1068"/>
        <p:cNvGrpSpPr/>
        <p:nvPr/>
      </p:nvGrpSpPr>
      <p:grpSpPr>
        <a:xfrm>
          <a:off x="0" y="0"/>
          <a:ext cx="0" cy="0"/>
          <a:chOff x="0" y="0"/>
          <a:chExt cx="0" cy="0"/>
        </a:xfrm>
      </p:grpSpPr>
      <p:sp>
        <p:nvSpPr>
          <p:cNvPr id="1069" name="Google Shape;1069;g3cc2ece99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3cc2ece99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6" name="Shape 1106"/>
        <p:cNvGrpSpPr/>
        <p:nvPr/>
      </p:nvGrpSpPr>
      <p:grpSpPr>
        <a:xfrm>
          <a:off x="0" y="0"/>
          <a:ext cx="0" cy="0"/>
          <a:chOff x="0" y="0"/>
          <a:chExt cx="0" cy="0"/>
        </a:xfrm>
      </p:grpSpPr>
      <p:sp>
        <p:nvSpPr>
          <p:cNvPr id="1107" name="Google Shape;1107;g3cc1b2fed4_4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3cc1b2fed4_4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d2540b30d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d2540b30d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5" name="Shape 1115"/>
        <p:cNvGrpSpPr/>
        <p:nvPr/>
      </p:nvGrpSpPr>
      <p:grpSpPr>
        <a:xfrm>
          <a:off x="0" y="0"/>
          <a:ext cx="0" cy="0"/>
          <a:chOff x="0" y="0"/>
          <a:chExt cx="0" cy="0"/>
        </a:xfrm>
      </p:grpSpPr>
      <p:sp>
        <p:nvSpPr>
          <p:cNvPr id="1116" name="Google Shape;1116;g3cc2ece99f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3cc2ece99f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3cc2ece99f_4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3cc2ece99f_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9" name="Shape 1189"/>
        <p:cNvGrpSpPr/>
        <p:nvPr/>
      </p:nvGrpSpPr>
      <p:grpSpPr>
        <a:xfrm>
          <a:off x="0" y="0"/>
          <a:ext cx="0" cy="0"/>
          <a:chOff x="0" y="0"/>
          <a:chExt cx="0" cy="0"/>
        </a:xfrm>
      </p:grpSpPr>
      <p:sp>
        <p:nvSpPr>
          <p:cNvPr id="1190" name="Google Shape;1190;g3cc2ece99f_4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3cc2ece99f_4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1" name="Shape 1221"/>
        <p:cNvGrpSpPr/>
        <p:nvPr/>
      </p:nvGrpSpPr>
      <p:grpSpPr>
        <a:xfrm>
          <a:off x="0" y="0"/>
          <a:ext cx="0" cy="0"/>
          <a:chOff x="0" y="0"/>
          <a:chExt cx="0" cy="0"/>
        </a:xfrm>
      </p:grpSpPr>
      <p:sp>
        <p:nvSpPr>
          <p:cNvPr id="1222" name="Google Shape;1222;g3cc2ece99f_4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3cc2ece99f_4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4" name="Shape 1254"/>
        <p:cNvGrpSpPr/>
        <p:nvPr/>
      </p:nvGrpSpPr>
      <p:grpSpPr>
        <a:xfrm>
          <a:off x="0" y="0"/>
          <a:ext cx="0" cy="0"/>
          <a:chOff x="0" y="0"/>
          <a:chExt cx="0" cy="0"/>
        </a:xfrm>
      </p:grpSpPr>
      <p:sp>
        <p:nvSpPr>
          <p:cNvPr id="1255" name="Google Shape;1255;g3cc2ece99f_4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3cc2ece99f_4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9" name="Shape 1259"/>
        <p:cNvGrpSpPr/>
        <p:nvPr/>
      </p:nvGrpSpPr>
      <p:grpSpPr>
        <a:xfrm>
          <a:off x="0" y="0"/>
          <a:ext cx="0" cy="0"/>
          <a:chOff x="0" y="0"/>
          <a:chExt cx="0" cy="0"/>
        </a:xfrm>
      </p:grpSpPr>
      <p:sp>
        <p:nvSpPr>
          <p:cNvPr id="1260" name="Google Shape;1260;g3cc2ece99f_4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3cc2ece99f_4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d2540b30d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d2540b30d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a243dfcb1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a243dfcb1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200"/>
              <a:buNone/>
              <a:defRPr>
                <a:solidFill>
                  <a:schemeClr val="lt1"/>
                </a:solidFill>
              </a:defRPr>
            </a:lvl1pPr>
            <a:lvl2pPr lvl="1" algn="ctr">
              <a:spcBef>
                <a:spcPts val="0"/>
              </a:spcBef>
              <a:spcAft>
                <a:spcPts val="0"/>
              </a:spcAft>
              <a:buClr>
                <a:schemeClr val="lt1"/>
              </a:buClr>
              <a:buSzPts val="3200"/>
              <a:buNone/>
              <a:defRPr>
                <a:solidFill>
                  <a:schemeClr val="lt1"/>
                </a:solidFill>
              </a:defRPr>
            </a:lvl2pPr>
            <a:lvl3pPr lvl="2" algn="ctr">
              <a:spcBef>
                <a:spcPts val="0"/>
              </a:spcBef>
              <a:spcAft>
                <a:spcPts val="0"/>
              </a:spcAft>
              <a:buClr>
                <a:schemeClr val="lt1"/>
              </a:buClr>
              <a:buSzPts val="3200"/>
              <a:buNone/>
              <a:defRPr>
                <a:solidFill>
                  <a:schemeClr val="lt1"/>
                </a:solidFill>
              </a:defRPr>
            </a:lvl3pPr>
            <a:lvl4pPr lvl="3" algn="ctr">
              <a:spcBef>
                <a:spcPts val="0"/>
              </a:spcBef>
              <a:spcAft>
                <a:spcPts val="0"/>
              </a:spcAft>
              <a:buClr>
                <a:schemeClr val="lt1"/>
              </a:buClr>
              <a:buSzPts val="3200"/>
              <a:buNone/>
              <a:defRPr>
                <a:solidFill>
                  <a:schemeClr val="lt1"/>
                </a:solidFill>
              </a:defRPr>
            </a:lvl4pPr>
            <a:lvl5pPr lvl="4" algn="ctr">
              <a:spcBef>
                <a:spcPts val="0"/>
              </a:spcBef>
              <a:spcAft>
                <a:spcPts val="0"/>
              </a:spcAft>
              <a:buClr>
                <a:schemeClr val="lt1"/>
              </a:buClr>
              <a:buSzPts val="3200"/>
              <a:buNone/>
              <a:defRPr>
                <a:solidFill>
                  <a:schemeClr val="lt1"/>
                </a:solidFill>
              </a:defRPr>
            </a:lvl5pPr>
            <a:lvl6pPr lvl="5" algn="ctr">
              <a:spcBef>
                <a:spcPts val="0"/>
              </a:spcBef>
              <a:spcAft>
                <a:spcPts val="0"/>
              </a:spcAft>
              <a:buClr>
                <a:schemeClr val="lt1"/>
              </a:buClr>
              <a:buSzPts val="3200"/>
              <a:buNone/>
              <a:defRPr>
                <a:solidFill>
                  <a:schemeClr val="lt1"/>
                </a:solidFill>
              </a:defRPr>
            </a:lvl6pPr>
            <a:lvl7pPr lvl="6" algn="ctr">
              <a:spcBef>
                <a:spcPts val="0"/>
              </a:spcBef>
              <a:spcAft>
                <a:spcPts val="0"/>
              </a:spcAft>
              <a:buClr>
                <a:schemeClr val="lt1"/>
              </a:buClr>
              <a:buSzPts val="3200"/>
              <a:buNone/>
              <a:defRPr>
                <a:solidFill>
                  <a:schemeClr val="lt1"/>
                </a:solidFill>
              </a:defRPr>
            </a:lvl7pPr>
            <a:lvl8pPr lvl="7" algn="ctr">
              <a:spcBef>
                <a:spcPts val="0"/>
              </a:spcBef>
              <a:spcAft>
                <a:spcPts val="0"/>
              </a:spcAft>
              <a:buClr>
                <a:schemeClr val="lt1"/>
              </a:buClr>
              <a:buSzPts val="3200"/>
              <a:buNone/>
              <a:defRPr>
                <a:solidFill>
                  <a:schemeClr val="lt1"/>
                </a:solidFill>
              </a:defRPr>
            </a:lvl8pPr>
            <a:lvl9pPr lvl="8" algn="ctr">
              <a:spcBef>
                <a:spcPts val="0"/>
              </a:spcBef>
              <a:spcAft>
                <a:spcPts val="0"/>
              </a:spcAft>
              <a:buClr>
                <a:schemeClr val="lt1"/>
              </a:buClr>
              <a:buSzPts val="3200"/>
              <a:buNone/>
              <a:defRPr>
                <a:solidFill>
                  <a:schemeClr val="lt1"/>
                </a:solidFill>
              </a:defRPr>
            </a:lvl9pPr>
          </a:lstStyle>
          <a:p/>
        </p:txBody>
      </p:sp>
      <p:sp>
        <p:nvSpPr>
          <p:cNvPr id="14" name="Google Shape;14;p2"/>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algn="ctr">
              <a:lnSpc>
                <a:spcPct val="100000"/>
              </a:lnSpc>
              <a:spcBef>
                <a:spcPts val="0"/>
              </a:spcBef>
              <a:spcAft>
                <a:spcPts val="0"/>
              </a:spcAft>
              <a:buClr>
                <a:schemeClr val="lt1"/>
              </a:buClr>
              <a:buSzPts val="1800"/>
              <a:buNone/>
              <a:defRPr b="1">
                <a:solidFill>
                  <a:schemeClr val="lt1"/>
                </a:solidFill>
              </a:defRPr>
            </a:lvl1pPr>
            <a:lvl2pPr lvl="1" algn="ctr">
              <a:lnSpc>
                <a:spcPct val="100000"/>
              </a:lnSpc>
              <a:spcBef>
                <a:spcPts val="0"/>
              </a:spcBef>
              <a:spcAft>
                <a:spcPts val="0"/>
              </a:spcAft>
              <a:buClr>
                <a:schemeClr val="lt1"/>
              </a:buClr>
              <a:buSzPts val="1800"/>
              <a:buNone/>
              <a:defRPr b="1" sz="1800">
                <a:solidFill>
                  <a:schemeClr val="lt1"/>
                </a:solidFill>
              </a:defRPr>
            </a:lvl2pPr>
            <a:lvl3pPr lvl="2" algn="ctr">
              <a:lnSpc>
                <a:spcPct val="100000"/>
              </a:lnSpc>
              <a:spcBef>
                <a:spcPts val="0"/>
              </a:spcBef>
              <a:spcAft>
                <a:spcPts val="0"/>
              </a:spcAft>
              <a:buClr>
                <a:schemeClr val="lt1"/>
              </a:buClr>
              <a:buSzPts val="1800"/>
              <a:buNone/>
              <a:defRPr b="1" sz="1800">
                <a:solidFill>
                  <a:schemeClr val="lt1"/>
                </a:solidFill>
              </a:defRPr>
            </a:lvl3pPr>
            <a:lvl4pPr lvl="3" algn="ctr">
              <a:lnSpc>
                <a:spcPct val="100000"/>
              </a:lnSpc>
              <a:spcBef>
                <a:spcPts val="0"/>
              </a:spcBef>
              <a:spcAft>
                <a:spcPts val="0"/>
              </a:spcAft>
              <a:buClr>
                <a:schemeClr val="lt1"/>
              </a:buClr>
              <a:buSzPts val="1800"/>
              <a:buNone/>
              <a:defRPr b="1" sz="1800">
                <a:solidFill>
                  <a:schemeClr val="lt1"/>
                </a:solidFill>
              </a:defRPr>
            </a:lvl4pPr>
            <a:lvl5pPr lvl="4" algn="ctr">
              <a:lnSpc>
                <a:spcPct val="100000"/>
              </a:lnSpc>
              <a:spcBef>
                <a:spcPts val="0"/>
              </a:spcBef>
              <a:spcAft>
                <a:spcPts val="0"/>
              </a:spcAft>
              <a:buClr>
                <a:schemeClr val="lt1"/>
              </a:buClr>
              <a:buSzPts val="1800"/>
              <a:buNone/>
              <a:defRPr b="1" sz="1800">
                <a:solidFill>
                  <a:schemeClr val="lt1"/>
                </a:solidFill>
              </a:defRPr>
            </a:lvl5pPr>
            <a:lvl6pPr lvl="5" algn="ctr">
              <a:lnSpc>
                <a:spcPct val="100000"/>
              </a:lnSpc>
              <a:spcBef>
                <a:spcPts val="0"/>
              </a:spcBef>
              <a:spcAft>
                <a:spcPts val="0"/>
              </a:spcAft>
              <a:buClr>
                <a:schemeClr val="lt1"/>
              </a:buClr>
              <a:buSzPts val="1800"/>
              <a:buNone/>
              <a:defRPr b="1" sz="1800">
                <a:solidFill>
                  <a:schemeClr val="lt1"/>
                </a:solidFill>
              </a:defRPr>
            </a:lvl6pPr>
            <a:lvl7pPr lvl="6" algn="ctr">
              <a:lnSpc>
                <a:spcPct val="100000"/>
              </a:lnSpc>
              <a:spcBef>
                <a:spcPts val="0"/>
              </a:spcBef>
              <a:spcAft>
                <a:spcPts val="0"/>
              </a:spcAft>
              <a:buClr>
                <a:schemeClr val="lt1"/>
              </a:buClr>
              <a:buSzPts val="1800"/>
              <a:buNone/>
              <a:defRPr b="1" sz="1800">
                <a:solidFill>
                  <a:schemeClr val="lt1"/>
                </a:solidFill>
              </a:defRPr>
            </a:lvl7pPr>
            <a:lvl8pPr lvl="7" algn="ctr">
              <a:lnSpc>
                <a:spcPct val="100000"/>
              </a:lnSpc>
              <a:spcBef>
                <a:spcPts val="0"/>
              </a:spcBef>
              <a:spcAft>
                <a:spcPts val="0"/>
              </a:spcAft>
              <a:buClr>
                <a:schemeClr val="lt1"/>
              </a:buClr>
              <a:buSzPts val="1800"/>
              <a:buNone/>
              <a:defRPr b="1" sz="1800">
                <a:solidFill>
                  <a:schemeClr val="lt1"/>
                </a:solidFill>
              </a:defRPr>
            </a:lvl8pPr>
            <a:lvl9pPr lvl="8" algn="ctr">
              <a:lnSpc>
                <a:spcPct val="100000"/>
              </a:lnSpc>
              <a:spcBef>
                <a:spcPts val="0"/>
              </a:spcBef>
              <a:spcAft>
                <a:spcPts val="0"/>
              </a:spcAft>
              <a:buClr>
                <a:schemeClr val="lt1"/>
              </a:buClr>
              <a:buSzPts val="1800"/>
              <a:buNone/>
              <a:defRPr b="1" sz="1800">
                <a:solidFill>
                  <a:schemeClr val="lt1"/>
                </a:solidFill>
              </a:defRPr>
            </a:lvl9pPr>
          </a:lstStyle>
          <a:p/>
        </p:txBody>
      </p:sp>
      <p:sp>
        <p:nvSpPr>
          <p:cNvPr id="15" name="Google Shape;15;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5" name="Google Shape;55;p11"/>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b="0" sz="4800">
                <a:solidFill>
                  <a:schemeClr val="lt1"/>
                </a:solidFill>
              </a:defRPr>
            </a:lvl1pPr>
            <a:lvl2pPr lvl="1" algn="ctr">
              <a:spcBef>
                <a:spcPts val="0"/>
              </a:spcBef>
              <a:spcAft>
                <a:spcPts val="0"/>
              </a:spcAft>
              <a:buClr>
                <a:schemeClr val="lt1"/>
              </a:buClr>
              <a:buSzPts val="4800"/>
              <a:buNone/>
              <a:defRPr b="0" sz="4800">
                <a:solidFill>
                  <a:schemeClr val="lt1"/>
                </a:solidFill>
              </a:defRPr>
            </a:lvl2pPr>
            <a:lvl3pPr lvl="2" algn="ctr">
              <a:spcBef>
                <a:spcPts val="0"/>
              </a:spcBef>
              <a:spcAft>
                <a:spcPts val="0"/>
              </a:spcAft>
              <a:buClr>
                <a:schemeClr val="lt1"/>
              </a:buClr>
              <a:buSzPts val="4800"/>
              <a:buNone/>
              <a:defRPr b="0" sz="4800">
                <a:solidFill>
                  <a:schemeClr val="lt1"/>
                </a:solidFill>
              </a:defRPr>
            </a:lvl3pPr>
            <a:lvl4pPr lvl="3" algn="ctr">
              <a:spcBef>
                <a:spcPts val="0"/>
              </a:spcBef>
              <a:spcAft>
                <a:spcPts val="0"/>
              </a:spcAft>
              <a:buClr>
                <a:schemeClr val="lt1"/>
              </a:buClr>
              <a:buSzPts val="4800"/>
              <a:buNone/>
              <a:defRPr b="0" sz="4800">
                <a:solidFill>
                  <a:schemeClr val="lt1"/>
                </a:solidFill>
              </a:defRPr>
            </a:lvl4pPr>
            <a:lvl5pPr lvl="4" algn="ctr">
              <a:spcBef>
                <a:spcPts val="0"/>
              </a:spcBef>
              <a:spcAft>
                <a:spcPts val="0"/>
              </a:spcAft>
              <a:buClr>
                <a:schemeClr val="lt1"/>
              </a:buClr>
              <a:buSzPts val="4800"/>
              <a:buNone/>
              <a:defRPr b="0" sz="4800">
                <a:solidFill>
                  <a:schemeClr val="lt1"/>
                </a:solidFill>
              </a:defRPr>
            </a:lvl5pPr>
            <a:lvl6pPr lvl="5" algn="ctr">
              <a:spcBef>
                <a:spcPts val="0"/>
              </a:spcBef>
              <a:spcAft>
                <a:spcPts val="0"/>
              </a:spcAft>
              <a:buClr>
                <a:schemeClr val="lt1"/>
              </a:buClr>
              <a:buSzPts val="4800"/>
              <a:buNone/>
              <a:defRPr b="0" sz="4800">
                <a:solidFill>
                  <a:schemeClr val="lt1"/>
                </a:solidFill>
              </a:defRPr>
            </a:lvl6pPr>
            <a:lvl7pPr lvl="6" algn="ctr">
              <a:spcBef>
                <a:spcPts val="0"/>
              </a:spcBef>
              <a:spcAft>
                <a:spcPts val="0"/>
              </a:spcAft>
              <a:buClr>
                <a:schemeClr val="lt1"/>
              </a:buClr>
              <a:buSzPts val="4800"/>
              <a:buNone/>
              <a:defRPr b="0" sz="4800">
                <a:solidFill>
                  <a:schemeClr val="lt1"/>
                </a:solidFill>
              </a:defRPr>
            </a:lvl7pPr>
            <a:lvl8pPr lvl="7" algn="ctr">
              <a:spcBef>
                <a:spcPts val="0"/>
              </a:spcBef>
              <a:spcAft>
                <a:spcPts val="0"/>
              </a:spcAft>
              <a:buClr>
                <a:schemeClr val="lt1"/>
              </a:buClr>
              <a:buSzPts val="4800"/>
              <a:buNone/>
              <a:defRPr b="0" sz="4800">
                <a:solidFill>
                  <a:schemeClr val="lt1"/>
                </a:solidFill>
              </a:defRPr>
            </a:lvl8pPr>
            <a:lvl9pPr lvl="8" algn="ctr">
              <a:spcBef>
                <a:spcPts val="0"/>
              </a:spcBef>
              <a:spcAft>
                <a:spcPts val="0"/>
              </a:spcAft>
              <a:buClr>
                <a:schemeClr val="lt1"/>
              </a:buClr>
              <a:buSzPts val="4800"/>
              <a:buNone/>
              <a:defRPr b="0" sz="4800">
                <a:solidFill>
                  <a:schemeClr val="lt1"/>
                </a:solidFill>
              </a:defRPr>
            </a:lvl9pPr>
          </a:lstStyle>
          <a:p/>
        </p:txBody>
      </p:sp>
      <p:sp>
        <p:nvSpPr>
          <p:cNvPr id="18" name="Google Shape;18;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
        <p:nvSpPr>
          <p:cNvPr id="19" name="Google Shape;19;p3"/>
          <p:cNvSpPr txBox="1"/>
          <p:nvPr/>
        </p:nvSpPr>
        <p:spPr>
          <a:xfrm>
            <a:off x="-2176" y="7050"/>
            <a:ext cx="19971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F3F3F3"/>
                </a:solidFill>
                <a:latin typeface="Verdana"/>
                <a:ea typeface="Verdana"/>
                <a:cs typeface="Verdana"/>
                <a:sym typeface="Verdana"/>
              </a:rPr>
              <a:t>Gitﾊﾝｽﾞｵﾝ Lv2 (master運用)</a:t>
            </a:r>
            <a:endParaRPr sz="1000">
              <a:solidFill>
                <a:srgbClr val="F3F3F3"/>
              </a:solidFill>
              <a:latin typeface="Verdana"/>
              <a:ea typeface="Verdana"/>
              <a:cs typeface="Verdana"/>
              <a:sym typeface="Verdan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2083975" y="391350"/>
            <a:ext cx="6748200" cy="626100"/>
          </a:xfrm>
          <a:prstGeom prst="rect">
            <a:avLst/>
          </a:prstGeom>
        </p:spPr>
        <p:txBody>
          <a:bodyPr anchorCtr="0" anchor="t" bIns="91425" lIns="91425" spcFirstLastPara="1" rIns="91425" wrap="square" tIns="91425"/>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3" name="Google Shape;23;p4"/>
          <p:cNvSpPr txBox="1"/>
          <p:nvPr>
            <p:ph idx="1" type="body"/>
          </p:nvPr>
        </p:nvSpPr>
        <p:spPr>
          <a:xfrm>
            <a:off x="2084075" y="1152475"/>
            <a:ext cx="67482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
        <p:nvSpPr>
          <p:cNvPr id="25" name="Google Shape;25;p4"/>
          <p:cNvSpPr txBox="1"/>
          <p:nvPr/>
        </p:nvSpPr>
        <p:spPr>
          <a:xfrm>
            <a:off x="270650" y="391350"/>
            <a:ext cx="1566000" cy="44382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目次</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・イベント案内等</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・Git,GitHub</a:t>
            </a:r>
            <a:r>
              <a:rPr lang="ja" sz="1100">
                <a:solidFill>
                  <a:srgbClr val="666666"/>
                </a:solidFill>
                <a:latin typeface="Verdana"/>
                <a:ea typeface="Verdana"/>
                <a:cs typeface="Verdana"/>
                <a:sym typeface="Verdana"/>
              </a:rPr>
              <a:t>概要</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a:t>
            </a:r>
            <a:r>
              <a:rPr lang="ja" sz="1100">
                <a:solidFill>
                  <a:srgbClr val="666666"/>
                </a:solidFill>
                <a:latin typeface="Verdana"/>
                <a:ea typeface="Verdana"/>
                <a:cs typeface="Verdana"/>
                <a:sym typeface="Verdana"/>
              </a:rPr>
              <a:t>リポジトリ説明</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a:t>
            </a:r>
            <a:r>
              <a:rPr lang="ja" sz="1100">
                <a:solidFill>
                  <a:srgbClr val="666666"/>
                </a:solidFill>
                <a:latin typeface="Verdana"/>
                <a:ea typeface="Verdana"/>
                <a:cs typeface="Verdana"/>
                <a:sym typeface="Verdana"/>
              </a:rPr>
              <a:t>コミット説明</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・ブランチ説明</a:t>
            </a:r>
            <a:r>
              <a:rPr lang="ja" sz="800">
                <a:solidFill>
                  <a:srgbClr val="666666"/>
                </a:solidFill>
                <a:latin typeface="Verdana"/>
                <a:ea typeface="Verdana"/>
                <a:cs typeface="Verdana"/>
                <a:sym typeface="Verdana"/>
              </a:rPr>
              <a:t> (軽く)</a:t>
            </a:r>
            <a:endParaRPr sz="8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・Git 設定</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a:t>
            </a:r>
            <a:r>
              <a:rPr lang="ja" sz="1100">
                <a:solidFill>
                  <a:srgbClr val="666666"/>
                </a:solidFill>
                <a:latin typeface="Verdana"/>
                <a:ea typeface="Verdana"/>
                <a:cs typeface="Verdana"/>
                <a:sym typeface="Verdana"/>
              </a:rPr>
              <a:t>リポジトリ取得</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a:t>
            </a:r>
            <a:r>
              <a:rPr lang="ja" sz="1100">
                <a:solidFill>
                  <a:srgbClr val="666666"/>
                </a:solidFill>
                <a:latin typeface="Verdana"/>
                <a:ea typeface="Verdana"/>
                <a:cs typeface="Verdana"/>
                <a:sym typeface="Verdana"/>
              </a:rPr>
              <a:t>リポジトリ管理</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a:t>
            </a:r>
            <a:r>
              <a:rPr lang="ja" sz="1100">
                <a:solidFill>
                  <a:srgbClr val="666666"/>
                </a:solidFill>
                <a:latin typeface="Verdana"/>
                <a:ea typeface="Verdana"/>
                <a:cs typeface="Verdana"/>
                <a:sym typeface="Verdana"/>
              </a:rPr>
              <a:t>細かい話</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a:t>
            </a:r>
            <a:r>
              <a:rPr lang="ja" sz="1100">
                <a:solidFill>
                  <a:srgbClr val="666666"/>
                </a:solidFill>
                <a:latin typeface="Verdana"/>
                <a:ea typeface="Verdana"/>
                <a:cs typeface="Verdana"/>
                <a:sym typeface="Verdana"/>
              </a:rPr>
              <a:t>ﾄﾗﾌﾞﾙｼｭｰﾃｨﾝｸﾞ</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rPr lang="ja" sz="1100">
                <a:solidFill>
                  <a:srgbClr val="666666"/>
                </a:solidFill>
                <a:latin typeface="Verdana"/>
                <a:ea typeface="Verdana"/>
                <a:cs typeface="Verdana"/>
                <a:sym typeface="Verdana"/>
              </a:rPr>
              <a:t>・その他</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t/>
            </a:r>
            <a:endParaRPr sz="1100">
              <a:solidFill>
                <a:srgbClr val="666666"/>
              </a:solidFill>
              <a:latin typeface="Verdana"/>
              <a:ea typeface="Verdana"/>
              <a:cs typeface="Verdana"/>
              <a:sym typeface="Verdana"/>
            </a:endParaRPr>
          </a:p>
          <a:p>
            <a:pPr indent="0" lvl="0" marL="0" rtl="0" algn="l">
              <a:lnSpc>
                <a:spcPct val="150000"/>
              </a:lnSpc>
              <a:spcBef>
                <a:spcPts val="0"/>
              </a:spcBef>
              <a:spcAft>
                <a:spcPts val="0"/>
              </a:spcAft>
              <a:buNone/>
            </a:pPr>
            <a:r>
              <a:t/>
            </a:r>
            <a:endParaRPr sz="1100">
              <a:solidFill>
                <a:srgbClr val="666666"/>
              </a:solidFill>
              <a:latin typeface="Verdana"/>
              <a:ea typeface="Verdana"/>
              <a:cs typeface="Verdana"/>
              <a:sym typeface="Verdana"/>
            </a:endParaRPr>
          </a:p>
        </p:txBody>
      </p:sp>
      <p:sp>
        <p:nvSpPr>
          <p:cNvPr id="26" name="Google Shape;26;p4"/>
          <p:cNvSpPr txBox="1"/>
          <p:nvPr/>
        </p:nvSpPr>
        <p:spPr>
          <a:xfrm>
            <a:off x="-2176" y="7050"/>
            <a:ext cx="19971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Gitﾊﾝｽﾞｵﾝ Lv2 (master</a:t>
            </a:r>
            <a:r>
              <a:rPr lang="ja" sz="1000">
                <a:solidFill>
                  <a:srgbClr val="666666"/>
                </a:solidFill>
                <a:latin typeface="Verdana"/>
                <a:ea typeface="Verdana"/>
                <a:cs typeface="Verdana"/>
                <a:sym typeface="Verdana"/>
              </a:rPr>
              <a:t>運用</a:t>
            </a:r>
            <a:r>
              <a:rPr lang="ja" sz="1000">
                <a:solidFill>
                  <a:srgbClr val="666666"/>
                </a:solidFill>
                <a:latin typeface="Verdana"/>
                <a:ea typeface="Verdana"/>
                <a:cs typeface="Verdana"/>
                <a:sym typeface="Verdana"/>
              </a:rPr>
              <a:t>)</a:t>
            </a:r>
            <a:endParaRPr sz="1000">
              <a:solidFill>
                <a:srgbClr val="666666"/>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 name="Google Shape;34;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b="0" sz="4800">
                <a:solidFill>
                  <a:schemeClr val="lt1"/>
                </a:solidFill>
              </a:defRPr>
            </a:lvl1pPr>
            <a:lvl2pPr lvl="1">
              <a:spcBef>
                <a:spcPts val="0"/>
              </a:spcBef>
              <a:spcAft>
                <a:spcPts val="0"/>
              </a:spcAft>
              <a:buClr>
                <a:schemeClr val="lt1"/>
              </a:buClr>
              <a:buSzPts val="4800"/>
              <a:buNone/>
              <a:defRPr b="0" sz="4800">
                <a:solidFill>
                  <a:schemeClr val="lt1"/>
                </a:solidFill>
              </a:defRPr>
            </a:lvl2pPr>
            <a:lvl3pPr lvl="2">
              <a:spcBef>
                <a:spcPts val="0"/>
              </a:spcBef>
              <a:spcAft>
                <a:spcPts val="0"/>
              </a:spcAft>
              <a:buClr>
                <a:schemeClr val="lt1"/>
              </a:buClr>
              <a:buSzPts val="4800"/>
              <a:buNone/>
              <a:defRPr b="0" sz="4800">
                <a:solidFill>
                  <a:schemeClr val="lt1"/>
                </a:solidFill>
              </a:defRPr>
            </a:lvl3pPr>
            <a:lvl4pPr lvl="3">
              <a:spcBef>
                <a:spcPts val="0"/>
              </a:spcBef>
              <a:spcAft>
                <a:spcPts val="0"/>
              </a:spcAft>
              <a:buClr>
                <a:schemeClr val="lt1"/>
              </a:buClr>
              <a:buSzPts val="4800"/>
              <a:buNone/>
              <a:defRPr b="0" sz="4800">
                <a:solidFill>
                  <a:schemeClr val="lt1"/>
                </a:solidFill>
              </a:defRPr>
            </a:lvl4pPr>
            <a:lvl5pPr lvl="4">
              <a:spcBef>
                <a:spcPts val="0"/>
              </a:spcBef>
              <a:spcAft>
                <a:spcPts val="0"/>
              </a:spcAft>
              <a:buClr>
                <a:schemeClr val="lt1"/>
              </a:buClr>
              <a:buSzPts val="4800"/>
              <a:buNone/>
              <a:defRPr b="0" sz="4800">
                <a:solidFill>
                  <a:schemeClr val="lt1"/>
                </a:solidFill>
              </a:defRPr>
            </a:lvl5pPr>
            <a:lvl6pPr lvl="5">
              <a:spcBef>
                <a:spcPts val="0"/>
              </a:spcBef>
              <a:spcAft>
                <a:spcPts val="0"/>
              </a:spcAft>
              <a:buClr>
                <a:schemeClr val="lt1"/>
              </a:buClr>
              <a:buSzPts val="4800"/>
              <a:buNone/>
              <a:defRPr b="0" sz="4800">
                <a:solidFill>
                  <a:schemeClr val="lt1"/>
                </a:solidFill>
              </a:defRPr>
            </a:lvl6pPr>
            <a:lvl7pPr lvl="6">
              <a:spcBef>
                <a:spcPts val="0"/>
              </a:spcBef>
              <a:spcAft>
                <a:spcPts val="0"/>
              </a:spcAft>
              <a:buClr>
                <a:schemeClr val="lt1"/>
              </a:buClr>
              <a:buSzPts val="4800"/>
              <a:buNone/>
              <a:defRPr b="0" sz="4800">
                <a:solidFill>
                  <a:schemeClr val="lt1"/>
                </a:solidFill>
              </a:defRPr>
            </a:lvl7pPr>
            <a:lvl8pPr lvl="7">
              <a:spcBef>
                <a:spcPts val="0"/>
              </a:spcBef>
              <a:spcAft>
                <a:spcPts val="0"/>
              </a:spcAft>
              <a:buClr>
                <a:schemeClr val="lt1"/>
              </a:buClr>
              <a:buSzPts val="4800"/>
              <a:buNone/>
              <a:defRPr b="0" sz="4800">
                <a:solidFill>
                  <a:schemeClr val="lt1"/>
                </a:solidFill>
              </a:defRPr>
            </a:lvl8pPr>
            <a:lvl9pPr lvl="8">
              <a:spcBef>
                <a:spcPts val="0"/>
              </a:spcBef>
              <a:spcAft>
                <a:spcPts val="0"/>
              </a:spcAft>
              <a:buClr>
                <a:schemeClr val="lt1"/>
              </a:buClr>
              <a:buSzPts val="4800"/>
              <a:buNone/>
              <a:defRPr b="0" sz="4800">
                <a:solidFill>
                  <a:schemeClr val="lt1"/>
                </a:solidFill>
              </a:defRPr>
            </a:lvl9pPr>
          </a:lstStyle>
          <a:p/>
        </p:txBody>
      </p:sp>
      <p:sp>
        <p:nvSpPr>
          <p:cNvPr id="41" name="Google Shape;41;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1pPr>
            <a:lvl2pPr lvl="1">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2pPr>
            <a:lvl3pPr lvl="2">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3pPr>
            <a:lvl4pPr lvl="3">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4pPr>
            <a:lvl5pPr lvl="4">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5pPr>
            <a:lvl6pPr lvl="5">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6pPr>
            <a:lvl7pPr lvl="6">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7pPr>
            <a:lvl8pPr lvl="7">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8pPr>
            <a:lvl9pPr lvl="8">
              <a:spcBef>
                <a:spcPts val="0"/>
              </a:spcBef>
              <a:spcAft>
                <a:spcPts val="0"/>
              </a:spcAft>
              <a:buClr>
                <a:schemeClr val="dk1"/>
              </a:buClr>
              <a:buSzPts val="3200"/>
              <a:buFont typeface="Verdana"/>
              <a:buNone/>
              <a:defRPr b="1" sz="3200">
                <a:solidFill>
                  <a:schemeClr val="dk1"/>
                </a:solidFill>
                <a:latin typeface="Verdana"/>
                <a:ea typeface="Verdana"/>
                <a:cs typeface="Verdana"/>
                <a:sym typeface="Verdana"/>
              </a:defRPr>
            </a:lvl9pPr>
          </a:lstStyle>
          <a:p/>
        </p:txBody>
      </p:sp>
      <p:sp>
        <p:nvSpPr>
          <p:cNvPr id="7" name="Google Shape;7;p1"/>
          <p:cNvSpPr txBox="1"/>
          <p:nvPr>
            <p:ph idx="1" type="body"/>
          </p:nvPr>
        </p:nvSpPr>
        <p:spPr>
          <a:xfrm>
            <a:off x="2281175" y="1152475"/>
            <a:ext cx="65511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Verdana"/>
              <a:buChar char="●"/>
              <a:defRPr sz="1800">
                <a:solidFill>
                  <a:schemeClr val="dk2"/>
                </a:solidFill>
                <a:latin typeface="Verdana"/>
                <a:ea typeface="Verdana"/>
                <a:cs typeface="Verdana"/>
                <a:sym typeface="Verdana"/>
              </a:defRPr>
            </a:lvl1pPr>
            <a:lvl2pPr indent="-317500" lvl="1" marL="9144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2pPr>
            <a:lvl3pPr indent="-317500" lvl="2" marL="13716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3pPr>
            <a:lvl4pPr indent="-317500" lvl="3" marL="18288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4pPr>
            <a:lvl5pPr indent="-317500" lvl="4" marL="22860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5pPr>
            <a:lvl6pPr indent="-317500" lvl="5" marL="27432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6pPr>
            <a:lvl7pPr indent="-317500" lvl="6" marL="32004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7pPr>
            <a:lvl8pPr indent="-317500" lvl="7" marL="3657600">
              <a:lnSpc>
                <a:spcPct val="115000"/>
              </a:lnSpc>
              <a:spcBef>
                <a:spcPts val="1600"/>
              </a:spcBef>
              <a:spcAft>
                <a:spcPts val="0"/>
              </a:spcAft>
              <a:buClr>
                <a:schemeClr val="dk2"/>
              </a:buClr>
              <a:buSzPts val="1400"/>
              <a:buFont typeface="Verdana"/>
              <a:buChar char="○"/>
              <a:defRPr>
                <a:solidFill>
                  <a:schemeClr val="dk2"/>
                </a:solidFill>
                <a:latin typeface="Verdana"/>
                <a:ea typeface="Verdana"/>
                <a:cs typeface="Verdana"/>
                <a:sym typeface="Verdana"/>
              </a:defRPr>
            </a:lvl8pPr>
            <a:lvl9pPr indent="-317500" lvl="8" marL="4114800">
              <a:lnSpc>
                <a:spcPct val="115000"/>
              </a:lnSpc>
              <a:spcBef>
                <a:spcPts val="1600"/>
              </a:spcBef>
              <a:spcAft>
                <a:spcPts val="1600"/>
              </a:spcAft>
              <a:buClr>
                <a:schemeClr val="dk2"/>
              </a:buClr>
              <a:buSzPts val="1400"/>
              <a:buFont typeface="Verdana"/>
              <a:buChar char="■"/>
              <a:defRPr>
                <a:solidFill>
                  <a:schemeClr val="dk2"/>
                </a:solidFill>
                <a:latin typeface="Verdana"/>
                <a:ea typeface="Verdana"/>
                <a:cs typeface="Verdana"/>
                <a:sym typeface="Verdana"/>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pic>
        <p:nvPicPr>
          <p:cNvPr id="9" name="Google Shape;9;p1"/>
          <p:cNvPicPr preferRelativeResize="0"/>
          <p:nvPr/>
        </p:nvPicPr>
        <p:blipFill>
          <a:blip r:embed="rId1">
            <a:alphaModFix amt="50000"/>
          </a:blip>
          <a:stretch>
            <a:fillRect/>
          </a:stretch>
        </p:blipFill>
        <p:spPr>
          <a:xfrm>
            <a:off x="7896277" y="202625"/>
            <a:ext cx="1142674" cy="9498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oo.gl/5xE3c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twitter.com/kobake_" TargetMode="External"/><Relationship Id="rId4" Type="http://schemas.openxmlformats.org/officeDocument/2006/relationships/hyperlink" Target="http://clock-up.jp/" TargetMode="External"/><Relationship Id="rId5" Type="http://schemas.openxmlformats.org/officeDocument/2006/relationships/hyperlink" Target="http://blog.clock-up.jp/" TargetMode="External"/><Relationship Id="rId6" Type="http://schemas.openxmlformats.org/officeDocument/2006/relationships/hyperlink" Target="https://github.com/kobake" TargetMode="External"/><Relationship Id="rId7" Type="http://schemas.openxmlformats.org/officeDocument/2006/relationships/hyperlink" Target="https://github.com/sakura-editor/sakura" TargetMode="External"/><Relationship Id="rId8"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trend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hyperlink" Target="https://github.com/settings/keys" TargetMode="External"/><Relationship Id="rId5"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kobake/sampl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2.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scm.com/" TargetMode="External"/><Relationship Id="rId4" Type="http://schemas.openxmlformats.org/officeDocument/2006/relationships/hyperlink" Target="https://git-scm.com/book/ja/v2/%E4%BD%BF%E3%81%84%E5%A7%8B%E3%82%81%E3%82%8B-Git%E3%81%AE%E3%82%A4%E3%83%B3%E3%82%B9%E3%83%88%E3%83%BC%E3%83%AB" TargetMode="External"/><Relationship Id="rId5" Type="http://schemas.openxmlformats.org/officeDocument/2006/relationships/hyperlink" Target="https://github.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iscord.gg/2mJ5uTb" TargetMode="External"/><Relationship Id="rId4" Type="http://schemas.openxmlformats.org/officeDocument/2006/relationships/hyperlink" Target="https://discordapp.com/download"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oss.connpas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009850" y="1147925"/>
            <a:ext cx="3081000" cy="300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sz="2400"/>
              <a:t>Git ハンズオン Lv2</a:t>
            </a:r>
            <a:br>
              <a:rPr lang="ja" sz="2400"/>
            </a:br>
            <a:br>
              <a:rPr lang="ja" sz="2400"/>
            </a:br>
            <a:r>
              <a:rPr lang="ja" sz="2400"/>
              <a:t>master のみで</a:t>
            </a:r>
            <a:br>
              <a:rPr lang="ja" sz="2400"/>
            </a:br>
            <a:r>
              <a:rPr lang="ja" sz="2400"/>
              <a:t>運用する Git</a:t>
            </a:r>
            <a:br>
              <a:rPr lang="ja" sz="2400"/>
            </a:br>
            <a:br>
              <a:rPr lang="ja" sz="2400"/>
            </a:br>
            <a:r>
              <a:rPr lang="ja" sz="2400"/>
              <a:t>(茅場町)</a:t>
            </a:r>
            <a:endParaRPr sz="2400"/>
          </a:p>
        </p:txBody>
      </p:sp>
      <p:sp>
        <p:nvSpPr>
          <p:cNvPr id="64" name="Google Shape;64;p13"/>
          <p:cNvSpPr txBox="1"/>
          <p:nvPr/>
        </p:nvSpPr>
        <p:spPr>
          <a:xfrm>
            <a:off x="2760175" y="4510500"/>
            <a:ext cx="3636300" cy="63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ja" sz="1800" u="sng">
                <a:solidFill>
                  <a:schemeClr val="hlink"/>
                </a:solidFill>
                <a:latin typeface="Verdana"/>
                <a:ea typeface="Verdana"/>
                <a:cs typeface="Verdana"/>
                <a:sym typeface="Verdana"/>
                <a:hlinkClick r:id="rId3"/>
              </a:rPr>
              <a:t>https://goo.gl/5xE3co</a:t>
            </a:r>
            <a:endParaRPr b="1" sz="1800">
              <a:solidFill>
                <a:srgbClr val="FFFFFF"/>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注記</a:t>
            </a:r>
            <a:endParaRPr/>
          </a:p>
        </p:txBody>
      </p:sp>
      <p:sp>
        <p:nvSpPr>
          <p:cNvPr id="132" name="Google Shape;132;p22"/>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 操作はコマンドラインベースで説明します。</a:t>
            </a:r>
            <a:br>
              <a:rPr lang="ja"/>
            </a:br>
            <a:r>
              <a:rPr lang="ja"/>
              <a:t> (Sourcetree 等の GUI ツールについては説明しません)</a:t>
            </a:r>
            <a:endParaRPr/>
          </a:p>
          <a:p>
            <a:pPr indent="0" lvl="0" marL="0" rtl="0" algn="l">
              <a:spcBef>
                <a:spcPts val="1600"/>
              </a:spcBef>
              <a:spcAft>
                <a:spcPts val="0"/>
              </a:spcAft>
              <a:buNone/>
            </a:pPr>
            <a:r>
              <a:rPr lang="ja"/>
              <a:t>・コンフリクト解消等のやっかいな部分の説明は省きます。</a:t>
            </a:r>
            <a:br>
              <a:rPr lang="ja"/>
            </a:br>
            <a:r>
              <a:rPr lang="ja"/>
              <a:t>（これをやりだすと時間のキリがない）</a:t>
            </a:r>
            <a:endParaRPr/>
          </a:p>
          <a:p>
            <a:pPr indent="0" lvl="0" marL="0" rtl="0" algn="l">
              <a:spcBef>
                <a:spcPts val="1600"/>
              </a:spcBef>
              <a:spcAft>
                <a:spcPts val="0"/>
              </a:spcAft>
              <a:buNone/>
            </a:pPr>
            <a:r>
              <a:rPr lang="ja"/>
              <a:t>・それ以外の細かい説明も割とざっくり端折ります。</a:t>
            </a:r>
            <a:br>
              <a:rPr lang="ja"/>
            </a:br>
            <a:r>
              <a:rPr lang="ja"/>
              <a:t>　今日はとにかく「Git コマンドで master 運用をしてみる」ことに目標を</a:t>
            </a:r>
            <a:br>
              <a:rPr lang="ja"/>
            </a:br>
            <a:r>
              <a:rPr lang="ja"/>
              <a:t>　絞り、細かいところの理解は後で調べ直すくらいの気持ちでやりましょう。</a:t>
            </a:r>
            <a:br>
              <a:rPr lang="ja"/>
            </a:br>
            <a:endParaRPr/>
          </a:p>
          <a:p>
            <a:pPr indent="0" lvl="0" marL="0" rtl="0" algn="l">
              <a:spcBef>
                <a:spcPts val="0"/>
              </a:spcBef>
              <a:spcAft>
                <a:spcPts val="1600"/>
              </a:spcAft>
              <a:buNone/>
            </a:pPr>
            <a:r>
              <a:t/>
            </a:r>
            <a:endParaRPr/>
          </a:p>
        </p:txBody>
      </p:sp>
      <p:sp>
        <p:nvSpPr>
          <p:cNvPr id="133" name="Google Shape;133;p22"/>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登壇者自己紹介</a:t>
            </a:r>
            <a:endParaRPr/>
          </a:p>
        </p:txBody>
      </p:sp>
      <p:sp>
        <p:nvSpPr>
          <p:cNvPr id="139" name="Google Shape;139;p23"/>
          <p:cNvSpPr txBox="1"/>
          <p:nvPr>
            <p:ph idx="1" type="body"/>
          </p:nvPr>
        </p:nvSpPr>
        <p:spPr>
          <a:xfrm>
            <a:off x="3730650" y="1152475"/>
            <a:ext cx="510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u="sng">
                <a:solidFill>
                  <a:schemeClr val="accent5"/>
                </a:solidFill>
                <a:hlinkClick r:id="rId3"/>
              </a:rPr>
              <a:t>@kobake_</a:t>
            </a:r>
            <a:r>
              <a:rPr lang="ja"/>
              <a:t> (こばやん)</a:t>
            </a:r>
            <a:endParaRPr/>
          </a:p>
          <a:p>
            <a:pPr indent="0" lvl="0" marL="0" rtl="0" algn="l">
              <a:spcBef>
                <a:spcPts val="1600"/>
              </a:spcBef>
              <a:spcAft>
                <a:spcPts val="0"/>
              </a:spcAft>
              <a:buNone/>
            </a:pPr>
            <a:r>
              <a:rPr lang="ja" u="sng">
                <a:solidFill>
                  <a:schemeClr val="accent5"/>
                </a:solidFill>
                <a:hlinkClick r:id="rId4"/>
              </a:rPr>
              <a:t>http://clock-up.jp/</a:t>
            </a:r>
            <a:r>
              <a:rPr lang="ja"/>
              <a:t>			clock-up.jp</a:t>
            </a:r>
            <a:br>
              <a:rPr lang="ja"/>
            </a:br>
            <a:r>
              <a:rPr lang="ja" u="sng">
                <a:solidFill>
                  <a:schemeClr val="accent5"/>
                </a:solidFill>
                <a:hlinkClick r:id="rId5"/>
              </a:rPr>
              <a:t>http://blog.clock-up.jp/</a:t>
            </a:r>
            <a:r>
              <a:rPr lang="ja"/>
              <a:t>		clock-up-blog</a:t>
            </a:r>
            <a:br>
              <a:rPr lang="ja"/>
            </a:br>
            <a:r>
              <a:rPr lang="ja" u="sng">
                <a:solidFill>
                  <a:schemeClr val="hlink"/>
                </a:solidFill>
                <a:hlinkClick r:id="rId6"/>
              </a:rPr>
              <a:t>https://github.com/kobake</a:t>
            </a:r>
            <a:r>
              <a:rPr lang="ja"/>
              <a:t>	GitHub: kobake</a:t>
            </a:r>
            <a:br>
              <a:rPr lang="ja"/>
            </a:br>
            <a:endParaRPr/>
          </a:p>
          <a:p>
            <a:pPr indent="0" lvl="0" marL="0" rtl="0" algn="l">
              <a:spcBef>
                <a:spcPts val="1600"/>
              </a:spcBef>
              <a:spcAft>
                <a:spcPts val="0"/>
              </a:spcAft>
              <a:buNone/>
            </a:pPr>
            <a:r>
              <a:rPr lang="ja"/>
              <a:t>元ゲームプログラマ。</a:t>
            </a:r>
            <a:br>
              <a:rPr lang="ja"/>
            </a:br>
            <a:r>
              <a:rPr lang="ja"/>
              <a:t>C++ / C# / Bitcoin / サクラエディタ等。</a:t>
            </a:r>
            <a:endParaRPr/>
          </a:p>
          <a:p>
            <a:pPr indent="0" lvl="0" marL="0" rtl="0" algn="l">
              <a:spcBef>
                <a:spcPts val="1600"/>
              </a:spcBef>
              <a:spcAft>
                <a:spcPts val="1600"/>
              </a:spcAft>
              <a:buNone/>
            </a:pPr>
            <a:r>
              <a:rPr lang="ja"/>
              <a:t>最近は</a:t>
            </a:r>
            <a:br>
              <a:rPr lang="ja"/>
            </a:br>
            <a:r>
              <a:rPr lang="ja" u="sng">
                <a:solidFill>
                  <a:schemeClr val="accent5"/>
                </a:solidFill>
                <a:hlinkClick r:id="rId7"/>
              </a:rPr>
              <a:t>https://github.com/sakura-editor/sakura</a:t>
            </a:r>
            <a:br>
              <a:rPr lang="ja">
                <a:solidFill>
                  <a:srgbClr val="5E696C"/>
                </a:solidFill>
              </a:rPr>
            </a:br>
            <a:r>
              <a:rPr lang="ja">
                <a:solidFill>
                  <a:srgbClr val="5E696C"/>
                </a:solidFill>
              </a:rPr>
              <a:t>を運用中。</a:t>
            </a:r>
            <a:endParaRPr/>
          </a:p>
        </p:txBody>
      </p:sp>
      <p:pic>
        <p:nvPicPr>
          <p:cNvPr id="140" name="Google Shape;140;p23"/>
          <p:cNvPicPr preferRelativeResize="0"/>
          <p:nvPr/>
        </p:nvPicPr>
        <p:blipFill>
          <a:blip r:embed="rId8">
            <a:alphaModFix/>
          </a:blip>
          <a:stretch>
            <a:fillRect/>
          </a:stretch>
        </p:blipFill>
        <p:spPr>
          <a:xfrm>
            <a:off x="2083975" y="1152475"/>
            <a:ext cx="1552725" cy="1552725"/>
          </a:xfrm>
          <a:prstGeom prst="rect">
            <a:avLst/>
          </a:prstGeom>
          <a:noFill/>
          <a:ln>
            <a:noFill/>
          </a:ln>
        </p:spPr>
      </p:pic>
      <p:sp>
        <p:nvSpPr>
          <p:cNvPr id="141" name="Google Shape;141;p23"/>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参加者自己紹介</a:t>
            </a:r>
            <a:endParaRPr/>
          </a:p>
        </p:txBody>
      </p:sp>
      <p:sp>
        <p:nvSpPr>
          <p:cNvPr id="147" name="Google Shape;147;p24"/>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人数それほど多くないので軽く自己紹介タイムを。軽くでいいです。</a:t>
            </a:r>
            <a:br>
              <a:rPr lang="ja"/>
            </a:br>
            <a:br>
              <a:rPr lang="ja"/>
            </a:br>
            <a:r>
              <a:rPr lang="ja"/>
              <a:t>何話せば良いか分からなかったら以下あたりをご参考に。</a:t>
            </a:r>
            <a:br>
              <a:rPr lang="ja"/>
            </a:br>
            <a:r>
              <a:rPr lang="ja"/>
              <a:t>・</a:t>
            </a:r>
            <a:r>
              <a:rPr lang="ja"/>
              <a:t>お名前、普段やってること</a:t>
            </a:r>
            <a:br>
              <a:rPr lang="ja"/>
            </a:br>
            <a:r>
              <a:rPr lang="ja"/>
              <a:t>・Git </a:t>
            </a:r>
            <a:r>
              <a:rPr lang="ja"/>
              <a:t>経験、他バージョン管理ツール経験 (Svn とか)</a:t>
            </a:r>
            <a:br>
              <a:rPr lang="ja"/>
            </a:br>
            <a:r>
              <a:rPr lang="ja"/>
              <a:t>・GitHub 経験</a:t>
            </a:r>
            <a:br>
              <a:rPr lang="ja"/>
            </a:br>
            <a:r>
              <a:rPr lang="ja"/>
              <a:t>・興味のあることとか</a:t>
            </a:r>
            <a:endParaRPr/>
          </a:p>
        </p:txBody>
      </p:sp>
      <p:sp>
        <p:nvSpPr>
          <p:cNvPr id="148" name="Google Shape;148;p24"/>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Git,GitHub</a:t>
            </a:r>
            <a:r>
              <a:rPr lang="ja"/>
              <a:t>概要</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 </a:t>
            </a:r>
            <a:r>
              <a:rPr lang="ja"/>
              <a:t>とは？</a:t>
            </a:r>
            <a:endParaRPr/>
          </a:p>
        </p:txBody>
      </p:sp>
      <p:sp>
        <p:nvSpPr>
          <p:cNvPr id="159" name="Google Shape;159;p26"/>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a:t>
            </a:r>
            <a:r>
              <a:rPr lang="ja" sz="1600"/>
              <a:t>バージョン管理システム (Version Control System) のひとつ。</a:t>
            </a:r>
            <a:endParaRPr sz="1600"/>
          </a:p>
          <a:p>
            <a:pPr indent="0" lvl="0" marL="0" rtl="0" algn="l">
              <a:spcBef>
                <a:spcPts val="1600"/>
              </a:spcBef>
              <a:spcAft>
                <a:spcPts val="0"/>
              </a:spcAft>
              <a:buNone/>
            </a:pPr>
            <a:r>
              <a:rPr lang="ja" sz="1600"/>
              <a:t>・最近のバージョン管理システムの主流になりつつあるのでは。</a:t>
            </a:r>
            <a:endParaRPr sz="1600"/>
          </a:p>
          <a:p>
            <a:pPr indent="0" lvl="0" marL="0" rtl="0" algn="l">
              <a:spcBef>
                <a:spcPts val="1600"/>
              </a:spcBef>
              <a:spcAft>
                <a:spcPts val="0"/>
              </a:spcAft>
              <a:buNone/>
            </a:pPr>
            <a:r>
              <a:rPr lang="ja" sz="1600"/>
              <a:t>・ひと昔前は Subversion が主流だったように思う。</a:t>
            </a:r>
            <a:endParaRPr sz="1600"/>
          </a:p>
          <a:p>
            <a:pPr indent="0" lvl="0" marL="0" rtl="0" algn="l">
              <a:spcBef>
                <a:spcPts val="1600"/>
              </a:spcBef>
              <a:spcAft>
                <a:spcPts val="1600"/>
              </a:spcAft>
              <a:buNone/>
            </a:pPr>
            <a:r>
              <a:rPr lang="ja" sz="1600"/>
              <a:t>・Git の基本は「コマンド」です（いろんな GUI ツールもあるけど。Sourcetree とか）。</a:t>
            </a:r>
            <a:endParaRPr sz="1600"/>
          </a:p>
        </p:txBody>
      </p:sp>
      <p:sp>
        <p:nvSpPr>
          <p:cNvPr id="160" name="Google Shape;160;p26"/>
          <p:cNvSpPr/>
          <p:nvPr/>
        </p:nvSpPr>
        <p:spPr>
          <a:xfrm>
            <a:off x="264550" y="94225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Git の性質：分散型バージョン管理システム</a:t>
            </a:r>
            <a:endParaRPr/>
          </a:p>
        </p:txBody>
      </p:sp>
      <p:sp>
        <p:nvSpPr>
          <p:cNvPr id="166" name="Google Shape;166;p27"/>
          <p:cNvSpPr/>
          <p:nvPr/>
        </p:nvSpPr>
        <p:spPr>
          <a:xfrm>
            <a:off x="264550" y="94225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6552550" y="1543375"/>
            <a:ext cx="1621800" cy="8616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サーバ</a:t>
            </a:r>
            <a:endParaRPr sz="1000">
              <a:solidFill>
                <a:srgbClr val="666666"/>
              </a:solidFill>
              <a:latin typeface="Verdana"/>
              <a:ea typeface="Verdana"/>
              <a:cs typeface="Verdana"/>
              <a:sym typeface="Verdana"/>
            </a:endParaRPr>
          </a:p>
        </p:txBody>
      </p:sp>
      <p:sp>
        <p:nvSpPr>
          <p:cNvPr id="168" name="Google Shape;168;p27"/>
          <p:cNvSpPr/>
          <p:nvPr/>
        </p:nvSpPr>
        <p:spPr>
          <a:xfrm>
            <a:off x="5918375" y="2917400"/>
            <a:ext cx="1322700" cy="15585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169" name="Google Shape;169;p27"/>
          <p:cNvSpPr/>
          <p:nvPr/>
        </p:nvSpPr>
        <p:spPr>
          <a:xfrm>
            <a:off x="7502575" y="2917421"/>
            <a:ext cx="1322700" cy="15585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cxnSp>
        <p:nvCxnSpPr>
          <p:cNvPr id="170" name="Google Shape;170;p27"/>
          <p:cNvCxnSpPr>
            <a:stCxn id="171" idx="0"/>
            <a:endCxn id="172" idx="2"/>
          </p:cNvCxnSpPr>
          <p:nvPr/>
        </p:nvCxnSpPr>
        <p:spPr>
          <a:xfrm flipH="1" rot="10800000">
            <a:off x="6579725" y="2293638"/>
            <a:ext cx="775500" cy="1022400"/>
          </a:xfrm>
          <a:prstGeom prst="straightConnector1">
            <a:avLst/>
          </a:prstGeom>
          <a:noFill/>
          <a:ln cap="flat" cmpd="sng" w="9525">
            <a:solidFill>
              <a:srgbClr val="5E696C"/>
            </a:solidFill>
            <a:prstDash val="solid"/>
            <a:round/>
            <a:headEnd len="med" w="med" type="none"/>
            <a:tailEnd len="med" w="med" type="none"/>
          </a:ln>
        </p:spPr>
      </p:cxnSp>
      <p:cxnSp>
        <p:nvCxnSpPr>
          <p:cNvPr id="173" name="Google Shape;173;p27"/>
          <p:cNvCxnSpPr>
            <a:stCxn id="174" idx="0"/>
            <a:endCxn id="172" idx="2"/>
          </p:cNvCxnSpPr>
          <p:nvPr/>
        </p:nvCxnSpPr>
        <p:spPr>
          <a:xfrm rot="10800000">
            <a:off x="7355225" y="2293638"/>
            <a:ext cx="824700" cy="1022400"/>
          </a:xfrm>
          <a:prstGeom prst="straightConnector1">
            <a:avLst/>
          </a:prstGeom>
          <a:noFill/>
          <a:ln cap="flat" cmpd="sng" w="9525">
            <a:solidFill>
              <a:srgbClr val="5E696C"/>
            </a:solidFill>
            <a:prstDash val="solid"/>
            <a:round/>
            <a:headEnd len="med" w="med" type="none"/>
            <a:tailEnd len="med" w="med" type="none"/>
          </a:ln>
        </p:spPr>
      </p:cxnSp>
      <p:sp>
        <p:nvSpPr>
          <p:cNvPr id="175" name="Google Shape;175;p27"/>
          <p:cNvSpPr txBox="1"/>
          <p:nvPr/>
        </p:nvSpPr>
        <p:spPr>
          <a:xfrm>
            <a:off x="2111725" y="1152475"/>
            <a:ext cx="3019500" cy="3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000">
                <a:solidFill>
                  <a:srgbClr val="5E696C"/>
                </a:solidFill>
                <a:latin typeface="Verdana"/>
                <a:ea typeface="Verdana"/>
                <a:cs typeface="Verdana"/>
                <a:sym typeface="Verdana"/>
              </a:rPr>
              <a:t>従来のバージョン管理システム (Cvs, Svn等)</a:t>
            </a:r>
            <a:endParaRPr sz="1000">
              <a:solidFill>
                <a:srgbClr val="5E696C"/>
              </a:solidFill>
              <a:latin typeface="Verdana"/>
              <a:ea typeface="Verdana"/>
              <a:cs typeface="Verdana"/>
              <a:sym typeface="Verdana"/>
            </a:endParaRPr>
          </a:p>
        </p:txBody>
      </p:sp>
      <p:sp>
        <p:nvSpPr>
          <p:cNvPr id="176" name="Google Shape;176;p27"/>
          <p:cNvSpPr/>
          <p:nvPr/>
        </p:nvSpPr>
        <p:spPr>
          <a:xfrm>
            <a:off x="2810575" y="1543398"/>
            <a:ext cx="1621800" cy="8616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サーバ</a:t>
            </a:r>
            <a:endParaRPr sz="1000">
              <a:solidFill>
                <a:srgbClr val="666666"/>
              </a:solidFill>
              <a:latin typeface="Verdana"/>
              <a:ea typeface="Verdana"/>
              <a:cs typeface="Verdana"/>
              <a:sym typeface="Verdana"/>
            </a:endParaRPr>
          </a:p>
        </p:txBody>
      </p:sp>
      <p:sp>
        <p:nvSpPr>
          <p:cNvPr id="177" name="Google Shape;177;p27"/>
          <p:cNvSpPr/>
          <p:nvPr/>
        </p:nvSpPr>
        <p:spPr>
          <a:xfrm>
            <a:off x="2144250" y="2928678"/>
            <a:ext cx="1322700" cy="15195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178" name="Google Shape;178;p27"/>
          <p:cNvSpPr/>
          <p:nvPr/>
        </p:nvSpPr>
        <p:spPr>
          <a:xfrm>
            <a:off x="3734051" y="2928678"/>
            <a:ext cx="1322700" cy="1519500"/>
          </a:xfrm>
          <a:prstGeom prst="rect">
            <a:avLst/>
          </a:prstGeom>
          <a:solidFill>
            <a:srgbClr val="EFEFEF"/>
          </a:solidFill>
          <a:ln cap="flat" cmpd="sng" w="9525">
            <a:solidFill>
              <a:srgbClr val="5E696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latin typeface="Verdana"/>
                <a:ea typeface="Verdana"/>
                <a:cs typeface="Verdana"/>
                <a:sym typeface="Verdana"/>
              </a:rPr>
              <a:t>作業マシン</a:t>
            </a:r>
            <a:endParaRPr sz="1000">
              <a:solidFill>
                <a:srgbClr val="666666"/>
              </a:solidFill>
              <a:latin typeface="Verdana"/>
              <a:ea typeface="Verdana"/>
              <a:cs typeface="Verdana"/>
              <a:sym typeface="Verdana"/>
            </a:endParaRPr>
          </a:p>
        </p:txBody>
      </p:sp>
      <p:sp>
        <p:nvSpPr>
          <p:cNvPr id="179" name="Google Shape;179;p27"/>
          <p:cNvSpPr/>
          <p:nvPr/>
        </p:nvSpPr>
        <p:spPr>
          <a:xfrm>
            <a:off x="3093175" y="1902863"/>
            <a:ext cx="1056600" cy="390900"/>
          </a:xfrm>
          <a:prstGeom prst="rect">
            <a:avLst/>
          </a:prstGeom>
          <a:solidFill>
            <a:srgbClr val="FFF2CC"/>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cxnSp>
        <p:nvCxnSpPr>
          <p:cNvPr id="180" name="Google Shape;180;p27"/>
          <p:cNvCxnSpPr>
            <a:stCxn id="181" idx="0"/>
            <a:endCxn id="179" idx="2"/>
          </p:cNvCxnSpPr>
          <p:nvPr/>
        </p:nvCxnSpPr>
        <p:spPr>
          <a:xfrm flipH="1" rot="10800000">
            <a:off x="2805600" y="2293713"/>
            <a:ext cx="816000" cy="1628700"/>
          </a:xfrm>
          <a:prstGeom prst="straightConnector1">
            <a:avLst/>
          </a:prstGeom>
          <a:noFill/>
          <a:ln cap="flat" cmpd="sng" w="9525">
            <a:solidFill>
              <a:srgbClr val="5E696C"/>
            </a:solidFill>
            <a:prstDash val="solid"/>
            <a:round/>
            <a:headEnd len="med" w="med" type="none"/>
            <a:tailEnd len="med" w="med" type="none"/>
          </a:ln>
        </p:spPr>
      </p:cxnSp>
      <p:cxnSp>
        <p:nvCxnSpPr>
          <p:cNvPr id="182" name="Google Shape;182;p27"/>
          <p:cNvCxnSpPr>
            <a:stCxn id="183" idx="0"/>
            <a:endCxn id="179" idx="2"/>
          </p:cNvCxnSpPr>
          <p:nvPr/>
        </p:nvCxnSpPr>
        <p:spPr>
          <a:xfrm rot="10800000">
            <a:off x="3621400" y="2293713"/>
            <a:ext cx="774000" cy="1628700"/>
          </a:xfrm>
          <a:prstGeom prst="straightConnector1">
            <a:avLst/>
          </a:prstGeom>
          <a:noFill/>
          <a:ln cap="flat" cmpd="sng" w="9525">
            <a:solidFill>
              <a:srgbClr val="5E696C"/>
            </a:solidFill>
            <a:prstDash val="solid"/>
            <a:round/>
            <a:headEnd len="med" w="med" type="none"/>
            <a:tailEnd len="med" w="med" type="none"/>
          </a:ln>
        </p:spPr>
      </p:cxnSp>
      <p:sp>
        <p:nvSpPr>
          <p:cNvPr id="172" name="Google Shape;172;p27"/>
          <p:cNvSpPr/>
          <p:nvPr/>
        </p:nvSpPr>
        <p:spPr>
          <a:xfrm>
            <a:off x="6826975" y="1902863"/>
            <a:ext cx="1056600" cy="390900"/>
          </a:xfrm>
          <a:prstGeom prst="rect">
            <a:avLst/>
          </a:prstGeom>
          <a:solidFill>
            <a:srgbClr val="FFF2CC"/>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171" name="Google Shape;171;p27"/>
          <p:cNvSpPr/>
          <p:nvPr/>
        </p:nvSpPr>
        <p:spPr>
          <a:xfrm>
            <a:off x="6051425" y="3316038"/>
            <a:ext cx="1056600" cy="390900"/>
          </a:xfrm>
          <a:prstGeom prst="rect">
            <a:avLst/>
          </a:prstGeom>
          <a:solidFill>
            <a:srgbClr val="FFF2CC"/>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174" name="Google Shape;174;p27"/>
          <p:cNvSpPr/>
          <p:nvPr/>
        </p:nvSpPr>
        <p:spPr>
          <a:xfrm>
            <a:off x="7651625" y="3316038"/>
            <a:ext cx="1056600" cy="390900"/>
          </a:xfrm>
          <a:prstGeom prst="rect">
            <a:avLst/>
          </a:prstGeom>
          <a:solidFill>
            <a:srgbClr val="FFF2CC"/>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リポジトリ</a:t>
            </a:r>
            <a:endParaRPr sz="1000">
              <a:solidFill>
                <a:srgbClr val="666666"/>
              </a:solidFill>
              <a:latin typeface="Verdana"/>
              <a:ea typeface="Verdana"/>
              <a:cs typeface="Verdana"/>
              <a:sym typeface="Verdana"/>
            </a:endParaRPr>
          </a:p>
        </p:txBody>
      </p:sp>
      <p:sp>
        <p:nvSpPr>
          <p:cNvPr id="184" name="Google Shape;184;p27"/>
          <p:cNvSpPr/>
          <p:nvPr/>
        </p:nvSpPr>
        <p:spPr>
          <a:xfrm>
            <a:off x="6051425" y="3922413"/>
            <a:ext cx="1056600" cy="390900"/>
          </a:xfrm>
          <a:prstGeom prst="rect">
            <a:avLst/>
          </a:prstGeom>
          <a:solidFill>
            <a:srgbClr val="D9D2E9"/>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sp>
        <p:nvSpPr>
          <p:cNvPr id="185" name="Google Shape;185;p27"/>
          <p:cNvSpPr/>
          <p:nvPr/>
        </p:nvSpPr>
        <p:spPr>
          <a:xfrm>
            <a:off x="7651625" y="3922413"/>
            <a:ext cx="1056600" cy="390900"/>
          </a:xfrm>
          <a:prstGeom prst="rect">
            <a:avLst/>
          </a:prstGeom>
          <a:solidFill>
            <a:srgbClr val="D9D2E9"/>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sp>
        <p:nvSpPr>
          <p:cNvPr id="181" name="Google Shape;181;p27"/>
          <p:cNvSpPr/>
          <p:nvPr/>
        </p:nvSpPr>
        <p:spPr>
          <a:xfrm>
            <a:off x="2277300" y="3922413"/>
            <a:ext cx="1056600" cy="390900"/>
          </a:xfrm>
          <a:prstGeom prst="rect">
            <a:avLst/>
          </a:prstGeom>
          <a:solidFill>
            <a:srgbClr val="D9D2E9"/>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sp>
        <p:nvSpPr>
          <p:cNvPr id="183" name="Google Shape;183;p27"/>
          <p:cNvSpPr/>
          <p:nvPr/>
        </p:nvSpPr>
        <p:spPr>
          <a:xfrm>
            <a:off x="3867100" y="3922413"/>
            <a:ext cx="1056600" cy="390900"/>
          </a:xfrm>
          <a:prstGeom prst="rect">
            <a:avLst/>
          </a:prstGeom>
          <a:solidFill>
            <a:srgbClr val="D9D2E9"/>
          </a:solidFill>
          <a:ln cap="flat" cmpd="sng" w="9525">
            <a:solidFill>
              <a:srgbClr val="5E696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666666"/>
                </a:solidFill>
                <a:latin typeface="Verdana"/>
                <a:ea typeface="Verdana"/>
                <a:cs typeface="Verdana"/>
                <a:sym typeface="Verdana"/>
              </a:rPr>
              <a:t>作業コピー</a:t>
            </a:r>
            <a:endParaRPr sz="1000">
              <a:solidFill>
                <a:srgbClr val="666666"/>
              </a:solidFill>
              <a:latin typeface="Verdana"/>
              <a:ea typeface="Verdana"/>
              <a:cs typeface="Verdana"/>
              <a:sym typeface="Verdana"/>
            </a:endParaRPr>
          </a:p>
        </p:txBody>
      </p:sp>
      <p:sp>
        <p:nvSpPr>
          <p:cNvPr id="186" name="Google Shape;186;p27"/>
          <p:cNvSpPr txBox="1"/>
          <p:nvPr/>
        </p:nvSpPr>
        <p:spPr>
          <a:xfrm>
            <a:off x="5817875" y="1152475"/>
            <a:ext cx="2558400" cy="3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000">
                <a:solidFill>
                  <a:srgbClr val="5E696C"/>
                </a:solidFill>
                <a:latin typeface="Verdana"/>
                <a:ea typeface="Verdana"/>
                <a:cs typeface="Verdana"/>
                <a:sym typeface="Verdana"/>
              </a:rPr>
              <a:t>分散型バージョン管理システム (Git等)</a:t>
            </a:r>
            <a:endParaRPr sz="1000">
              <a:solidFill>
                <a:srgbClr val="5E696C"/>
              </a:solidFill>
              <a:latin typeface="Verdana"/>
              <a:ea typeface="Verdana"/>
              <a:cs typeface="Verdana"/>
              <a:sym typeface="Verdana"/>
            </a:endParaRPr>
          </a:p>
        </p:txBody>
      </p:sp>
      <p:cxnSp>
        <p:nvCxnSpPr>
          <p:cNvPr id="187" name="Google Shape;187;p27"/>
          <p:cNvCxnSpPr>
            <a:stCxn id="184" idx="0"/>
            <a:endCxn id="171" idx="2"/>
          </p:cNvCxnSpPr>
          <p:nvPr/>
        </p:nvCxnSpPr>
        <p:spPr>
          <a:xfrm rot="10800000">
            <a:off x="6579725" y="3707013"/>
            <a:ext cx="0" cy="215400"/>
          </a:xfrm>
          <a:prstGeom prst="straightConnector1">
            <a:avLst/>
          </a:prstGeom>
          <a:noFill/>
          <a:ln cap="flat" cmpd="sng" w="9525">
            <a:solidFill>
              <a:srgbClr val="5E696C"/>
            </a:solidFill>
            <a:prstDash val="solid"/>
            <a:round/>
            <a:headEnd len="med" w="med" type="none"/>
            <a:tailEnd len="med" w="med" type="none"/>
          </a:ln>
        </p:spPr>
      </p:cxnSp>
      <p:cxnSp>
        <p:nvCxnSpPr>
          <p:cNvPr id="188" name="Google Shape;188;p27"/>
          <p:cNvCxnSpPr>
            <a:stCxn id="185" idx="0"/>
            <a:endCxn id="174" idx="2"/>
          </p:cNvCxnSpPr>
          <p:nvPr/>
        </p:nvCxnSpPr>
        <p:spPr>
          <a:xfrm rot="10800000">
            <a:off x="8179925" y="3707013"/>
            <a:ext cx="0" cy="215400"/>
          </a:xfrm>
          <a:prstGeom prst="straightConnector1">
            <a:avLst/>
          </a:prstGeom>
          <a:noFill/>
          <a:ln cap="flat" cmpd="sng" w="9525">
            <a:solidFill>
              <a:srgbClr val="5E696C"/>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GitHub </a:t>
            </a:r>
            <a:r>
              <a:rPr lang="ja"/>
              <a:t>とは？</a:t>
            </a:r>
            <a:endParaRPr/>
          </a:p>
        </p:txBody>
      </p:sp>
      <p:sp>
        <p:nvSpPr>
          <p:cNvPr id="194" name="Google Shape;194;p28"/>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 サーバおよびその周辺機能を提供してくれる SaaS のひとつ。</a:t>
            </a:r>
            <a:endParaRPr/>
          </a:p>
          <a:p>
            <a:pPr indent="0" lvl="0" marL="0" rtl="0" algn="l">
              <a:spcBef>
                <a:spcPts val="1600"/>
              </a:spcBef>
              <a:spcAft>
                <a:spcPts val="0"/>
              </a:spcAft>
              <a:buNone/>
            </a:pPr>
            <a:r>
              <a:rPr lang="ja"/>
              <a:t>・他の類似サービスとしては Bitbucket, GitLab, OSDN 等がある。</a:t>
            </a:r>
            <a:endParaRPr/>
          </a:p>
          <a:p>
            <a:pPr indent="0" lvl="0" marL="0" rtl="0" algn="l">
              <a:spcBef>
                <a:spcPts val="1600"/>
              </a:spcBef>
              <a:spcAft>
                <a:spcPts val="0"/>
              </a:spcAft>
              <a:buNone/>
            </a:pPr>
            <a:r>
              <a:rPr lang="ja"/>
              <a:t>・他サービスに比べて GitHub は圧倒的にユーザ数が多い。</a:t>
            </a:r>
            <a:endParaRPr/>
          </a:p>
          <a:p>
            <a:pPr indent="0" lvl="0" marL="0" rtl="0" algn="l">
              <a:spcBef>
                <a:spcPts val="1600"/>
              </a:spcBef>
              <a:spcAft>
                <a:spcPts val="0"/>
              </a:spcAft>
              <a:buNone/>
            </a:pPr>
            <a:r>
              <a:rPr lang="ja"/>
              <a:t>・仕事でも GitHub 使ってるところ割と多いです。</a:t>
            </a:r>
            <a:br>
              <a:rPr lang="ja"/>
            </a:br>
            <a:r>
              <a:rPr lang="ja"/>
              <a:t>　(GitHub Business, GitHub Enterprise 等のプランがあります)</a:t>
            </a:r>
            <a:endParaRPr/>
          </a:p>
          <a:p>
            <a:pPr indent="0" lvl="0" marL="0" rtl="0" algn="l">
              <a:spcBef>
                <a:spcPts val="1600"/>
              </a:spcBef>
              <a:spcAft>
                <a:spcPts val="1600"/>
              </a:spcAft>
              <a:buNone/>
            </a:pPr>
            <a:r>
              <a:rPr lang="ja"/>
              <a:t>・</a:t>
            </a:r>
            <a:r>
              <a:rPr lang="ja" u="sng">
                <a:solidFill>
                  <a:schemeClr val="accent5"/>
                </a:solidFill>
                <a:hlinkClick r:id="rId3"/>
              </a:rPr>
              <a:t>https://github.com/trending</a:t>
            </a:r>
            <a:r>
              <a:rPr lang="ja">
                <a:solidFill>
                  <a:srgbClr val="5E696C"/>
                </a:solidFill>
              </a:rPr>
              <a:t> あたりを見ると</a:t>
            </a:r>
            <a:br>
              <a:rPr lang="ja">
                <a:solidFill>
                  <a:srgbClr val="5E696C"/>
                </a:solidFill>
              </a:rPr>
            </a:br>
            <a:r>
              <a:rPr lang="ja">
                <a:solidFill>
                  <a:srgbClr val="5E696C"/>
                </a:solidFill>
              </a:rPr>
              <a:t>　今現在盛り上がっているプロジェクトが見れます。</a:t>
            </a:r>
            <a:endParaRPr sz="1600"/>
          </a:p>
        </p:txBody>
      </p:sp>
      <p:sp>
        <p:nvSpPr>
          <p:cNvPr id="195" name="Google Shape;195;p28"/>
          <p:cNvSpPr/>
          <p:nvPr/>
        </p:nvSpPr>
        <p:spPr>
          <a:xfrm>
            <a:off x="264550" y="94225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ブラウザからでもある程度は操作可</a:t>
            </a:r>
            <a:endParaRPr sz="2400"/>
          </a:p>
        </p:txBody>
      </p:sp>
      <p:sp>
        <p:nvSpPr>
          <p:cNvPr id="201" name="Google Shape;201;p29"/>
          <p:cNvSpPr/>
          <p:nvPr/>
        </p:nvSpPr>
        <p:spPr>
          <a:xfrm>
            <a:off x="2424125" y="1132375"/>
            <a:ext cx="1621800" cy="497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rgbClr val="666666"/>
                </a:solidFill>
              </a:rPr>
              <a:t>GitHub</a:t>
            </a:r>
            <a:endParaRPr>
              <a:solidFill>
                <a:srgbClr val="666666"/>
              </a:solidFill>
            </a:endParaRPr>
          </a:p>
        </p:txBody>
      </p:sp>
      <p:sp>
        <p:nvSpPr>
          <p:cNvPr id="202" name="Google Shape;202;p29"/>
          <p:cNvSpPr/>
          <p:nvPr/>
        </p:nvSpPr>
        <p:spPr>
          <a:xfrm>
            <a:off x="2225375" y="2004175"/>
            <a:ext cx="2019300" cy="626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solidFill>
                  <a:srgbClr val="666666"/>
                </a:solidFill>
              </a:rPr>
              <a:t>作業マシン</a:t>
            </a:r>
            <a:endParaRPr sz="1200">
              <a:solidFill>
                <a:srgbClr val="666666"/>
              </a:solidFill>
            </a:endParaRPr>
          </a:p>
          <a:p>
            <a:pPr indent="0" lvl="0" marL="0" rtl="0" algn="ctr">
              <a:spcBef>
                <a:spcPts val="0"/>
              </a:spcBef>
              <a:spcAft>
                <a:spcPts val="0"/>
              </a:spcAft>
              <a:buNone/>
            </a:pPr>
            <a:r>
              <a:rPr lang="ja" sz="1200">
                <a:solidFill>
                  <a:srgbClr val="666666"/>
                </a:solidFill>
              </a:rPr>
              <a:t>Chrome</a:t>
            </a:r>
            <a:endParaRPr sz="1200">
              <a:solidFill>
                <a:srgbClr val="666666"/>
              </a:solidFill>
            </a:endParaRPr>
          </a:p>
        </p:txBody>
      </p:sp>
      <p:cxnSp>
        <p:nvCxnSpPr>
          <p:cNvPr id="203" name="Google Shape;203;p29"/>
          <p:cNvCxnSpPr>
            <a:stCxn id="202" idx="0"/>
            <a:endCxn id="201" idx="2"/>
          </p:cNvCxnSpPr>
          <p:nvPr/>
        </p:nvCxnSpPr>
        <p:spPr>
          <a:xfrm rot="10800000">
            <a:off x="3235025" y="1629475"/>
            <a:ext cx="0" cy="374700"/>
          </a:xfrm>
          <a:prstGeom prst="straightConnector1">
            <a:avLst/>
          </a:prstGeom>
          <a:noFill/>
          <a:ln cap="flat" cmpd="sng" w="9525">
            <a:solidFill>
              <a:schemeClr val="dk2"/>
            </a:solidFill>
            <a:prstDash val="solid"/>
            <a:round/>
            <a:headEnd len="med" w="med" type="none"/>
            <a:tailEnd len="med" w="med" type="none"/>
          </a:ln>
        </p:spPr>
      </p:cxnSp>
      <p:sp>
        <p:nvSpPr>
          <p:cNvPr id="204" name="Google Shape;204;p29"/>
          <p:cNvSpPr/>
          <p:nvPr/>
        </p:nvSpPr>
        <p:spPr>
          <a:xfrm>
            <a:off x="264550" y="94225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29"/>
          <p:cNvPicPr preferRelativeResize="0"/>
          <p:nvPr/>
        </p:nvPicPr>
        <p:blipFill>
          <a:blip r:embed="rId3">
            <a:alphaModFix/>
          </a:blip>
          <a:stretch>
            <a:fillRect/>
          </a:stretch>
        </p:blipFill>
        <p:spPr>
          <a:xfrm>
            <a:off x="4542750" y="2004175"/>
            <a:ext cx="3287108" cy="2963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p:nvPr/>
        </p:nvSpPr>
        <p:spPr>
          <a:xfrm>
            <a:off x="2084075" y="2532175"/>
            <a:ext cx="6893100" cy="23310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rPr>
              <a:t>例) bitcoin/bitcoin</a:t>
            </a:r>
            <a:r>
              <a:rPr lang="ja">
                <a:solidFill>
                  <a:srgbClr val="666666"/>
                </a:solidFill>
              </a:rPr>
              <a:t>リポジトリ</a:t>
            </a:r>
            <a:endParaRPr>
              <a:solidFill>
                <a:srgbClr val="666666"/>
              </a:solidFill>
            </a:endParaRPr>
          </a:p>
        </p:txBody>
      </p:sp>
      <p:sp>
        <p:nvSpPr>
          <p:cNvPr id="211" name="Google Shape;211;p30"/>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5E696C"/>
                </a:solidFill>
                <a:latin typeface="Courier New"/>
                <a:ea typeface="Courier New"/>
                <a:cs typeface="Courier New"/>
                <a:sym typeface="Courier New"/>
              </a:rPr>
              <a:t>Git における「リポジトリ」とはいわゆるひとつの「プロジェクト（</a:t>
            </a:r>
            <a:r>
              <a:rPr lang="ja" sz="1200">
                <a:solidFill>
                  <a:srgbClr val="5E696C"/>
                </a:solidFill>
                <a:latin typeface="Courier New"/>
                <a:ea typeface="Courier New"/>
                <a:cs typeface="Courier New"/>
                <a:sym typeface="Courier New"/>
              </a:rPr>
              <a:t>ソフトウェア単位）</a:t>
            </a:r>
            <a:r>
              <a:rPr lang="ja" sz="1200">
                <a:solidFill>
                  <a:srgbClr val="5E696C"/>
                </a:solidFill>
                <a:latin typeface="Courier New"/>
                <a:ea typeface="Courier New"/>
                <a:cs typeface="Courier New"/>
                <a:sym typeface="Courier New"/>
              </a:rPr>
              <a:t>」であると考えてください。</a:t>
            </a:r>
            <a:endParaRPr sz="1200">
              <a:solidFill>
                <a:srgbClr val="5E696C"/>
              </a:solidFill>
              <a:latin typeface="Courier New"/>
              <a:ea typeface="Courier New"/>
              <a:cs typeface="Courier New"/>
              <a:sym typeface="Courier New"/>
            </a:endParaRPr>
          </a:p>
          <a:p>
            <a:pPr indent="0" lvl="0" marL="0" rtl="0" algn="l">
              <a:spcBef>
                <a:spcPts val="1600"/>
              </a:spcBef>
              <a:spcAft>
                <a:spcPts val="1600"/>
              </a:spcAft>
              <a:buNone/>
            </a:pPr>
            <a:r>
              <a:rPr lang="ja" sz="1200">
                <a:solidFill>
                  <a:srgbClr val="5E696C"/>
                </a:solidFill>
                <a:latin typeface="Courier New"/>
                <a:ea typeface="Courier New"/>
                <a:cs typeface="Courier New"/>
                <a:sym typeface="Courier New"/>
              </a:rPr>
              <a:t>・</a:t>
            </a:r>
            <a:r>
              <a:rPr lang="ja" sz="1200">
                <a:solidFill>
                  <a:srgbClr val="5E696C"/>
                </a:solidFill>
                <a:latin typeface="Courier New"/>
                <a:ea typeface="Courier New"/>
                <a:cs typeface="Courier New"/>
                <a:sym typeface="Courier New"/>
              </a:rPr>
              <a:t>リポジトリはプロジェクトに必要な複数のファイルを保持します。</a:t>
            </a:r>
            <a:br>
              <a:rPr lang="ja" sz="1200">
                <a:solidFill>
                  <a:srgbClr val="5E696C"/>
                </a:solidFill>
                <a:latin typeface="Courier New"/>
                <a:ea typeface="Courier New"/>
                <a:cs typeface="Courier New"/>
                <a:sym typeface="Courier New"/>
              </a:rPr>
            </a:br>
            <a:r>
              <a:rPr lang="ja" sz="1200">
                <a:solidFill>
                  <a:srgbClr val="5E696C"/>
                </a:solidFill>
                <a:latin typeface="Courier New"/>
                <a:ea typeface="Courier New"/>
                <a:cs typeface="Courier New"/>
                <a:sym typeface="Courier New"/>
              </a:rPr>
              <a:t>・また、これまでのすべての変更履歴を保持します。</a:t>
            </a:r>
            <a:endParaRPr sz="1200">
              <a:solidFill>
                <a:srgbClr val="5E696C"/>
              </a:solidFill>
              <a:latin typeface="Courier New"/>
              <a:ea typeface="Courier New"/>
              <a:cs typeface="Courier New"/>
              <a:sym typeface="Courier New"/>
            </a:endParaRPr>
          </a:p>
        </p:txBody>
      </p:sp>
      <p:sp>
        <p:nvSpPr>
          <p:cNvPr id="212" name="Google Shape;212;p30"/>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リポジトリ</a:t>
            </a:r>
            <a:endParaRPr/>
          </a:p>
        </p:txBody>
      </p:sp>
      <p:sp>
        <p:nvSpPr>
          <p:cNvPr id="213" name="Google Shape;213;p30"/>
          <p:cNvSpPr/>
          <p:nvPr/>
        </p:nvSpPr>
        <p:spPr>
          <a:xfrm>
            <a:off x="264550" y="118672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5264810" y="4044038"/>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5264798" y="3445963"/>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5264814" y="2819301"/>
            <a:ext cx="246300" cy="2466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 name="Google Shape;217;p30"/>
          <p:cNvCxnSpPr>
            <a:endCxn id="214" idx="4"/>
          </p:cNvCxnSpPr>
          <p:nvPr/>
        </p:nvCxnSpPr>
        <p:spPr>
          <a:xfrm rot="10800000">
            <a:off x="5387960" y="4290638"/>
            <a:ext cx="0" cy="572400"/>
          </a:xfrm>
          <a:prstGeom prst="straightConnector1">
            <a:avLst/>
          </a:prstGeom>
          <a:noFill/>
          <a:ln cap="flat" cmpd="sng" w="9525">
            <a:solidFill>
              <a:schemeClr val="dk2"/>
            </a:solidFill>
            <a:prstDash val="dash"/>
            <a:round/>
            <a:headEnd len="med" w="med" type="none"/>
            <a:tailEnd len="med" w="med" type="none"/>
          </a:ln>
        </p:spPr>
      </p:cxnSp>
      <p:cxnSp>
        <p:nvCxnSpPr>
          <p:cNvPr id="218" name="Google Shape;218;p30"/>
          <p:cNvCxnSpPr>
            <a:stCxn id="214" idx="0"/>
            <a:endCxn id="215" idx="4"/>
          </p:cNvCxnSpPr>
          <p:nvPr/>
        </p:nvCxnSpPr>
        <p:spPr>
          <a:xfrm rot="10800000">
            <a:off x="5387960" y="3692438"/>
            <a:ext cx="0" cy="3516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30"/>
          <p:cNvCxnSpPr>
            <a:stCxn id="215" idx="0"/>
            <a:endCxn id="216" idx="4"/>
          </p:cNvCxnSpPr>
          <p:nvPr/>
        </p:nvCxnSpPr>
        <p:spPr>
          <a:xfrm rot="10800000">
            <a:off x="5387948" y="3065863"/>
            <a:ext cx="0" cy="3801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30"/>
          <p:cNvSpPr/>
          <p:nvPr/>
        </p:nvSpPr>
        <p:spPr>
          <a:xfrm>
            <a:off x="5746750" y="27865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19:39:55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Merge #13530: bench: Add missing pow.h header</a:t>
            </a:r>
            <a:endParaRPr sz="800">
              <a:solidFill>
                <a:srgbClr val="666666"/>
              </a:solidFill>
              <a:latin typeface="Courier New"/>
              <a:ea typeface="Courier New"/>
              <a:cs typeface="Courier New"/>
              <a:sym typeface="Courier New"/>
            </a:endParaRPr>
          </a:p>
        </p:txBody>
      </p:sp>
      <p:sp>
        <p:nvSpPr>
          <p:cNvPr id="221" name="Google Shape;221;p30"/>
          <p:cNvSpPr/>
          <p:nvPr/>
        </p:nvSpPr>
        <p:spPr>
          <a:xfrm>
            <a:off x="5746750" y="33961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19:24:01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bench: Add missing pow.h header</a:t>
            </a:r>
            <a:endParaRPr sz="800">
              <a:solidFill>
                <a:srgbClr val="666666"/>
              </a:solidFill>
              <a:latin typeface="Courier New"/>
              <a:ea typeface="Courier New"/>
              <a:cs typeface="Courier New"/>
              <a:sym typeface="Courier New"/>
            </a:endParaRPr>
          </a:p>
        </p:txBody>
      </p:sp>
      <p:sp>
        <p:nvSpPr>
          <p:cNvPr id="222" name="Google Shape;222;p30"/>
          <p:cNvSpPr/>
          <p:nvPr/>
        </p:nvSpPr>
        <p:spPr>
          <a:xfrm>
            <a:off x="5746750" y="4005775"/>
            <a:ext cx="3035700" cy="461400"/>
          </a:xfrm>
          <a:prstGeom prst="wedgeRectCallout">
            <a:avLst>
              <a:gd fmla="val -54906" name="adj1"/>
              <a:gd fmla="val -1283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2018-06-24 18:52:27 +0200</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Wladimir J. van der Laan &lt;laanwj@gmail.com&gt;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Merge #13160: wallet: Unlock spent outputs</a:t>
            </a:r>
            <a:endParaRPr sz="800">
              <a:solidFill>
                <a:srgbClr val="666666"/>
              </a:solidFill>
              <a:latin typeface="Courier New"/>
              <a:ea typeface="Courier New"/>
              <a:cs typeface="Courier New"/>
              <a:sym typeface="Courier New"/>
            </a:endParaRPr>
          </a:p>
        </p:txBody>
      </p:sp>
      <p:sp>
        <p:nvSpPr>
          <p:cNvPr id="223" name="Google Shape;223;p30"/>
          <p:cNvSpPr/>
          <p:nvPr/>
        </p:nvSpPr>
        <p:spPr>
          <a:xfrm>
            <a:off x="2184400" y="2981850"/>
            <a:ext cx="2844600" cy="1714500"/>
          </a:xfrm>
          <a:prstGeom prst="wedgeRectCallout">
            <a:avLst>
              <a:gd fmla="val 56537" name="adj1"/>
              <a:gd fmla="val -4715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a:solidFill>
                  <a:srgbClr val="666666"/>
                </a:solidFill>
                <a:latin typeface="Courier New"/>
                <a:ea typeface="Courier New"/>
                <a:cs typeface="Courier New"/>
                <a:sym typeface="Courier New"/>
              </a:rPr>
              <a:t>src/</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util.cpp</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util.h</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uint256.cpp</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uint256.h</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doc/</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files.md</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  bips.md</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COPYING</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README.md</a:t>
            </a:r>
            <a:br>
              <a:rPr lang="ja" sz="800">
                <a:solidFill>
                  <a:srgbClr val="666666"/>
                </a:solidFill>
                <a:latin typeface="Courier New"/>
                <a:ea typeface="Courier New"/>
                <a:cs typeface="Courier New"/>
                <a:sym typeface="Courier New"/>
              </a:rPr>
            </a:br>
            <a:r>
              <a:rPr lang="ja"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ja" sz="800">
                <a:solidFill>
                  <a:srgbClr val="666666"/>
                </a:solidFill>
                <a:latin typeface="Courier New"/>
                <a:ea typeface="Courier New"/>
                <a:cs typeface="Courier New"/>
                <a:sym typeface="Courier New"/>
              </a:rPr>
              <a:t>....</a:t>
            </a:r>
            <a:endParaRPr sz="800">
              <a:solidFill>
                <a:srgbClr val="666666"/>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コミット説明</a:t>
            </a:r>
            <a:endParaRPr/>
          </a:p>
        </p:txBody>
      </p:sp>
      <p:sp>
        <p:nvSpPr>
          <p:cNvPr id="229" name="Google Shape;229;p31"/>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だいたいこんな形の図で示されます。</a:t>
            </a:r>
            <a:endParaRPr/>
          </a:p>
        </p:txBody>
      </p:sp>
      <p:sp>
        <p:nvSpPr>
          <p:cNvPr id="230" name="Google Shape;230;p31"/>
          <p:cNvSpPr/>
          <p:nvPr/>
        </p:nvSpPr>
        <p:spPr>
          <a:xfrm>
            <a:off x="2305247"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3240690"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4281536"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5216998" y="25976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31"/>
          <p:cNvCxnSpPr>
            <a:stCxn id="230" idx="6"/>
            <a:endCxn id="231" idx="2"/>
          </p:cNvCxnSpPr>
          <p:nvPr/>
        </p:nvCxnSpPr>
        <p:spPr>
          <a:xfrm>
            <a:off x="2706647" y="2798325"/>
            <a:ext cx="534000" cy="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31"/>
          <p:cNvCxnSpPr>
            <a:stCxn id="231" idx="6"/>
            <a:endCxn id="232" idx="2"/>
          </p:cNvCxnSpPr>
          <p:nvPr/>
        </p:nvCxnSpPr>
        <p:spPr>
          <a:xfrm>
            <a:off x="3642090" y="2798325"/>
            <a:ext cx="639300" cy="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31"/>
          <p:cNvCxnSpPr>
            <a:stCxn id="232" idx="6"/>
            <a:endCxn id="233" idx="2"/>
          </p:cNvCxnSpPr>
          <p:nvPr/>
        </p:nvCxnSpPr>
        <p:spPr>
          <a:xfrm>
            <a:off x="4682936" y="2798325"/>
            <a:ext cx="534000" cy="0"/>
          </a:xfrm>
          <a:prstGeom prst="straightConnector1">
            <a:avLst/>
          </a:prstGeom>
          <a:noFill/>
          <a:ln cap="flat" cmpd="sng" w="9525">
            <a:solidFill>
              <a:schemeClr val="dk2"/>
            </a:solidFill>
            <a:prstDash val="solid"/>
            <a:round/>
            <a:headEnd len="med" w="med" type="none"/>
            <a:tailEnd len="med" w="med" type="none"/>
          </a:ln>
        </p:spPr>
      </p:cxnSp>
      <p:sp>
        <p:nvSpPr>
          <p:cNvPr id="237" name="Google Shape;237;p31"/>
          <p:cNvSpPr/>
          <p:nvPr/>
        </p:nvSpPr>
        <p:spPr>
          <a:xfrm>
            <a:off x="2083975" y="3248577"/>
            <a:ext cx="959100" cy="235800"/>
          </a:xfrm>
          <a:prstGeom prst="wedgeRectCallout">
            <a:avLst>
              <a:gd fmla="val -9568" name="adj1"/>
              <a:gd fmla="val -131499"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Add two files</a:t>
            </a:r>
            <a:endParaRPr sz="1000">
              <a:solidFill>
                <a:srgbClr val="666666"/>
              </a:solidFill>
            </a:endParaRPr>
          </a:p>
        </p:txBody>
      </p:sp>
      <p:sp>
        <p:nvSpPr>
          <p:cNvPr id="238" name="Google Shape;238;p31"/>
          <p:cNvSpPr/>
          <p:nvPr/>
        </p:nvSpPr>
        <p:spPr>
          <a:xfrm>
            <a:off x="3240690" y="3261989"/>
            <a:ext cx="959100" cy="235800"/>
          </a:xfrm>
          <a:prstGeom prst="wedgeRectCallout">
            <a:avLst>
              <a:gd fmla="val -29873" name="adj1"/>
              <a:gd fmla="val -14244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Change a.txt</a:t>
            </a:r>
            <a:endParaRPr sz="1000">
              <a:solidFill>
                <a:srgbClr val="666666"/>
              </a:solidFill>
            </a:endParaRPr>
          </a:p>
        </p:txBody>
      </p:sp>
      <p:sp>
        <p:nvSpPr>
          <p:cNvPr id="239" name="Google Shape;239;p31"/>
          <p:cNvSpPr/>
          <p:nvPr/>
        </p:nvSpPr>
        <p:spPr>
          <a:xfrm>
            <a:off x="4683009" y="3434758"/>
            <a:ext cx="2123700" cy="533100"/>
          </a:xfrm>
          <a:prstGeom prst="wedgeRectCallout">
            <a:avLst>
              <a:gd fmla="val -33792" name="adj1"/>
              <a:gd fmla="val -8606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さらに新しいコミットがあれば、</a:t>
            </a:r>
            <a:br>
              <a:rPr lang="ja" sz="1000">
                <a:solidFill>
                  <a:srgbClr val="666666"/>
                </a:solidFill>
              </a:rPr>
            </a:br>
            <a:r>
              <a:rPr lang="ja" sz="1000">
                <a:solidFill>
                  <a:srgbClr val="666666"/>
                </a:solidFill>
              </a:rPr>
              <a:t>どんどん右に追加されていく</a:t>
            </a:r>
            <a:endParaRPr sz="1000">
              <a:solidFill>
                <a:srgbClr val="666666"/>
              </a:solidFill>
            </a:endParaRPr>
          </a:p>
        </p:txBody>
      </p:sp>
      <p:sp>
        <p:nvSpPr>
          <p:cNvPr id="240" name="Google Shape;240;p31"/>
          <p:cNvSpPr/>
          <p:nvPr/>
        </p:nvSpPr>
        <p:spPr>
          <a:xfrm rot="-5400000">
            <a:off x="4884422" y="2312433"/>
            <a:ext cx="248100" cy="1562400"/>
          </a:xfrm>
          <a:prstGeom prst="leftBrace">
            <a:avLst>
              <a:gd fmla="val 8333" name="adj1"/>
              <a:gd fmla="val 50000" name="adj2"/>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a:off x="2083975" y="1933525"/>
            <a:ext cx="3759000" cy="5079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txBox="1"/>
          <p:nvPr/>
        </p:nvSpPr>
        <p:spPr>
          <a:xfrm>
            <a:off x="3447275" y="1989494"/>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sp>
        <p:nvSpPr>
          <p:cNvPr id="243" name="Google Shape;243;p31"/>
          <p:cNvSpPr/>
          <p:nvPr/>
        </p:nvSpPr>
        <p:spPr>
          <a:xfrm>
            <a:off x="264550" y="144390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イベント案内</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コミット説明</a:t>
            </a:r>
            <a:endParaRPr/>
          </a:p>
        </p:txBody>
      </p:sp>
      <p:sp>
        <p:nvSpPr>
          <p:cNvPr id="249" name="Google Shape;249;p32"/>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縦型で書かれることもあります。</a:t>
            </a:r>
            <a:endParaRPr/>
          </a:p>
        </p:txBody>
      </p:sp>
      <p:sp>
        <p:nvSpPr>
          <p:cNvPr id="250" name="Google Shape;250;p32"/>
          <p:cNvSpPr/>
          <p:nvPr/>
        </p:nvSpPr>
        <p:spPr>
          <a:xfrm>
            <a:off x="4211372" y="424125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2"/>
          <p:cNvSpPr/>
          <p:nvPr/>
        </p:nvSpPr>
        <p:spPr>
          <a:xfrm>
            <a:off x="4211365" y="34518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2"/>
          <p:cNvSpPr/>
          <p:nvPr/>
        </p:nvSpPr>
        <p:spPr>
          <a:xfrm>
            <a:off x="4211386" y="266240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
          <p:cNvSpPr/>
          <p:nvPr/>
        </p:nvSpPr>
        <p:spPr>
          <a:xfrm>
            <a:off x="4211373" y="19021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32"/>
          <p:cNvCxnSpPr>
            <a:stCxn id="250" idx="0"/>
            <a:endCxn id="251" idx="4"/>
          </p:cNvCxnSpPr>
          <p:nvPr/>
        </p:nvCxnSpPr>
        <p:spPr>
          <a:xfrm rot="10800000">
            <a:off x="4412072" y="3853350"/>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32"/>
          <p:cNvCxnSpPr>
            <a:stCxn id="251" idx="0"/>
            <a:endCxn id="252" idx="4"/>
          </p:cNvCxnSpPr>
          <p:nvPr/>
        </p:nvCxnSpPr>
        <p:spPr>
          <a:xfrm rot="10800000">
            <a:off x="4412065" y="3063925"/>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32"/>
          <p:cNvCxnSpPr>
            <a:stCxn id="252" idx="0"/>
            <a:endCxn id="253" idx="4"/>
          </p:cNvCxnSpPr>
          <p:nvPr/>
        </p:nvCxnSpPr>
        <p:spPr>
          <a:xfrm rot="10800000">
            <a:off x="4412086" y="2303600"/>
            <a:ext cx="0" cy="358800"/>
          </a:xfrm>
          <a:prstGeom prst="straightConnector1">
            <a:avLst/>
          </a:prstGeom>
          <a:noFill/>
          <a:ln cap="flat" cmpd="sng" w="9525">
            <a:solidFill>
              <a:schemeClr val="dk2"/>
            </a:solidFill>
            <a:prstDash val="solid"/>
            <a:round/>
            <a:headEnd len="med" w="med" type="none"/>
            <a:tailEnd len="med" w="med" type="none"/>
          </a:ln>
        </p:spPr>
      </p:cxnSp>
      <p:sp>
        <p:nvSpPr>
          <p:cNvPr id="257" name="Google Shape;257;p32"/>
          <p:cNvSpPr/>
          <p:nvPr/>
        </p:nvSpPr>
        <p:spPr>
          <a:xfrm>
            <a:off x="4950650" y="4363702"/>
            <a:ext cx="959100" cy="235800"/>
          </a:xfrm>
          <a:prstGeom prst="wedgeRectCallout">
            <a:avLst>
              <a:gd fmla="val -69500" name="adj1"/>
              <a:gd fmla="val -17134"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Add two files</a:t>
            </a:r>
            <a:endParaRPr sz="1000">
              <a:solidFill>
                <a:srgbClr val="666666"/>
              </a:solidFill>
            </a:endParaRPr>
          </a:p>
        </p:txBody>
      </p:sp>
      <p:sp>
        <p:nvSpPr>
          <p:cNvPr id="258" name="Google Shape;258;p32"/>
          <p:cNvSpPr/>
          <p:nvPr/>
        </p:nvSpPr>
        <p:spPr>
          <a:xfrm>
            <a:off x="4950640" y="3534614"/>
            <a:ext cx="959100" cy="235800"/>
          </a:xfrm>
          <a:prstGeom prst="wedgeRectCallout">
            <a:avLst>
              <a:gd fmla="val -67719" name="adj1"/>
              <a:gd fmla="val 891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Change a.txt</a:t>
            </a:r>
            <a:endParaRPr sz="1000">
              <a:solidFill>
                <a:srgbClr val="666666"/>
              </a:solidFill>
            </a:endParaRPr>
          </a:p>
        </p:txBody>
      </p:sp>
      <p:sp>
        <p:nvSpPr>
          <p:cNvPr id="259" name="Google Shape;259;p32"/>
          <p:cNvSpPr/>
          <p:nvPr/>
        </p:nvSpPr>
        <p:spPr>
          <a:xfrm>
            <a:off x="5241134" y="2178608"/>
            <a:ext cx="2123700" cy="533100"/>
          </a:xfrm>
          <a:prstGeom prst="wedgeRectCallout">
            <a:avLst>
              <a:gd fmla="val -58828" name="adj1"/>
              <a:gd fmla="val 3211"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さらに新しいコミットがあれば、</a:t>
            </a:r>
            <a:br>
              <a:rPr lang="ja" sz="1000">
                <a:solidFill>
                  <a:srgbClr val="666666"/>
                </a:solidFill>
              </a:rPr>
            </a:br>
            <a:r>
              <a:rPr lang="ja" sz="1000">
                <a:solidFill>
                  <a:srgbClr val="666666"/>
                </a:solidFill>
              </a:rPr>
              <a:t>どんどん上に追加されていく</a:t>
            </a:r>
            <a:endParaRPr sz="1000">
              <a:solidFill>
                <a:srgbClr val="666666"/>
              </a:solidFill>
            </a:endParaRPr>
          </a:p>
        </p:txBody>
      </p:sp>
      <p:sp>
        <p:nvSpPr>
          <p:cNvPr id="260" name="Google Shape;260;p32"/>
          <p:cNvSpPr/>
          <p:nvPr/>
        </p:nvSpPr>
        <p:spPr>
          <a:xfrm rot="10800000">
            <a:off x="4702547" y="1701808"/>
            <a:ext cx="248100" cy="1562400"/>
          </a:xfrm>
          <a:prstGeom prst="leftBrace">
            <a:avLst>
              <a:gd fmla="val 8333" name="adj1"/>
              <a:gd fmla="val 50000" name="adj2"/>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2"/>
          <p:cNvSpPr/>
          <p:nvPr/>
        </p:nvSpPr>
        <p:spPr>
          <a:xfrm rot="-5400000">
            <a:off x="2030425" y="2903408"/>
            <a:ext cx="2941200" cy="6300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txBox="1"/>
          <p:nvPr/>
        </p:nvSpPr>
        <p:spPr>
          <a:xfrm>
            <a:off x="2597663" y="2971235"/>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sp>
        <p:nvSpPr>
          <p:cNvPr id="263" name="Google Shape;263;p32"/>
          <p:cNvSpPr/>
          <p:nvPr/>
        </p:nvSpPr>
        <p:spPr>
          <a:xfrm>
            <a:off x="264550" y="144390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3"/>
          <p:cNvSpPr/>
          <p:nvPr/>
        </p:nvSpPr>
        <p:spPr>
          <a:xfrm>
            <a:off x="4893125" y="2283122"/>
            <a:ext cx="3786000" cy="1815000"/>
          </a:xfrm>
          <a:prstGeom prst="wedgeRectCallout">
            <a:avLst>
              <a:gd fmla="val -65262" name="adj1"/>
              <a:gd fmla="val 561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rgbClr val="666666"/>
              </a:solidFill>
            </a:endParaRPr>
          </a:p>
        </p:txBody>
      </p:sp>
      <p:sp>
        <p:nvSpPr>
          <p:cNvPr id="269" name="Google Shape;269;p33"/>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a:t>
            </a:r>
            <a:r>
              <a:rPr lang="ja"/>
              <a:t>コミット</a:t>
            </a:r>
            <a:r>
              <a:rPr lang="ja"/>
              <a:t>オブジェクト」</a:t>
            </a:r>
            <a:endParaRPr/>
          </a:p>
        </p:txBody>
      </p:sp>
      <p:sp>
        <p:nvSpPr>
          <p:cNvPr id="270" name="Google Shape;270;p33"/>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・「概念」としては差分が保管されていると考えて支障無いです。</a:t>
            </a:r>
            <a:br>
              <a:rPr lang="ja" sz="1200"/>
            </a:br>
            <a:r>
              <a:rPr lang="ja" sz="1200"/>
              <a:t>・ですが、実際には「その時点でのファイル内容がまるごと」保管されています。</a:t>
            </a:r>
            <a:br>
              <a:rPr lang="ja" sz="1200"/>
            </a:br>
            <a:r>
              <a:rPr lang="ja" sz="1200"/>
              <a:t>（でもそういう構造は最初は気にしなくても良いです。豆知識程度に。）</a:t>
            </a:r>
            <a:endParaRPr sz="1200"/>
          </a:p>
        </p:txBody>
      </p:sp>
      <p:sp>
        <p:nvSpPr>
          <p:cNvPr id="271" name="Google Shape;271;p33"/>
          <p:cNvSpPr/>
          <p:nvPr/>
        </p:nvSpPr>
        <p:spPr>
          <a:xfrm>
            <a:off x="264550" y="144390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p:nvPr/>
        </p:nvSpPr>
        <p:spPr>
          <a:xfrm>
            <a:off x="3830365" y="38328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p:nvPr/>
        </p:nvSpPr>
        <p:spPr>
          <a:xfrm>
            <a:off x="3830386" y="3043400"/>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
          <p:cNvSpPr/>
          <p:nvPr/>
        </p:nvSpPr>
        <p:spPr>
          <a:xfrm>
            <a:off x="3830373" y="2283125"/>
            <a:ext cx="401400" cy="401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33"/>
          <p:cNvCxnSpPr>
            <a:stCxn id="272" idx="0"/>
            <a:endCxn id="273" idx="4"/>
          </p:cNvCxnSpPr>
          <p:nvPr/>
        </p:nvCxnSpPr>
        <p:spPr>
          <a:xfrm rot="10800000">
            <a:off x="4031065" y="3444925"/>
            <a:ext cx="0" cy="3879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33"/>
          <p:cNvCxnSpPr>
            <a:stCxn id="273" idx="0"/>
            <a:endCxn id="274" idx="4"/>
          </p:cNvCxnSpPr>
          <p:nvPr/>
        </p:nvCxnSpPr>
        <p:spPr>
          <a:xfrm rot="10800000">
            <a:off x="4031086" y="2684600"/>
            <a:ext cx="0" cy="358800"/>
          </a:xfrm>
          <a:prstGeom prst="straightConnector1">
            <a:avLst/>
          </a:prstGeom>
          <a:noFill/>
          <a:ln cap="flat" cmpd="sng" w="9525">
            <a:solidFill>
              <a:schemeClr val="dk2"/>
            </a:solidFill>
            <a:prstDash val="solid"/>
            <a:round/>
            <a:headEnd len="med" w="med" type="none"/>
            <a:tailEnd len="med" w="med" type="none"/>
          </a:ln>
        </p:spPr>
      </p:cxnSp>
      <p:sp>
        <p:nvSpPr>
          <p:cNvPr id="277" name="Google Shape;277;p33"/>
          <p:cNvSpPr/>
          <p:nvPr/>
        </p:nvSpPr>
        <p:spPr>
          <a:xfrm rot="-5400000">
            <a:off x="1762075" y="3171599"/>
            <a:ext cx="2715900" cy="630000"/>
          </a:xfrm>
          <a:prstGeom prst="rightArrow">
            <a:avLst>
              <a:gd fmla="val 50000" name="adj1"/>
              <a:gd fmla="val 50000" name="adj2"/>
            </a:avLst>
          </a:prstGeom>
          <a:solidFill>
            <a:srgbClr val="A4C2F4">
              <a:alpha val="25000"/>
            </a:srgbClr>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
          <p:cNvSpPr txBox="1"/>
          <p:nvPr/>
        </p:nvSpPr>
        <p:spPr>
          <a:xfrm>
            <a:off x="2216663" y="3199960"/>
            <a:ext cx="856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3C78D8"/>
                </a:solidFill>
              </a:rPr>
              <a:t>時系列</a:t>
            </a:r>
            <a:endParaRPr>
              <a:solidFill>
                <a:srgbClr val="3C78D8"/>
              </a:solidFill>
            </a:endParaRPr>
          </a:p>
        </p:txBody>
      </p:sp>
      <p:pic>
        <p:nvPicPr>
          <p:cNvPr id="279" name="Google Shape;279;p33"/>
          <p:cNvPicPr preferRelativeResize="0"/>
          <p:nvPr/>
        </p:nvPicPr>
        <p:blipFill>
          <a:blip r:embed="rId3">
            <a:alphaModFix/>
          </a:blip>
          <a:stretch>
            <a:fillRect/>
          </a:stretch>
        </p:blipFill>
        <p:spPr>
          <a:xfrm>
            <a:off x="5060625" y="2447000"/>
            <a:ext cx="3484699" cy="1553575"/>
          </a:xfrm>
          <a:prstGeom prst="rect">
            <a:avLst/>
          </a:prstGeom>
          <a:noFill/>
          <a:ln>
            <a:noFill/>
          </a:ln>
        </p:spPr>
      </p:pic>
      <p:cxnSp>
        <p:nvCxnSpPr>
          <p:cNvPr id="280" name="Google Shape;280;p33"/>
          <p:cNvCxnSpPr>
            <a:endCxn id="272" idx="4"/>
          </p:cNvCxnSpPr>
          <p:nvPr/>
        </p:nvCxnSpPr>
        <p:spPr>
          <a:xfrm rot="10800000">
            <a:off x="4031065" y="4234225"/>
            <a:ext cx="0" cy="80520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a:t>
            </a:r>
            <a:endParaRPr sz="2800"/>
          </a:p>
        </p:txBody>
      </p:sp>
      <p:sp>
        <p:nvSpPr>
          <p:cNvPr id="286" name="Google Shape;286;p34"/>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並行作業をするときに「ブランチ」が用いられます。</a:t>
            </a:r>
            <a:endParaRPr/>
          </a:p>
        </p:txBody>
      </p:sp>
      <p:sp>
        <p:nvSpPr>
          <p:cNvPr id="287" name="Google Shape;287;p34"/>
          <p:cNvSpPr/>
          <p:nvPr/>
        </p:nvSpPr>
        <p:spPr>
          <a:xfrm>
            <a:off x="264550" y="16883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305249"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p:nvPr/>
        </p:nvSpPr>
        <p:spPr>
          <a:xfrm>
            <a:off x="2862460"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
          <p:cNvSpPr/>
          <p:nvPr/>
        </p:nvSpPr>
        <p:spPr>
          <a:xfrm>
            <a:off x="3482455"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p:nvPr/>
        </p:nvSpPr>
        <p:spPr>
          <a:xfrm>
            <a:off x="403967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2" name="Google Shape;292;p34"/>
          <p:cNvCxnSpPr>
            <a:stCxn id="288" idx="6"/>
            <a:endCxn id="289" idx="2"/>
          </p:cNvCxnSpPr>
          <p:nvPr/>
        </p:nvCxnSpPr>
        <p:spPr>
          <a:xfrm>
            <a:off x="2544349" y="28695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34"/>
          <p:cNvCxnSpPr>
            <a:stCxn id="289" idx="6"/>
            <a:endCxn id="290" idx="2"/>
          </p:cNvCxnSpPr>
          <p:nvPr/>
        </p:nvCxnSpPr>
        <p:spPr>
          <a:xfrm>
            <a:off x="3101560" y="28695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34"/>
          <p:cNvCxnSpPr>
            <a:stCxn id="290" idx="6"/>
            <a:endCxn id="291" idx="2"/>
          </p:cNvCxnSpPr>
          <p:nvPr/>
        </p:nvCxnSpPr>
        <p:spPr>
          <a:xfrm>
            <a:off x="3721555" y="2869575"/>
            <a:ext cx="318000" cy="0"/>
          </a:xfrm>
          <a:prstGeom prst="straightConnector1">
            <a:avLst/>
          </a:prstGeom>
          <a:noFill/>
          <a:ln cap="flat" cmpd="sng" w="9525">
            <a:solidFill>
              <a:schemeClr val="dk2"/>
            </a:solidFill>
            <a:prstDash val="solid"/>
            <a:round/>
            <a:headEnd len="med" w="med" type="none"/>
            <a:tailEnd len="med" w="med" type="none"/>
          </a:ln>
        </p:spPr>
      </p:cxnSp>
      <p:sp>
        <p:nvSpPr>
          <p:cNvPr id="295" name="Google Shape;295;p34"/>
          <p:cNvSpPr/>
          <p:nvPr/>
        </p:nvSpPr>
        <p:spPr>
          <a:xfrm>
            <a:off x="3976764"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a:off x="4511952"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5304677"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4"/>
          <p:cNvSpPr/>
          <p:nvPr/>
        </p:nvSpPr>
        <p:spPr>
          <a:xfrm>
            <a:off x="46595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a:off x="56471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63633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4"/>
          <p:cNvCxnSpPr>
            <a:stCxn id="291" idx="6"/>
            <a:endCxn id="298" idx="2"/>
          </p:cNvCxnSpPr>
          <p:nvPr/>
        </p:nvCxnSpPr>
        <p:spPr>
          <a:xfrm>
            <a:off x="4278777" y="28695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34"/>
          <p:cNvCxnSpPr>
            <a:stCxn id="298" idx="6"/>
            <a:endCxn id="299" idx="2"/>
          </p:cNvCxnSpPr>
          <p:nvPr/>
        </p:nvCxnSpPr>
        <p:spPr>
          <a:xfrm>
            <a:off x="4898652" y="2869575"/>
            <a:ext cx="748500" cy="0"/>
          </a:xfrm>
          <a:prstGeom prst="straightConnector1">
            <a:avLst/>
          </a:prstGeom>
          <a:noFill/>
          <a:ln cap="flat" cmpd="sng" w="9525">
            <a:solidFill>
              <a:schemeClr val="dk2"/>
            </a:solidFill>
            <a:prstDash val="solid"/>
            <a:round/>
            <a:headEnd len="med" w="med" type="none"/>
            <a:tailEnd len="med" w="med" type="none"/>
          </a:ln>
        </p:spPr>
      </p:cxnSp>
      <p:sp>
        <p:nvSpPr>
          <p:cNvPr id="303" name="Google Shape;303;p34"/>
          <p:cNvSpPr/>
          <p:nvPr/>
        </p:nvSpPr>
        <p:spPr>
          <a:xfrm>
            <a:off x="68739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 name="Google Shape;304;p34"/>
          <p:cNvCxnSpPr>
            <a:stCxn id="290" idx="7"/>
            <a:endCxn id="295" idx="3"/>
          </p:cNvCxnSpPr>
          <p:nvPr/>
        </p:nvCxnSpPr>
        <p:spPr>
          <a:xfrm flipH="1" rot="10800000">
            <a:off x="3686540" y="24454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34"/>
          <p:cNvCxnSpPr>
            <a:stCxn id="295" idx="6"/>
            <a:endCxn id="296" idx="2"/>
          </p:cNvCxnSpPr>
          <p:nvPr/>
        </p:nvCxnSpPr>
        <p:spPr>
          <a:xfrm>
            <a:off x="4215864" y="23607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34"/>
          <p:cNvCxnSpPr>
            <a:stCxn id="296" idx="6"/>
            <a:endCxn id="297" idx="2"/>
          </p:cNvCxnSpPr>
          <p:nvPr/>
        </p:nvCxnSpPr>
        <p:spPr>
          <a:xfrm>
            <a:off x="4751052" y="2360775"/>
            <a:ext cx="553500" cy="0"/>
          </a:xfrm>
          <a:prstGeom prst="straightConnector1">
            <a:avLst/>
          </a:prstGeom>
          <a:noFill/>
          <a:ln cap="flat" cmpd="sng" w="9525">
            <a:solidFill>
              <a:schemeClr val="dk2"/>
            </a:solidFill>
            <a:prstDash val="solid"/>
            <a:round/>
            <a:headEnd len="med" w="med" type="none"/>
            <a:tailEnd len="med" w="med" type="none"/>
          </a:ln>
        </p:spPr>
      </p:cxnSp>
      <p:sp>
        <p:nvSpPr>
          <p:cNvPr id="307" name="Google Shape;307;p34"/>
          <p:cNvSpPr/>
          <p:nvPr/>
        </p:nvSpPr>
        <p:spPr>
          <a:xfrm>
            <a:off x="5187089"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34"/>
          <p:cNvCxnSpPr>
            <a:stCxn id="307" idx="1"/>
            <a:endCxn id="298" idx="5"/>
          </p:cNvCxnSpPr>
          <p:nvPr/>
        </p:nvCxnSpPr>
        <p:spPr>
          <a:xfrm rot="10800000">
            <a:off x="4863604" y="2954140"/>
            <a:ext cx="358500" cy="226200"/>
          </a:xfrm>
          <a:prstGeom prst="straightConnector1">
            <a:avLst/>
          </a:prstGeom>
          <a:noFill/>
          <a:ln cap="flat" cmpd="sng" w="9525">
            <a:solidFill>
              <a:schemeClr val="dk2"/>
            </a:solidFill>
            <a:prstDash val="solid"/>
            <a:round/>
            <a:headEnd len="med" w="med" type="none"/>
            <a:tailEnd len="med" w="med" type="none"/>
          </a:ln>
        </p:spPr>
      </p:cxnSp>
      <p:sp>
        <p:nvSpPr>
          <p:cNvPr id="309" name="Google Shape;309;p34"/>
          <p:cNvSpPr/>
          <p:nvPr/>
        </p:nvSpPr>
        <p:spPr>
          <a:xfrm>
            <a:off x="5973552"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0" name="Google Shape;310;p34"/>
          <p:cNvCxnSpPr>
            <a:stCxn id="309" idx="2"/>
            <a:endCxn id="307" idx="6"/>
          </p:cNvCxnSpPr>
          <p:nvPr/>
        </p:nvCxnSpPr>
        <p:spPr>
          <a:xfrm rot="10800000">
            <a:off x="5426052" y="3264875"/>
            <a:ext cx="547500" cy="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34"/>
          <p:cNvCxnSpPr>
            <a:stCxn id="299" idx="6"/>
            <a:endCxn id="300" idx="2"/>
          </p:cNvCxnSpPr>
          <p:nvPr/>
        </p:nvCxnSpPr>
        <p:spPr>
          <a:xfrm>
            <a:off x="5886252" y="2869575"/>
            <a:ext cx="477000" cy="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34"/>
          <p:cNvCxnSpPr>
            <a:stCxn id="300" idx="6"/>
            <a:endCxn id="303" idx="2"/>
          </p:cNvCxnSpPr>
          <p:nvPr/>
        </p:nvCxnSpPr>
        <p:spPr>
          <a:xfrm>
            <a:off x="6602427" y="2869575"/>
            <a:ext cx="271500" cy="0"/>
          </a:xfrm>
          <a:prstGeom prst="straightConnector1">
            <a:avLst/>
          </a:prstGeom>
          <a:noFill/>
          <a:ln cap="flat" cmpd="sng" w="9525">
            <a:solidFill>
              <a:schemeClr val="dk2"/>
            </a:solidFill>
            <a:prstDash val="solid"/>
            <a:round/>
            <a:headEnd len="med" w="med" type="none"/>
            <a:tailEnd len="med" w="med" type="none"/>
          </a:ln>
        </p:spPr>
      </p:cxnSp>
      <p:sp>
        <p:nvSpPr>
          <p:cNvPr id="313" name="Google Shape;313;p34"/>
          <p:cNvSpPr/>
          <p:nvPr/>
        </p:nvSpPr>
        <p:spPr>
          <a:xfrm>
            <a:off x="7266375" y="26985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4"/>
          <p:cNvSpPr/>
          <p:nvPr/>
        </p:nvSpPr>
        <p:spPr>
          <a:xfrm>
            <a:off x="7266375" y="2241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4"/>
          <p:cNvSpPr/>
          <p:nvPr/>
        </p:nvSpPr>
        <p:spPr>
          <a:xfrm>
            <a:off x="7266375" y="31557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4"/>
          <p:cNvSpPr txBox="1"/>
          <p:nvPr/>
        </p:nvSpPr>
        <p:spPr>
          <a:xfrm>
            <a:off x="7503025" y="32027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0.16</a:t>
            </a:r>
            <a:endParaRPr sz="1000">
              <a:solidFill>
                <a:srgbClr val="666666"/>
              </a:solidFill>
            </a:endParaRPr>
          </a:p>
        </p:txBody>
      </p:sp>
      <p:sp>
        <p:nvSpPr>
          <p:cNvPr id="317" name="Google Shape;317;p34"/>
          <p:cNvSpPr txBox="1"/>
          <p:nvPr/>
        </p:nvSpPr>
        <p:spPr>
          <a:xfrm>
            <a:off x="7503025" y="27594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318" name="Google Shape;318;p34"/>
          <p:cNvSpPr txBox="1"/>
          <p:nvPr/>
        </p:nvSpPr>
        <p:spPr>
          <a:xfrm>
            <a:off x="7503025" y="22883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0.15</a:t>
            </a:r>
            <a:endParaRPr sz="1000">
              <a:solidFill>
                <a:srgbClr val="66666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5"/>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ブランチ</a:t>
            </a:r>
            <a:endParaRPr sz="2800"/>
          </a:p>
        </p:txBody>
      </p:sp>
      <p:sp>
        <p:nvSpPr>
          <p:cNvPr id="324" name="Google Shape;324;p35"/>
          <p:cNvSpPr txBox="1"/>
          <p:nvPr>
            <p:ph idx="1" type="body"/>
          </p:nvPr>
        </p:nvSpPr>
        <p:spPr>
          <a:xfrm>
            <a:off x="2084075" y="1152475"/>
            <a:ext cx="6748200" cy="6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本</a:t>
            </a:r>
            <a:r>
              <a:rPr lang="ja"/>
              <a:t>ハンズオンでは「master」ブランチに絞った操作の実践をします。</a:t>
            </a:r>
            <a:endParaRPr/>
          </a:p>
        </p:txBody>
      </p:sp>
      <p:sp>
        <p:nvSpPr>
          <p:cNvPr id="325" name="Google Shape;325;p35"/>
          <p:cNvSpPr/>
          <p:nvPr/>
        </p:nvSpPr>
        <p:spPr>
          <a:xfrm>
            <a:off x="264550" y="16883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2305249"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5"/>
          <p:cNvSpPr/>
          <p:nvPr/>
        </p:nvSpPr>
        <p:spPr>
          <a:xfrm>
            <a:off x="2862460"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5"/>
          <p:cNvSpPr/>
          <p:nvPr/>
        </p:nvSpPr>
        <p:spPr>
          <a:xfrm>
            <a:off x="3482455"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5"/>
          <p:cNvSpPr/>
          <p:nvPr/>
        </p:nvSpPr>
        <p:spPr>
          <a:xfrm>
            <a:off x="403967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35"/>
          <p:cNvCxnSpPr>
            <a:stCxn id="326" idx="6"/>
            <a:endCxn id="327" idx="2"/>
          </p:cNvCxnSpPr>
          <p:nvPr/>
        </p:nvCxnSpPr>
        <p:spPr>
          <a:xfrm>
            <a:off x="2544349" y="2869575"/>
            <a:ext cx="318000" cy="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35"/>
          <p:cNvCxnSpPr>
            <a:stCxn id="327" idx="6"/>
            <a:endCxn id="328" idx="2"/>
          </p:cNvCxnSpPr>
          <p:nvPr/>
        </p:nvCxnSpPr>
        <p:spPr>
          <a:xfrm>
            <a:off x="3101560" y="2869575"/>
            <a:ext cx="381000" cy="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35"/>
          <p:cNvCxnSpPr>
            <a:stCxn id="328" idx="6"/>
            <a:endCxn id="329" idx="2"/>
          </p:cNvCxnSpPr>
          <p:nvPr/>
        </p:nvCxnSpPr>
        <p:spPr>
          <a:xfrm>
            <a:off x="3721555" y="2869575"/>
            <a:ext cx="318000" cy="0"/>
          </a:xfrm>
          <a:prstGeom prst="straightConnector1">
            <a:avLst/>
          </a:prstGeom>
          <a:noFill/>
          <a:ln cap="flat" cmpd="sng" w="9525">
            <a:solidFill>
              <a:schemeClr val="dk2"/>
            </a:solidFill>
            <a:prstDash val="solid"/>
            <a:round/>
            <a:headEnd len="med" w="med" type="none"/>
            <a:tailEnd len="med" w="med" type="none"/>
          </a:ln>
        </p:spPr>
      </p:cxnSp>
      <p:sp>
        <p:nvSpPr>
          <p:cNvPr id="333" name="Google Shape;333;p35"/>
          <p:cNvSpPr/>
          <p:nvPr/>
        </p:nvSpPr>
        <p:spPr>
          <a:xfrm>
            <a:off x="3976764"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5"/>
          <p:cNvSpPr/>
          <p:nvPr/>
        </p:nvSpPr>
        <p:spPr>
          <a:xfrm>
            <a:off x="4511952"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5"/>
          <p:cNvSpPr/>
          <p:nvPr/>
        </p:nvSpPr>
        <p:spPr>
          <a:xfrm>
            <a:off x="5304677" y="22412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46595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p:nvPr/>
        </p:nvSpPr>
        <p:spPr>
          <a:xfrm>
            <a:off x="5647152"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
          <p:cNvSpPr/>
          <p:nvPr/>
        </p:nvSpPr>
        <p:spPr>
          <a:xfrm>
            <a:off x="63633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5"/>
          <p:cNvCxnSpPr>
            <a:stCxn id="329" idx="6"/>
            <a:endCxn id="336" idx="2"/>
          </p:cNvCxnSpPr>
          <p:nvPr/>
        </p:nvCxnSpPr>
        <p:spPr>
          <a:xfrm>
            <a:off x="4278777" y="2869575"/>
            <a:ext cx="380700" cy="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35"/>
          <p:cNvCxnSpPr>
            <a:stCxn id="336" idx="6"/>
            <a:endCxn id="337" idx="2"/>
          </p:cNvCxnSpPr>
          <p:nvPr/>
        </p:nvCxnSpPr>
        <p:spPr>
          <a:xfrm>
            <a:off x="4898652" y="2869575"/>
            <a:ext cx="748500" cy="0"/>
          </a:xfrm>
          <a:prstGeom prst="straightConnector1">
            <a:avLst/>
          </a:prstGeom>
          <a:noFill/>
          <a:ln cap="flat" cmpd="sng" w="9525">
            <a:solidFill>
              <a:schemeClr val="dk2"/>
            </a:solidFill>
            <a:prstDash val="solid"/>
            <a:round/>
            <a:headEnd len="med" w="med" type="none"/>
            <a:tailEnd len="med" w="med" type="none"/>
          </a:ln>
        </p:spPr>
      </p:cxnSp>
      <p:sp>
        <p:nvSpPr>
          <p:cNvPr id="341" name="Google Shape;341;p35"/>
          <p:cNvSpPr/>
          <p:nvPr/>
        </p:nvSpPr>
        <p:spPr>
          <a:xfrm>
            <a:off x="6873927" y="27500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2" name="Google Shape;342;p35"/>
          <p:cNvCxnSpPr>
            <a:stCxn id="328" idx="7"/>
            <a:endCxn id="333" idx="3"/>
          </p:cNvCxnSpPr>
          <p:nvPr/>
        </p:nvCxnSpPr>
        <p:spPr>
          <a:xfrm flipH="1" rot="10800000">
            <a:off x="3686540" y="2445440"/>
            <a:ext cx="325200" cy="3396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5"/>
          <p:cNvCxnSpPr>
            <a:stCxn id="333" idx="6"/>
            <a:endCxn id="334" idx="2"/>
          </p:cNvCxnSpPr>
          <p:nvPr/>
        </p:nvCxnSpPr>
        <p:spPr>
          <a:xfrm>
            <a:off x="4215864" y="2360775"/>
            <a:ext cx="296100" cy="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35"/>
          <p:cNvCxnSpPr>
            <a:stCxn id="334" idx="6"/>
            <a:endCxn id="335" idx="2"/>
          </p:cNvCxnSpPr>
          <p:nvPr/>
        </p:nvCxnSpPr>
        <p:spPr>
          <a:xfrm>
            <a:off x="4751052" y="2360775"/>
            <a:ext cx="553500" cy="0"/>
          </a:xfrm>
          <a:prstGeom prst="straightConnector1">
            <a:avLst/>
          </a:prstGeom>
          <a:noFill/>
          <a:ln cap="flat" cmpd="sng" w="9525">
            <a:solidFill>
              <a:schemeClr val="dk2"/>
            </a:solidFill>
            <a:prstDash val="solid"/>
            <a:round/>
            <a:headEnd len="med" w="med" type="none"/>
            <a:tailEnd len="med" w="med" type="none"/>
          </a:ln>
        </p:spPr>
      </p:cxnSp>
      <p:sp>
        <p:nvSpPr>
          <p:cNvPr id="345" name="Google Shape;345;p35"/>
          <p:cNvSpPr/>
          <p:nvPr/>
        </p:nvSpPr>
        <p:spPr>
          <a:xfrm>
            <a:off x="5187089"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35"/>
          <p:cNvCxnSpPr>
            <a:stCxn id="345" idx="1"/>
            <a:endCxn id="336" idx="5"/>
          </p:cNvCxnSpPr>
          <p:nvPr/>
        </p:nvCxnSpPr>
        <p:spPr>
          <a:xfrm rot="10800000">
            <a:off x="4863604" y="2954140"/>
            <a:ext cx="358500" cy="226200"/>
          </a:xfrm>
          <a:prstGeom prst="straightConnector1">
            <a:avLst/>
          </a:prstGeom>
          <a:noFill/>
          <a:ln cap="flat" cmpd="sng" w="9525">
            <a:solidFill>
              <a:schemeClr val="dk2"/>
            </a:solidFill>
            <a:prstDash val="solid"/>
            <a:round/>
            <a:headEnd len="med" w="med" type="none"/>
            <a:tailEnd len="med" w="med" type="none"/>
          </a:ln>
        </p:spPr>
      </p:cxnSp>
      <p:sp>
        <p:nvSpPr>
          <p:cNvPr id="347" name="Google Shape;347;p35"/>
          <p:cNvSpPr/>
          <p:nvPr/>
        </p:nvSpPr>
        <p:spPr>
          <a:xfrm>
            <a:off x="5973552" y="3145325"/>
            <a:ext cx="239100" cy="2391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p35"/>
          <p:cNvCxnSpPr>
            <a:stCxn id="347" idx="2"/>
            <a:endCxn id="345" idx="6"/>
          </p:cNvCxnSpPr>
          <p:nvPr/>
        </p:nvCxnSpPr>
        <p:spPr>
          <a:xfrm rot="10800000">
            <a:off x="5426052" y="3264875"/>
            <a:ext cx="547500" cy="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35"/>
          <p:cNvCxnSpPr>
            <a:stCxn id="337" idx="6"/>
            <a:endCxn id="338" idx="2"/>
          </p:cNvCxnSpPr>
          <p:nvPr/>
        </p:nvCxnSpPr>
        <p:spPr>
          <a:xfrm>
            <a:off x="5886252" y="2869575"/>
            <a:ext cx="477000" cy="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35"/>
          <p:cNvCxnSpPr>
            <a:stCxn id="338" idx="6"/>
            <a:endCxn id="341" idx="2"/>
          </p:cNvCxnSpPr>
          <p:nvPr/>
        </p:nvCxnSpPr>
        <p:spPr>
          <a:xfrm>
            <a:off x="6602427" y="2869575"/>
            <a:ext cx="271500" cy="0"/>
          </a:xfrm>
          <a:prstGeom prst="straightConnector1">
            <a:avLst/>
          </a:prstGeom>
          <a:noFill/>
          <a:ln cap="flat" cmpd="sng" w="9525">
            <a:solidFill>
              <a:schemeClr val="dk2"/>
            </a:solidFill>
            <a:prstDash val="solid"/>
            <a:round/>
            <a:headEnd len="med" w="med" type="none"/>
            <a:tailEnd len="med" w="med" type="none"/>
          </a:ln>
        </p:spPr>
      </p:cxnSp>
      <p:sp>
        <p:nvSpPr>
          <p:cNvPr id="351" name="Google Shape;351;p35"/>
          <p:cNvSpPr/>
          <p:nvPr/>
        </p:nvSpPr>
        <p:spPr>
          <a:xfrm>
            <a:off x="7266375" y="26985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5"/>
          <p:cNvSpPr/>
          <p:nvPr/>
        </p:nvSpPr>
        <p:spPr>
          <a:xfrm>
            <a:off x="7266375" y="22413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5"/>
          <p:cNvSpPr/>
          <p:nvPr/>
        </p:nvSpPr>
        <p:spPr>
          <a:xfrm>
            <a:off x="7266375" y="3155775"/>
            <a:ext cx="153000" cy="339600"/>
          </a:xfrm>
          <a:prstGeom prst="rightBrace">
            <a:avLst>
              <a:gd fmla="val 8333"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
          <p:cNvSpPr txBox="1"/>
          <p:nvPr/>
        </p:nvSpPr>
        <p:spPr>
          <a:xfrm>
            <a:off x="7503025" y="32027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0.16</a:t>
            </a:r>
            <a:endParaRPr sz="1000">
              <a:solidFill>
                <a:srgbClr val="666666"/>
              </a:solidFill>
            </a:endParaRPr>
          </a:p>
        </p:txBody>
      </p:sp>
      <p:sp>
        <p:nvSpPr>
          <p:cNvPr id="355" name="Google Shape;355;p35"/>
          <p:cNvSpPr txBox="1"/>
          <p:nvPr/>
        </p:nvSpPr>
        <p:spPr>
          <a:xfrm>
            <a:off x="7503025" y="2759446"/>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master</a:t>
            </a:r>
            <a:endParaRPr sz="1000">
              <a:solidFill>
                <a:srgbClr val="666666"/>
              </a:solidFill>
            </a:endParaRPr>
          </a:p>
        </p:txBody>
      </p:sp>
      <p:sp>
        <p:nvSpPr>
          <p:cNvPr id="356" name="Google Shape;356;p35"/>
          <p:cNvSpPr txBox="1"/>
          <p:nvPr/>
        </p:nvSpPr>
        <p:spPr>
          <a:xfrm>
            <a:off x="7503025" y="2288325"/>
            <a:ext cx="1044000" cy="23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0.15</a:t>
            </a:r>
            <a:endParaRPr sz="1000">
              <a:solidFill>
                <a:srgbClr val="666666"/>
              </a:solidFill>
            </a:endParaRPr>
          </a:p>
        </p:txBody>
      </p:sp>
      <p:sp>
        <p:nvSpPr>
          <p:cNvPr id="357" name="Google Shape;357;p35"/>
          <p:cNvSpPr/>
          <p:nvPr/>
        </p:nvSpPr>
        <p:spPr>
          <a:xfrm>
            <a:off x="2095725" y="2643616"/>
            <a:ext cx="6124200" cy="45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6"/>
          <p:cNvSpPr txBox="1"/>
          <p:nvPr>
            <p:ph type="title"/>
          </p:nvPr>
        </p:nvSpPr>
        <p:spPr>
          <a:xfrm>
            <a:off x="509550" y="153450"/>
            <a:ext cx="8124900" cy="43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実作業</a:t>
            </a:r>
            <a:br>
              <a:rPr lang="ja"/>
            </a:br>
            <a:endParaRPr/>
          </a:p>
          <a:p>
            <a:pPr indent="0" lvl="0" marL="0" rtl="0" algn="ctr">
              <a:spcBef>
                <a:spcPts val="0"/>
              </a:spcBef>
              <a:spcAft>
                <a:spcPts val="0"/>
              </a:spcAft>
              <a:buNone/>
            </a:pPr>
            <a:r>
              <a:rPr lang="ja" sz="2800"/>
              <a:t>（前提）</a:t>
            </a:r>
            <a:br>
              <a:rPr lang="ja" sz="2800"/>
            </a:br>
            <a:r>
              <a:rPr lang="ja" sz="2800"/>
              <a:t>・Git インストール済みであること</a:t>
            </a:r>
            <a:br>
              <a:rPr lang="ja" sz="2800"/>
            </a:br>
            <a:r>
              <a:rPr lang="ja" sz="2800"/>
              <a:t>・GitHub アカウント作成済みであること</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7"/>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Git </a:t>
            </a:r>
            <a:r>
              <a:rPr lang="ja"/>
              <a:t>設定</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800"/>
              <a:t>ターミナル起動</a:t>
            </a:r>
            <a:endParaRPr sz="2800"/>
          </a:p>
        </p:txBody>
      </p:sp>
      <p:sp>
        <p:nvSpPr>
          <p:cNvPr id="373" name="Google Shape;373;p38"/>
          <p:cNvSpPr/>
          <p:nvPr/>
        </p:nvSpPr>
        <p:spPr>
          <a:xfrm>
            <a:off x="264550" y="193089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4" name="Google Shape;374;p38"/>
          <p:cNvPicPr preferRelativeResize="0"/>
          <p:nvPr/>
        </p:nvPicPr>
        <p:blipFill>
          <a:blip r:embed="rId3">
            <a:alphaModFix/>
          </a:blip>
          <a:stretch>
            <a:fillRect/>
          </a:stretch>
        </p:blipFill>
        <p:spPr>
          <a:xfrm>
            <a:off x="2164600" y="1848773"/>
            <a:ext cx="3958437" cy="967912"/>
          </a:xfrm>
          <a:prstGeom prst="rect">
            <a:avLst/>
          </a:prstGeom>
          <a:noFill/>
          <a:ln>
            <a:noFill/>
          </a:ln>
        </p:spPr>
      </p:pic>
      <p:sp>
        <p:nvSpPr>
          <p:cNvPr id="375" name="Google Shape;375;p38"/>
          <p:cNvSpPr txBox="1"/>
          <p:nvPr/>
        </p:nvSpPr>
        <p:spPr>
          <a:xfrm>
            <a:off x="2084075" y="1152475"/>
            <a:ext cx="6748200" cy="67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200">
                <a:solidFill>
                  <a:srgbClr val="5E696C"/>
                </a:solidFill>
                <a:latin typeface="Verdana"/>
                <a:ea typeface="Verdana"/>
                <a:cs typeface="Verdana"/>
                <a:sym typeface="Verdana"/>
              </a:rPr>
              <a:t>Windows の場合は「コマンドプロンプト」でも良いですが</a:t>
            </a:r>
            <a:br>
              <a:rPr lang="ja" sz="1200">
                <a:solidFill>
                  <a:srgbClr val="5E696C"/>
                </a:solidFill>
                <a:latin typeface="Verdana"/>
                <a:ea typeface="Verdana"/>
                <a:cs typeface="Verdana"/>
                <a:sym typeface="Verdana"/>
              </a:rPr>
            </a:br>
            <a:r>
              <a:rPr lang="ja" sz="1200">
                <a:solidFill>
                  <a:srgbClr val="5E696C"/>
                </a:solidFill>
                <a:latin typeface="Verdana"/>
                <a:ea typeface="Verdana"/>
                <a:cs typeface="Verdana"/>
                <a:sym typeface="Verdana"/>
              </a:rPr>
              <a:t>スタートメニューから辿って開ける「Git Bash」を用いるのがより好ましいです。</a:t>
            </a:r>
            <a:endParaRPr sz="1200">
              <a:solidFill>
                <a:srgbClr val="5E696C"/>
              </a:solidFill>
              <a:latin typeface="Verdana"/>
              <a:ea typeface="Verdana"/>
              <a:cs typeface="Verdana"/>
              <a:sym typeface="Verdana"/>
            </a:endParaRPr>
          </a:p>
        </p:txBody>
      </p:sp>
      <p:sp>
        <p:nvSpPr>
          <p:cNvPr id="376" name="Google Shape;376;p38"/>
          <p:cNvSpPr txBox="1"/>
          <p:nvPr/>
        </p:nvSpPr>
        <p:spPr>
          <a:xfrm>
            <a:off x="2083975" y="3392775"/>
            <a:ext cx="6748200" cy="6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600">
                <a:solidFill>
                  <a:srgbClr val="5E696C"/>
                </a:solidFill>
                <a:latin typeface="Verdana"/>
                <a:ea typeface="Verdana"/>
                <a:cs typeface="Verdana"/>
                <a:sym typeface="Verdana"/>
              </a:rPr>
              <a:t>それ以外の OS の方は普段使っているターミナルを開けばOK。</a:t>
            </a:r>
            <a:endParaRPr sz="1600">
              <a:solidFill>
                <a:srgbClr val="5E696C"/>
              </a:solidFill>
              <a:latin typeface="Verdana"/>
              <a:ea typeface="Verdana"/>
              <a:cs typeface="Verdana"/>
              <a:sym typeface="Verdana"/>
            </a:endParaRPr>
          </a:p>
        </p:txBody>
      </p:sp>
      <p:pic>
        <p:nvPicPr>
          <p:cNvPr id="377" name="Google Shape;377;p38"/>
          <p:cNvPicPr preferRelativeResize="0"/>
          <p:nvPr/>
        </p:nvPicPr>
        <p:blipFill>
          <a:blip r:embed="rId4">
            <a:alphaModFix/>
          </a:blip>
          <a:stretch>
            <a:fillRect/>
          </a:stretch>
        </p:blipFill>
        <p:spPr>
          <a:xfrm>
            <a:off x="4321750" y="3828578"/>
            <a:ext cx="1919999" cy="1028947"/>
          </a:xfrm>
          <a:prstGeom prst="rect">
            <a:avLst/>
          </a:prstGeom>
          <a:noFill/>
          <a:ln>
            <a:noFill/>
          </a:ln>
        </p:spPr>
      </p:pic>
      <p:pic>
        <p:nvPicPr>
          <p:cNvPr id="378" name="Google Shape;378;p38"/>
          <p:cNvPicPr preferRelativeResize="0"/>
          <p:nvPr/>
        </p:nvPicPr>
        <p:blipFill>
          <a:blip r:embed="rId5">
            <a:alphaModFix/>
          </a:blip>
          <a:stretch>
            <a:fillRect/>
          </a:stretch>
        </p:blipFill>
        <p:spPr>
          <a:xfrm>
            <a:off x="6730133" y="1825771"/>
            <a:ext cx="2217160" cy="1264150"/>
          </a:xfrm>
          <a:prstGeom prst="rect">
            <a:avLst/>
          </a:prstGeom>
          <a:noFill/>
          <a:ln>
            <a:noFill/>
          </a:ln>
        </p:spPr>
      </p:pic>
      <p:sp>
        <p:nvSpPr>
          <p:cNvPr id="379" name="Google Shape;379;p38"/>
          <p:cNvSpPr/>
          <p:nvPr/>
        </p:nvSpPr>
        <p:spPr>
          <a:xfrm>
            <a:off x="6185078" y="1922683"/>
            <a:ext cx="482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39"/>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 </a:t>
            </a:r>
            <a:r>
              <a:rPr lang="ja"/>
              <a:t>ユーザ設定</a:t>
            </a:r>
            <a:endParaRPr/>
          </a:p>
        </p:txBody>
      </p:sp>
      <p:sp>
        <p:nvSpPr>
          <p:cNvPr id="385" name="Google Shape;385;p39"/>
          <p:cNvSpPr txBox="1"/>
          <p:nvPr/>
        </p:nvSpPr>
        <p:spPr>
          <a:xfrm>
            <a:off x="2084075" y="1152475"/>
            <a:ext cx="6748200" cy="258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a:solidFill>
                  <a:srgbClr val="5E696C"/>
                </a:solidFill>
                <a:latin typeface="Verdana"/>
                <a:ea typeface="Verdana"/>
                <a:cs typeface="Verdana"/>
                <a:sym typeface="Verdana"/>
              </a:rPr>
              <a:t>名前とメールアドレスを設定する。</a:t>
            </a:r>
            <a:endParaRPr>
              <a:solidFill>
                <a:srgbClr val="5E696C"/>
              </a:solidFill>
              <a:latin typeface="Verdana"/>
              <a:ea typeface="Verdana"/>
              <a:cs typeface="Verdana"/>
              <a:sym typeface="Verdana"/>
            </a:endParaRPr>
          </a:p>
          <a:p>
            <a:pPr indent="0" lvl="0" marL="0" rtl="0" algn="l">
              <a:lnSpc>
                <a:spcPct val="115000"/>
              </a:lnSpc>
              <a:spcBef>
                <a:spcPts val="1600"/>
              </a:spcBef>
              <a:spcAft>
                <a:spcPts val="0"/>
              </a:spcAft>
              <a:buNone/>
            </a:pPr>
            <a:r>
              <a:rPr lang="ja">
                <a:solidFill>
                  <a:srgbClr val="5E696C"/>
                </a:solidFill>
                <a:latin typeface="Verdana"/>
                <a:ea typeface="Verdana"/>
                <a:cs typeface="Verdana"/>
                <a:sym typeface="Verdana"/>
              </a:rPr>
              <a:t>・名前			… 実は何を設定しても良い。</a:t>
            </a:r>
            <a:br>
              <a:rPr lang="ja">
                <a:solidFill>
                  <a:srgbClr val="5E696C"/>
                </a:solidFill>
                <a:latin typeface="Verdana"/>
                <a:ea typeface="Verdana"/>
                <a:cs typeface="Verdana"/>
                <a:sym typeface="Verdana"/>
              </a:rPr>
            </a:br>
            <a:r>
              <a:rPr lang="ja">
                <a:solidFill>
                  <a:srgbClr val="5E696C"/>
                </a:solidFill>
                <a:latin typeface="Verdana"/>
                <a:ea typeface="Verdana"/>
                <a:cs typeface="Verdana"/>
                <a:sym typeface="Verdana"/>
              </a:rPr>
              <a:t>				　GitHub アカウント名と異なる名前でも良い。</a:t>
            </a:r>
            <a:br>
              <a:rPr lang="ja">
                <a:solidFill>
                  <a:srgbClr val="5E696C"/>
                </a:solidFill>
                <a:latin typeface="Verdana"/>
                <a:ea typeface="Verdana"/>
                <a:cs typeface="Verdana"/>
                <a:sym typeface="Verdana"/>
              </a:rPr>
            </a:br>
            <a:r>
              <a:rPr lang="ja">
                <a:solidFill>
                  <a:srgbClr val="5E696C"/>
                </a:solidFill>
                <a:latin typeface="Verdana"/>
                <a:ea typeface="Verdana"/>
                <a:cs typeface="Verdana"/>
                <a:sym typeface="Verdana"/>
              </a:rPr>
              <a:t>				　</a:t>
            </a:r>
            <a:r>
              <a:rPr lang="ja">
                <a:solidFill>
                  <a:srgbClr val="5E696C"/>
                </a:solidFill>
                <a:latin typeface="Verdana"/>
                <a:ea typeface="Verdana"/>
                <a:cs typeface="Verdana"/>
                <a:sym typeface="Verdana"/>
              </a:rPr>
              <a:t>ここで設定した名前はコミットログに残る。</a:t>
            </a:r>
            <a:endParaRPr>
              <a:solidFill>
                <a:srgbClr val="5E696C"/>
              </a:solidFill>
              <a:latin typeface="Verdana"/>
              <a:ea typeface="Verdana"/>
              <a:cs typeface="Verdana"/>
              <a:sym typeface="Verdana"/>
            </a:endParaRPr>
          </a:p>
          <a:p>
            <a:pPr indent="0" lvl="0" marL="0" rtl="0" algn="l">
              <a:lnSpc>
                <a:spcPct val="115000"/>
              </a:lnSpc>
              <a:spcBef>
                <a:spcPts val="1600"/>
              </a:spcBef>
              <a:spcAft>
                <a:spcPts val="1600"/>
              </a:spcAft>
              <a:buNone/>
            </a:pPr>
            <a:r>
              <a:rPr lang="ja">
                <a:solidFill>
                  <a:srgbClr val="5E696C"/>
                </a:solidFill>
                <a:latin typeface="Verdana"/>
                <a:ea typeface="Verdana"/>
                <a:cs typeface="Verdana"/>
                <a:sym typeface="Verdana"/>
              </a:rPr>
              <a:t>・メールアドレス	… GitHub に登録したメールアドレスと</a:t>
            </a:r>
            <a:br>
              <a:rPr lang="ja">
                <a:solidFill>
                  <a:srgbClr val="5E696C"/>
                </a:solidFill>
                <a:latin typeface="Verdana"/>
                <a:ea typeface="Verdana"/>
                <a:cs typeface="Verdana"/>
                <a:sym typeface="Verdana"/>
              </a:rPr>
            </a:br>
            <a:r>
              <a:rPr lang="ja">
                <a:solidFill>
                  <a:srgbClr val="5E696C"/>
                </a:solidFill>
                <a:latin typeface="Verdana"/>
                <a:ea typeface="Verdana"/>
                <a:cs typeface="Verdana"/>
                <a:sym typeface="Verdana"/>
              </a:rPr>
              <a:t>				　同じものを設定。</a:t>
            </a:r>
            <a:br>
              <a:rPr lang="ja">
                <a:solidFill>
                  <a:srgbClr val="5E696C"/>
                </a:solidFill>
                <a:latin typeface="Verdana"/>
                <a:ea typeface="Verdana"/>
                <a:cs typeface="Verdana"/>
                <a:sym typeface="Verdana"/>
              </a:rPr>
            </a:br>
            <a:r>
              <a:rPr lang="ja">
                <a:solidFill>
                  <a:srgbClr val="5E696C"/>
                </a:solidFill>
                <a:latin typeface="Verdana"/>
                <a:ea typeface="Verdana"/>
                <a:cs typeface="Verdana"/>
                <a:sym typeface="Verdana"/>
              </a:rPr>
              <a:t>				　</a:t>
            </a:r>
            <a:r>
              <a:rPr lang="ja">
                <a:solidFill>
                  <a:srgbClr val="5E696C"/>
                </a:solidFill>
                <a:latin typeface="Verdana"/>
                <a:ea typeface="Verdana"/>
                <a:cs typeface="Verdana"/>
                <a:sym typeface="Verdana"/>
              </a:rPr>
              <a:t>ここで設定したメールアドレスはコミットログに残る。</a:t>
            </a:r>
            <a:endParaRPr>
              <a:solidFill>
                <a:srgbClr val="5E696C"/>
              </a:solidFill>
              <a:latin typeface="Verdana"/>
              <a:ea typeface="Verdana"/>
              <a:cs typeface="Verdana"/>
              <a:sym typeface="Verdana"/>
            </a:endParaRPr>
          </a:p>
        </p:txBody>
      </p:sp>
      <p:sp>
        <p:nvSpPr>
          <p:cNvPr id="386" name="Google Shape;386;p39"/>
          <p:cNvSpPr txBox="1"/>
          <p:nvPr/>
        </p:nvSpPr>
        <p:spPr>
          <a:xfrm>
            <a:off x="2084075" y="3793600"/>
            <a:ext cx="6748200" cy="10335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a:solidFill>
                  <a:srgbClr val="FFFFFF"/>
                </a:solidFill>
                <a:latin typeface="Courier New"/>
                <a:ea typeface="Courier New"/>
                <a:cs typeface="Courier New"/>
                <a:sym typeface="Courier New"/>
              </a:rPr>
              <a:t>$ git config --global user.name "小林"</a:t>
            </a:r>
            <a:endParaRPr>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a:solidFill>
                  <a:srgbClr val="FFFFFF"/>
                </a:solidFill>
                <a:latin typeface="Courier New"/>
                <a:ea typeface="Courier New"/>
                <a:cs typeface="Courier New"/>
                <a:sym typeface="Courier New"/>
              </a:rPr>
              <a:t>$ git config --global user.email "kobake@example.com"</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git config --global -l | grep user</a:t>
            </a:r>
            <a:endParaRPr>
              <a:solidFill>
                <a:srgbClr val="FFFFFF"/>
              </a:solidFill>
              <a:latin typeface="Courier New"/>
              <a:ea typeface="Courier New"/>
              <a:cs typeface="Courier New"/>
              <a:sym typeface="Courier New"/>
            </a:endParaRPr>
          </a:p>
          <a:p>
            <a:pPr indent="0" lvl="0" marL="0" rtl="0" algn="l">
              <a:lnSpc>
                <a:spcPct val="115000"/>
              </a:lnSpc>
              <a:spcBef>
                <a:spcPts val="0"/>
              </a:spcBef>
              <a:spcAft>
                <a:spcPts val="1600"/>
              </a:spcAft>
              <a:buNone/>
            </a:pPr>
            <a:r>
              <a:t/>
            </a:r>
            <a:endParaRPr>
              <a:solidFill>
                <a:srgbClr val="FFFFFF"/>
              </a:solidFill>
              <a:latin typeface="Courier New"/>
              <a:ea typeface="Courier New"/>
              <a:cs typeface="Courier New"/>
              <a:sym typeface="Courier New"/>
            </a:endParaRPr>
          </a:p>
        </p:txBody>
      </p:sp>
      <p:sp>
        <p:nvSpPr>
          <p:cNvPr id="387" name="Google Shape;387;p39"/>
          <p:cNvSpPr/>
          <p:nvPr/>
        </p:nvSpPr>
        <p:spPr>
          <a:xfrm>
            <a:off x="264550" y="1928526"/>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40"/>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Git </a:t>
            </a:r>
            <a:r>
              <a:rPr lang="ja"/>
              <a:t>エディタ設定</a:t>
            </a:r>
            <a:endParaRPr/>
          </a:p>
        </p:txBody>
      </p:sp>
      <p:sp>
        <p:nvSpPr>
          <p:cNvPr id="393" name="Google Shape;393;p40"/>
          <p:cNvSpPr/>
          <p:nvPr/>
        </p:nvSpPr>
        <p:spPr>
          <a:xfrm>
            <a:off x="264550" y="1928526"/>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txBox="1"/>
          <p:nvPr/>
        </p:nvSpPr>
        <p:spPr>
          <a:xfrm>
            <a:off x="2084075" y="1152475"/>
            <a:ext cx="6748200" cy="173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a:solidFill>
                  <a:srgbClr val="5E696C"/>
                </a:solidFill>
                <a:latin typeface="Verdana"/>
                <a:ea typeface="Verdana"/>
                <a:cs typeface="Verdana"/>
                <a:sym typeface="Verdana"/>
              </a:rPr>
              <a:t>git コマンドからテキスト情報を編集するときのエディタを設定する。</a:t>
            </a:r>
            <a:endParaRPr>
              <a:solidFill>
                <a:srgbClr val="5E696C"/>
              </a:solidFill>
              <a:latin typeface="Verdana"/>
              <a:ea typeface="Verdana"/>
              <a:cs typeface="Verdana"/>
              <a:sym typeface="Verdana"/>
            </a:endParaRPr>
          </a:p>
          <a:p>
            <a:pPr indent="0" lvl="0" marL="0" rtl="0" algn="l">
              <a:lnSpc>
                <a:spcPct val="115000"/>
              </a:lnSpc>
              <a:spcBef>
                <a:spcPts val="1600"/>
              </a:spcBef>
              <a:spcAft>
                <a:spcPts val="1600"/>
              </a:spcAft>
              <a:buNone/>
            </a:pPr>
            <a:r>
              <a:rPr lang="ja">
                <a:solidFill>
                  <a:srgbClr val="5E696C"/>
                </a:solidFill>
                <a:latin typeface="Verdana"/>
                <a:ea typeface="Verdana"/>
                <a:cs typeface="Verdana"/>
                <a:sym typeface="Verdana"/>
              </a:rPr>
              <a:t>標準では vim になっているはず（環境によっては nano かも？）だが、それ以外のエディタを使いたい場合には以下コマンドによりエディタ設定を変更する。</a:t>
            </a:r>
            <a:endParaRPr>
              <a:solidFill>
                <a:srgbClr val="5E696C"/>
              </a:solidFill>
              <a:latin typeface="Verdana"/>
              <a:ea typeface="Verdana"/>
              <a:cs typeface="Verdana"/>
              <a:sym typeface="Verdana"/>
            </a:endParaRPr>
          </a:p>
        </p:txBody>
      </p:sp>
      <p:sp>
        <p:nvSpPr>
          <p:cNvPr id="395" name="Google Shape;395;p40"/>
          <p:cNvSpPr txBox="1"/>
          <p:nvPr/>
        </p:nvSpPr>
        <p:spPr>
          <a:xfrm>
            <a:off x="2084075" y="3180750"/>
            <a:ext cx="6748200" cy="16332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a:solidFill>
                  <a:srgbClr val="FFFFFF"/>
                </a:solidFill>
                <a:latin typeface="Courier New"/>
                <a:ea typeface="Courier New"/>
                <a:cs typeface="Courier New"/>
                <a:sym typeface="Courier New"/>
              </a:rPr>
              <a:t>(Windows での例)</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git config --global core.editor "'C:/sakura/sakura.exe'"</a:t>
            </a:r>
            <a:br>
              <a:rPr lang="ja">
                <a:solidFill>
                  <a:srgbClr val="FFFFFF"/>
                </a:solidFill>
                <a:latin typeface="Courier New"/>
                <a:ea typeface="Courier New"/>
                <a:cs typeface="Courier New"/>
                <a:sym typeface="Courier New"/>
              </a:rPr>
            </a:b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(Linux での例)</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git config --global core.editor "'/usr/bin/nano'"</a:t>
            </a:r>
            <a:endParaRPr>
              <a:solidFill>
                <a:srgbClr val="FFFFFF"/>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1"/>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SSH鍵</a:t>
            </a:r>
            <a:r>
              <a:rPr lang="ja"/>
              <a:t>設定</a:t>
            </a:r>
            <a:endParaRPr/>
          </a:p>
        </p:txBody>
      </p:sp>
      <p:sp>
        <p:nvSpPr>
          <p:cNvPr id="401" name="Google Shape;401;p41"/>
          <p:cNvSpPr/>
          <p:nvPr/>
        </p:nvSpPr>
        <p:spPr>
          <a:xfrm>
            <a:off x="264550" y="1928526"/>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1"/>
          <p:cNvSpPr txBox="1"/>
          <p:nvPr/>
        </p:nvSpPr>
        <p:spPr>
          <a:xfrm>
            <a:off x="2084075" y="1152475"/>
            <a:ext cx="6748200" cy="6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600">
                <a:solidFill>
                  <a:srgbClr val="5E696C"/>
                </a:solidFill>
                <a:latin typeface="Courier New"/>
                <a:ea typeface="Courier New"/>
                <a:cs typeface="Courier New"/>
                <a:sym typeface="Courier New"/>
              </a:rPr>
              <a:t>GitHub 認証に用いるための SSH 鍵を作る。</a:t>
            </a:r>
            <a:endParaRPr sz="1600">
              <a:solidFill>
                <a:srgbClr val="5E696C"/>
              </a:solidFill>
              <a:latin typeface="Courier New"/>
              <a:ea typeface="Courier New"/>
              <a:cs typeface="Courier New"/>
              <a:sym typeface="Courier New"/>
            </a:endParaRPr>
          </a:p>
        </p:txBody>
      </p:sp>
      <p:sp>
        <p:nvSpPr>
          <p:cNvPr id="403" name="Google Shape;403;p41"/>
          <p:cNvSpPr txBox="1"/>
          <p:nvPr/>
        </p:nvSpPr>
        <p:spPr>
          <a:xfrm>
            <a:off x="2084075" y="1709950"/>
            <a:ext cx="6748200" cy="31041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b="1" lang="ja" sz="1200">
                <a:solidFill>
                  <a:srgbClr val="FFFFFF"/>
                </a:solidFill>
                <a:latin typeface="Courier New"/>
                <a:ea typeface="Courier New"/>
                <a:cs typeface="Courier New"/>
                <a:sym typeface="Courier New"/>
              </a:rPr>
              <a:t>$ ssh-keygen</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Generating public/private rsa key pair.</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Enter file in which to save the key (/home/hogehogeuser/.ssh/id_rsa): ← そのまま Enter</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Created directory '/home/hogehogeuser/.ssh'.</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Enter passphrase (empty for no passphrase): ← そのまま Enter</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Enter same passphrase again: ← そのまま Enter</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Your identification has been saved in /home/hogehogeuser/.ssh/id_rsa.</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Your public key has been saved in /home/hogehogeuser/.ssh/id_rsa.pub.</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a:t>
            </a:r>
            <a:endParaRPr sz="1000">
              <a:solidFill>
                <a:srgbClr val="FFFFFF"/>
              </a:solidFill>
              <a:latin typeface="Courier New"/>
              <a:ea typeface="Courier New"/>
              <a:cs typeface="Courier New"/>
              <a:sym typeface="Courier New"/>
            </a:endParaRPr>
          </a:p>
          <a:p>
            <a:pPr indent="0" lvl="0" marL="0" rtl="0" algn="l">
              <a:lnSpc>
                <a:spcPct val="115000"/>
              </a:lnSpc>
              <a:spcBef>
                <a:spcPts val="1600"/>
              </a:spcBef>
              <a:spcAft>
                <a:spcPts val="0"/>
              </a:spcAft>
              <a:buNone/>
            </a:pPr>
            <a:r>
              <a:rPr b="1" lang="ja" sz="1200">
                <a:solidFill>
                  <a:srgbClr val="FFFFFF"/>
                </a:solidFill>
                <a:latin typeface="Courier New"/>
                <a:ea typeface="Courier New"/>
                <a:cs typeface="Courier New"/>
                <a:sym typeface="Courier New"/>
              </a:rPr>
              <a:t>$ cat .ssh/id_rsa.pub</a:t>
            </a:r>
            <a:endParaRPr b="1"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ssh-rsa AAAAB3NzaC1yc2EAAAADAQABAAABAQDn72ZSKRoNitqhQVkmiWvK6wX0yfiScuGzAfcROL4ZSd2</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+W2sl6vrqrPiNdxmpsXXpTFoCtPZqQh1OLsLInGPQTYE....UTyyUlowyYKJH6+8IU3pF43SxQ8U0C8ReMx</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jVCozbz29cJh2O4NThmH79CYEI4Oopyq5 hogehogeuser@sakura-web-ssd2</a:t>
            </a:r>
            <a:endParaRPr sz="1000">
              <a:solidFill>
                <a:srgbClr val="FFFFFF"/>
              </a:solidFill>
              <a:latin typeface="Courier New"/>
              <a:ea typeface="Courier New"/>
              <a:cs typeface="Courier New"/>
              <a:sym typeface="Courier New"/>
            </a:endParaRPr>
          </a:p>
        </p:txBody>
      </p:sp>
      <p:sp>
        <p:nvSpPr>
          <p:cNvPr id="404" name="Google Shape;404;p41"/>
          <p:cNvSpPr/>
          <p:nvPr/>
        </p:nvSpPr>
        <p:spPr>
          <a:xfrm>
            <a:off x="2058850" y="4134994"/>
            <a:ext cx="6602100" cy="552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1"/>
          <p:cNvSpPr/>
          <p:nvPr/>
        </p:nvSpPr>
        <p:spPr>
          <a:xfrm>
            <a:off x="6981700" y="3370669"/>
            <a:ext cx="2104800" cy="405000"/>
          </a:xfrm>
          <a:prstGeom prst="wedgeRectCallout">
            <a:avLst>
              <a:gd fmla="val -19401" name="adj1"/>
              <a:gd fmla="val 10109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666666"/>
                </a:solidFill>
              </a:rPr>
              <a:t>これをまるまるコピー</a:t>
            </a:r>
            <a:endParaRPr>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会場案内（茅場町 CO-EDO</a:t>
            </a:r>
            <a:r>
              <a:rPr lang="ja">
                <a:solidFill>
                  <a:srgbClr val="F55E61"/>
                </a:solidFill>
              </a:rPr>
              <a:t>）</a:t>
            </a:r>
            <a:endParaRPr/>
          </a:p>
        </p:txBody>
      </p:sp>
      <p:sp>
        <p:nvSpPr>
          <p:cNvPr id="75" name="Google Shape;75;p15"/>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・Wi-Fi：受付カードをご覧ください。</a:t>
            </a:r>
            <a:endParaRPr/>
          </a:p>
          <a:p>
            <a:pPr indent="0" lvl="0" marL="0" rtl="0" algn="l">
              <a:spcBef>
                <a:spcPts val="1600"/>
              </a:spcBef>
              <a:spcAft>
                <a:spcPts val="0"/>
              </a:spcAft>
              <a:buNone/>
            </a:pPr>
            <a:r>
              <a:rPr lang="ja"/>
              <a:t>・飲食：常識の範囲であればOKです（ジュースとかパンとか）。</a:t>
            </a:r>
            <a:endParaRPr/>
          </a:p>
          <a:p>
            <a:pPr indent="0" lvl="0" marL="0" rtl="0" algn="l">
              <a:spcBef>
                <a:spcPts val="1600"/>
              </a:spcBef>
              <a:spcAft>
                <a:spcPts val="0"/>
              </a:spcAft>
              <a:buNone/>
            </a:pPr>
            <a:r>
              <a:rPr lang="ja"/>
              <a:t>・お手洗い：エレベータ前にあります。</a:t>
            </a:r>
            <a:br>
              <a:rPr lang="ja"/>
            </a:br>
            <a:r>
              <a:rPr lang="ja"/>
              <a:t>　・5F … 男女兼用</a:t>
            </a:r>
            <a:br>
              <a:rPr lang="ja"/>
            </a:br>
            <a:r>
              <a:rPr lang="ja"/>
              <a:t>　・4F … 女性用</a:t>
            </a:r>
            <a:br>
              <a:rPr lang="ja"/>
            </a:br>
            <a:r>
              <a:rPr lang="ja"/>
              <a:t>　・3F … 男性用</a:t>
            </a:r>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76" name="Google Shape;76;p15"/>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2"/>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SSH鍵設定</a:t>
            </a:r>
            <a:endParaRPr/>
          </a:p>
        </p:txBody>
      </p:sp>
      <p:sp>
        <p:nvSpPr>
          <p:cNvPr id="411" name="Google Shape;411;p42"/>
          <p:cNvSpPr/>
          <p:nvPr/>
        </p:nvSpPr>
        <p:spPr>
          <a:xfrm>
            <a:off x="264550" y="1928526"/>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p42"/>
          <p:cNvPicPr preferRelativeResize="0"/>
          <p:nvPr/>
        </p:nvPicPr>
        <p:blipFill>
          <a:blip r:embed="rId3">
            <a:alphaModFix/>
          </a:blip>
          <a:stretch>
            <a:fillRect/>
          </a:stretch>
        </p:blipFill>
        <p:spPr>
          <a:xfrm>
            <a:off x="2137775" y="1913599"/>
            <a:ext cx="5085349" cy="904775"/>
          </a:xfrm>
          <a:prstGeom prst="rect">
            <a:avLst/>
          </a:prstGeom>
          <a:noFill/>
          <a:ln>
            <a:noFill/>
          </a:ln>
        </p:spPr>
      </p:pic>
      <p:sp>
        <p:nvSpPr>
          <p:cNvPr id="413" name="Google Shape;413;p42"/>
          <p:cNvSpPr txBox="1"/>
          <p:nvPr/>
        </p:nvSpPr>
        <p:spPr>
          <a:xfrm>
            <a:off x="2084075" y="1152475"/>
            <a:ext cx="6748200" cy="6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600">
                <a:solidFill>
                  <a:srgbClr val="5E696C"/>
                </a:solidFill>
                <a:latin typeface="Courier New"/>
                <a:ea typeface="Courier New"/>
                <a:cs typeface="Courier New"/>
                <a:sym typeface="Courier New"/>
              </a:rPr>
              <a:t>コピーした鍵情報を GitHub に登録</a:t>
            </a:r>
            <a:br>
              <a:rPr lang="ja" sz="1600">
                <a:solidFill>
                  <a:srgbClr val="5E696C"/>
                </a:solidFill>
                <a:latin typeface="Courier New"/>
                <a:ea typeface="Courier New"/>
                <a:cs typeface="Courier New"/>
                <a:sym typeface="Courier New"/>
              </a:rPr>
            </a:br>
            <a:r>
              <a:rPr lang="ja" sz="1600" u="sng">
                <a:solidFill>
                  <a:srgbClr val="AF4345"/>
                </a:solidFill>
                <a:latin typeface="Courier New"/>
                <a:ea typeface="Courier New"/>
                <a:cs typeface="Courier New"/>
                <a:sym typeface="Courier New"/>
                <a:hlinkClick r:id="rId4"/>
              </a:rPr>
              <a:t>https://github.com/settings/keys</a:t>
            </a:r>
            <a:r>
              <a:rPr lang="ja" sz="1600">
                <a:solidFill>
                  <a:srgbClr val="5E696C"/>
                </a:solidFill>
                <a:latin typeface="Courier New"/>
                <a:ea typeface="Courier New"/>
                <a:cs typeface="Courier New"/>
                <a:sym typeface="Courier New"/>
              </a:rPr>
              <a:t> </a:t>
            </a:r>
            <a:endParaRPr sz="1600">
              <a:solidFill>
                <a:srgbClr val="5E696C"/>
              </a:solidFill>
              <a:latin typeface="Courier New"/>
              <a:ea typeface="Courier New"/>
              <a:cs typeface="Courier New"/>
              <a:sym typeface="Courier New"/>
            </a:endParaRPr>
          </a:p>
        </p:txBody>
      </p:sp>
      <p:sp>
        <p:nvSpPr>
          <p:cNvPr id="414" name="Google Shape;414;p42"/>
          <p:cNvSpPr/>
          <p:nvPr/>
        </p:nvSpPr>
        <p:spPr>
          <a:xfrm>
            <a:off x="6395050" y="2163488"/>
            <a:ext cx="885600" cy="405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2"/>
          <p:cNvSpPr/>
          <p:nvPr/>
        </p:nvSpPr>
        <p:spPr>
          <a:xfrm>
            <a:off x="7272125" y="3915975"/>
            <a:ext cx="1667700" cy="531300"/>
          </a:xfrm>
          <a:prstGeom prst="wedgeRectCallout">
            <a:avLst>
              <a:gd fmla="val -60385" name="adj1"/>
              <a:gd fmla="val 1021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666666"/>
                </a:solidFill>
              </a:rPr>
              <a:t>鍵文字列を</a:t>
            </a:r>
            <a:br>
              <a:rPr lang="ja">
                <a:solidFill>
                  <a:srgbClr val="666666"/>
                </a:solidFill>
              </a:rPr>
            </a:br>
            <a:r>
              <a:rPr lang="ja">
                <a:solidFill>
                  <a:srgbClr val="666666"/>
                </a:solidFill>
              </a:rPr>
              <a:t>まるまる貼り付け</a:t>
            </a:r>
            <a:endParaRPr>
              <a:solidFill>
                <a:srgbClr val="666666"/>
              </a:solidFill>
            </a:endParaRPr>
          </a:p>
        </p:txBody>
      </p:sp>
      <p:pic>
        <p:nvPicPr>
          <p:cNvPr id="416" name="Google Shape;416;p42"/>
          <p:cNvPicPr preferRelativeResize="0"/>
          <p:nvPr/>
        </p:nvPicPr>
        <p:blipFill>
          <a:blip r:embed="rId5">
            <a:alphaModFix/>
          </a:blip>
          <a:stretch>
            <a:fillRect/>
          </a:stretch>
        </p:blipFill>
        <p:spPr>
          <a:xfrm>
            <a:off x="2899775" y="3005298"/>
            <a:ext cx="4174745" cy="2020326"/>
          </a:xfrm>
          <a:prstGeom prst="rect">
            <a:avLst/>
          </a:prstGeom>
          <a:noFill/>
          <a:ln>
            <a:noFill/>
          </a:ln>
        </p:spPr>
      </p:pic>
      <p:sp>
        <p:nvSpPr>
          <p:cNvPr id="417" name="Google Shape;417;p42"/>
          <p:cNvSpPr/>
          <p:nvPr/>
        </p:nvSpPr>
        <p:spPr>
          <a:xfrm>
            <a:off x="3927900" y="3812950"/>
            <a:ext cx="3068100" cy="807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2"/>
          <p:cNvSpPr/>
          <p:nvPr/>
        </p:nvSpPr>
        <p:spPr>
          <a:xfrm>
            <a:off x="3801375" y="4737547"/>
            <a:ext cx="8856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2"/>
          <p:cNvSpPr/>
          <p:nvPr/>
        </p:nvSpPr>
        <p:spPr>
          <a:xfrm rot="7047494">
            <a:off x="6687232" y="2639574"/>
            <a:ext cx="301235" cy="312371"/>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3"/>
          <p:cNvSpPr txBox="1"/>
          <p:nvPr/>
        </p:nvSpPr>
        <p:spPr>
          <a:xfrm>
            <a:off x="2084075" y="2568500"/>
            <a:ext cx="6907200" cy="22455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ja" sz="1200">
                <a:solidFill>
                  <a:srgbClr val="FFFFFF"/>
                </a:solidFill>
                <a:latin typeface="Courier New"/>
                <a:ea typeface="Courier New"/>
                <a:cs typeface="Courier New"/>
                <a:sym typeface="Courier New"/>
              </a:rPr>
              <a:t>$ ssh -T git@github.com</a:t>
            </a:r>
            <a:endParaRPr b="1" sz="12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The authenticity of host 'github.com (192.30.255.113)' can't be established.</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RSA key fingerprint is 16:27:ac:a5:76:28:2d:36:63:1b:56:4d:eb:df:a6:48.</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Are you sure you want to continue connecting (yes/no)? yes</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Warning: Permanently added 'github.com,192.30.255.113' (RSA) to the list of known hosts.</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ja" sz="1000">
                <a:solidFill>
                  <a:srgbClr val="FFFFFF"/>
                </a:solidFill>
                <a:latin typeface="Courier New"/>
                <a:ea typeface="Courier New"/>
                <a:cs typeface="Courier New"/>
                <a:sym typeface="Courier New"/>
              </a:rPr>
              <a:t>Hi kobake! You've successfully authenticated, but GitHub does not provide shell access.</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rgbClr val="FFFFFF"/>
              </a:solidFill>
              <a:latin typeface="Courier New"/>
              <a:ea typeface="Courier New"/>
              <a:cs typeface="Courier New"/>
              <a:sym typeface="Courier New"/>
            </a:endParaRPr>
          </a:p>
        </p:txBody>
      </p:sp>
      <p:sp>
        <p:nvSpPr>
          <p:cNvPr id="425" name="Google Shape;425;p43"/>
          <p:cNvSpPr/>
          <p:nvPr/>
        </p:nvSpPr>
        <p:spPr>
          <a:xfrm>
            <a:off x="2018600" y="3147922"/>
            <a:ext cx="48480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3"/>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SSH</a:t>
            </a:r>
            <a:r>
              <a:rPr lang="ja"/>
              <a:t>認証確認</a:t>
            </a:r>
            <a:endParaRPr/>
          </a:p>
        </p:txBody>
      </p:sp>
      <p:sp>
        <p:nvSpPr>
          <p:cNvPr id="427" name="Google Shape;427;p43"/>
          <p:cNvSpPr/>
          <p:nvPr/>
        </p:nvSpPr>
        <p:spPr>
          <a:xfrm>
            <a:off x="264550" y="1928526"/>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3"/>
          <p:cNvSpPr txBox="1"/>
          <p:nvPr/>
        </p:nvSpPr>
        <p:spPr>
          <a:xfrm>
            <a:off x="2084075" y="1152475"/>
            <a:ext cx="6748200" cy="6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1600">
                <a:solidFill>
                  <a:srgbClr val="5E696C"/>
                </a:solidFill>
                <a:latin typeface="Courier New"/>
                <a:ea typeface="Courier New"/>
                <a:cs typeface="Courier New"/>
                <a:sym typeface="Courier New"/>
              </a:rPr>
              <a:t>以下コマンドにより認証がうまくいくかどうかを確認。</a:t>
            </a:r>
            <a:endParaRPr sz="1600">
              <a:solidFill>
                <a:srgbClr val="5E696C"/>
              </a:solidFill>
              <a:latin typeface="Courier New"/>
              <a:ea typeface="Courier New"/>
              <a:cs typeface="Courier New"/>
              <a:sym typeface="Courier New"/>
            </a:endParaRPr>
          </a:p>
        </p:txBody>
      </p:sp>
      <p:sp>
        <p:nvSpPr>
          <p:cNvPr id="429" name="Google Shape;429;p43"/>
          <p:cNvSpPr/>
          <p:nvPr/>
        </p:nvSpPr>
        <p:spPr>
          <a:xfrm>
            <a:off x="5466325" y="3899222"/>
            <a:ext cx="2907000" cy="531300"/>
          </a:xfrm>
          <a:prstGeom prst="wedgeRectCallout">
            <a:avLst>
              <a:gd fmla="val -58452" name="adj1"/>
              <a:gd fmla="val -58216"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666666"/>
                </a:solidFill>
              </a:rPr>
              <a:t>自分のGitHubアカウント名が</a:t>
            </a:r>
            <a:br>
              <a:rPr lang="ja">
                <a:solidFill>
                  <a:srgbClr val="666666"/>
                </a:solidFill>
              </a:rPr>
            </a:br>
            <a:r>
              <a:rPr lang="ja">
                <a:solidFill>
                  <a:srgbClr val="666666"/>
                </a:solidFill>
              </a:rPr>
              <a:t>出ればOK</a:t>
            </a:r>
            <a:endParaRPr>
              <a:solidFill>
                <a:srgbClr val="666666"/>
              </a:solidFill>
            </a:endParaRPr>
          </a:p>
        </p:txBody>
      </p:sp>
      <p:sp>
        <p:nvSpPr>
          <p:cNvPr id="430" name="Google Shape;430;p43"/>
          <p:cNvSpPr/>
          <p:nvPr/>
        </p:nvSpPr>
        <p:spPr>
          <a:xfrm>
            <a:off x="5733750" y="2111447"/>
            <a:ext cx="2907000" cy="531300"/>
          </a:xfrm>
          <a:prstGeom prst="wedgeRectCallout">
            <a:avLst>
              <a:gd fmla="val -32395" name="adj1"/>
              <a:gd fmla="val 138100"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666666"/>
                </a:solidFill>
              </a:rPr>
              <a:t>これは初回だけ聞かれる。</a:t>
            </a:r>
            <a:br>
              <a:rPr lang="ja">
                <a:solidFill>
                  <a:srgbClr val="666666"/>
                </a:solidFill>
              </a:rPr>
            </a:br>
            <a:r>
              <a:rPr lang="ja">
                <a:solidFill>
                  <a:srgbClr val="666666"/>
                </a:solidFill>
              </a:rPr>
              <a:t>「yes」を入力。</a:t>
            </a:r>
            <a:endParaRPr>
              <a:solidFill>
                <a:srgbClr val="666666"/>
              </a:solidFill>
            </a:endParaRPr>
          </a:p>
        </p:txBody>
      </p:sp>
      <p:sp>
        <p:nvSpPr>
          <p:cNvPr id="431" name="Google Shape;431;p43"/>
          <p:cNvSpPr/>
          <p:nvPr/>
        </p:nvSpPr>
        <p:spPr>
          <a:xfrm>
            <a:off x="2018600" y="3556643"/>
            <a:ext cx="3617400" cy="210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44"/>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a:t>
            </a:r>
            <a:r>
              <a:rPr lang="ja"/>
              <a:t>休憩～</a:t>
            </a:r>
            <a:br>
              <a:rPr lang="ja"/>
            </a:br>
            <a:r>
              <a:rPr lang="ja" sz="3000"/>
              <a:t>認証設定終わってない人は今のうちに！</a:t>
            </a:r>
            <a:endParaRPr sz="3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5"/>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リポジトリ取得</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46"/>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リポジトリ</a:t>
            </a:r>
            <a:r>
              <a:rPr lang="ja" sz="2400"/>
              <a:t>取得概要</a:t>
            </a:r>
            <a:endParaRPr sz="2400"/>
          </a:p>
        </p:txBody>
      </p:sp>
      <p:sp>
        <p:nvSpPr>
          <p:cNvPr id="447" name="Google Shape;447;p46"/>
          <p:cNvSpPr/>
          <p:nvPr/>
        </p:nvSpPr>
        <p:spPr>
          <a:xfrm>
            <a:off x="264550" y="217805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6"/>
          <p:cNvSpPr/>
          <p:nvPr/>
        </p:nvSpPr>
        <p:spPr>
          <a:xfrm>
            <a:off x="2083975" y="1857650"/>
            <a:ext cx="6748200" cy="8025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(GitHub内)</a:t>
            </a:r>
            <a:br>
              <a:rPr lang="ja">
                <a:solidFill>
                  <a:srgbClr val="666666"/>
                </a:solidFill>
                <a:latin typeface="Verdana"/>
                <a:ea typeface="Verdana"/>
                <a:cs typeface="Verdana"/>
                <a:sym typeface="Verdana"/>
              </a:rPr>
            </a:br>
            <a:r>
              <a:rPr lang="ja">
                <a:solidFill>
                  <a:srgbClr val="666666"/>
                </a:solidFill>
                <a:latin typeface="Verdana"/>
                <a:ea typeface="Verdana"/>
                <a:cs typeface="Verdana"/>
                <a:sym typeface="Verdana"/>
              </a:rPr>
              <a:t>kobake</a:t>
            </a:r>
            <a:r>
              <a:rPr lang="ja">
                <a:solidFill>
                  <a:srgbClr val="666666"/>
                </a:solidFill>
                <a:latin typeface="Verdana"/>
                <a:ea typeface="Verdana"/>
                <a:cs typeface="Verdana"/>
                <a:sym typeface="Verdana"/>
              </a:rPr>
              <a:t>/sample </a:t>
            </a:r>
            <a:r>
              <a:rPr lang="ja">
                <a:solidFill>
                  <a:srgbClr val="666666"/>
                </a:solidFill>
                <a:latin typeface="Verdana"/>
                <a:ea typeface="Verdana"/>
                <a:cs typeface="Verdana"/>
                <a:sym typeface="Verdana"/>
              </a:rPr>
              <a:t>リモート</a:t>
            </a:r>
            <a:r>
              <a:rPr lang="ja">
                <a:solidFill>
                  <a:srgbClr val="666666"/>
                </a:solidFill>
                <a:latin typeface="Verdana"/>
                <a:ea typeface="Verdana"/>
                <a:cs typeface="Verdana"/>
                <a:sym typeface="Verdana"/>
              </a:rPr>
              <a:t>リポジトリ</a:t>
            </a:r>
            <a:endParaRPr>
              <a:solidFill>
                <a:srgbClr val="666666"/>
              </a:solidFill>
              <a:latin typeface="Verdana"/>
              <a:ea typeface="Verdana"/>
              <a:cs typeface="Verdana"/>
              <a:sym typeface="Verdana"/>
            </a:endParaRPr>
          </a:p>
        </p:txBody>
      </p:sp>
      <p:sp>
        <p:nvSpPr>
          <p:cNvPr id="449" name="Google Shape;449;p46"/>
          <p:cNvSpPr/>
          <p:nvPr/>
        </p:nvSpPr>
        <p:spPr>
          <a:xfrm>
            <a:off x="2083975" y="4010500"/>
            <a:ext cx="6748200" cy="8025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(作業マシン内)</a:t>
            </a:r>
            <a:br>
              <a:rPr lang="ja">
                <a:solidFill>
                  <a:srgbClr val="666666"/>
                </a:solidFill>
                <a:latin typeface="Verdana"/>
                <a:ea typeface="Verdana"/>
                <a:cs typeface="Verdana"/>
                <a:sym typeface="Verdana"/>
              </a:rPr>
            </a:br>
            <a:r>
              <a:rPr lang="ja">
                <a:solidFill>
                  <a:srgbClr val="666666"/>
                </a:solidFill>
                <a:latin typeface="Verdana"/>
                <a:ea typeface="Verdana"/>
                <a:cs typeface="Verdana"/>
                <a:sym typeface="Verdana"/>
              </a:rPr>
              <a:t>sample</a:t>
            </a:r>
            <a:r>
              <a:rPr lang="ja">
                <a:solidFill>
                  <a:srgbClr val="666666"/>
                </a:solidFill>
                <a:latin typeface="Verdana"/>
                <a:ea typeface="Verdana"/>
                <a:cs typeface="Verdana"/>
                <a:sym typeface="Verdana"/>
              </a:rPr>
              <a:t> </a:t>
            </a:r>
            <a:r>
              <a:rPr lang="ja">
                <a:solidFill>
                  <a:srgbClr val="666666"/>
                </a:solidFill>
                <a:latin typeface="Verdana"/>
                <a:ea typeface="Verdana"/>
                <a:cs typeface="Verdana"/>
                <a:sym typeface="Verdana"/>
              </a:rPr>
              <a:t>ローカル</a:t>
            </a:r>
            <a:r>
              <a:rPr lang="ja">
                <a:solidFill>
                  <a:srgbClr val="666666"/>
                </a:solidFill>
                <a:latin typeface="Verdana"/>
                <a:ea typeface="Verdana"/>
                <a:cs typeface="Verdana"/>
                <a:sym typeface="Verdana"/>
              </a:rPr>
              <a:t>リポジトリ</a:t>
            </a:r>
            <a:endParaRPr>
              <a:solidFill>
                <a:srgbClr val="666666"/>
              </a:solidFill>
              <a:latin typeface="Verdana"/>
              <a:ea typeface="Verdana"/>
              <a:cs typeface="Verdana"/>
              <a:sym typeface="Verdana"/>
            </a:endParaRPr>
          </a:p>
        </p:txBody>
      </p:sp>
      <p:sp>
        <p:nvSpPr>
          <p:cNvPr id="450" name="Google Shape;450;p46"/>
          <p:cNvSpPr/>
          <p:nvPr/>
        </p:nvSpPr>
        <p:spPr>
          <a:xfrm rot="5400000">
            <a:off x="1881175" y="3222866"/>
            <a:ext cx="9621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6"/>
          <p:cNvSpPr txBox="1"/>
          <p:nvPr/>
        </p:nvSpPr>
        <p:spPr>
          <a:xfrm>
            <a:off x="2518375" y="2897975"/>
            <a:ext cx="12816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clone</a:t>
            </a:r>
            <a:br>
              <a:rPr lang="ja" sz="1200">
                <a:solidFill>
                  <a:srgbClr val="666666"/>
                </a:solidFill>
              </a:rPr>
            </a:br>
            <a:r>
              <a:rPr lang="ja" sz="1200">
                <a:solidFill>
                  <a:srgbClr val="666666"/>
                </a:solidFill>
              </a:rPr>
              <a:t>(</a:t>
            </a:r>
            <a:r>
              <a:rPr lang="ja" sz="1200">
                <a:solidFill>
                  <a:srgbClr val="666666"/>
                </a:solidFill>
              </a:rPr>
              <a:t>初回ﾀﾞｳﾝﾛｰﾄﾞ)</a:t>
            </a:r>
            <a:endParaRPr sz="1200">
              <a:solidFill>
                <a:srgbClr val="666666"/>
              </a:solidFill>
            </a:endParaRPr>
          </a:p>
        </p:txBody>
      </p:sp>
      <p:sp>
        <p:nvSpPr>
          <p:cNvPr id="452" name="Google Shape;452;p46"/>
          <p:cNvSpPr/>
          <p:nvPr/>
        </p:nvSpPr>
        <p:spPr>
          <a:xfrm rot="5400000">
            <a:off x="3786175" y="3222866"/>
            <a:ext cx="9621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6"/>
          <p:cNvSpPr txBox="1"/>
          <p:nvPr/>
        </p:nvSpPr>
        <p:spPr>
          <a:xfrm>
            <a:off x="4423375" y="2897975"/>
            <a:ext cx="13290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pull</a:t>
            </a:r>
            <a:br>
              <a:rPr lang="ja" sz="1200">
                <a:solidFill>
                  <a:srgbClr val="666666"/>
                </a:solidFill>
              </a:rPr>
            </a:br>
            <a:r>
              <a:rPr lang="ja" sz="1200">
                <a:solidFill>
                  <a:srgbClr val="666666"/>
                </a:solidFill>
              </a:rPr>
              <a:t>(</a:t>
            </a:r>
            <a:r>
              <a:rPr lang="ja" sz="1200">
                <a:solidFill>
                  <a:srgbClr val="666666"/>
                </a:solidFill>
              </a:rPr>
              <a:t>差分ﾀﾞｳﾝﾛｰﾄﾞ</a:t>
            </a:r>
            <a:r>
              <a:rPr lang="ja" sz="1200">
                <a:solidFill>
                  <a:srgbClr val="666666"/>
                </a:solidFill>
              </a:rPr>
              <a:t>)</a:t>
            </a:r>
            <a:endParaRPr sz="1200">
              <a:solidFill>
                <a:srgbClr val="666666"/>
              </a:solidFill>
            </a:endParaRPr>
          </a:p>
        </p:txBody>
      </p:sp>
      <p:sp>
        <p:nvSpPr>
          <p:cNvPr id="454" name="Google Shape;454;p46"/>
          <p:cNvSpPr/>
          <p:nvPr/>
        </p:nvSpPr>
        <p:spPr>
          <a:xfrm rot="5400000">
            <a:off x="5462575" y="3222866"/>
            <a:ext cx="9621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6"/>
          <p:cNvSpPr txBox="1"/>
          <p:nvPr/>
        </p:nvSpPr>
        <p:spPr>
          <a:xfrm>
            <a:off x="6099775" y="2897975"/>
            <a:ext cx="13290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pull</a:t>
            </a:r>
            <a:br>
              <a:rPr lang="ja" sz="1200">
                <a:solidFill>
                  <a:srgbClr val="666666"/>
                </a:solidFill>
              </a:rPr>
            </a:br>
            <a:r>
              <a:rPr lang="ja" sz="1200">
                <a:solidFill>
                  <a:srgbClr val="666666"/>
                </a:solidFill>
              </a:rPr>
              <a:t>(差分ﾀﾞｳﾝﾛｰﾄﾞ)</a:t>
            </a:r>
            <a:endParaRPr sz="1200">
              <a:solidFill>
                <a:srgbClr val="666666"/>
              </a:solidFill>
            </a:endParaRPr>
          </a:p>
        </p:txBody>
      </p:sp>
      <p:sp>
        <p:nvSpPr>
          <p:cNvPr id="456" name="Google Shape;456;p46"/>
          <p:cNvSpPr/>
          <p:nvPr/>
        </p:nvSpPr>
        <p:spPr>
          <a:xfrm rot="5400000">
            <a:off x="7138975" y="3222866"/>
            <a:ext cx="9621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6"/>
          <p:cNvSpPr txBox="1"/>
          <p:nvPr/>
        </p:nvSpPr>
        <p:spPr>
          <a:xfrm>
            <a:off x="7776175" y="2897975"/>
            <a:ext cx="13290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pull</a:t>
            </a:r>
            <a:br>
              <a:rPr lang="ja" sz="1200">
                <a:solidFill>
                  <a:srgbClr val="666666"/>
                </a:solidFill>
              </a:rPr>
            </a:br>
            <a:r>
              <a:rPr lang="ja" sz="1200">
                <a:solidFill>
                  <a:srgbClr val="666666"/>
                </a:solidFill>
              </a:rPr>
              <a:t>(差分ﾀﾞｳﾝﾛｰﾄﾞ)</a:t>
            </a:r>
            <a:endParaRPr sz="1200">
              <a:solidFill>
                <a:srgbClr val="666666"/>
              </a:solidFill>
            </a:endParaRPr>
          </a:p>
        </p:txBody>
      </p:sp>
      <p:sp>
        <p:nvSpPr>
          <p:cNvPr id="458" name="Google Shape;458;p46"/>
          <p:cNvSpPr txBox="1"/>
          <p:nvPr>
            <p:ph idx="1" type="body"/>
          </p:nvPr>
        </p:nvSpPr>
        <p:spPr>
          <a:xfrm>
            <a:off x="2084075" y="1152475"/>
            <a:ext cx="6748200" cy="50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今回は例として </a:t>
            </a:r>
            <a:r>
              <a:rPr lang="ja" u="sng">
                <a:solidFill>
                  <a:schemeClr val="hlink"/>
                </a:solidFill>
                <a:hlinkClick r:id="rId3"/>
              </a:rPr>
              <a:t>https://github.com/kobake/sample</a:t>
            </a:r>
            <a:r>
              <a:rPr lang="ja"/>
              <a:t> を扱ってみます。</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pic>
        <p:nvPicPr>
          <p:cNvPr id="463" name="Google Shape;463;p47"/>
          <p:cNvPicPr preferRelativeResize="0"/>
          <p:nvPr/>
        </p:nvPicPr>
        <p:blipFill>
          <a:blip r:embed="rId3">
            <a:alphaModFix/>
          </a:blip>
          <a:stretch>
            <a:fillRect/>
          </a:stretch>
        </p:blipFill>
        <p:spPr>
          <a:xfrm>
            <a:off x="2220850" y="1228500"/>
            <a:ext cx="4170638" cy="2159174"/>
          </a:xfrm>
          <a:prstGeom prst="rect">
            <a:avLst/>
          </a:prstGeom>
          <a:noFill/>
          <a:ln>
            <a:noFill/>
          </a:ln>
        </p:spPr>
      </p:pic>
      <p:sp>
        <p:nvSpPr>
          <p:cNvPr id="464" name="Google Shape;464;p47"/>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初回</a:t>
            </a:r>
            <a:r>
              <a:rPr lang="ja" sz="2400"/>
              <a:t>ダウンロード: clone</a:t>
            </a:r>
            <a:endParaRPr sz="2400"/>
          </a:p>
        </p:txBody>
      </p:sp>
      <p:sp>
        <p:nvSpPr>
          <p:cNvPr id="465" name="Google Shape;465;p47"/>
          <p:cNvSpPr/>
          <p:nvPr/>
        </p:nvSpPr>
        <p:spPr>
          <a:xfrm>
            <a:off x="264550" y="217805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7"/>
          <p:cNvSpPr/>
          <p:nvPr/>
        </p:nvSpPr>
        <p:spPr>
          <a:xfrm rot="1993533">
            <a:off x="4728783" y="3800648"/>
            <a:ext cx="482355" cy="31228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7"/>
          <p:cNvSpPr txBox="1"/>
          <p:nvPr>
            <p:ph idx="1" type="body"/>
          </p:nvPr>
        </p:nvSpPr>
        <p:spPr>
          <a:xfrm>
            <a:off x="2157625" y="3614150"/>
            <a:ext cx="6474300" cy="12201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b="1" lang="ja" sz="1000">
                <a:solidFill>
                  <a:srgbClr val="FFFFFF"/>
                </a:solidFill>
                <a:latin typeface="Courier New"/>
                <a:ea typeface="Courier New"/>
                <a:cs typeface="Courier New"/>
                <a:sym typeface="Courier New"/>
              </a:rPr>
              <a:t>$ </a:t>
            </a:r>
            <a:r>
              <a:rPr b="1" lang="ja" sz="1000">
                <a:solidFill>
                  <a:srgbClr val="FFFFFF"/>
                </a:solidFill>
                <a:latin typeface="Courier New"/>
                <a:ea typeface="Courier New"/>
                <a:cs typeface="Courier New"/>
                <a:sym typeface="Courier New"/>
              </a:rPr>
              <a:t>git clone </a:t>
            </a:r>
            <a:r>
              <a:rPr b="1" lang="ja" sz="1000">
                <a:solidFill>
                  <a:srgbClr val="FFFFFF"/>
                </a:solidFill>
                <a:latin typeface="Courier New"/>
                <a:ea typeface="Courier New"/>
                <a:cs typeface="Courier New"/>
                <a:sym typeface="Courier New"/>
              </a:rPr>
              <a:t>git@github.com:kobake/sample.git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cd sample</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ls</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a.txt  b.txt  README.md</a:t>
            </a:r>
            <a:br>
              <a:rPr lang="ja" sz="1000">
                <a:solidFill>
                  <a:srgbClr val="FFFFFF"/>
                </a:solidFill>
                <a:latin typeface="Courier New"/>
                <a:ea typeface="Courier New"/>
                <a:cs typeface="Courier New"/>
                <a:sym typeface="Courier New"/>
              </a:rPr>
            </a:br>
            <a:endParaRPr sz="1000">
              <a:solidFill>
                <a:srgbClr val="FFFFFF"/>
              </a:solidFill>
              <a:latin typeface="Courier New"/>
              <a:ea typeface="Courier New"/>
              <a:cs typeface="Courier New"/>
              <a:sym typeface="Courier New"/>
            </a:endParaRPr>
          </a:p>
        </p:txBody>
      </p:sp>
      <p:sp>
        <p:nvSpPr>
          <p:cNvPr id="468" name="Google Shape;468;p47"/>
          <p:cNvSpPr/>
          <p:nvPr/>
        </p:nvSpPr>
        <p:spPr>
          <a:xfrm>
            <a:off x="4842975" y="2417150"/>
            <a:ext cx="1610700" cy="705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7"/>
          <p:cNvSpPr/>
          <p:nvPr/>
        </p:nvSpPr>
        <p:spPr>
          <a:xfrm>
            <a:off x="6685850" y="2303750"/>
            <a:ext cx="2104800" cy="819000"/>
          </a:xfrm>
          <a:prstGeom prst="wedgeRectCallout">
            <a:avLst>
              <a:gd fmla="val -58576" name="adj1"/>
              <a:gd fmla="val -1751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666666"/>
                </a:solidFill>
              </a:rPr>
              <a:t>HTTPS / SSH を切り替えることができるが、今回は SSH を用いる。</a:t>
            </a:r>
            <a:endParaRPr>
              <a:solidFill>
                <a:srgbClr val="66666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pic>
        <p:nvPicPr>
          <p:cNvPr id="474" name="Google Shape;474;p48"/>
          <p:cNvPicPr preferRelativeResize="0"/>
          <p:nvPr/>
        </p:nvPicPr>
        <p:blipFill>
          <a:blip r:embed="rId3">
            <a:alphaModFix/>
          </a:blip>
          <a:stretch>
            <a:fillRect/>
          </a:stretch>
        </p:blipFill>
        <p:spPr>
          <a:xfrm>
            <a:off x="2084075" y="1152475"/>
            <a:ext cx="3021424" cy="2535950"/>
          </a:xfrm>
          <a:prstGeom prst="rect">
            <a:avLst/>
          </a:prstGeom>
          <a:noFill/>
          <a:ln>
            <a:noFill/>
          </a:ln>
          <a:effectLst>
            <a:outerShdw blurRad="57150" rotWithShape="0" algn="bl" dir="5400000" dist="19050">
              <a:srgbClr val="000000">
                <a:alpha val="50000"/>
              </a:srgbClr>
            </a:outerShdw>
          </a:effectLst>
        </p:spPr>
      </p:pic>
      <p:sp>
        <p:nvSpPr>
          <p:cNvPr id="475" name="Google Shape;475;p48"/>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ログ閲覧: </a:t>
            </a:r>
            <a:r>
              <a:rPr lang="ja"/>
              <a:t>log</a:t>
            </a:r>
            <a:endParaRPr/>
          </a:p>
        </p:txBody>
      </p:sp>
      <p:sp>
        <p:nvSpPr>
          <p:cNvPr id="476" name="Google Shape;476;p48"/>
          <p:cNvSpPr/>
          <p:nvPr/>
        </p:nvSpPr>
        <p:spPr>
          <a:xfrm>
            <a:off x="264550" y="217805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8"/>
          <p:cNvSpPr/>
          <p:nvPr/>
        </p:nvSpPr>
        <p:spPr>
          <a:xfrm>
            <a:off x="2364700" y="2307950"/>
            <a:ext cx="895500" cy="337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8"/>
          <p:cNvSpPr/>
          <p:nvPr/>
        </p:nvSpPr>
        <p:spPr>
          <a:xfrm>
            <a:off x="3485178" y="2320700"/>
            <a:ext cx="608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9" name="Google Shape;479;p48"/>
          <p:cNvPicPr preferRelativeResize="0"/>
          <p:nvPr/>
        </p:nvPicPr>
        <p:blipFill>
          <a:blip r:embed="rId4">
            <a:alphaModFix/>
          </a:blip>
          <a:stretch>
            <a:fillRect/>
          </a:stretch>
        </p:blipFill>
        <p:spPr>
          <a:xfrm>
            <a:off x="4200500" y="2079350"/>
            <a:ext cx="4631774" cy="24054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49"/>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ログ閲覧: </a:t>
            </a:r>
            <a:r>
              <a:rPr lang="ja"/>
              <a:t>log (「q」</a:t>
            </a:r>
            <a:r>
              <a:rPr lang="ja"/>
              <a:t>キーで終了)</a:t>
            </a:r>
            <a:endParaRPr/>
          </a:p>
        </p:txBody>
      </p:sp>
      <p:sp>
        <p:nvSpPr>
          <p:cNvPr id="485" name="Google Shape;485;p49"/>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486" name="Google Shape;486;p49"/>
          <p:cNvSpPr/>
          <p:nvPr/>
        </p:nvSpPr>
        <p:spPr>
          <a:xfrm>
            <a:off x="264550" y="217805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9"/>
          <p:cNvSpPr txBox="1"/>
          <p:nvPr>
            <p:ph idx="1" type="body"/>
          </p:nvPr>
        </p:nvSpPr>
        <p:spPr>
          <a:xfrm>
            <a:off x="2084075" y="1017450"/>
            <a:ext cx="6748200" cy="39357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rgbClr val="FFFFFF"/>
                </a:solidFill>
                <a:latin typeface="Courier New"/>
                <a:ea typeface="Courier New"/>
                <a:cs typeface="Courier New"/>
                <a:sym typeface="Courier New"/>
              </a:rPr>
              <a:t>$ cd</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cd sample</a:t>
            </a:r>
            <a:br>
              <a:rPr lang="ja" sz="800">
                <a:solidFill>
                  <a:srgbClr val="FFFFFF"/>
                </a:solidFill>
                <a:latin typeface="Courier New"/>
                <a:ea typeface="Courier New"/>
                <a:cs typeface="Courier New"/>
                <a:sym typeface="Courier New"/>
              </a:rPr>
            </a:br>
            <a:r>
              <a:rPr b="1" lang="ja" sz="1000">
                <a:solidFill>
                  <a:srgbClr val="FFFFFF"/>
                </a:solidFill>
                <a:latin typeface="Courier New"/>
                <a:ea typeface="Courier New"/>
                <a:cs typeface="Courier New"/>
                <a:sym typeface="Courier New"/>
              </a:rPr>
              <a:t>$ git log</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commit 0684e662814a956f825a27a287756e16e165fa5e (HEAD -&gt; master, origin/master, origin/HEAD)</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Author: Kobayashi &lt;pg.kobake@gmail.com&gt;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Date:   2018-07-02 15:07:57 +0900</a:t>
            </a:r>
            <a:br>
              <a:rPr lang="ja" sz="800">
                <a:solidFill>
                  <a:srgbClr val="FFFFFF"/>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Update README.md</a:t>
            </a:r>
            <a:br>
              <a:rPr lang="ja" sz="800">
                <a:solidFill>
                  <a:srgbClr val="FFFFFF"/>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commit 3b93b281c82831dad8889a423268dced94920c75</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Author: Kobayashi &lt;pg.kobake@gmail.com&gt;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Date:   2018-07-02 15:06:06 +0900</a:t>
            </a:r>
            <a:br>
              <a:rPr lang="ja" sz="800">
                <a:solidFill>
                  <a:srgbClr val="FFFFFF"/>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Create b.txt</a:t>
            </a:r>
            <a:br>
              <a:rPr lang="ja" sz="800">
                <a:solidFill>
                  <a:srgbClr val="FFFFFF"/>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commit 97e15d463ea95d2965add5e4c5c938a3a62231d7</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Author: Kobayashi &lt;pg.kobake@gmail.com&gt;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Date:   2018-07-02 15:05:54 +0900</a:t>
            </a:r>
            <a:br>
              <a:rPr lang="ja" sz="800">
                <a:solidFill>
                  <a:srgbClr val="FFFFFF"/>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Create a.txt</a:t>
            </a:r>
            <a:br>
              <a:rPr lang="ja" sz="800">
                <a:solidFill>
                  <a:srgbClr val="FFFFFF"/>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commit 94978ead7d20c1ee3c0fd13bc8cd37cc0eaad36b</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Author: Kobayashi &lt;pg.kobake@gmail.com&gt;</a:t>
            </a: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Date:   2018-07-02 15:05:43 +0900</a:t>
            </a:r>
            <a:br>
              <a:rPr lang="ja" sz="800">
                <a:solidFill>
                  <a:srgbClr val="FFFFFF"/>
                </a:solidFill>
                <a:latin typeface="Courier New"/>
                <a:ea typeface="Courier New"/>
                <a:cs typeface="Courier New"/>
                <a:sym typeface="Courier New"/>
              </a:rPr>
            </a:br>
            <a:br>
              <a:rPr lang="ja" sz="800">
                <a:solidFill>
                  <a:srgbClr val="FFFFFF"/>
                </a:solidFill>
                <a:latin typeface="Courier New"/>
                <a:ea typeface="Courier New"/>
                <a:cs typeface="Courier New"/>
                <a:sym typeface="Courier New"/>
              </a:rPr>
            </a:br>
            <a:r>
              <a:rPr lang="ja" sz="800">
                <a:solidFill>
                  <a:srgbClr val="FFFFFF"/>
                </a:solidFill>
                <a:latin typeface="Courier New"/>
                <a:ea typeface="Courier New"/>
                <a:cs typeface="Courier New"/>
                <a:sym typeface="Courier New"/>
              </a:rPr>
              <a:t>    Initial commit</a:t>
            </a:r>
            <a:br>
              <a:rPr lang="ja" sz="800">
                <a:solidFill>
                  <a:srgbClr val="FFFFFF"/>
                </a:solidFill>
                <a:latin typeface="Courier New"/>
                <a:ea typeface="Courier New"/>
                <a:cs typeface="Courier New"/>
                <a:sym typeface="Courier New"/>
              </a:rPr>
            </a:br>
            <a:endParaRPr sz="800">
              <a:solidFill>
                <a:srgbClr val="FFFFFF"/>
              </a:solidFill>
              <a:latin typeface="Courier New"/>
              <a:ea typeface="Courier New"/>
              <a:cs typeface="Courier New"/>
              <a:sym typeface="Courier New"/>
            </a:endParaRPr>
          </a:p>
          <a:p>
            <a:pPr indent="127000" lvl="0" marL="0" rtl="0" algn="l">
              <a:spcBef>
                <a:spcPts val="1600"/>
              </a:spcBef>
              <a:spcAft>
                <a:spcPts val="0"/>
              </a:spcAft>
              <a:buNone/>
            </a:pPr>
            <a:r>
              <a:t/>
            </a:r>
            <a:endParaRPr sz="800">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sz="800">
              <a:solidFill>
                <a:srgbClr val="FFFFFF"/>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50"/>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差分ダウンロード: </a:t>
            </a:r>
            <a:r>
              <a:rPr lang="ja"/>
              <a:t>pull</a:t>
            </a:r>
            <a:endParaRPr/>
          </a:p>
        </p:txBody>
      </p:sp>
      <p:sp>
        <p:nvSpPr>
          <p:cNvPr id="493" name="Google Shape;493;p50"/>
          <p:cNvSpPr txBox="1"/>
          <p:nvPr>
            <p:ph idx="1" type="body"/>
          </p:nvPr>
        </p:nvSpPr>
        <p:spPr>
          <a:xfrm>
            <a:off x="2084075" y="1000075"/>
            <a:ext cx="6748200" cy="42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特に差分がなかった場合</a:t>
            </a:r>
            <a:endParaRPr/>
          </a:p>
        </p:txBody>
      </p:sp>
      <p:sp>
        <p:nvSpPr>
          <p:cNvPr id="494" name="Google Shape;494;p50"/>
          <p:cNvSpPr/>
          <p:nvPr/>
        </p:nvSpPr>
        <p:spPr>
          <a:xfrm>
            <a:off x="264550" y="2178050"/>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50"/>
          <p:cNvSpPr txBox="1"/>
          <p:nvPr>
            <p:ph idx="1" type="body"/>
          </p:nvPr>
        </p:nvSpPr>
        <p:spPr>
          <a:xfrm>
            <a:off x="2157625" y="1351361"/>
            <a:ext cx="6474300" cy="8145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0"/>
              </a:spcAft>
              <a:buNone/>
            </a:pPr>
            <a:r>
              <a:rPr b="1" lang="ja" sz="1000">
                <a:solidFill>
                  <a:srgbClr val="FFFFFF"/>
                </a:solidFill>
                <a:latin typeface="Courier New"/>
                <a:ea typeface="Courier New"/>
                <a:cs typeface="Courier New"/>
                <a:sym typeface="Courier New"/>
              </a:rPr>
              <a:t>$ git pull origin master</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From github.com:kobake/sample</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 branch            master     -&gt; FETCH_HEAD</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Already up-to-date.</a:t>
            </a:r>
            <a:endParaRPr sz="900">
              <a:solidFill>
                <a:srgbClr val="FFFFFF"/>
              </a:solidFill>
              <a:latin typeface="Courier New"/>
              <a:ea typeface="Courier New"/>
              <a:cs typeface="Courier New"/>
              <a:sym typeface="Courier New"/>
            </a:endParaRPr>
          </a:p>
          <a:p>
            <a:pPr indent="0" lvl="0" marL="0" rtl="0" algn="l">
              <a:spcBef>
                <a:spcPts val="1600"/>
              </a:spcBef>
              <a:spcAft>
                <a:spcPts val="0"/>
              </a:spcAft>
              <a:buNone/>
            </a:pPr>
            <a:r>
              <a:t/>
            </a:r>
            <a:endParaRPr sz="900">
              <a:solidFill>
                <a:srgbClr val="FFFFFF"/>
              </a:solidFill>
              <a:latin typeface="Courier New"/>
              <a:ea typeface="Courier New"/>
              <a:cs typeface="Courier New"/>
              <a:sym typeface="Courier New"/>
            </a:endParaRPr>
          </a:p>
          <a:p>
            <a:pPr indent="0" lvl="0" marL="0" rtl="0" algn="l">
              <a:spcBef>
                <a:spcPts val="0"/>
              </a:spcBef>
              <a:spcAft>
                <a:spcPts val="1600"/>
              </a:spcAft>
              <a:buNone/>
            </a:pPr>
            <a:br>
              <a:rPr lang="ja" sz="900">
                <a:solidFill>
                  <a:srgbClr val="FFFFFF"/>
                </a:solidFill>
                <a:latin typeface="Courier New"/>
                <a:ea typeface="Courier New"/>
                <a:cs typeface="Courier New"/>
                <a:sym typeface="Courier New"/>
              </a:rPr>
            </a:br>
            <a:endParaRPr sz="900">
              <a:solidFill>
                <a:srgbClr val="FFFFFF"/>
              </a:solidFill>
              <a:latin typeface="Courier New"/>
              <a:ea typeface="Courier New"/>
              <a:cs typeface="Courier New"/>
              <a:sym typeface="Courier New"/>
            </a:endParaRPr>
          </a:p>
        </p:txBody>
      </p:sp>
      <p:sp>
        <p:nvSpPr>
          <p:cNvPr id="496" name="Google Shape;496;p50"/>
          <p:cNvSpPr txBox="1"/>
          <p:nvPr>
            <p:ph idx="1" type="body"/>
          </p:nvPr>
        </p:nvSpPr>
        <p:spPr>
          <a:xfrm>
            <a:off x="2157625" y="2631039"/>
            <a:ext cx="6474300" cy="22731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000">
                <a:solidFill>
                  <a:srgbClr val="FFFFFF"/>
                </a:solidFill>
                <a:latin typeface="Courier New"/>
                <a:ea typeface="Courier New"/>
                <a:cs typeface="Courier New"/>
                <a:sym typeface="Courier New"/>
              </a:rPr>
              <a:t>$ git pull origin master</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remote: Counting objects: 6, done.</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remote: Compressing objects: 100% (6/6), done.</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remote: Total 6 (delta 1), reused 0 (delta 0), pack-reused 0</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Unpacking objects: 100% (6/6), done.</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From github.com:kobake/sample</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 branch            master     -&gt; FETCH_HEAD</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0684e66..b28bb9c  master     -&gt; origin/master</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Updating 0684e66..b28bb9c</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Fast-forward</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a.txt | 5 +++++</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b.txt | 1 -</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2 files changed, 5 insertions(+), 1 deletion(-)</a:t>
            </a:r>
            <a:endParaRPr sz="900">
              <a:solidFill>
                <a:srgbClr val="FFFFFF"/>
              </a:solidFill>
              <a:latin typeface="Courier New"/>
              <a:ea typeface="Courier New"/>
              <a:cs typeface="Courier New"/>
              <a:sym typeface="Courier New"/>
            </a:endParaRPr>
          </a:p>
        </p:txBody>
      </p:sp>
      <p:sp>
        <p:nvSpPr>
          <p:cNvPr id="497" name="Google Shape;497;p50"/>
          <p:cNvSpPr txBox="1"/>
          <p:nvPr>
            <p:ph idx="1" type="body"/>
          </p:nvPr>
        </p:nvSpPr>
        <p:spPr>
          <a:xfrm>
            <a:off x="2084075" y="2295475"/>
            <a:ext cx="6748200" cy="422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差分が</a:t>
            </a:r>
            <a:r>
              <a:rPr lang="ja"/>
              <a:t>あった場合</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51"/>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リポジトリ</a:t>
            </a:r>
            <a:r>
              <a:rPr lang="ja"/>
              <a:t>管理</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本</a:t>
            </a:r>
            <a:r>
              <a:rPr lang="ja"/>
              <a:t>ハンズオンの目的</a:t>
            </a:r>
            <a:endParaRPr/>
          </a:p>
        </p:txBody>
      </p:sp>
      <p:sp>
        <p:nvSpPr>
          <p:cNvPr id="82" name="Google Shape;82;p16"/>
          <p:cNvSpPr txBox="1"/>
          <p:nvPr>
            <p:ph idx="1" type="body"/>
          </p:nvPr>
        </p:nvSpPr>
        <p:spPr>
          <a:xfrm>
            <a:off x="2084075" y="1152475"/>
            <a:ext cx="67482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ja" sz="2600">
                <a:solidFill>
                  <a:srgbClr val="5E696C"/>
                </a:solidFill>
              </a:rPr>
              <a:t>ブランチを使わずに</a:t>
            </a:r>
            <a:br>
              <a:rPr lang="ja" sz="2600">
                <a:solidFill>
                  <a:srgbClr val="5E696C"/>
                </a:solidFill>
              </a:rPr>
            </a:br>
            <a:r>
              <a:rPr lang="ja" sz="2600">
                <a:solidFill>
                  <a:srgbClr val="5E696C"/>
                </a:solidFill>
              </a:rPr>
              <a:t>master のみで</a:t>
            </a:r>
            <a:br>
              <a:rPr lang="ja" sz="2600">
                <a:solidFill>
                  <a:srgbClr val="5E696C"/>
                </a:solidFill>
              </a:rPr>
            </a:br>
            <a:r>
              <a:rPr lang="ja" sz="2600">
                <a:solidFill>
                  <a:srgbClr val="5E696C"/>
                </a:solidFill>
              </a:rPr>
              <a:t>Git 運用をしてみる！</a:t>
            </a:r>
            <a:endParaRPr sz="2600">
              <a:solidFill>
                <a:srgbClr val="5E696C"/>
              </a:solidFill>
              <a:latin typeface="Verdana"/>
              <a:ea typeface="Verdana"/>
              <a:cs typeface="Verdana"/>
              <a:sym typeface="Verdana"/>
            </a:endParaRPr>
          </a:p>
        </p:txBody>
      </p:sp>
      <p:sp>
        <p:nvSpPr>
          <p:cNvPr id="83" name="Google Shape;83;p16"/>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52"/>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リポジトリ</a:t>
            </a:r>
            <a:r>
              <a:rPr lang="ja" sz="2400"/>
              <a:t>管理</a:t>
            </a:r>
            <a:r>
              <a:rPr lang="ja" sz="2400"/>
              <a:t>概要</a:t>
            </a:r>
            <a:endParaRPr sz="2400"/>
          </a:p>
        </p:txBody>
      </p:sp>
      <p:sp>
        <p:nvSpPr>
          <p:cNvPr id="508" name="Google Shape;508;p52"/>
          <p:cNvSpPr/>
          <p:nvPr/>
        </p:nvSpPr>
        <p:spPr>
          <a:xfrm>
            <a:off x="2083975" y="1857650"/>
            <a:ext cx="6748200" cy="8025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(GitHub内)</a:t>
            </a:r>
            <a:br>
              <a:rPr lang="ja">
                <a:solidFill>
                  <a:srgbClr val="666666"/>
                </a:solidFill>
                <a:latin typeface="Verdana"/>
                <a:ea typeface="Verdana"/>
                <a:cs typeface="Verdana"/>
                <a:sym typeface="Verdana"/>
              </a:rPr>
            </a:br>
            <a:r>
              <a:rPr lang="ja">
                <a:solidFill>
                  <a:srgbClr val="666666"/>
                </a:solidFill>
                <a:latin typeface="Verdana"/>
                <a:ea typeface="Verdana"/>
                <a:cs typeface="Verdana"/>
                <a:sym typeface="Verdana"/>
              </a:rPr>
              <a:t>{</a:t>
            </a:r>
            <a:r>
              <a:rPr lang="ja">
                <a:solidFill>
                  <a:srgbClr val="666666"/>
                </a:solidFill>
                <a:latin typeface="Verdana"/>
                <a:ea typeface="Verdana"/>
                <a:cs typeface="Verdana"/>
                <a:sym typeface="Verdana"/>
              </a:rPr>
              <a:t>自分のアカウント名}/repos2</a:t>
            </a:r>
            <a:r>
              <a:rPr lang="ja">
                <a:solidFill>
                  <a:srgbClr val="666666"/>
                </a:solidFill>
                <a:latin typeface="Verdana"/>
                <a:ea typeface="Verdana"/>
                <a:cs typeface="Verdana"/>
                <a:sym typeface="Verdana"/>
              </a:rPr>
              <a:t> リモートリポジトリ</a:t>
            </a:r>
            <a:endParaRPr>
              <a:solidFill>
                <a:srgbClr val="666666"/>
              </a:solidFill>
              <a:latin typeface="Verdana"/>
              <a:ea typeface="Verdana"/>
              <a:cs typeface="Verdana"/>
              <a:sym typeface="Verdana"/>
            </a:endParaRPr>
          </a:p>
        </p:txBody>
      </p:sp>
      <p:sp>
        <p:nvSpPr>
          <p:cNvPr id="509" name="Google Shape;509;p52"/>
          <p:cNvSpPr/>
          <p:nvPr/>
        </p:nvSpPr>
        <p:spPr>
          <a:xfrm>
            <a:off x="2083975" y="4010500"/>
            <a:ext cx="6748200" cy="8025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(作業マシン内)</a:t>
            </a:r>
            <a:br>
              <a:rPr lang="ja">
                <a:solidFill>
                  <a:srgbClr val="666666"/>
                </a:solidFill>
                <a:latin typeface="Verdana"/>
                <a:ea typeface="Verdana"/>
                <a:cs typeface="Verdana"/>
                <a:sym typeface="Verdana"/>
              </a:rPr>
            </a:br>
            <a:r>
              <a:rPr lang="ja">
                <a:solidFill>
                  <a:srgbClr val="666666"/>
                </a:solidFill>
                <a:latin typeface="Verdana"/>
                <a:ea typeface="Verdana"/>
                <a:cs typeface="Verdana"/>
                <a:sym typeface="Verdana"/>
              </a:rPr>
              <a:t>repos2 ローカルリポジトリ</a:t>
            </a:r>
            <a:endParaRPr>
              <a:solidFill>
                <a:srgbClr val="666666"/>
              </a:solidFill>
              <a:latin typeface="Verdana"/>
              <a:ea typeface="Verdana"/>
              <a:cs typeface="Verdana"/>
              <a:sym typeface="Verdana"/>
            </a:endParaRPr>
          </a:p>
        </p:txBody>
      </p:sp>
      <p:sp>
        <p:nvSpPr>
          <p:cNvPr id="510" name="Google Shape;510;p52"/>
          <p:cNvSpPr/>
          <p:nvPr/>
        </p:nvSpPr>
        <p:spPr>
          <a:xfrm rot="5400000">
            <a:off x="1881175" y="3222866"/>
            <a:ext cx="9621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2"/>
          <p:cNvSpPr txBox="1"/>
          <p:nvPr/>
        </p:nvSpPr>
        <p:spPr>
          <a:xfrm>
            <a:off x="2518375" y="2897975"/>
            <a:ext cx="12816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clone</a:t>
            </a:r>
            <a:br>
              <a:rPr lang="ja" sz="1200">
                <a:solidFill>
                  <a:srgbClr val="666666"/>
                </a:solidFill>
              </a:rPr>
            </a:br>
            <a:r>
              <a:rPr lang="ja" sz="1200">
                <a:solidFill>
                  <a:srgbClr val="666666"/>
                </a:solidFill>
              </a:rPr>
              <a:t>(初回ﾀﾞｳﾝﾛｰﾄﾞ)</a:t>
            </a:r>
            <a:endParaRPr sz="1200">
              <a:solidFill>
                <a:srgbClr val="666666"/>
              </a:solidFill>
            </a:endParaRPr>
          </a:p>
        </p:txBody>
      </p:sp>
      <p:sp>
        <p:nvSpPr>
          <p:cNvPr id="512" name="Google Shape;512;p52"/>
          <p:cNvSpPr/>
          <p:nvPr/>
        </p:nvSpPr>
        <p:spPr>
          <a:xfrm rot="-5400000">
            <a:off x="4014775" y="3222866"/>
            <a:ext cx="962100" cy="3123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2"/>
          <p:cNvSpPr txBox="1"/>
          <p:nvPr/>
        </p:nvSpPr>
        <p:spPr>
          <a:xfrm>
            <a:off x="4651975" y="2897975"/>
            <a:ext cx="19755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add &amp; commit &amp; push</a:t>
            </a:r>
            <a:br>
              <a:rPr lang="ja" sz="1200">
                <a:solidFill>
                  <a:srgbClr val="666666"/>
                </a:solidFill>
              </a:rPr>
            </a:br>
            <a:r>
              <a:rPr lang="ja" sz="1200">
                <a:solidFill>
                  <a:srgbClr val="666666"/>
                </a:solidFill>
              </a:rPr>
              <a:t>(</a:t>
            </a:r>
            <a:r>
              <a:rPr lang="ja" sz="1200">
                <a:solidFill>
                  <a:srgbClr val="666666"/>
                </a:solidFill>
              </a:rPr>
              <a:t>差分ｱｯﾌﾟﾛｰﾄﾞ</a:t>
            </a:r>
            <a:r>
              <a:rPr lang="ja" sz="1200">
                <a:solidFill>
                  <a:srgbClr val="666666"/>
                </a:solidFill>
              </a:rPr>
              <a:t>)</a:t>
            </a:r>
            <a:endParaRPr sz="1200">
              <a:solidFill>
                <a:srgbClr val="666666"/>
              </a:solidFill>
            </a:endParaRPr>
          </a:p>
        </p:txBody>
      </p:sp>
      <p:sp>
        <p:nvSpPr>
          <p:cNvPr id="514" name="Google Shape;514;p52"/>
          <p:cNvSpPr/>
          <p:nvPr/>
        </p:nvSpPr>
        <p:spPr>
          <a:xfrm rot="5400000">
            <a:off x="6681775" y="3222866"/>
            <a:ext cx="9621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2"/>
          <p:cNvSpPr txBox="1"/>
          <p:nvPr/>
        </p:nvSpPr>
        <p:spPr>
          <a:xfrm>
            <a:off x="7318975" y="2897975"/>
            <a:ext cx="13290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pull</a:t>
            </a:r>
            <a:br>
              <a:rPr lang="ja" sz="1200">
                <a:solidFill>
                  <a:srgbClr val="666666"/>
                </a:solidFill>
              </a:rPr>
            </a:br>
            <a:r>
              <a:rPr lang="ja" sz="1200">
                <a:solidFill>
                  <a:srgbClr val="666666"/>
                </a:solidFill>
              </a:rPr>
              <a:t>(差分ﾀﾞｳﾝﾛｰﾄﾞ)</a:t>
            </a:r>
            <a:endParaRPr sz="1200">
              <a:solidFill>
                <a:srgbClr val="666666"/>
              </a:solidFill>
            </a:endParaRPr>
          </a:p>
        </p:txBody>
      </p:sp>
      <p:sp>
        <p:nvSpPr>
          <p:cNvPr id="516" name="Google Shape;516;p52"/>
          <p:cNvSpPr txBox="1"/>
          <p:nvPr>
            <p:ph idx="1" type="body"/>
          </p:nvPr>
        </p:nvSpPr>
        <p:spPr>
          <a:xfrm>
            <a:off x="2084075" y="1152475"/>
            <a:ext cx="6748200" cy="50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今回は例として https://github.com/{自分のアカウント名}/repos2 を扱ってみます。</a:t>
            </a:r>
            <a:endParaRPr/>
          </a:p>
        </p:txBody>
      </p:sp>
      <p:sp>
        <p:nvSpPr>
          <p:cNvPr id="517" name="Google Shape;517;p52"/>
          <p:cNvSpPr/>
          <p:nvPr/>
        </p:nvSpPr>
        <p:spPr>
          <a:xfrm>
            <a:off x="264550" y="242437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pic>
        <p:nvPicPr>
          <p:cNvPr id="522" name="Google Shape;522;p53"/>
          <p:cNvPicPr preferRelativeResize="0"/>
          <p:nvPr/>
        </p:nvPicPr>
        <p:blipFill>
          <a:blip r:embed="rId3">
            <a:alphaModFix/>
          </a:blip>
          <a:stretch>
            <a:fillRect/>
          </a:stretch>
        </p:blipFill>
        <p:spPr>
          <a:xfrm>
            <a:off x="6200325" y="2298250"/>
            <a:ext cx="2850874" cy="2658851"/>
          </a:xfrm>
          <a:prstGeom prst="rect">
            <a:avLst/>
          </a:prstGeom>
          <a:noFill/>
          <a:ln>
            <a:noFill/>
          </a:ln>
          <a:effectLst>
            <a:outerShdw blurRad="57150" rotWithShape="0" algn="bl" dir="5400000" dist="19050">
              <a:srgbClr val="000000">
                <a:alpha val="50000"/>
              </a:srgbClr>
            </a:outerShdw>
          </a:effectLst>
        </p:spPr>
      </p:pic>
      <p:pic>
        <p:nvPicPr>
          <p:cNvPr id="523" name="Google Shape;523;p53"/>
          <p:cNvPicPr preferRelativeResize="0"/>
          <p:nvPr/>
        </p:nvPicPr>
        <p:blipFill>
          <a:blip r:embed="rId4">
            <a:alphaModFix/>
          </a:blip>
          <a:stretch>
            <a:fillRect/>
          </a:stretch>
        </p:blipFill>
        <p:spPr>
          <a:xfrm>
            <a:off x="2038390" y="1017450"/>
            <a:ext cx="4760884" cy="1215075"/>
          </a:xfrm>
          <a:prstGeom prst="rect">
            <a:avLst/>
          </a:prstGeom>
          <a:noFill/>
          <a:ln>
            <a:noFill/>
          </a:ln>
          <a:effectLst>
            <a:outerShdw blurRad="57150" rotWithShape="0" algn="bl" dir="5400000" dist="19050">
              <a:srgbClr val="000000">
                <a:alpha val="50000"/>
              </a:srgbClr>
            </a:outerShdw>
          </a:effectLst>
        </p:spPr>
      </p:pic>
      <p:sp>
        <p:nvSpPr>
          <p:cNvPr id="524" name="Google Shape;524;p53"/>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リポジトリ作成</a:t>
            </a:r>
            <a:endParaRPr/>
          </a:p>
        </p:txBody>
      </p:sp>
      <p:sp>
        <p:nvSpPr>
          <p:cNvPr id="525" name="Google Shape;525;p53"/>
          <p:cNvSpPr/>
          <p:nvPr/>
        </p:nvSpPr>
        <p:spPr>
          <a:xfrm>
            <a:off x="6237675" y="4717700"/>
            <a:ext cx="768900" cy="239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3"/>
          <p:cNvSpPr/>
          <p:nvPr/>
        </p:nvSpPr>
        <p:spPr>
          <a:xfrm>
            <a:off x="5330400" y="1315088"/>
            <a:ext cx="1148400" cy="432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3"/>
          <p:cNvSpPr/>
          <p:nvPr/>
        </p:nvSpPr>
        <p:spPr>
          <a:xfrm>
            <a:off x="6741675" y="3053700"/>
            <a:ext cx="1148400" cy="30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3"/>
          <p:cNvSpPr/>
          <p:nvPr/>
        </p:nvSpPr>
        <p:spPr>
          <a:xfrm rot="5402449">
            <a:off x="6246325" y="1865572"/>
            <a:ext cx="42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3"/>
          <p:cNvSpPr/>
          <p:nvPr/>
        </p:nvSpPr>
        <p:spPr>
          <a:xfrm rot="-8451419">
            <a:off x="5915870" y="4368567"/>
            <a:ext cx="322214" cy="312653"/>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3"/>
          <p:cNvSpPr/>
          <p:nvPr/>
        </p:nvSpPr>
        <p:spPr>
          <a:xfrm>
            <a:off x="264550" y="242437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1" name="Google Shape;531;p53"/>
          <p:cNvPicPr preferRelativeResize="0"/>
          <p:nvPr/>
        </p:nvPicPr>
        <p:blipFill>
          <a:blip r:embed="rId5">
            <a:alphaModFix/>
          </a:blip>
          <a:stretch>
            <a:fillRect/>
          </a:stretch>
        </p:blipFill>
        <p:spPr>
          <a:xfrm>
            <a:off x="2038400" y="3014725"/>
            <a:ext cx="3926601" cy="12871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pic>
        <p:nvPicPr>
          <p:cNvPr id="536" name="Google Shape;536;p54"/>
          <p:cNvPicPr preferRelativeResize="0"/>
          <p:nvPr/>
        </p:nvPicPr>
        <p:blipFill>
          <a:blip r:embed="rId3">
            <a:alphaModFix/>
          </a:blip>
          <a:stretch>
            <a:fillRect/>
          </a:stretch>
        </p:blipFill>
        <p:spPr>
          <a:xfrm>
            <a:off x="5780200" y="2551851"/>
            <a:ext cx="2523100" cy="834376"/>
          </a:xfrm>
          <a:prstGeom prst="rect">
            <a:avLst/>
          </a:prstGeom>
          <a:noFill/>
          <a:ln>
            <a:noFill/>
          </a:ln>
          <a:effectLst>
            <a:outerShdw blurRad="57150" rotWithShape="0" algn="bl" dir="5400000" dist="19050">
              <a:srgbClr val="000000">
                <a:alpha val="50000"/>
              </a:srgbClr>
            </a:outerShdw>
          </a:effectLst>
        </p:spPr>
      </p:pic>
      <p:pic>
        <p:nvPicPr>
          <p:cNvPr id="537" name="Google Shape;537;p54"/>
          <p:cNvPicPr preferRelativeResize="0"/>
          <p:nvPr/>
        </p:nvPicPr>
        <p:blipFill>
          <a:blip r:embed="rId4">
            <a:alphaModFix/>
          </a:blip>
          <a:stretch>
            <a:fillRect/>
          </a:stretch>
        </p:blipFill>
        <p:spPr>
          <a:xfrm>
            <a:off x="5808750" y="1138625"/>
            <a:ext cx="2616050" cy="925350"/>
          </a:xfrm>
          <a:prstGeom prst="rect">
            <a:avLst/>
          </a:prstGeom>
          <a:noFill/>
          <a:ln>
            <a:noFill/>
          </a:ln>
          <a:effectLst>
            <a:outerShdw blurRad="57150" rotWithShape="0" algn="bl" dir="5400000" dist="19050">
              <a:srgbClr val="000000">
                <a:alpha val="50000"/>
              </a:srgbClr>
            </a:outerShdw>
          </a:effectLst>
        </p:spPr>
      </p:pic>
      <p:pic>
        <p:nvPicPr>
          <p:cNvPr id="538" name="Google Shape;538;p54"/>
          <p:cNvPicPr preferRelativeResize="0"/>
          <p:nvPr/>
        </p:nvPicPr>
        <p:blipFill>
          <a:blip r:embed="rId5">
            <a:alphaModFix/>
          </a:blip>
          <a:stretch>
            <a:fillRect/>
          </a:stretch>
        </p:blipFill>
        <p:spPr>
          <a:xfrm>
            <a:off x="2083975" y="1138618"/>
            <a:ext cx="3036764" cy="1031125"/>
          </a:xfrm>
          <a:prstGeom prst="rect">
            <a:avLst/>
          </a:prstGeom>
          <a:noFill/>
          <a:ln>
            <a:noFill/>
          </a:ln>
          <a:effectLst>
            <a:outerShdw blurRad="57150" rotWithShape="0" algn="bl" dir="5400000" dist="19050">
              <a:srgbClr val="000000">
                <a:alpha val="50000"/>
              </a:srgbClr>
            </a:outerShdw>
          </a:effectLst>
        </p:spPr>
      </p:pic>
      <p:sp>
        <p:nvSpPr>
          <p:cNvPr id="539" name="Google Shape;539;p54"/>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README</a:t>
            </a:r>
            <a:r>
              <a:rPr lang="ja"/>
              <a:t>作成</a:t>
            </a:r>
            <a:endParaRPr/>
          </a:p>
        </p:txBody>
      </p:sp>
      <p:sp>
        <p:nvSpPr>
          <p:cNvPr id="540" name="Google Shape;540;p54"/>
          <p:cNvSpPr/>
          <p:nvPr/>
        </p:nvSpPr>
        <p:spPr>
          <a:xfrm>
            <a:off x="2940275" y="1892575"/>
            <a:ext cx="290100" cy="17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4"/>
          <p:cNvSpPr/>
          <p:nvPr/>
        </p:nvSpPr>
        <p:spPr>
          <a:xfrm rot="3424">
            <a:off x="5314154" y="1497880"/>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54"/>
          <p:cNvSpPr/>
          <p:nvPr/>
        </p:nvSpPr>
        <p:spPr>
          <a:xfrm rot="5403424">
            <a:off x="6891155" y="2136663"/>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3" name="Google Shape;543;p54"/>
          <p:cNvPicPr preferRelativeResize="0"/>
          <p:nvPr/>
        </p:nvPicPr>
        <p:blipFill>
          <a:blip r:embed="rId6">
            <a:alphaModFix/>
          </a:blip>
          <a:stretch>
            <a:fillRect/>
          </a:stretch>
        </p:blipFill>
        <p:spPr>
          <a:xfrm>
            <a:off x="2083975" y="2493600"/>
            <a:ext cx="3230175" cy="2117936"/>
          </a:xfrm>
          <a:prstGeom prst="rect">
            <a:avLst/>
          </a:prstGeom>
          <a:noFill/>
          <a:ln>
            <a:noFill/>
          </a:ln>
          <a:effectLst>
            <a:outerShdw blurRad="57150" rotWithShape="0" algn="bl" dir="5400000" dist="19050">
              <a:srgbClr val="000000">
                <a:alpha val="50000"/>
              </a:srgbClr>
            </a:outerShdw>
          </a:effectLst>
        </p:spPr>
      </p:pic>
      <p:sp>
        <p:nvSpPr>
          <p:cNvPr id="544" name="Google Shape;544;p54"/>
          <p:cNvSpPr/>
          <p:nvPr/>
        </p:nvSpPr>
        <p:spPr>
          <a:xfrm>
            <a:off x="5888200" y="3210725"/>
            <a:ext cx="515700" cy="17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4"/>
          <p:cNvSpPr/>
          <p:nvPr/>
        </p:nvSpPr>
        <p:spPr>
          <a:xfrm rot="-10796576">
            <a:off x="5420757" y="3142164"/>
            <a:ext cx="301200" cy="3126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4"/>
          <p:cNvSpPr/>
          <p:nvPr/>
        </p:nvSpPr>
        <p:spPr>
          <a:xfrm>
            <a:off x="264550" y="242437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55"/>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初回ダウンロード: </a:t>
            </a:r>
            <a:r>
              <a:rPr lang="ja"/>
              <a:t>clone</a:t>
            </a:r>
            <a:endParaRPr/>
          </a:p>
        </p:txBody>
      </p:sp>
      <p:sp>
        <p:nvSpPr>
          <p:cNvPr id="552" name="Google Shape;552;p55"/>
          <p:cNvSpPr txBox="1"/>
          <p:nvPr>
            <p:ph idx="1" type="body"/>
          </p:nvPr>
        </p:nvSpPr>
        <p:spPr>
          <a:xfrm>
            <a:off x="2084075" y="3347175"/>
            <a:ext cx="6748200" cy="12216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cd</a:t>
            </a:r>
            <a:br>
              <a:rPr lang="ja" sz="1000">
                <a:solidFill>
                  <a:srgbClr val="FFFFFF"/>
                </a:solidFill>
                <a:latin typeface="Courier New"/>
                <a:ea typeface="Courier New"/>
                <a:cs typeface="Courier New"/>
                <a:sym typeface="Courier New"/>
              </a:rPr>
            </a:br>
            <a:r>
              <a:rPr b="1" lang="ja" sz="1200">
                <a:solidFill>
                  <a:srgbClr val="FFFFFF"/>
                </a:solidFill>
                <a:latin typeface="Courier New"/>
                <a:ea typeface="Courier New"/>
                <a:cs typeface="Courier New"/>
                <a:sym typeface="Courier New"/>
              </a:rPr>
              <a:t>$ git clone git@github.com:kobake/repos2.git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cd repos2</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ls</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README.md</a:t>
            </a:r>
            <a:endParaRPr sz="1000">
              <a:solidFill>
                <a:srgbClr val="FFFFFF"/>
              </a:solidFill>
              <a:latin typeface="Courier New"/>
              <a:ea typeface="Courier New"/>
              <a:cs typeface="Courier New"/>
              <a:sym typeface="Courier New"/>
            </a:endParaRPr>
          </a:p>
        </p:txBody>
      </p:sp>
      <p:pic>
        <p:nvPicPr>
          <p:cNvPr id="553" name="Google Shape;553;p55"/>
          <p:cNvPicPr preferRelativeResize="0"/>
          <p:nvPr/>
        </p:nvPicPr>
        <p:blipFill>
          <a:blip r:embed="rId3">
            <a:alphaModFix/>
          </a:blip>
          <a:stretch>
            <a:fillRect/>
          </a:stretch>
        </p:blipFill>
        <p:spPr>
          <a:xfrm>
            <a:off x="2084075" y="1152475"/>
            <a:ext cx="4101424" cy="2059675"/>
          </a:xfrm>
          <a:prstGeom prst="rect">
            <a:avLst/>
          </a:prstGeom>
          <a:noFill/>
          <a:ln>
            <a:noFill/>
          </a:ln>
          <a:effectLst>
            <a:outerShdw blurRad="57150" rotWithShape="0" algn="bl" dir="5400000" dist="19050">
              <a:srgbClr val="000000">
                <a:alpha val="50000"/>
              </a:srgbClr>
            </a:outerShdw>
          </a:effectLst>
        </p:spPr>
      </p:pic>
      <p:sp>
        <p:nvSpPr>
          <p:cNvPr id="554" name="Google Shape;554;p55"/>
          <p:cNvSpPr/>
          <p:nvPr/>
        </p:nvSpPr>
        <p:spPr>
          <a:xfrm>
            <a:off x="4600075" y="2474528"/>
            <a:ext cx="1585500" cy="469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5"/>
          <p:cNvSpPr/>
          <p:nvPr/>
        </p:nvSpPr>
        <p:spPr>
          <a:xfrm>
            <a:off x="6380900" y="2299775"/>
            <a:ext cx="2104800" cy="819000"/>
          </a:xfrm>
          <a:prstGeom prst="wedgeRectCallout">
            <a:avLst>
              <a:gd fmla="val -58576" name="adj1"/>
              <a:gd fmla="val -1751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666666"/>
                </a:solidFill>
              </a:rPr>
              <a:t>HTTPS / SSH を切り替えることができるが、今回は SSH を用いる。</a:t>
            </a:r>
            <a:endParaRPr>
              <a:solidFill>
                <a:srgbClr val="666666"/>
              </a:solidFill>
            </a:endParaRPr>
          </a:p>
        </p:txBody>
      </p:sp>
      <p:sp>
        <p:nvSpPr>
          <p:cNvPr id="556" name="Google Shape;556;p55"/>
          <p:cNvSpPr/>
          <p:nvPr/>
        </p:nvSpPr>
        <p:spPr>
          <a:xfrm>
            <a:off x="264550" y="242437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7" name="Google Shape;557;p55"/>
          <p:cNvCxnSpPr>
            <a:stCxn id="554" idx="2"/>
          </p:cNvCxnSpPr>
          <p:nvPr/>
        </p:nvCxnSpPr>
        <p:spPr>
          <a:xfrm>
            <a:off x="5392825" y="2944028"/>
            <a:ext cx="0" cy="641400"/>
          </a:xfrm>
          <a:prstGeom prst="straightConnector1">
            <a:avLst/>
          </a:prstGeom>
          <a:noFill/>
          <a:ln cap="flat" cmpd="sng" w="28575">
            <a:solidFill>
              <a:srgbClr val="FF0000"/>
            </a:solidFill>
            <a:prstDash val="solid"/>
            <a:round/>
            <a:headEnd len="med" w="med" type="none"/>
            <a:tailEnd len="med" w="med" type="triangle"/>
          </a:ln>
        </p:spPr>
      </p:cxnSp>
      <p:sp>
        <p:nvSpPr>
          <p:cNvPr id="558" name="Google Shape;558;p55"/>
          <p:cNvSpPr/>
          <p:nvPr/>
        </p:nvSpPr>
        <p:spPr>
          <a:xfrm>
            <a:off x="6541525" y="3585425"/>
            <a:ext cx="2104800" cy="504600"/>
          </a:xfrm>
          <a:prstGeom prst="wedgeRectCallout">
            <a:avLst>
              <a:gd fmla="val -58576" name="adj1"/>
              <a:gd fmla="val -1751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solidFill>
                  <a:srgbClr val="666666"/>
                </a:solidFill>
              </a:rPr>
              <a:t>※自分の環境の URI を指定してください。</a:t>
            </a:r>
            <a:endParaRPr>
              <a:solidFill>
                <a:srgbClr val="666666"/>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56"/>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ファイル変更</a:t>
            </a:r>
            <a:endParaRPr/>
          </a:p>
        </p:txBody>
      </p:sp>
      <p:sp>
        <p:nvSpPr>
          <p:cNvPr id="564" name="Google Shape;564;p56"/>
          <p:cNvSpPr txBox="1"/>
          <p:nvPr>
            <p:ph idx="1" type="body"/>
          </p:nvPr>
        </p:nvSpPr>
        <p:spPr>
          <a:xfrm>
            <a:off x="2084075" y="923875"/>
            <a:ext cx="6748200" cy="56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200"/>
              <a:t>コミットを行うために、適当なファイル変更を行います。</a:t>
            </a:r>
            <a:br>
              <a:rPr lang="ja" sz="1200"/>
            </a:br>
            <a:r>
              <a:rPr lang="ja" sz="1000"/>
              <a:t>（ここの例ではコマンドラインで変更しますが、各自の環境ではメモ帳等のエディタを用いるのが楽で良いです）</a:t>
            </a:r>
            <a:endParaRPr sz="1000"/>
          </a:p>
        </p:txBody>
      </p:sp>
      <p:sp>
        <p:nvSpPr>
          <p:cNvPr id="565" name="Google Shape;565;p56"/>
          <p:cNvSpPr txBox="1"/>
          <p:nvPr>
            <p:ph idx="1" type="body"/>
          </p:nvPr>
        </p:nvSpPr>
        <p:spPr>
          <a:xfrm>
            <a:off x="2084075" y="1515599"/>
            <a:ext cx="6748200" cy="36189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b="1" lang="ja" sz="1200">
                <a:solidFill>
                  <a:srgbClr val="FFFFFF"/>
                </a:solidFill>
                <a:latin typeface="Courier New"/>
                <a:ea typeface="Courier New"/>
                <a:cs typeface="Courier New"/>
                <a:sym typeface="Courier New"/>
              </a:rPr>
              <a:t>$ echo "RRRR" &gt;&gt; README.md</a:t>
            </a:r>
            <a:br>
              <a:rPr b="1" lang="ja" sz="1200">
                <a:solidFill>
                  <a:srgbClr val="FFFFFF"/>
                </a:solidFill>
                <a:latin typeface="Courier New"/>
                <a:ea typeface="Courier New"/>
                <a:cs typeface="Courier New"/>
                <a:sym typeface="Courier New"/>
              </a:rPr>
            </a:br>
            <a:r>
              <a:rPr b="1" lang="ja" sz="1200">
                <a:solidFill>
                  <a:schemeClr val="lt1"/>
                </a:solidFill>
                <a:latin typeface="Courier New"/>
                <a:ea typeface="Courier New"/>
                <a:cs typeface="Courier New"/>
                <a:sym typeface="Courier New"/>
              </a:rPr>
              <a:t>$ echo "AAAA" &gt;&gt; a.txt</a:t>
            </a:r>
            <a:br>
              <a:rPr lang="ja" sz="900">
                <a:solidFill>
                  <a:schemeClr val="lt1"/>
                </a:solidFill>
                <a:latin typeface="Courier New"/>
                <a:ea typeface="Courier New"/>
                <a:cs typeface="Courier New"/>
                <a:sym typeface="Courier New"/>
              </a:rPr>
            </a:br>
            <a:r>
              <a:rPr b="1" lang="ja" sz="1200">
                <a:solidFill>
                  <a:schemeClr val="lt1"/>
                </a:solidFill>
                <a:latin typeface="Courier New"/>
                <a:ea typeface="Courier New"/>
                <a:cs typeface="Courier New"/>
                <a:sym typeface="Courier New"/>
              </a:rPr>
              <a:t>$ echo "BBBB" &gt;&gt; b.txt</a:t>
            </a:r>
            <a:br>
              <a:rPr lang="ja" sz="900">
                <a:solidFill>
                  <a:schemeClr val="lt1"/>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git status</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On branch master</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Your branch is up-to-date with 'origin/master'.</a:t>
            </a:r>
            <a:br>
              <a:rPr lang="ja" sz="900">
                <a:solidFill>
                  <a:srgbClr val="FFFFFF"/>
                </a:solidFill>
                <a:latin typeface="Courier New"/>
                <a:ea typeface="Courier New"/>
                <a:cs typeface="Courier New"/>
                <a:sym typeface="Courier New"/>
              </a:rPr>
            </a:b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Changes not staged for commit:</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(use "git add &lt;file&gt;..." to update what will be committed)</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(use "git checkout -- &lt;file&gt;..." to discard changes in working directory)</a:t>
            </a:r>
            <a:br>
              <a:rPr lang="ja" sz="900">
                <a:solidFill>
                  <a:srgbClr val="FFFFFF"/>
                </a:solidFill>
                <a:latin typeface="Courier New"/>
                <a:ea typeface="Courier New"/>
                <a:cs typeface="Courier New"/>
                <a:sym typeface="Courier New"/>
              </a:rPr>
            </a:b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a:t>
            </a:r>
            <a:r>
              <a:rPr b="1" lang="ja" sz="900">
                <a:solidFill>
                  <a:srgbClr val="FF0000"/>
                </a:solidFill>
                <a:latin typeface="Courier New"/>
                <a:ea typeface="Courier New"/>
                <a:cs typeface="Courier New"/>
                <a:sym typeface="Courier New"/>
              </a:rPr>
              <a:t>modified:   README.md</a:t>
            </a:r>
            <a:br>
              <a:rPr lang="ja" sz="900">
                <a:solidFill>
                  <a:srgbClr val="FFFFFF"/>
                </a:solidFill>
                <a:latin typeface="Courier New"/>
                <a:ea typeface="Courier New"/>
                <a:cs typeface="Courier New"/>
                <a:sym typeface="Courier New"/>
              </a:rPr>
            </a:b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Untracked files:</a:t>
            </a: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  (use "git add &lt;file&gt;..." to include in what will be committed)</a:t>
            </a:r>
            <a:br>
              <a:rPr lang="ja" sz="900">
                <a:solidFill>
                  <a:srgbClr val="FFFFFF"/>
                </a:solidFill>
                <a:latin typeface="Courier New"/>
                <a:ea typeface="Courier New"/>
                <a:cs typeface="Courier New"/>
                <a:sym typeface="Courier New"/>
              </a:rPr>
            </a:br>
            <a:br>
              <a:rPr lang="ja" sz="900">
                <a:solidFill>
                  <a:srgbClr val="FFFFFF"/>
                </a:solidFill>
                <a:latin typeface="Courier New"/>
                <a:ea typeface="Courier New"/>
                <a:cs typeface="Courier New"/>
                <a:sym typeface="Courier New"/>
              </a:rPr>
            </a:br>
            <a:r>
              <a:rPr lang="ja" sz="900">
                <a:solidFill>
                  <a:schemeClr val="lt1"/>
                </a:solidFill>
                <a:latin typeface="Courier New"/>
                <a:ea typeface="Courier New"/>
                <a:cs typeface="Courier New"/>
                <a:sym typeface="Courier New"/>
              </a:rPr>
              <a:t>        </a:t>
            </a:r>
            <a:r>
              <a:rPr b="1" lang="ja" sz="900">
                <a:solidFill>
                  <a:srgbClr val="FF0000"/>
                </a:solidFill>
                <a:latin typeface="Courier New"/>
                <a:ea typeface="Courier New"/>
                <a:cs typeface="Courier New"/>
                <a:sym typeface="Courier New"/>
              </a:rPr>
              <a:t>a.txt</a:t>
            </a:r>
            <a:br>
              <a:rPr lang="ja" sz="900">
                <a:solidFill>
                  <a:schemeClr val="lt1"/>
                </a:solidFill>
                <a:latin typeface="Courier New"/>
                <a:ea typeface="Courier New"/>
                <a:cs typeface="Courier New"/>
                <a:sym typeface="Courier New"/>
              </a:rPr>
            </a:br>
            <a:r>
              <a:rPr lang="ja" sz="900">
                <a:solidFill>
                  <a:schemeClr val="lt1"/>
                </a:solidFill>
                <a:latin typeface="Courier New"/>
                <a:ea typeface="Courier New"/>
                <a:cs typeface="Courier New"/>
                <a:sym typeface="Courier New"/>
              </a:rPr>
              <a:t>        </a:t>
            </a:r>
            <a:r>
              <a:rPr b="1" lang="ja" sz="900">
                <a:solidFill>
                  <a:srgbClr val="FF0000"/>
                </a:solidFill>
                <a:latin typeface="Courier New"/>
                <a:ea typeface="Courier New"/>
                <a:cs typeface="Courier New"/>
                <a:sym typeface="Courier New"/>
              </a:rPr>
              <a:t>b.txt</a:t>
            </a:r>
            <a:br>
              <a:rPr lang="ja" sz="900">
                <a:solidFill>
                  <a:schemeClr val="lt1"/>
                </a:solidFill>
                <a:latin typeface="Courier New"/>
                <a:ea typeface="Courier New"/>
                <a:cs typeface="Courier New"/>
                <a:sym typeface="Courier New"/>
              </a:rPr>
            </a:br>
            <a:br>
              <a:rPr lang="ja" sz="900">
                <a:solidFill>
                  <a:srgbClr val="FFFFFF"/>
                </a:solidFill>
                <a:latin typeface="Courier New"/>
                <a:ea typeface="Courier New"/>
                <a:cs typeface="Courier New"/>
                <a:sym typeface="Courier New"/>
              </a:rPr>
            </a:br>
            <a:r>
              <a:rPr lang="ja" sz="900">
                <a:solidFill>
                  <a:srgbClr val="FFFFFF"/>
                </a:solidFill>
                <a:latin typeface="Courier New"/>
                <a:ea typeface="Courier New"/>
                <a:cs typeface="Courier New"/>
                <a:sym typeface="Courier New"/>
              </a:rPr>
              <a:t>no changes added to commit (use "git add" and/or "git commit -a")</a:t>
            </a:r>
            <a:endParaRPr sz="900">
              <a:solidFill>
                <a:srgbClr val="FFFFFF"/>
              </a:solidFill>
              <a:latin typeface="Courier New"/>
              <a:ea typeface="Courier New"/>
              <a:cs typeface="Courier New"/>
              <a:sym typeface="Courier New"/>
            </a:endParaRPr>
          </a:p>
          <a:p>
            <a:pPr indent="0" lvl="0" marL="0" rtl="0" algn="l">
              <a:spcBef>
                <a:spcPts val="1600"/>
              </a:spcBef>
              <a:spcAft>
                <a:spcPts val="0"/>
              </a:spcAft>
              <a:buNone/>
            </a:pPr>
            <a:r>
              <a:t/>
            </a:r>
            <a:endParaRPr sz="900">
              <a:solidFill>
                <a:srgbClr val="FFFFFF"/>
              </a:solidFill>
              <a:latin typeface="Courier New"/>
              <a:ea typeface="Courier New"/>
              <a:cs typeface="Courier New"/>
              <a:sym typeface="Courier New"/>
            </a:endParaRPr>
          </a:p>
          <a:p>
            <a:pPr indent="0" lvl="0" marL="0" rtl="0" algn="l">
              <a:spcBef>
                <a:spcPts val="0"/>
              </a:spcBef>
              <a:spcAft>
                <a:spcPts val="1600"/>
              </a:spcAft>
              <a:buNone/>
            </a:pPr>
            <a:r>
              <a:t/>
            </a:r>
            <a:endParaRPr sz="900">
              <a:solidFill>
                <a:srgbClr val="FFFFFF"/>
              </a:solidFill>
              <a:latin typeface="Courier New"/>
              <a:ea typeface="Courier New"/>
              <a:cs typeface="Courier New"/>
              <a:sym typeface="Courier New"/>
            </a:endParaRPr>
          </a:p>
        </p:txBody>
      </p:sp>
      <p:sp>
        <p:nvSpPr>
          <p:cNvPr id="566" name="Google Shape;566;p56"/>
          <p:cNvSpPr/>
          <p:nvPr/>
        </p:nvSpPr>
        <p:spPr>
          <a:xfrm>
            <a:off x="264550" y="242437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57"/>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コミット予約: </a:t>
            </a:r>
            <a:r>
              <a:rPr lang="ja"/>
              <a:t>add</a:t>
            </a:r>
            <a:endParaRPr/>
          </a:p>
        </p:txBody>
      </p:sp>
      <p:sp>
        <p:nvSpPr>
          <p:cNvPr id="572" name="Google Shape;572;p57"/>
          <p:cNvSpPr txBox="1"/>
          <p:nvPr>
            <p:ph idx="1" type="body"/>
          </p:nvPr>
        </p:nvSpPr>
        <p:spPr>
          <a:xfrm>
            <a:off x="2084075" y="1152475"/>
            <a:ext cx="6748200" cy="58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git add </a:t>
            </a:r>
            <a:r>
              <a:rPr lang="ja"/>
              <a:t>コマンドによりコミット予約を行います。</a:t>
            </a:r>
            <a:endParaRPr/>
          </a:p>
        </p:txBody>
      </p:sp>
      <p:sp>
        <p:nvSpPr>
          <p:cNvPr id="573" name="Google Shape;573;p57"/>
          <p:cNvSpPr/>
          <p:nvPr/>
        </p:nvSpPr>
        <p:spPr>
          <a:xfrm>
            <a:off x="264550" y="242437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7"/>
          <p:cNvSpPr txBox="1"/>
          <p:nvPr>
            <p:ph idx="1" type="body"/>
          </p:nvPr>
        </p:nvSpPr>
        <p:spPr>
          <a:xfrm>
            <a:off x="2084075" y="1736875"/>
            <a:ext cx="6748200" cy="30996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200">
                <a:solidFill>
                  <a:srgbClr val="FFFFFF"/>
                </a:solidFill>
                <a:latin typeface="Courier New"/>
                <a:ea typeface="Courier New"/>
                <a:cs typeface="Courier New"/>
                <a:sym typeface="Courier New"/>
              </a:rPr>
              <a:t>$ git add README.md</a:t>
            </a:r>
            <a:br>
              <a:rPr b="1" lang="ja" sz="1200">
                <a:solidFill>
                  <a:srgbClr val="FFFFFF"/>
                </a:solidFill>
                <a:latin typeface="Courier New"/>
                <a:ea typeface="Courier New"/>
                <a:cs typeface="Courier New"/>
                <a:sym typeface="Courier New"/>
              </a:rPr>
            </a:br>
            <a:r>
              <a:rPr b="1" lang="ja" sz="1200">
                <a:solidFill>
                  <a:schemeClr val="lt1"/>
                </a:solidFill>
                <a:latin typeface="Courier New"/>
                <a:ea typeface="Courier New"/>
                <a:cs typeface="Courier New"/>
                <a:sym typeface="Courier New"/>
              </a:rPr>
              <a:t>$ git add a.txt</a:t>
            </a:r>
            <a:br>
              <a:rPr b="1" lang="ja" sz="1200">
                <a:solidFill>
                  <a:schemeClr val="lt1"/>
                </a:solidFill>
                <a:latin typeface="Courier New"/>
                <a:ea typeface="Courier New"/>
                <a:cs typeface="Courier New"/>
                <a:sym typeface="Courier New"/>
              </a:rPr>
            </a:br>
            <a:r>
              <a:rPr b="1" lang="ja" sz="1200">
                <a:solidFill>
                  <a:schemeClr val="lt1"/>
                </a:solidFill>
                <a:latin typeface="Courier New"/>
                <a:ea typeface="Courier New"/>
                <a:cs typeface="Courier New"/>
                <a:sym typeface="Courier New"/>
              </a:rPr>
              <a:t>$ git add b.txt</a:t>
            </a:r>
            <a:br>
              <a:rPr lang="ja" sz="1200">
                <a:solidFill>
                  <a:srgbClr val="FFFFFF"/>
                </a:solidFill>
                <a:latin typeface="Courier New"/>
                <a:ea typeface="Courier New"/>
                <a:cs typeface="Courier New"/>
                <a:sym typeface="Courier New"/>
              </a:rPr>
            </a:b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git status</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On branch master</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Your branch is up-to-date with 'origin/master'.</a:t>
            </a:r>
            <a:br>
              <a:rPr lang="ja" sz="1200">
                <a:solidFill>
                  <a:srgbClr val="FFFFFF"/>
                </a:solidFill>
                <a:latin typeface="Courier New"/>
                <a:ea typeface="Courier New"/>
                <a:cs typeface="Courier New"/>
                <a:sym typeface="Courier New"/>
              </a:rPr>
            </a:b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Changes to be committed:</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(use "git reset HEAD &lt;file&gt;..." to unstage)</a:t>
            </a:r>
            <a:br>
              <a:rPr lang="ja" sz="1200">
                <a:solidFill>
                  <a:srgbClr val="FFFFFF"/>
                </a:solidFill>
                <a:latin typeface="Courier New"/>
                <a:ea typeface="Courier New"/>
                <a:cs typeface="Courier New"/>
                <a:sym typeface="Courier New"/>
              </a:rPr>
            </a:b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a:t>
            </a:r>
            <a:r>
              <a:rPr lang="ja" sz="1200">
                <a:solidFill>
                  <a:srgbClr val="00FF00"/>
                </a:solidFill>
                <a:latin typeface="Courier New"/>
                <a:ea typeface="Courier New"/>
                <a:cs typeface="Courier New"/>
                <a:sym typeface="Courier New"/>
              </a:rPr>
              <a:t>modified:   README.md</a:t>
            </a:r>
            <a:br>
              <a:rPr lang="ja" sz="1200">
                <a:solidFill>
                  <a:srgbClr val="00FF00"/>
                </a:solidFill>
                <a:latin typeface="Courier New"/>
                <a:ea typeface="Courier New"/>
                <a:cs typeface="Courier New"/>
                <a:sym typeface="Courier New"/>
              </a:rPr>
            </a:br>
            <a:r>
              <a:rPr lang="ja" sz="1200">
                <a:solidFill>
                  <a:srgbClr val="00FF00"/>
                </a:solidFill>
                <a:latin typeface="Courier New"/>
                <a:ea typeface="Courier New"/>
                <a:cs typeface="Courier New"/>
                <a:sym typeface="Courier New"/>
              </a:rPr>
              <a:t>        new file:   a.txt</a:t>
            </a:r>
            <a:br>
              <a:rPr lang="ja" sz="1200">
                <a:solidFill>
                  <a:schemeClr val="lt1"/>
                </a:solidFill>
                <a:latin typeface="Courier New"/>
                <a:ea typeface="Courier New"/>
                <a:cs typeface="Courier New"/>
                <a:sym typeface="Courier New"/>
              </a:rPr>
            </a:br>
            <a:r>
              <a:rPr lang="ja" sz="1200">
                <a:solidFill>
                  <a:srgbClr val="00FF00"/>
                </a:solidFill>
                <a:latin typeface="Courier New"/>
                <a:ea typeface="Courier New"/>
                <a:cs typeface="Courier New"/>
                <a:sym typeface="Courier New"/>
              </a:rPr>
              <a:t>        new file:   b.txt</a:t>
            </a:r>
            <a:br>
              <a:rPr lang="ja" sz="1200">
                <a:solidFill>
                  <a:schemeClr val="lt1"/>
                </a:solidFill>
                <a:latin typeface="Courier New"/>
                <a:ea typeface="Courier New"/>
                <a:cs typeface="Courier New"/>
                <a:sym typeface="Courier New"/>
              </a:rPr>
            </a:br>
            <a:endParaRPr sz="1200">
              <a:solidFill>
                <a:srgbClr val="FFFFFF"/>
              </a:solidFill>
              <a:latin typeface="Courier New"/>
              <a:ea typeface="Courier New"/>
              <a:cs typeface="Courier New"/>
              <a:sym typeface="Courier New"/>
            </a:endParaRPr>
          </a:p>
        </p:txBody>
      </p:sp>
      <p:sp>
        <p:nvSpPr>
          <p:cNvPr id="575" name="Google Shape;575;p57"/>
          <p:cNvSpPr/>
          <p:nvPr/>
        </p:nvSpPr>
        <p:spPr>
          <a:xfrm>
            <a:off x="4684600" y="1976488"/>
            <a:ext cx="3908100" cy="487800"/>
          </a:xfrm>
          <a:prstGeom prst="wedgeRectCallout">
            <a:avLst>
              <a:gd fmla="val -58576" name="adj1"/>
              <a:gd fmla="val -1751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NOTE:</a:t>
            </a:r>
            <a:br>
              <a:rPr lang="ja" sz="1000">
                <a:solidFill>
                  <a:srgbClr val="666666"/>
                </a:solidFill>
              </a:rPr>
            </a:br>
            <a:r>
              <a:rPr lang="ja" sz="1000">
                <a:solidFill>
                  <a:srgbClr val="666666"/>
                </a:solidFill>
              </a:rPr>
              <a:t>全ファイル一気に追加したい場合は「</a:t>
            </a:r>
            <a:r>
              <a:rPr b="1" lang="ja" sz="1200">
                <a:solidFill>
                  <a:srgbClr val="666666"/>
                </a:solidFill>
                <a:latin typeface="Courier New"/>
                <a:ea typeface="Courier New"/>
                <a:cs typeface="Courier New"/>
                <a:sym typeface="Courier New"/>
              </a:rPr>
              <a:t>git add .</a:t>
            </a:r>
            <a:r>
              <a:rPr lang="ja" sz="1000">
                <a:solidFill>
                  <a:srgbClr val="666666"/>
                </a:solidFill>
              </a:rPr>
              <a:t>」でも可。</a:t>
            </a:r>
            <a:endParaRPr sz="1000">
              <a:solidFill>
                <a:srgbClr val="666666"/>
              </a:solidFill>
            </a:endParaRPr>
          </a:p>
        </p:txBody>
      </p:sp>
      <p:sp>
        <p:nvSpPr>
          <p:cNvPr id="576" name="Google Shape;576;p57"/>
          <p:cNvSpPr/>
          <p:nvPr/>
        </p:nvSpPr>
        <p:spPr>
          <a:xfrm>
            <a:off x="4083925" y="1857007"/>
            <a:ext cx="156600" cy="584400"/>
          </a:xfrm>
          <a:prstGeom prst="rightBrace">
            <a:avLst>
              <a:gd fmla="val 8333" name="adj1"/>
              <a:gd fmla="val 50000" name="adj2"/>
            </a:avLst>
          </a:prstGeom>
          <a:noFill/>
          <a:ln cap="flat" cmpd="sng" w="190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7"/>
          <p:cNvSpPr/>
          <p:nvPr/>
        </p:nvSpPr>
        <p:spPr>
          <a:xfrm>
            <a:off x="5489876" y="4287175"/>
            <a:ext cx="2517600" cy="487800"/>
          </a:xfrm>
          <a:prstGeom prst="wedgeRectCallout">
            <a:avLst>
              <a:gd fmla="val -58576" name="adj1"/>
              <a:gd fmla="val -1751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この3ファイルがコミット予約された</a:t>
            </a:r>
            <a:br>
              <a:rPr lang="ja" sz="1000">
                <a:solidFill>
                  <a:srgbClr val="666666"/>
                </a:solidFill>
              </a:rPr>
            </a:br>
            <a:r>
              <a:rPr lang="ja" sz="1000">
                <a:solidFill>
                  <a:srgbClr val="666666"/>
                </a:solidFill>
              </a:rPr>
              <a:t>（「staged </a:t>
            </a:r>
            <a:r>
              <a:rPr lang="ja" sz="1000">
                <a:solidFill>
                  <a:srgbClr val="666666"/>
                </a:solidFill>
              </a:rPr>
              <a:t>された</a:t>
            </a:r>
            <a:r>
              <a:rPr lang="ja" sz="1000">
                <a:solidFill>
                  <a:srgbClr val="666666"/>
                </a:solidFill>
              </a:rPr>
              <a:t>」とも言う）</a:t>
            </a:r>
            <a:endParaRPr sz="1000">
              <a:solidFill>
                <a:srgbClr val="666666"/>
              </a:solidFill>
            </a:endParaRPr>
          </a:p>
        </p:txBody>
      </p:sp>
      <p:sp>
        <p:nvSpPr>
          <p:cNvPr id="578" name="Google Shape;578;p57"/>
          <p:cNvSpPr/>
          <p:nvPr/>
        </p:nvSpPr>
        <p:spPr>
          <a:xfrm>
            <a:off x="4998325" y="4167695"/>
            <a:ext cx="156600" cy="584400"/>
          </a:xfrm>
          <a:prstGeom prst="rightBrace">
            <a:avLst>
              <a:gd fmla="val 8333" name="adj1"/>
              <a:gd fmla="val 50000" name="adj2"/>
            </a:avLst>
          </a:prstGeom>
          <a:noFill/>
          <a:ln cap="flat" cmpd="sng" w="190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58"/>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コミット予約の</a:t>
            </a:r>
            <a:r>
              <a:rPr lang="ja"/>
              <a:t>取り消し</a:t>
            </a:r>
            <a:r>
              <a:rPr lang="ja"/>
              <a:t>: reset</a:t>
            </a:r>
            <a:endParaRPr/>
          </a:p>
        </p:txBody>
      </p:sp>
      <p:sp>
        <p:nvSpPr>
          <p:cNvPr id="584" name="Google Shape;584;p58"/>
          <p:cNvSpPr txBox="1"/>
          <p:nvPr>
            <p:ph idx="1" type="body"/>
          </p:nvPr>
        </p:nvSpPr>
        <p:spPr>
          <a:xfrm>
            <a:off x="2084075" y="1152475"/>
            <a:ext cx="6748200" cy="58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git reset </a:t>
            </a:r>
            <a:r>
              <a:rPr lang="ja"/>
              <a:t>コマンドにより指定ファイルのコミット予約状態を</a:t>
            </a:r>
            <a:br>
              <a:rPr lang="ja"/>
            </a:br>
            <a:r>
              <a:rPr lang="ja"/>
              <a:t>取り消すことができます。</a:t>
            </a:r>
            <a:endParaRPr/>
          </a:p>
        </p:txBody>
      </p:sp>
      <p:sp>
        <p:nvSpPr>
          <p:cNvPr id="585" name="Google Shape;585;p58"/>
          <p:cNvSpPr txBox="1"/>
          <p:nvPr>
            <p:ph idx="1" type="body"/>
          </p:nvPr>
        </p:nvSpPr>
        <p:spPr>
          <a:xfrm>
            <a:off x="2084075" y="1736875"/>
            <a:ext cx="6748200" cy="30996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200">
                <a:solidFill>
                  <a:srgbClr val="FFFFFF"/>
                </a:solidFill>
                <a:latin typeface="Courier New"/>
                <a:ea typeface="Courier New"/>
                <a:cs typeface="Courier New"/>
                <a:sym typeface="Courier New"/>
              </a:rPr>
              <a:t>$ git reset b.txt</a:t>
            </a:r>
            <a:br>
              <a:rPr lang="ja" sz="1200">
                <a:solidFill>
                  <a:srgbClr val="FFFFFF"/>
                </a:solidFill>
                <a:latin typeface="Courier New"/>
                <a:ea typeface="Courier New"/>
                <a:cs typeface="Courier New"/>
                <a:sym typeface="Courier New"/>
              </a:rPr>
            </a:b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git status</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On branch master</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Changes to be committed:</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(use "git reset HEAD &lt;file&gt;..." to unstage)</a:t>
            </a:r>
            <a:br>
              <a:rPr lang="ja" sz="1200">
                <a:solidFill>
                  <a:srgbClr val="FFFFFF"/>
                </a:solidFill>
                <a:latin typeface="Courier New"/>
                <a:ea typeface="Courier New"/>
                <a:cs typeface="Courier New"/>
                <a:sym typeface="Courier New"/>
              </a:rPr>
            </a:br>
            <a:br>
              <a:rPr lang="ja" sz="1200">
                <a:solidFill>
                  <a:srgbClr val="FFFFFF"/>
                </a:solidFill>
                <a:latin typeface="Courier New"/>
                <a:ea typeface="Courier New"/>
                <a:cs typeface="Courier New"/>
                <a:sym typeface="Courier New"/>
              </a:rPr>
            </a:br>
            <a:r>
              <a:rPr lang="ja" sz="1200">
                <a:solidFill>
                  <a:srgbClr val="00FF00"/>
                </a:solidFill>
                <a:latin typeface="Courier New"/>
                <a:ea typeface="Courier New"/>
                <a:cs typeface="Courier New"/>
                <a:sym typeface="Courier New"/>
              </a:rPr>
              <a:t>        modified:   README.md</a:t>
            </a:r>
            <a:br>
              <a:rPr lang="ja" sz="1200">
                <a:solidFill>
                  <a:srgbClr val="00FF00"/>
                </a:solidFill>
                <a:latin typeface="Courier New"/>
                <a:ea typeface="Courier New"/>
                <a:cs typeface="Courier New"/>
                <a:sym typeface="Courier New"/>
              </a:rPr>
            </a:br>
            <a:r>
              <a:rPr lang="ja" sz="1200">
                <a:solidFill>
                  <a:srgbClr val="00FF00"/>
                </a:solidFill>
                <a:latin typeface="Courier New"/>
                <a:ea typeface="Courier New"/>
                <a:cs typeface="Courier New"/>
                <a:sym typeface="Courier New"/>
              </a:rPr>
              <a:t>        new file:   a.txt</a:t>
            </a:r>
            <a:br>
              <a:rPr lang="ja" sz="1200">
                <a:solidFill>
                  <a:srgbClr val="FFFFFF"/>
                </a:solidFill>
                <a:latin typeface="Courier New"/>
                <a:ea typeface="Courier New"/>
                <a:cs typeface="Courier New"/>
                <a:sym typeface="Courier New"/>
              </a:rPr>
            </a:b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Untracked files:</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(use "git add &lt;file&gt;..." to include in what will be committed)</a:t>
            </a:r>
            <a:br>
              <a:rPr lang="ja" sz="1200">
                <a:solidFill>
                  <a:srgbClr val="FFFFFF"/>
                </a:solidFill>
                <a:latin typeface="Courier New"/>
                <a:ea typeface="Courier New"/>
                <a:cs typeface="Courier New"/>
                <a:sym typeface="Courier New"/>
              </a:rPr>
            </a:b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a:t>
            </a:r>
            <a:r>
              <a:rPr b="1" lang="ja" sz="1200">
                <a:solidFill>
                  <a:srgbClr val="FF0000"/>
                </a:solidFill>
                <a:latin typeface="Courier New"/>
                <a:ea typeface="Courier New"/>
                <a:cs typeface="Courier New"/>
                <a:sym typeface="Courier New"/>
              </a:rPr>
              <a:t>b.txt</a:t>
            </a:r>
            <a:endParaRPr b="1" sz="1200">
              <a:solidFill>
                <a:srgbClr val="FF0000"/>
              </a:solidFill>
              <a:latin typeface="Courier New"/>
              <a:ea typeface="Courier New"/>
              <a:cs typeface="Courier New"/>
              <a:sym typeface="Courier New"/>
            </a:endParaRPr>
          </a:p>
        </p:txBody>
      </p:sp>
      <p:sp>
        <p:nvSpPr>
          <p:cNvPr id="586" name="Google Shape;586;p58"/>
          <p:cNvSpPr/>
          <p:nvPr/>
        </p:nvSpPr>
        <p:spPr>
          <a:xfrm>
            <a:off x="4295650" y="1761564"/>
            <a:ext cx="4154100" cy="487800"/>
          </a:xfrm>
          <a:prstGeom prst="wedgeRectCallout">
            <a:avLst>
              <a:gd fmla="val -52795" name="adj1"/>
              <a:gd fmla="val -1373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NOTE:</a:t>
            </a:r>
            <a:br>
              <a:rPr lang="ja" sz="1000">
                <a:solidFill>
                  <a:srgbClr val="666666"/>
                </a:solidFill>
              </a:rPr>
            </a:br>
            <a:r>
              <a:rPr lang="ja" sz="1000">
                <a:solidFill>
                  <a:srgbClr val="666666"/>
                </a:solidFill>
              </a:rPr>
              <a:t>全ファイル一気に</a:t>
            </a:r>
            <a:r>
              <a:rPr lang="ja" sz="1000">
                <a:solidFill>
                  <a:srgbClr val="666666"/>
                </a:solidFill>
              </a:rPr>
              <a:t>取り消ししたい場合は</a:t>
            </a:r>
            <a:r>
              <a:rPr lang="ja" sz="1000">
                <a:solidFill>
                  <a:srgbClr val="666666"/>
                </a:solidFill>
              </a:rPr>
              <a:t>「</a:t>
            </a:r>
            <a:r>
              <a:rPr b="1" lang="ja" sz="1200">
                <a:solidFill>
                  <a:srgbClr val="666666"/>
                </a:solidFill>
                <a:latin typeface="Courier New"/>
                <a:ea typeface="Courier New"/>
                <a:cs typeface="Courier New"/>
                <a:sym typeface="Courier New"/>
              </a:rPr>
              <a:t>git reset</a:t>
            </a:r>
            <a:r>
              <a:rPr lang="ja" sz="1000">
                <a:solidFill>
                  <a:srgbClr val="666666"/>
                </a:solidFill>
              </a:rPr>
              <a:t>」でも可。</a:t>
            </a:r>
            <a:endParaRPr sz="1000">
              <a:solidFill>
                <a:srgbClr val="666666"/>
              </a:solidFill>
            </a:endParaRPr>
          </a:p>
        </p:txBody>
      </p:sp>
      <p:sp>
        <p:nvSpPr>
          <p:cNvPr id="587" name="Google Shape;587;p58"/>
          <p:cNvSpPr/>
          <p:nvPr/>
        </p:nvSpPr>
        <p:spPr>
          <a:xfrm>
            <a:off x="3944025" y="1839979"/>
            <a:ext cx="156600" cy="239100"/>
          </a:xfrm>
          <a:prstGeom prst="rightBrace">
            <a:avLst>
              <a:gd fmla="val 8333" name="adj1"/>
              <a:gd fmla="val 50000" name="adj2"/>
            </a:avLst>
          </a:prstGeom>
          <a:noFill/>
          <a:ln cap="flat" cmpd="sng" w="190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8"/>
          <p:cNvSpPr/>
          <p:nvPr/>
        </p:nvSpPr>
        <p:spPr>
          <a:xfrm>
            <a:off x="264550" y="242437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8"/>
          <p:cNvSpPr/>
          <p:nvPr/>
        </p:nvSpPr>
        <p:spPr>
          <a:xfrm>
            <a:off x="4293725" y="4517603"/>
            <a:ext cx="2979000" cy="487800"/>
          </a:xfrm>
          <a:prstGeom prst="wedgeRectCallout">
            <a:avLst>
              <a:gd fmla="val -58576" name="adj1"/>
              <a:gd fmla="val -1751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この1ファイルのコミット予約が取り消された</a:t>
            </a:r>
            <a:br>
              <a:rPr lang="ja" sz="1000">
                <a:solidFill>
                  <a:srgbClr val="666666"/>
                </a:solidFill>
              </a:rPr>
            </a:br>
            <a:r>
              <a:rPr lang="ja" sz="1000">
                <a:solidFill>
                  <a:srgbClr val="666666"/>
                </a:solidFill>
              </a:rPr>
              <a:t>（「unstage された」とも言う）</a:t>
            </a:r>
            <a:endParaRPr sz="1000">
              <a:solidFill>
                <a:srgbClr val="666666"/>
              </a:solidFill>
            </a:endParaRPr>
          </a:p>
        </p:txBody>
      </p:sp>
      <p:sp>
        <p:nvSpPr>
          <p:cNvPr id="590" name="Google Shape;590;p58"/>
          <p:cNvSpPr/>
          <p:nvPr/>
        </p:nvSpPr>
        <p:spPr>
          <a:xfrm>
            <a:off x="3787425" y="4552886"/>
            <a:ext cx="156600" cy="239100"/>
          </a:xfrm>
          <a:prstGeom prst="rightBrace">
            <a:avLst>
              <a:gd fmla="val 8333" name="adj1"/>
              <a:gd fmla="val 50000" name="adj2"/>
            </a:avLst>
          </a:prstGeom>
          <a:noFill/>
          <a:ln cap="flat" cmpd="sng" w="190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8"/>
          <p:cNvSpPr/>
          <p:nvPr/>
        </p:nvSpPr>
        <p:spPr>
          <a:xfrm>
            <a:off x="5318350" y="3397259"/>
            <a:ext cx="2734200" cy="317700"/>
          </a:xfrm>
          <a:prstGeom prst="wedgeRectCallout">
            <a:avLst>
              <a:gd fmla="val -56250" name="adj1"/>
              <a:gd fmla="val -1669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コミット予約済みファイルは2個に減った</a:t>
            </a:r>
            <a:endParaRPr sz="1000">
              <a:solidFill>
                <a:srgbClr val="666666"/>
              </a:solidFill>
            </a:endParaRPr>
          </a:p>
        </p:txBody>
      </p:sp>
      <p:sp>
        <p:nvSpPr>
          <p:cNvPr id="592" name="Google Shape;592;p58"/>
          <p:cNvSpPr/>
          <p:nvPr/>
        </p:nvSpPr>
        <p:spPr>
          <a:xfrm>
            <a:off x="4930425" y="3315094"/>
            <a:ext cx="156600" cy="383400"/>
          </a:xfrm>
          <a:prstGeom prst="rightBrace">
            <a:avLst>
              <a:gd fmla="val 8333" name="adj1"/>
              <a:gd fmla="val 50000" name="adj2"/>
            </a:avLst>
          </a:prstGeom>
          <a:noFill/>
          <a:ln cap="flat" cmpd="sng" w="19050">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59"/>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コミット: </a:t>
            </a:r>
            <a:r>
              <a:rPr lang="ja"/>
              <a:t>commit</a:t>
            </a:r>
            <a:endParaRPr/>
          </a:p>
        </p:txBody>
      </p:sp>
      <p:sp>
        <p:nvSpPr>
          <p:cNvPr id="598" name="Google Shape;598;p59"/>
          <p:cNvSpPr txBox="1"/>
          <p:nvPr>
            <p:ph idx="1" type="body"/>
          </p:nvPr>
        </p:nvSpPr>
        <p:spPr>
          <a:xfrm>
            <a:off x="2084075" y="1152475"/>
            <a:ext cx="6748200" cy="68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git commit </a:t>
            </a:r>
            <a:r>
              <a:rPr lang="ja"/>
              <a:t>コマンドによりローカルリポジトリに対するコミットを行います。</a:t>
            </a:r>
            <a:br>
              <a:rPr lang="ja"/>
            </a:br>
            <a:r>
              <a:rPr lang="ja"/>
              <a:t>（※この時点ではリモート側（GitHub 側）は変化しないことに注意）</a:t>
            </a:r>
            <a:endParaRPr/>
          </a:p>
        </p:txBody>
      </p:sp>
      <p:sp>
        <p:nvSpPr>
          <p:cNvPr id="599" name="Google Shape;599;p59"/>
          <p:cNvSpPr txBox="1"/>
          <p:nvPr>
            <p:ph idx="1" type="body"/>
          </p:nvPr>
        </p:nvSpPr>
        <p:spPr>
          <a:xfrm>
            <a:off x="2084075" y="1976000"/>
            <a:ext cx="6748200" cy="12024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200">
                <a:solidFill>
                  <a:srgbClr val="FFFFFF"/>
                </a:solidFill>
                <a:latin typeface="Courier New"/>
                <a:ea typeface="Courier New"/>
                <a:cs typeface="Courier New"/>
                <a:sym typeface="Courier New"/>
              </a:rPr>
              <a:t>$ git commit -m "This is a test commit."</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[master 65ca517] This is a test commit.</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2 files changed, 2 insertions(+)</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create mode 100644 a.txt</a:t>
            </a:r>
            <a:br>
              <a:rPr lang="ja" sz="1200">
                <a:solidFill>
                  <a:srgbClr val="FFFFFF"/>
                </a:solidFill>
                <a:latin typeface="Courier New"/>
                <a:ea typeface="Courier New"/>
                <a:cs typeface="Courier New"/>
                <a:sym typeface="Courier New"/>
              </a:rPr>
            </a:br>
            <a:endParaRPr sz="1200">
              <a:solidFill>
                <a:srgbClr val="FFFFFF"/>
              </a:solidFill>
              <a:latin typeface="Courier New"/>
              <a:ea typeface="Courier New"/>
              <a:cs typeface="Courier New"/>
              <a:sym typeface="Courier New"/>
            </a:endParaRPr>
          </a:p>
        </p:txBody>
      </p:sp>
      <p:sp>
        <p:nvSpPr>
          <p:cNvPr id="600" name="Google Shape;600;p59"/>
          <p:cNvSpPr/>
          <p:nvPr/>
        </p:nvSpPr>
        <p:spPr>
          <a:xfrm>
            <a:off x="264550" y="242437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9"/>
          <p:cNvSpPr txBox="1"/>
          <p:nvPr>
            <p:ph idx="1" type="body"/>
          </p:nvPr>
        </p:nvSpPr>
        <p:spPr>
          <a:xfrm>
            <a:off x="2084075" y="3362275"/>
            <a:ext cx="6748200" cy="142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※「-m」</a:t>
            </a:r>
            <a:r>
              <a:rPr lang="ja"/>
              <a:t>オプションによりコミットメッセージを指定しています。</a:t>
            </a:r>
            <a:br>
              <a:rPr lang="ja"/>
            </a:br>
            <a:br>
              <a:rPr lang="ja"/>
            </a:br>
            <a:r>
              <a:rPr lang="ja"/>
              <a:t>※「-m」</a:t>
            </a:r>
            <a:r>
              <a:rPr lang="ja"/>
              <a:t>オプションを省略すると代わりにエディタが立ち上がり、</a:t>
            </a:r>
            <a:br>
              <a:rPr lang="ja"/>
            </a:br>
            <a:r>
              <a:rPr lang="ja"/>
              <a:t>　エディタ内でコミットメッセージを書くことができます。</a:t>
            </a:r>
            <a:br>
              <a:rPr lang="ja"/>
            </a:br>
            <a:r>
              <a:rPr lang="ja"/>
              <a:t>　（今回は詳細説明は省きます）</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60"/>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アップロード: </a:t>
            </a:r>
            <a:r>
              <a:rPr lang="ja"/>
              <a:t>push</a:t>
            </a:r>
            <a:endParaRPr/>
          </a:p>
        </p:txBody>
      </p:sp>
      <p:sp>
        <p:nvSpPr>
          <p:cNvPr id="607" name="Google Shape;607;p60"/>
          <p:cNvSpPr txBox="1"/>
          <p:nvPr>
            <p:ph idx="1" type="body"/>
          </p:nvPr>
        </p:nvSpPr>
        <p:spPr>
          <a:xfrm>
            <a:off x="2084075" y="1152475"/>
            <a:ext cx="6748200" cy="94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git push </a:t>
            </a:r>
            <a:r>
              <a:rPr lang="ja"/>
              <a:t>コマンドにより、現在のローカルリポジトリの内容をリモート側（GitHub 側）にアップロードします。</a:t>
            </a:r>
            <a:endParaRPr/>
          </a:p>
        </p:txBody>
      </p:sp>
      <p:sp>
        <p:nvSpPr>
          <p:cNvPr id="608" name="Google Shape;608;p60"/>
          <p:cNvSpPr txBox="1"/>
          <p:nvPr>
            <p:ph idx="1" type="body"/>
          </p:nvPr>
        </p:nvSpPr>
        <p:spPr>
          <a:xfrm>
            <a:off x="2084075" y="2325475"/>
            <a:ext cx="6748200" cy="22434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a:solidFill>
                  <a:srgbClr val="FFFFFF"/>
                </a:solidFill>
                <a:latin typeface="Courier New"/>
                <a:ea typeface="Courier New"/>
                <a:cs typeface="Courier New"/>
                <a:sym typeface="Courier New"/>
              </a:rPr>
              <a:t>$ git push origin master</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Counting objects: 4, done.</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Delta compression using up to 4 threads.</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Compressing objects: 100% (2/2), done.</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Writing objects: 100% (4/4), 312 bytes | 312.00 KiB/s, done.</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Total 4 (delta 0), reused 0 (delta 0)</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To github.com:kobake/repos2.git</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4e292d7..65ca517  master -&gt; master</a:t>
            </a:r>
            <a:br>
              <a:rPr lang="ja" sz="1200">
                <a:solidFill>
                  <a:srgbClr val="FFFFFF"/>
                </a:solidFill>
                <a:latin typeface="Courier New"/>
                <a:ea typeface="Courier New"/>
                <a:cs typeface="Courier New"/>
                <a:sym typeface="Courier New"/>
              </a:rPr>
            </a:br>
            <a:endParaRPr sz="1200">
              <a:solidFill>
                <a:srgbClr val="FFFFFF"/>
              </a:solidFill>
              <a:latin typeface="Courier New"/>
              <a:ea typeface="Courier New"/>
              <a:cs typeface="Courier New"/>
              <a:sym typeface="Courier New"/>
            </a:endParaRPr>
          </a:p>
        </p:txBody>
      </p:sp>
      <p:sp>
        <p:nvSpPr>
          <p:cNvPr id="609" name="Google Shape;609;p60"/>
          <p:cNvSpPr/>
          <p:nvPr/>
        </p:nvSpPr>
        <p:spPr>
          <a:xfrm>
            <a:off x="264550" y="242437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p61"/>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push </a:t>
            </a:r>
            <a:r>
              <a:rPr lang="ja"/>
              <a:t>結果の確認</a:t>
            </a:r>
            <a:endParaRPr/>
          </a:p>
        </p:txBody>
      </p:sp>
      <p:pic>
        <p:nvPicPr>
          <p:cNvPr id="615" name="Google Shape;615;p61"/>
          <p:cNvPicPr preferRelativeResize="0"/>
          <p:nvPr/>
        </p:nvPicPr>
        <p:blipFill>
          <a:blip r:embed="rId3">
            <a:alphaModFix/>
          </a:blip>
          <a:stretch>
            <a:fillRect/>
          </a:stretch>
        </p:blipFill>
        <p:spPr>
          <a:xfrm>
            <a:off x="2137300" y="1319450"/>
            <a:ext cx="6455550" cy="3059025"/>
          </a:xfrm>
          <a:prstGeom prst="rect">
            <a:avLst/>
          </a:prstGeom>
          <a:noFill/>
          <a:ln>
            <a:noFill/>
          </a:ln>
        </p:spPr>
      </p:pic>
      <p:sp>
        <p:nvSpPr>
          <p:cNvPr id="616" name="Google Shape;616;p61"/>
          <p:cNvSpPr/>
          <p:nvPr/>
        </p:nvSpPr>
        <p:spPr>
          <a:xfrm>
            <a:off x="2083975" y="3726525"/>
            <a:ext cx="6605400" cy="551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1"/>
          <p:cNvSpPr/>
          <p:nvPr/>
        </p:nvSpPr>
        <p:spPr>
          <a:xfrm>
            <a:off x="264550" y="242437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1"/>
          <p:cNvSpPr/>
          <p:nvPr/>
        </p:nvSpPr>
        <p:spPr>
          <a:xfrm>
            <a:off x="2565545" y="2823428"/>
            <a:ext cx="956700" cy="364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本ハンズオンの目的</a:t>
            </a:r>
            <a:endParaRPr/>
          </a:p>
        </p:txBody>
      </p:sp>
      <p:sp>
        <p:nvSpPr>
          <p:cNvPr id="89" name="Google Shape;89;p17"/>
          <p:cNvSpPr txBox="1"/>
          <p:nvPr/>
        </p:nvSpPr>
        <p:spPr>
          <a:xfrm>
            <a:off x="2084075" y="1152475"/>
            <a:ext cx="6748200" cy="3416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ja" sz="2600">
                <a:solidFill>
                  <a:srgbClr val="5E696C"/>
                </a:solidFill>
                <a:latin typeface="Verdana"/>
                <a:ea typeface="Verdana"/>
                <a:cs typeface="Verdana"/>
                <a:sym typeface="Verdana"/>
              </a:rPr>
              <a:t>「ハンズオン」ですので、</a:t>
            </a:r>
            <a:br>
              <a:rPr lang="ja" sz="2600">
                <a:solidFill>
                  <a:srgbClr val="5E696C"/>
                </a:solidFill>
                <a:latin typeface="Verdana"/>
                <a:ea typeface="Verdana"/>
                <a:cs typeface="Verdana"/>
                <a:sym typeface="Verdana"/>
              </a:rPr>
            </a:br>
            <a:r>
              <a:rPr lang="ja" sz="2600">
                <a:solidFill>
                  <a:srgbClr val="5E696C"/>
                </a:solidFill>
                <a:latin typeface="Verdana"/>
                <a:ea typeface="Verdana"/>
                <a:cs typeface="Verdana"/>
                <a:sym typeface="Verdana"/>
              </a:rPr>
              <a:t>是非、手元で積極的に</a:t>
            </a:r>
            <a:br>
              <a:rPr lang="ja" sz="2600">
                <a:solidFill>
                  <a:srgbClr val="5E696C"/>
                </a:solidFill>
                <a:latin typeface="Verdana"/>
                <a:ea typeface="Verdana"/>
                <a:cs typeface="Verdana"/>
                <a:sym typeface="Verdana"/>
              </a:rPr>
            </a:br>
            <a:r>
              <a:rPr lang="ja" sz="2600">
                <a:solidFill>
                  <a:srgbClr val="5E696C"/>
                </a:solidFill>
                <a:latin typeface="Verdana"/>
                <a:ea typeface="Verdana"/>
                <a:cs typeface="Verdana"/>
                <a:sym typeface="Verdana"/>
              </a:rPr>
              <a:t>手を動かしてみてください。</a:t>
            </a:r>
            <a:endParaRPr sz="2600">
              <a:solidFill>
                <a:srgbClr val="5E696C"/>
              </a:solidFill>
              <a:latin typeface="Verdana"/>
              <a:ea typeface="Verdana"/>
              <a:cs typeface="Verdana"/>
              <a:sym typeface="Verdana"/>
            </a:endParaRPr>
          </a:p>
        </p:txBody>
      </p:sp>
      <p:sp>
        <p:nvSpPr>
          <p:cNvPr id="90" name="Google Shape;90;p17"/>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62"/>
          <p:cNvSpPr txBox="1"/>
          <p:nvPr>
            <p:ph idx="1" type="body"/>
          </p:nvPr>
        </p:nvSpPr>
        <p:spPr>
          <a:xfrm>
            <a:off x="2160275" y="1976000"/>
            <a:ext cx="4968000" cy="7800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100">
                <a:solidFill>
                  <a:srgbClr val="FFFFFF"/>
                </a:solidFill>
                <a:latin typeface="Courier New"/>
                <a:ea typeface="Courier New"/>
                <a:cs typeface="Courier New"/>
                <a:sym typeface="Courier New"/>
              </a:rPr>
              <a:t>$ git add b.txt</a:t>
            </a:r>
            <a:br>
              <a:rPr b="1" lang="ja" sz="1100">
                <a:solidFill>
                  <a:srgbClr val="FFFFFF"/>
                </a:solidFill>
                <a:latin typeface="Courier New"/>
                <a:ea typeface="Courier New"/>
                <a:cs typeface="Courier New"/>
                <a:sym typeface="Courier New"/>
              </a:rPr>
            </a:br>
            <a:r>
              <a:rPr b="1" lang="ja" sz="1100">
                <a:solidFill>
                  <a:srgbClr val="FFFFFF"/>
                </a:solidFill>
                <a:latin typeface="Courier New"/>
                <a:ea typeface="Courier New"/>
                <a:cs typeface="Courier New"/>
                <a:sym typeface="Courier New"/>
              </a:rPr>
              <a:t>$ git commit -m "Add b.txt"</a:t>
            </a:r>
            <a:br>
              <a:rPr b="1" lang="ja" sz="1100">
                <a:solidFill>
                  <a:srgbClr val="FFFFFF"/>
                </a:solidFill>
                <a:latin typeface="Courier New"/>
                <a:ea typeface="Courier New"/>
                <a:cs typeface="Courier New"/>
                <a:sym typeface="Courier New"/>
              </a:rPr>
            </a:br>
            <a:r>
              <a:rPr b="1" lang="ja" sz="1100">
                <a:solidFill>
                  <a:srgbClr val="FFFFFF"/>
                </a:solidFill>
                <a:latin typeface="Courier New"/>
                <a:ea typeface="Courier New"/>
                <a:cs typeface="Courier New"/>
                <a:sym typeface="Courier New"/>
              </a:rPr>
              <a:t>$ git push origin master</a:t>
            </a:r>
            <a:br>
              <a:rPr lang="ja" sz="1100">
                <a:solidFill>
                  <a:srgbClr val="FFFFFF"/>
                </a:solidFill>
                <a:latin typeface="Courier New"/>
                <a:ea typeface="Courier New"/>
                <a:cs typeface="Courier New"/>
                <a:sym typeface="Courier New"/>
              </a:rPr>
            </a:br>
            <a:br>
              <a:rPr lang="ja" sz="1100">
                <a:solidFill>
                  <a:srgbClr val="FFFFFF"/>
                </a:solidFill>
                <a:latin typeface="Courier New"/>
                <a:ea typeface="Courier New"/>
                <a:cs typeface="Courier New"/>
                <a:sym typeface="Courier New"/>
              </a:rPr>
            </a:br>
            <a:endParaRPr sz="1100">
              <a:solidFill>
                <a:srgbClr val="FFFFFF"/>
              </a:solidFill>
              <a:latin typeface="Courier New"/>
              <a:ea typeface="Courier New"/>
              <a:cs typeface="Courier New"/>
              <a:sym typeface="Courier New"/>
            </a:endParaRPr>
          </a:p>
        </p:txBody>
      </p:sp>
      <p:sp>
        <p:nvSpPr>
          <p:cNvPr id="624" name="Google Shape;624;p62"/>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commit &amp; push </a:t>
            </a:r>
            <a:r>
              <a:rPr lang="ja"/>
              <a:t>もう1回練習</a:t>
            </a:r>
            <a:endParaRPr/>
          </a:p>
        </p:txBody>
      </p:sp>
      <p:sp>
        <p:nvSpPr>
          <p:cNvPr id="625" name="Google Shape;625;p62"/>
          <p:cNvSpPr txBox="1"/>
          <p:nvPr>
            <p:ph idx="1" type="body"/>
          </p:nvPr>
        </p:nvSpPr>
        <p:spPr>
          <a:xfrm>
            <a:off x="2084075" y="1017450"/>
            <a:ext cx="6748200" cy="95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a:t>
            </a:r>
            <a:r>
              <a:rPr lang="ja"/>
              <a:t>もう1回コミットとプッシュを実行してみましょう。</a:t>
            </a:r>
            <a:br>
              <a:rPr lang="ja"/>
            </a:br>
            <a:r>
              <a:rPr lang="ja"/>
              <a:t>・さきほどの操作で未コミットの b.txt ができているはずなので、それをコミット＆プッシュしてみます。</a:t>
            </a:r>
            <a:endParaRPr/>
          </a:p>
        </p:txBody>
      </p:sp>
      <p:sp>
        <p:nvSpPr>
          <p:cNvPr id="626" name="Google Shape;626;p62"/>
          <p:cNvSpPr/>
          <p:nvPr/>
        </p:nvSpPr>
        <p:spPr>
          <a:xfrm>
            <a:off x="264550" y="242437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7" name="Google Shape;627;p62"/>
          <p:cNvPicPr preferRelativeResize="0"/>
          <p:nvPr/>
        </p:nvPicPr>
        <p:blipFill>
          <a:blip r:embed="rId3">
            <a:alphaModFix/>
          </a:blip>
          <a:stretch>
            <a:fillRect/>
          </a:stretch>
        </p:blipFill>
        <p:spPr>
          <a:xfrm>
            <a:off x="2160275" y="2870075"/>
            <a:ext cx="4465054" cy="2225199"/>
          </a:xfrm>
          <a:prstGeom prst="rect">
            <a:avLst/>
          </a:prstGeom>
          <a:noFill/>
          <a:ln>
            <a:noFill/>
          </a:ln>
          <a:effectLst>
            <a:outerShdw blurRad="57150" rotWithShape="0" algn="bl" dir="5400000" dist="19050">
              <a:srgbClr val="000000">
                <a:alpha val="50000"/>
              </a:srgbClr>
            </a:outerShdw>
          </a:effectLst>
        </p:spPr>
      </p:pic>
      <p:sp>
        <p:nvSpPr>
          <p:cNvPr id="628" name="Google Shape;628;p62"/>
          <p:cNvSpPr/>
          <p:nvPr/>
        </p:nvSpPr>
        <p:spPr>
          <a:xfrm>
            <a:off x="2478149" y="3933001"/>
            <a:ext cx="733500" cy="23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2"/>
          <p:cNvSpPr/>
          <p:nvPr/>
        </p:nvSpPr>
        <p:spPr>
          <a:xfrm>
            <a:off x="2235400" y="4850900"/>
            <a:ext cx="2109600" cy="199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6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細かい話</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64"/>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処理の流れ概要</a:t>
            </a:r>
            <a:endParaRPr/>
          </a:p>
        </p:txBody>
      </p:sp>
      <p:sp>
        <p:nvSpPr>
          <p:cNvPr id="640" name="Google Shape;640;p64"/>
          <p:cNvSpPr/>
          <p:nvPr/>
        </p:nvSpPr>
        <p:spPr>
          <a:xfrm>
            <a:off x="2083975" y="1857650"/>
            <a:ext cx="6748200" cy="8025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(GitHub内)</a:t>
            </a:r>
            <a:br>
              <a:rPr lang="ja">
                <a:solidFill>
                  <a:srgbClr val="666666"/>
                </a:solidFill>
                <a:latin typeface="Verdana"/>
                <a:ea typeface="Verdana"/>
                <a:cs typeface="Verdana"/>
                <a:sym typeface="Verdana"/>
              </a:rPr>
            </a:br>
            <a:r>
              <a:rPr lang="ja">
                <a:solidFill>
                  <a:srgbClr val="666666"/>
                </a:solidFill>
                <a:latin typeface="Verdana"/>
                <a:ea typeface="Verdana"/>
                <a:cs typeface="Verdana"/>
                <a:sym typeface="Verdana"/>
              </a:rPr>
              <a:t>{自分のアカウント名}/repos2 リモートリポジトリ</a:t>
            </a:r>
            <a:endParaRPr>
              <a:solidFill>
                <a:srgbClr val="666666"/>
              </a:solidFill>
              <a:latin typeface="Verdana"/>
              <a:ea typeface="Verdana"/>
              <a:cs typeface="Verdana"/>
              <a:sym typeface="Verdana"/>
            </a:endParaRPr>
          </a:p>
        </p:txBody>
      </p:sp>
      <p:sp>
        <p:nvSpPr>
          <p:cNvPr id="641" name="Google Shape;641;p64"/>
          <p:cNvSpPr/>
          <p:nvPr/>
        </p:nvSpPr>
        <p:spPr>
          <a:xfrm>
            <a:off x="2083975" y="4010500"/>
            <a:ext cx="6748200" cy="8025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(作業マシン内)</a:t>
            </a:r>
            <a:br>
              <a:rPr lang="ja">
                <a:solidFill>
                  <a:srgbClr val="666666"/>
                </a:solidFill>
                <a:latin typeface="Verdana"/>
                <a:ea typeface="Verdana"/>
                <a:cs typeface="Verdana"/>
                <a:sym typeface="Verdana"/>
              </a:rPr>
            </a:br>
            <a:r>
              <a:rPr lang="ja">
                <a:solidFill>
                  <a:srgbClr val="666666"/>
                </a:solidFill>
                <a:latin typeface="Verdana"/>
                <a:ea typeface="Verdana"/>
                <a:cs typeface="Verdana"/>
                <a:sym typeface="Verdana"/>
              </a:rPr>
              <a:t>repos2 ローカルリポジトリ</a:t>
            </a:r>
            <a:endParaRPr>
              <a:solidFill>
                <a:srgbClr val="666666"/>
              </a:solidFill>
              <a:latin typeface="Verdana"/>
              <a:ea typeface="Verdana"/>
              <a:cs typeface="Verdana"/>
              <a:sym typeface="Verdana"/>
            </a:endParaRPr>
          </a:p>
        </p:txBody>
      </p:sp>
      <p:sp>
        <p:nvSpPr>
          <p:cNvPr id="642" name="Google Shape;642;p64"/>
          <p:cNvSpPr/>
          <p:nvPr/>
        </p:nvSpPr>
        <p:spPr>
          <a:xfrm rot="5400000">
            <a:off x="1881175" y="3222866"/>
            <a:ext cx="9621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4"/>
          <p:cNvSpPr txBox="1"/>
          <p:nvPr/>
        </p:nvSpPr>
        <p:spPr>
          <a:xfrm>
            <a:off x="2518375" y="2897975"/>
            <a:ext cx="12816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clone</a:t>
            </a:r>
            <a:br>
              <a:rPr lang="ja" sz="1200">
                <a:solidFill>
                  <a:srgbClr val="666666"/>
                </a:solidFill>
              </a:rPr>
            </a:br>
            <a:r>
              <a:rPr lang="ja" sz="1200">
                <a:solidFill>
                  <a:srgbClr val="666666"/>
                </a:solidFill>
              </a:rPr>
              <a:t>(初回ﾀﾞｳﾝﾛｰﾄﾞ)</a:t>
            </a:r>
            <a:endParaRPr sz="1200">
              <a:solidFill>
                <a:srgbClr val="666666"/>
              </a:solidFill>
            </a:endParaRPr>
          </a:p>
        </p:txBody>
      </p:sp>
      <p:sp>
        <p:nvSpPr>
          <p:cNvPr id="644" name="Google Shape;644;p64"/>
          <p:cNvSpPr/>
          <p:nvPr/>
        </p:nvSpPr>
        <p:spPr>
          <a:xfrm rot="-5400000">
            <a:off x="4014775" y="3222866"/>
            <a:ext cx="962100" cy="3123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4"/>
          <p:cNvSpPr txBox="1"/>
          <p:nvPr/>
        </p:nvSpPr>
        <p:spPr>
          <a:xfrm>
            <a:off x="4651975" y="2897975"/>
            <a:ext cx="19755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add &amp; commit &amp; push</a:t>
            </a:r>
            <a:br>
              <a:rPr lang="ja" sz="1200">
                <a:solidFill>
                  <a:srgbClr val="666666"/>
                </a:solidFill>
              </a:rPr>
            </a:br>
            <a:r>
              <a:rPr lang="ja" sz="1200">
                <a:solidFill>
                  <a:srgbClr val="666666"/>
                </a:solidFill>
              </a:rPr>
              <a:t>(差分ｱｯﾌﾟﾛｰﾄﾞ)</a:t>
            </a:r>
            <a:endParaRPr sz="1200">
              <a:solidFill>
                <a:srgbClr val="666666"/>
              </a:solidFill>
            </a:endParaRPr>
          </a:p>
        </p:txBody>
      </p:sp>
      <p:sp>
        <p:nvSpPr>
          <p:cNvPr id="646" name="Google Shape;646;p64"/>
          <p:cNvSpPr/>
          <p:nvPr/>
        </p:nvSpPr>
        <p:spPr>
          <a:xfrm rot="5400000">
            <a:off x="6681775" y="3222866"/>
            <a:ext cx="9621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4"/>
          <p:cNvSpPr txBox="1"/>
          <p:nvPr/>
        </p:nvSpPr>
        <p:spPr>
          <a:xfrm>
            <a:off x="7318975" y="2897975"/>
            <a:ext cx="13290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pull</a:t>
            </a:r>
            <a:br>
              <a:rPr lang="ja" sz="1200">
                <a:solidFill>
                  <a:srgbClr val="666666"/>
                </a:solidFill>
              </a:rPr>
            </a:br>
            <a:r>
              <a:rPr lang="ja" sz="1200">
                <a:solidFill>
                  <a:srgbClr val="666666"/>
                </a:solidFill>
              </a:rPr>
              <a:t>(差分ﾀﾞｳﾝﾛｰﾄﾞ)</a:t>
            </a:r>
            <a:endParaRPr sz="1200">
              <a:solidFill>
                <a:srgbClr val="666666"/>
              </a:solidFill>
            </a:endParaRPr>
          </a:p>
        </p:txBody>
      </p:sp>
      <p:sp>
        <p:nvSpPr>
          <p:cNvPr id="648" name="Google Shape;648;p64"/>
          <p:cNvSpPr/>
          <p:nvPr/>
        </p:nvSpPr>
        <p:spPr>
          <a:xfrm>
            <a:off x="264550" y="2667877"/>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65"/>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処理の流れ詳細</a:t>
            </a:r>
            <a:endParaRPr/>
          </a:p>
        </p:txBody>
      </p:sp>
      <p:sp>
        <p:nvSpPr>
          <p:cNvPr id="654" name="Google Shape;654;p65"/>
          <p:cNvSpPr/>
          <p:nvPr/>
        </p:nvSpPr>
        <p:spPr>
          <a:xfrm>
            <a:off x="2083975" y="941150"/>
            <a:ext cx="6748200" cy="870000"/>
          </a:xfrm>
          <a:prstGeom prst="rect">
            <a:avLst/>
          </a:prstGeom>
          <a:solidFill>
            <a:srgbClr val="FFF2CC">
              <a:alpha val="5190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(GitHub内) {</a:t>
            </a:r>
            <a:r>
              <a:rPr lang="ja">
                <a:solidFill>
                  <a:srgbClr val="666666"/>
                </a:solidFill>
                <a:latin typeface="Verdana"/>
                <a:ea typeface="Verdana"/>
                <a:cs typeface="Verdana"/>
                <a:sym typeface="Verdana"/>
              </a:rPr>
              <a:t>自分のアカウント名}</a:t>
            </a:r>
            <a:r>
              <a:rPr lang="ja">
                <a:solidFill>
                  <a:srgbClr val="666666"/>
                </a:solidFill>
                <a:latin typeface="Verdana"/>
                <a:ea typeface="Verdana"/>
                <a:cs typeface="Verdana"/>
                <a:sym typeface="Verdana"/>
              </a:rPr>
              <a:t>/repos2 リモートリポジトリ</a:t>
            </a:r>
            <a:endParaRPr>
              <a:solidFill>
                <a:srgbClr val="666666"/>
              </a:solidFill>
              <a:latin typeface="Verdana"/>
              <a:ea typeface="Verdana"/>
              <a:cs typeface="Verdana"/>
              <a:sym typeface="Verdana"/>
            </a:endParaRPr>
          </a:p>
        </p:txBody>
      </p:sp>
      <p:sp>
        <p:nvSpPr>
          <p:cNvPr id="655" name="Google Shape;655;p65"/>
          <p:cNvSpPr/>
          <p:nvPr/>
        </p:nvSpPr>
        <p:spPr>
          <a:xfrm>
            <a:off x="2084075" y="2332775"/>
            <a:ext cx="6748200" cy="2593800"/>
          </a:xfrm>
          <a:prstGeom prst="rect">
            <a:avLst/>
          </a:prstGeom>
          <a:solidFill>
            <a:srgbClr val="FFF2CC">
              <a:alpha val="5190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ja">
                <a:solidFill>
                  <a:srgbClr val="666666"/>
                </a:solidFill>
                <a:latin typeface="Verdana"/>
                <a:ea typeface="Verdana"/>
                <a:cs typeface="Verdana"/>
                <a:sym typeface="Verdana"/>
              </a:rPr>
              <a:t>　　 </a:t>
            </a:r>
            <a:r>
              <a:rPr lang="ja">
                <a:solidFill>
                  <a:srgbClr val="666666"/>
                </a:solidFill>
                <a:latin typeface="Verdana"/>
                <a:ea typeface="Verdana"/>
                <a:cs typeface="Verdana"/>
                <a:sym typeface="Verdana"/>
              </a:rPr>
              <a:t>repos2</a:t>
            </a:r>
            <a:endParaRPr>
              <a:solidFill>
                <a:srgbClr val="666666"/>
              </a:solidFill>
              <a:latin typeface="Verdana"/>
              <a:ea typeface="Verdana"/>
              <a:cs typeface="Verdana"/>
              <a:sym typeface="Verdana"/>
            </a:endParaRPr>
          </a:p>
        </p:txBody>
      </p:sp>
      <p:sp>
        <p:nvSpPr>
          <p:cNvPr id="656" name="Google Shape;656;p65"/>
          <p:cNvSpPr/>
          <p:nvPr/>
        </p:nvSpPr>
        <p:spPr>
          <a:xfrm rot="5400000">
            <a:off x="2480375" y="1934575"/>
            <a:ext cx="648300" cy="312300"/>
          </a:xfrm>
          <a:prstGeom prst="rightArrow">
            <a:avLst>
              <a:gd fmla="val 50000" name="adj1"/>
              <a:gd fmla="val 50000" name="adj2"/>
            </a:avLst>
          </a:prstGeom>
          <a:solidFill>
            <a:srgbClr val="A4C2F4">
              <a:alpha val="46520"/>
            </a:srgbClr>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5"/>
          <p:cNvSpPr txBox="1"/>
          <p:nvPr/>
        </p:nvSpPr>
        <p:spPr>
          <a:xfrm>
            <a:off x="2886145" y="1875900"/>
            <a:ext cx="1281600" cy="31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clone</a:t>
            </a:r>
            <a:endParaRPr sz="1000">
              <a:solidFill>
                <a:srgbClr val="666666"/>
              </a:solidFill>
            </a:endParaRPr>
          </a:p>
        </p:txBody>
      </p:sp>
      <p:sp>
        <p:nvSpPr>
          <p:cNvPr id="658" name="Google Shape;658;p65"/>
          <p:cNvSpPr/>
          <p:nvPr/>
        </p:nvSpPr>
        <p:spPr>
          <a:xfrm>
            <a:off x="5025475" y="3211225"/>
            <a:ext cx="1741200" cy="6261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latin typeface="Verdana"/>
                <a:ea typeface="Verdana"/>
                <a:cs typeface="Verdana"/>
                <a:sym typeface="Verdana"/>
              </a:rPr>
              <a:t>ステージングエリア</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・README.txt (modified)</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・a.txt (new)</a:t>
            </a:r>
            <a:endParaRPr sz="900">
              <a:solidFill>
                <a:srgbClr val="666666"/>
              </a:solidFill>
              <a:latin typeface="Verdana"/>
              <a:ea typeface="Verdana"/>
              <a:cs typeface="Verdana"/>
              <a:sym typeface="Verdana"/>
            </a:endParaRPr>
          </a:p>
        </p:txBody>
      </p:sp>
      <p:sp>
        <p:nvSpPr>
          <p:cNvPr id="659" name="Google Shape;659;p65"/>
          <p:cNvSpPr/>
          <p:nvPr/>
        </p:nvSpPr>
        <p:spPr>
          <a:xfrm>
            <a:off x="2206075" y="4294850"/>
            <a:ext cx="1329000" cy="5616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latin typeface="Verdana"/>
                <a:ea typeface="Verdana"/>
                <a:cs typeface="Verdana"/>
                <a:sym typeface="Verdana"/>
              </a:rPr>
              <a:t>作業コピー</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・README.txt</a:t>
            </a:r>
            <a:endParaRPr sz="900">
              <a:solidFill>
                <a:srgbClr val="666666"/>
              </a:solidFill>
              <a:latin typeface="Verdana"/>
              <a:ea typeface="Verdana"/>
              <a:cs typeface="Verdana"/>
              <a:sym typeface="Verdana"/>
            </a:endParaRPr>
          </a:p>
        </p:txBody>
      </p:sp>
      <p:sp>
        <p:nvSpPr>
          <p:cNvPr id="660" name="Google Shape;660;p65"/>
          <p:cNvSpPr/>
          <p:nvPr/>
        </p:nvSpPr>
        <p:spPr>
          <a:xfrm rot="5400000">
            <a:off x="2185825" y="3384222"/>
            <a:ext cx="1267200" cy="312300"/>
          </a:xfrm>
          <a:prstGeom prst="rightArrow">
            <a:avLst>
              <a:gd fmla="val 50000" name="adj1"/>
              <a:gd fmla="val 50000" name="adj2"/>
            </a:avLst>
          </a:prstGeom>
          <a:solidFill>
            <a:srgbClr val="A4C2F4">
              <a:alpha val="46520"/>
            </a:srgbClr>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5"/>
          <p:cNvSpPr txBox="1"/>
          <p:nvPr/>
        </p:nvSpPr>
        <p:spPr>
          <a:xfrm>
            <a:off x="2901050" y="3247500"/>
            <a:ext cx="12816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checkout</a:t>
            </a:r>
            <a:br>
              <a:rPr lang="ja" sz="1000">
                <a:solidFill>
                  <a:srgbClr val="666666"/>
                </a:solidFill>
              </a:rPr>
            </a:br>
            <a:r>
              <a:rPr lang="ja" sz="1000">
                <a:solidFill>
                  <a:srgbClr val="666666"/>
                </a:solidFill>
              </a:rPr>
              <a:t>(</a:t>
            </a:r>
            <a:r>
              <a:rPr lang="ja" sz="1000">
                <a:solidFill>
                  <a:srgbClr val="666666"/>
                </a:solidFill>
              </a:rPr>
              <a:t>自動実行</a:t>
            </a:r>
            <a:r>
              <a:rPr lang="ja" sz="1000">
                <a:solidFill>
                  <a:srgbClr val="666666"/>
                </a:solidFill>
              </a:rPr>
              <a:t>)</a:t>
            </a:r>
            <a:endParaRPr sz="1000">
              <a:solidFill>
                <a:srgbClr val="666666"/>
              </a:solidFill>
            </a:endParaRPr>
          </a:p>
        </p:txBody>
      </p:sp>
      <p:sp>
        <p:nvSpPr>
          <p:cNvPr id="662" name="Google Shape;662;p65"/>
          <p:cNvSpPr txBox="1"/>
          <p:nvPr/>
        </p:nvSpPr>
        <p:spPr>
          <a:xfrm>
            <a:off x="3535075" y="4051550"/>
            <a:ext cx="15018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ファイル変更</a:t>
            </a:r>
            <a:br>
              <a:rPr lang="ja" sz="1000">
                <a:solidFill>
                  <a:srgbClr val="666666"/>
                </a:solidFill>
              </a:rPr>
            </a:br>
            <a:r>
              <a:rPr lang="ja" sz="1000">
                <a:solidFill>
                  <a:srgbClr val="666666"/>
                </a:solidFill>
              </a:rPr>
              <a:t>(追加・変更・削除等)</a:t>
            </a:r>
            <a:endParaRPr sz="1000">
              <a:solidFill>
                <a:srgbClr val="666666"/>
              </a:solidFill>
            </a:endParaRPr>
          </a:p>
        </p:txBody>
      </p:sp>
      <p:sp>
        <p:nvSpPr>
          <p:cNvPr id="663" name="Google Shape;663;p65"/>
          <p:cNvSpPr/>
          <p:nvPr/>
        </p:nvSpPr>
        <p:spPr>
          <a:xfrm>
            <a:off x="5025475" y="4294850"/>
            <a:ext cx="1741200" cy="5640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latin typeface="Verdana"/>
                <a:ea typeface="Verdana"/>
                <a:cs typeface="Verdana"/>
                <a:sym typeface="Verdana"/>
              </a:rPr>
              <a:t>作業コピー</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・README.txt (modified)</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・a.txt (new)</a:t>
            </a:r>
            <a:endParaRPr sz="900">
              <a:solidFill>
                <a:srgbClr val="666666"/>
              </a:solidFill>
              <a:latin typeface="Verdana"/>
              <a:ea typeface="Verdana"/>
              <a:cs typeface="Verdana"/>
              <a:sym typeface="Verdana"/>
            </a:endParaRPr>
          </a:p>
        </p:txBody>
      </p:sp>
      <p:sp>
        <p:nvSpPr>
          <p:cNvPr id="664" name="Google Shape;664;p65"/>
          <p:cNvSpPr/>
          <p:nvPr/>
        </p:nvSpPr>
        <p:spPr>
          <a:xfrm rot="-5400000">
            <a:off x="5687475" y="3931698"/>
            <a:ext cx="335400" cy="312300"/>
          </a:xfrm>
          <a:prstGeom prst="rightArrow">
            <a:avLst>
              <a:gd fmla="val 50000" name="adj1"/>
              <a:gd fmla="val 50000" name="adj2"/>
            </a:avLst>
          </a:prstGeom>
          <a:solidFill>
            <a:srgbClr val="F4CCCC">
              <a:alpha val="52670"/>
            </a:srgbClr>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5"/>
          <p:cNvSpPr txBox="1"/>
          <p:nvPr/>
        </p:nvSpPr>
        <p:spPr>
          <a:xfrm>
            <a:off x="6011320" y="3945050"/>
            <a:ext cx="5469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add</a:t>
            </a:r>
            <a:endParaRPr sz="1000">
              <a:solidFill>
                <a:srgbClr val="666666"/>
              </a:solidFill>
            </a:endParaRPr>
          </a:p>
        </p:txBody>
      </p:sp>
      <p:sp>
        <p:nvSpPr>
          <p:cNvPr id="666" name="Google Shape;666;p65"/>
          <p:cNvSpPr/>
          <p:nvPr/>
        </p:nvSpPr>
        <p:spPr>
          <a:xfrm>
            <a:off x="2206075" y="2452550"/>
            <a:ext cx="4560600" cy="3123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latin typeface="Verdana"/>
                <a:ea typeface="Verdana"/>
                <a:cs typeface="Verdana"/>
                <a:sym typeface="Verdana"/>
              </a:rPr>
              <a:t>master </a:t>
            </a:r>
            <a:r>
              <a:rPr lang="ja" sz="900">
                <a:solidFill>
                  <a:srgbClr val="666666"/>
                </a:solidFill>
                <a:latin typeface="Verdana"/>
                <a:ea typeface="Verdana"/>
                <a:cs typeface="Verdana"/>
                <a:sym typeface="Verdana"/>
              </a:rPr>
              <a:t>ブランチ</a:t>
            </a:r>
            <a:endParaRPr sz="900">
              <a:solidFill>
                <a:srgbClr val="666666"/>
              </a:solidFill>
              <a:latin typeface="Verdana"/>
              <a:ea typeface="Verdana"/>
              <a:cs typeface="Verdana"/>
              <a:sym typeface="Verdana"/>
            </a:endParaRPr>
          </a:p>
        </p:txBody>
      </p:sp>
      <p:sp>
        <p:nvSpPr>
          <p:cNvPr id="667" name="Google Shape;667;p65"/>
          <p:cNvSpPr/>
          <p:nvPr/>
        </p:nvSpPr>
        <p:spPr>
          <a:xfrm rot="-5400000">
            <a:off x="5695575" y="2831885"/>
            <a:ext cx="319200" cy="312300"/>
          </a:xfrm>
          <a:prstGeom prst="rightArrow">
            <a:avLst>
              <a:gd fmla="val 50000" name="adj1"/>
              <a:gd fmla="val 50000" name="adj2"/>
            </a:avLst>
          </a:prstGeom>
          <a:solidFill>
            <a:srgbClr val="F4CCCC">
              <a:alpha val="52670"/>
            </a:srgbClr>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5"/>
          <p:cNvSpPr txBox="1"/>
          <p:nvPr/>
        </p:nvSpPr>
        <p:spPr>
          <a:xfrm>
            <a:off x="6053566" y="2826938"/>
            <a:ext cx="12816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commit</a:t>
            </a:r>
            <a:endParaRPr sz="1000">
              <a:solidFill>
                <a:srgbClr val="666666"/>
              </a:solidFill>
            </a:endParaRPr>
          </a:p>
        </p:txBody>
      </p:sp>
      <p:sp>
        <p:nvSpPr>
          <p:cNvPr id="669" name="Google Shape;669;p65"/>
          <p:cNvSpPr/>
          <p:nvPr/>
        </p:nvSpPr>
        <p:spPr>
          <a:xfrm rot="-5400000">
            <a:off x="5548875" y="1923165"/>
            <a:ext cx="612600" cy="312300"/>
          </a:xfrm>
          <a:prstGeom prst="rightArrow">
            <a:avLst>
              <a:gd fmla="val 50000" name="adj1"/>
              <a:gd fmla="val 50000" name="adj2"/>
            </a:avLst>
          </a:prstGeom>
          <a:solidFill>
            <a:srgbClr val="F4CCCC">
              <a:alpha val="52670"/>
            </a:srgbClr>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5"/>
          <p:cNvSpPr txBox="1"/>
          <p:nvPr/>
        </p:nvSpPr>
        <p:spPr>
          <a:xfrm>
            <a:off x="5977366" y="1912538"/>
            <a:ext cx="12816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push</a:t>
            </a:r>
            <a:endParaRPr sz="1000">
              <a:solidFill>
                <a:srgbClr val="666666"/>
              </a:solidFill>
            </a:endParaRPr>
          </a:p>
        </p:txBody>
      </p:sp>
      <p:sp>
        <p:nvSpPr>
          <p:cNvPr id="671" name="Google Shape;671;p65"/>
          <p:cNvSpPr/>
          <p:nvPr/>
        </p:nvSpPr>
        <p:spPr>
          <a:xfrm>
            <a:off x="3603075" y="4450457"/>
            <a:ext cx="1329000" cy="312300"/>
          </a:xfrm>
          <a:prstGeom prst="rightArrow">
            <a:avLst>
              <a:gd fmla="val 50000" name="adj1"/>
              <a:gd fmla="val 50000" name="adj2"/>
            </a:avLst>
          </a:prstGeom>
          <a:solidFill>
            <a:srgbClr val="F4CCCC">
              <a:alpha val="52670"/>
            </a:srgbClr>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5"/>
          <p:cNvSpPr/>
          <p:nvPr/>
        </p:nvSpPr>
        <p:spPr>
          <a:xfrm>
            <a:off x="264550" y="2667877"/>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5"/>
          <p:cNvSpPr/>
          <p:nvPr/>
        </p:nvSpPr>
        <p:spPr>
          <a:xfrm>
            <a:off x="2206075" y="1385750"/>
            <a:ext cx="4560600" cy="3123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latin typeface="Verdana"/>
                <a:ea typeface="Verdana"/>
                <a:cs typeface="Verdana"/>
                <a:sym typeface="Verdana"/>
              </a:rPr>
              <a:t>master ブランチ</a:t>
            </a:r>
            <a:endParaRPr sz="900">
              <a:solidFill>
                <a:srgbClr val="666666"/>
              </a:solidFill>
              <a:latin typeface="Verdana"/>
              <a:ea typeface="Verdana"/>
              <a:cs typeface="Verdana"/>
              <a:sym typeface="Verdan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66"/>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000"/>
              <a:t>ステージングエリアと作業コピーの比較: </a:t>
            </a:r>
            <a:r>
              <a:rPr lang="ja" sz="2000"/>
              <a:t>diff</a:t>
            </a:r>
            <a:endParaRPr sz="2000"/>
          </a:p>
        </p:txBody>
      </p:sp>
      <p:sp>
        <p:nvSpPr>
          <p:cNvPr id="679" name="Google Shape;679;p66"/>
          <p:cNvSpPr txBox="1"/>
          <p:nvPr>
            <p:ph idx="1" type="body"/>
          </p:nvPr>
        </p:nvSpPr>
        <p:spPr>
          <a:xfrm>
            <a:off x="2084075" y="1152475"/>
            <a:ext cx="6748200" cy="34164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lang="ja">
                <a:solidFill>
                  <a:srgbClr val="FFFFFF"/>
                </a:solidFill>
                <a:latin typeface="Courier New"/>
                <a:ea typeface="Courier New"/>
                <a:cs typeface="Courier New"/>
                <a:sym typeface="Courier New"/>
              </a:rPr>
              <a:t>$ echo "YYYY" &gt;&gt; README.md</a:t>
            </a:r>
            <a:br>
              <a:rPr lang="ja">
                <a:solidFill>
                  <a:srgbClr val="FFFFFF"/>
                </a:solidFill>
                <a:latin typeface="Courier New"/>
                <a:ea typeface="Courier New"/>
                <a:cs typeface="Courier New"/>
                <a:sym typeface="Courier New"/>
              </a:rPr>
            </a:br>
            <a:r>
              <a:rPr b="1" lang="ja" sz="1600">
                <a:solidFill>
                  <a:srgbClr val="FFFFFF"/>
                </a:solidFill>
                <a:latin typeface="Courier New"/>
                <a:ea typeface="Courier New"/>
                <a:cs typeface="Courier New"/>
                <a:sym typeface="Courier New"/>
              </a:rPr>
              <a:t>$ git diff</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diff --git a/README.md b/README.md</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index 2990768..9eddbe8 100644</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a/README.md</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b/README.md</a:t>
            </a:r>
            <a:br>
              <a:rPr lang="ja">
                <a:solidFill>
                  <a:srgbClr val="FFFFFF"/>
                </a:solidFill>
                <a:latin typeface="Courier New"/>
                <a:ea typeface="Courier New"/>
                <a:cs typeface="Courier New"/>
                <a:sym typeface="Courier New"/>
              </a:rPr>
            </a:br>
            <a:r>
              <a:rPr lang="ja">
                <a:solidFill>
                  <a:srgbClr val="00FFFF"/>
                </a:solidFill>
                <a:latin typeface="Courier New"/>
                <a:ea typeface="Courier New"/>
                <a:cs typeface="Courier New"/>
                <a:sym typeface="Courier New"/>
              </a:rPr>
              <a:t>@@ -1,3 +1,4 @@</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 repos2</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てすと</a:t>
            </a:r>
            <a:br>
              <a:rPr lang="ja">
                <a:solidFill>
                  <a:srgbClr val="FFFFFF"/>
                </a:solidFill>
                <a:latin typeface="Courier New"/>
                <a:ea typeface="Courier New"/>
                <a:cs typeface="Courier New"/>
                <a:sym typeface="Courier New"/>
              </a:rPr>
            </a:br>
            <a:r>
              <a:rPr lang="ja">
                <a:solidFill>
                  <a:srgbClr val="FFFFFF"/>
                </a:solidFill>
                <a:latin typeface="Courier New"/>
                <a:ea typeface="Courier New"/>
                <a:cs typeface="Courier New"/>
                <a:sym typeface="Courier New"/>
              </a:rPr>
              <a:t> XXXX</a:t>
            </a:r>
            <a:br>
              <a:rPr lang="ja">
                <a:solidFill>
                  <a:srgbClr val="FFFFFF"/>
                </a:solidFill>
                <a:latin typeface="Courier New"/>
                <a:ea typeface="Courier New"/>
                <a:cs typeface="Courier New"/>
                <a:sym typeface="Courier New"/>
              </a:rPr>
            </a:br>
            <a:r>
              <a:rPr lang="ja">
                <a:solidFill>
                  <a:srgbClr val="00FF00"/>
                </a:solidFill>
                <a:latin typeface="Courier New"/>
                <a:ea typeface="Courier New"/>
                <a:cs typeface="Courier New"/>
                <a:sym typeface="Courier New"/>
              </a:rPr>
              <a:t>+YYYY</a:t>
            </a:r>
            <a:br>
              <a:rPr lang="ja">
                <a:solidFill>
                  <a:srgbClr val="FFFFFF"/>
                </a:solidFill>
                <a:latin typeface="Courier New"/>
                <a:ea typeface="Courier New"/>
                <a:cs typeface="Courier New"/>
                <a:sym typeface="Courier New"/>
              </a:rPr>
            </a:br>
            <a:endParaRPr>
              <a:solidFill>
                <a:srgbClr val="FFFFFF"/>
              </a:solidFill>
              <a:latin typeface="Courier New"/>
              <a:ea typeface="Courier New"/>
              <a:cs typeface="Courier New"/>
              <a:sym typeface="Courier New"/>
            </a:endParaRPr>
          </a:p>
        </p:txBody>
      </p:sp>
      <p:sp>
        <p:nvSpPr>
          <p:cNvPr id="680" name="Google Shape;680;p66"/>
          <p:cNvSpPr/>
          <p:nvPr/>
        </p:nvSpPr>
        <p:spPr>
          <a:xfrm>
            <a:off x="264550" y="2667877"/>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67"/>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作業コピーの変更内容破棄: checkout</a:t>
            </a:r>
            <a:endParaRPr sz="2400"/>
          </a:p>
        </p:txBody>
      </p:sp>
      <p:sp>
        <p:nvSpPr>
          <p:cNvPr id="686" name="Google Shape;686;p67"/>
          <p:cNvSpPr txBox="1"/>
          <p:nvPr>
            <p:ph idx="1" type="body"/>
          </p:nvPr>
        </p:nvSpPr>
        <p:spPr>
          <a:xfrm>
            <a:off x="2084075" y="1152475"/>
            <a:ext cx="6748200" cy="36510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FFFFFF"/>
                </a:solidFill>
                <a:latin typeface="Courier New"/>
                <a:ea typeface="Courier New"/>
                <a:cs typeface="Courier New"/>
                <a:sym typeface="Courier New"/>
              </a:rPr>
              <a:t>$ git status</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On branch master</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Your branch is up-to-date with 'origin/master'.</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Changes not staged for commit:</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(use "git add &lt;file&gt;..." to update what will be committed)</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(use "git checkout -- &lt;file&gt;..." to discard changes in working directory)</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a:t>
            </a:r>
            <a:r>
              <a:rPr b="1" lang="ja" sz="1000">
                <a:solidFill>
                  <a:srgbClr val="FF0000"/>
                </a:solidFill>
                <a:latin typeface="Courier New"/>
                <a:ea typeface="Courier New"/>
                <a:cs typeface="Courier New"/>
                <a:sym typeface="Courier New"/>
              </a:rPr>
              <a:t>modified:   README.md</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no changes added to commit (use "git add" and/or "git commit -a")</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b="1" lang="ja">
                <a:solidFill>
                  <a:srgbClr val="FFFFFF"/>
                </a:solidFill>
                <a:latin typeface="Courier New"/>
                <a:ea typeface="Courier New"/>
                <a:cs typeface="Courier New"/>
                <a:sym typeface="Courier New"/>
              </a:rPr>
              <a:t>$ git checkout .</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 git status</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On branch master</a:t>
            </a: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Your branch is up-to-date with 'origin/master'.</a:t>
            </a:r>
            <a:br>
              <a:rPr lang="ja" sz="1000">
                <a:solidFill>
                  <a:srgbClr val="FFFFFF"/>
                </a:solidFill>
                <a:latin typeface="Courier New"/>
                <a:ea typeface="Courier New"/>
                <a:cs typeface="Courier New"/>
                <a:sym typeface="Courier New"/>
              </a:rPr>
            </a:br>
            <a:br>
              <a:rPr lang="ja" sz="1000">
                <a:solidFill>
                  <a:srgbClr val="FFFFFF"/>
                </a:solidFill>
                <a:latin typeface="Courier New"/>
                <a:ea typeface="Courier New"/>
                <a:cs typeface="Courier New"/>
                <a:sym typeface="Courier New"/>
              </a:rPr>
            </a:br>
            <a:r>
              <a:rPr lang="ja" sz="1000">
                <a:solidFill>
                  <a:srgbClr val="FFFFFF"/>
                </a:solidFill>
                <a:latin typeface="Courier New"/>
                <a:ea typeface="Courier New"/>
                <a:cs typeface="Courier New"/>
                <a:sym typeface="Courier New"/>
              </a:rPr>
              <a:t>nothing to commit, working tree clean</a:t>
            </a:r>
            <a:endParaRPr sz="1000">
              <a:solidFill>
                <a:srgbClr val="FFFFFF"/>
              </a:solidFill>
              <a:latin typeface="Courier New"/>
              <a:ea typeface="Courier New"/>
              <a:cs typeface="Courier New"/>
              <a:sym typeface="Courier New"/>
            </a:endParaRPr>
          </a:p>
        </p:txBody>
      </p:sp>
      <p:sp>
        <p:nvSpPr>
          <p:cNvPr id="687" name="Google Shape;687;p67"/>
          <p:cNvSpPr/>
          <p:nvPr/>
        </p:nvSpPr>
        <p:spPr>
          <a:xfrm>
            <a:off x="264550" y="2667877"/>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68"/>
          <p:cNvSpPr txBox="1"/>
          <p:nvPr>
            <p:ph type="title"/>
          </p:nvPr>
        </p:nvSpPr>
        <p:spPr>
          <a:xfrm>
            <a:off x="23887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リモート追跡ブランチ等</a:t>
            </a:r>
            <a:endParaRPr/>
          </a:p>
          <a:p>
            <a:pPr indent="0" lvl="0" marL="0" rtl="0" algn="l">
              <a:spcBef>
                <a:spcPts val="0"/>
              </a:spcBef>
              <a:spcAft>
                <a:spcPts val="0"/>
              </a:spcAft>
              <a:buNone/>
            </a:pPr>
            <a:r>
              <a:t/>
            </a:r>
            <a:endParaRPr/>
          </a:p>
        </p:txBody>
      </p:sp>
      <p:sp>
        <p:nvSpPr>
          <p:cNvPr id="693" name="Google Shape;693;p68"/>
          <p:cNvSpPr/>
          <p:nvPr/>
        </p:nvSpPr>
        <p:spPr>
          <a:xfrm>
            <a:off x="2388775" y="941150"/>
            <a:ext cx="6509400" cy="509700"/>
          </a:xfrm>
          <a:prstGeom prst="rect">
            <a:avLst/>
          </a:prstGeom>
          <a:solidFill>
            <a:srgbClr val="FFF2CC">
              <a:alpha val="5190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ja" sz="1000">
                <a:solidFill>
                  <a:srgbClr val="666666"/>
                </a:solidFill>
                <a:latin typeface="Verdana"/>
                <a:ea typeface="Verdana"/>
                <a:cs typeface="Verdana"/>
                <a:sym typeface="Verdana"/>
              </a:rPr>
              <a:t>ﾘﾓｰﾄ</a:t>
            </a:r>
            <a:br>
              <a:rPr lang="ja" sz="1000">
                <a:solidFill>
                  <a:srgbClr val="666666"/>
                </a:solidFill>
                <a:latin typeface="Verdana"/>
                <a:ea typeface="Verdana"/>
                <a:cs typeface="Verdana"/>
                <a:sym typeface="Verdana"/>
              </a:rPr>
            </a:br>
            <a:r>
              <a:rPr lang="ja" sz="1000">
                <a:solidFill>
                  <a:srgbClr val="666666"/>
                </a:solidFill>
                <a:latin typeface="Verdana"/>
                <a:ea typeface="Verdana"/>
                <a:cs typeface="Verdana"/>
                <a:sym typeface="Verdana"/>
              </a:rPr>
              <a:t>repos2</a:t>
            </a:r>
            <a:endParaRPr sz="1000">
              <a:solidFill>
                <a:srgbClr val="666666"/>
              </a:solidFill>
              <a:latin typeface="Verdana"/>
              <a:ea typeface="Verdana"/>
              <a:cs typeface="Verdana"/>
              <a:sym typeface="Verdana"/>
            </a:endParaRPr>
          </a:p>
        </p:txBody>
      </p:sp>
      <p:sp>
        <p:nvSpPr>
          <p:cNvPr id="694" name="Google Shape;694;p68"/>
          <p:cNvSpPr/>
          <p:nvPr/>
        </p:nvSpPr>
        <p:spPr>
          <a:xfrm>
            <a:off x="2388875" y="2102400"/>
            <a:ext cx="6509400" cy="2906100"/>
          </a:xfrm>
          <a:prstGeom prst="rect">
            <a:avLst/>
          </a:prstGeom>
          <a:solidFill>
            <a:srgbClr val="FFF2CC">
              <a:alpha val="5190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ja" sz="1000">
                <a:solidFill>
                  <a:srgbClr val="666666"/>
                </a:solidFill>
                <a:latin typeface="Verdana"/>
                <a:ea typeface="Verdana"/>
                <a:cs typeface="Verdana"/>
                <a:sym typeface="Verdana"/>
              </a:rPr>
              <a:t>ﾛｰｶﾙ</a:t>
            </a:r>
            <a:br>
              <a:rPr lang="ja" sz="1000">
                <a:solidFill>
                  <a:srgbClr val="666666"/>
                </a:solidFill>
                <a:latin typeface="Verdana"/>
                <a:ea typeface="Verdana"/>
                <a:cs typeface="Verdana"/>
                <a:sym typeface="Verdana"/>
              </a:rPr>
            </a:br>
            <a:r>
              <a:rPr lang="ja" sz="1000">
                <a:solidFill>
                  <a:srgbClr val="666666"/>
                </a:solidFill>
                <a:latin typeface="Verdana"/>
                <a:ea typeface="Verdana"/>
                <a:cs typeface="Verdana"/>
                <a:sym typeface="Verdana"/>
              </a:rPr>
              <a:t>repos2</a:t>
            </a:r>
            <a:endParaRPr sz="1000">
              <a:solidFill>
                <a:srgbClr val="666666"/>
              </a:solidFill>
              <a:latin typeface="Verdana"/>
              <a:ea typeface="Verdana"/>
              <a:cs typeface="Verdana"/>
              <a:sym typeface="Verdana"/>
            </a:endParaRPr>
          </a:p>
        </p:txBody>
      </p:sp>
      <p:sp>
        <p:nvSpPr>
          <p:cNvPr id="695" name="Google Shape;695;p68"/>
          <p:cNvSpPr/>
          <p:nvPr/>
        </p:nvSpPr>
        <p:spPr>
          <a:xfrm rot="5400000">
            <a:off x="2725025" y="1613725"/>
            <a:ext cx="768600" cy="312300"/>
          </a:xfrm>
          <a:prstGeom prst="rightArrow">
            <a:avLst>
              <a:gd fmla="val 50000" name="adj1"/>
              <a:gd fmla="val 50000" name="adj2"/>
            </a:avLst>
          </a:prstGeom>
          <a:solidFill>
            <a:srgbClr val="EFEFEF">
              <a:alpha val="54979"/>
            </a:srgbClr>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8"/>
          <p:cNvSpPr txBox="1"/>
          <p:nvPr/>
        </p:nvSpPr>
        <p:spPr>
          <a:xfrm>
            <a:off x="3161125" y="1493226"/>
            <a:ext cx="12816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fetch</a:t>
            </a:r>
            <a:br>
              <a:rPr lang="ja" sz="1000">
                <a:solidFill>
                  <a:srgbClr val="666666"/>
                </a:solidFill>
              </a:rPr>
            </a:br>
            <a:r>
              <a:rPr lang="ja" sz="1000">
                <a:solidFill>
                  <a:srgbClr val="666666"/>
                </a:solidFill>
              </a:rPr>
              <a:t>(自動実行)</a:t>
            </a:r>
            <a:endParaRPr sz="1000">
              <a:solidFill>
                <a:srgbClr val="666666"/>
              </a:solidFill>
            </a:endParaRPr>
          </a:p>
        </p:txBody>
      </p:sp>
      <p:sp>
        <p:nvSpPr>
          <p:cNvPr id="697" name="Google Shape;697;p68"/>
          <p:cNvSpPr/>
          <p:nvPr/>
        </p:nvSpPr>
        <p:spPr>
          <a:xfrm>
            <a:off x="5254075" y="3772758"/>
            <a:ext cx="1741200" cy="4542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latin typeface="Verdana"/>
                <a:ea typeface="Verdana"/>
                <a:cs typeface="Verdana"/>
                <a:sym typeface="Verdana"/>
              </a:rPr>
              <a:t>ステージングエリア</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・README.txt (modified)</a:t>
            </a:r>
            <a:endParaRPr sz="900">
              <a:solidFill>
                <a:srgbClr val="666666"/>
              </a:solidFill>
              <a:latin typeface="Verdana"/>
              <a:ea typeface="Verdana"/>
              <a:cs typeface="Verdana"/>
              <a:sym typeface="Verdana"/>
            </a:endParaRPr>
          </a:p>
        </p:txBody>
      </p:sp>
      <p:sp>
        <p:nvSpPr>
          <p:cNvPr id="698" name="Google Shape;698;p68"/>
          <p:cNvSpPr/>
          <p:nvPr/>
        </p:nvSpPr>
        <p:spPr>
          <a:xfrm>
            <a:off x="2495975" y="4484225"/>
            <a:ext cx="1648800" cy="4542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latin typeface="Verdana"/>
                <a:ea typeface="Verdana"/>
                <a:cs typeface="Verdana"/>
                <a:sym typeface="Verdana"/>
              </a:rPr>
              <a:t>作業コピー</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・README.txt</a:t>
            </a:r>
            <a:endParaRPr sz="900">
              <a:solidFill>
                <a:srgbClr val="666666"/>
              </a:solidFill>
              <a:latin typeface="Verdana"/>
              <a:ea typeface="Verdana"/>
              <a:cs typeface="Verdana"/>
              <a:sym typeface="Verdana"/>
            </a:endParaRPr>
          </a:p>
        </p:txBody>
      </p:sp>
      <p:sp>
        <p:nvSpPr>
          <p:cNvPr id="699" name="Google Shape;699;p68"/>
          <p:cNvSpPr/>
          <p:nvPr/>
        </p:nvSpPr>
        <p:spPr>
          <a:xfrm rot="5400000">
            <a:off x="2650975" y="3797700"/>
            <a:ext cx="946500" cy="312300"/>
          </a:xfrm>
          <a:prstGeom prst="rightArrow">
            <a:avLst>
              <a:gd fmla="val 50000" name="adj1"/>
              <a:gd fmla="val 50000" name="adj2"/>
            </a:avLst>
          </a:prstGeom>
          <a:solidFill>
            <a:srgbClr val="EFEFEF">
              <a:alpha val="54979"/>
            </a:srgbClr>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68"/>
          <p:cNvSpPr txBox="1"/>
          <p:nvPr/>
        </p:nvSpPr>
        <p:spPr>
          <a:xfrm>
            <a:off x="3205850" y="3892685"/>
            <a:ext cx="12816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checkout</a:t>
            </a:r>
            <a:br>
              <a:rPr lang="ja" sz="1000">
                <a:solidFill>
                  <a:srgbClr val="666666"/>
                </a:solidFill>
              </a:rPr>
            </a:br>
            <a:r>
              <a:rPr lang="ja" sz="1000">
                <a:solidFill>
                  <a:srgbClr val="666666"/>
                </a:solidFill>
              </a:rPr>
              <a:t>(自動実行)</a:t>
            </a:r>
            <a:endParaRPr sz="1000">
              <a:solidFill>
                <a:srgbClr val="666666"/>
              </a:solidFill>
            </a:endParaRPr>
          </a:p>
        </p:txBody>
      </p:sp>
      <p:sp>
        <p:nvSpPr>
          <p:cNvPr id="701" name="Google Shape;701;p68"/>
          <p:cNvSpPr txBox="1"/>
          <p:nvPr/>
        </p:nvSpPr>
        <p:spPr>
          <a:xfrm>
            <a:off x="4220875" y="4140975"/>
            <a:ext cx="9510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ファイル変更</a:t>
            </a:r>
            <a:endParaRPr sz="1000">
              <a:solidFill>
                <a:srgbClr val="666666"/>
              </a:solidFill>
            </a:endParaRPr>
          </a:p>
        </p:txBody>
      </p:sp>
      <p:sp>
        <p:nvSpPr>
          <p:cNvPr id="702" name="Google Shape;702;p68"/>
          <p:cNvSpPr/>
          <p:nvPr/>
        </p:nvSpPr>
        <p:spPr>
          <a:xfrm>
            <a:off x="5254075" y="4486650"/>
            <a:ext cx="1741200" cy="4542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latin typeface="Verdana"/>
                <a:ea typeface="Verdana"/>
                <a:cs typeface="Verdana"/>
                <a:sym typeface="Verdana"/>
              </a:rPr>
              <a:t>作業コピー</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・README.txt (modified)</a:t>
            </a:r>
            <a:endParaRPr sz="900">
              <a:solidFill>
                <a:srgbClr val="666666"/>
              </a:solidFill>
              <a:latin typeface="Verdana"/>
              <a:ea typeface="Verdana"/>
              <a:cs typeface="Verdana"/>
              <a:sym typeface="Verdana"/>
            </a:endParaRPr>
          </a:p>
        </p:txBody>
      </p:sp>
      <p:sp>
        <p:nvSpPr>
          <p:cNvPr id="703" name="Google Shape;703;p68"/>
          <p:cNvSpPr/>
          <p:nvPr/>
        </p:nvSpPr>
        <p:spPr>
          <a:xfrm rot="-5400000">
            <a:off x="5392725" y="4188450"/>
            <a:ext cx="162900" cy="312300"/>
          </a:xfrm>
          <a:prstGeom prst="rightArrow">
            <a:avLst>
              <a:gd fmla="val 50000" name="adj1"/>
              <a:gd fmla="val 50000" name="adj2"/>
            </a:avLst>
          </a:prstGeom>
          <a:solidFill>
            <a:srgbClr val="F4CCCC">
              <a:alpha val="52670"/>
            </a:srgbClr>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8"/>
          <p:cNvSpPr txBox="1"/>
          <p:nvPr/>
        </p:nvSpPr>
        <p:spPr>
          <a:xfrm>
            <a:off x="5567208" y="4179425"/>
            <a:ext cx="4362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add</a:t>
            </a:r>
            <a:endParaRPr sz="1000">
              <a:solidFill>
                <a:srgbClr val="666666"/>
              </a:solidFill>
            </a:endParaRPr>
          </a:p>
        </p:txBody>
      </p:sp>
      <p:sp>
        <p:nvSpPr>
          <p:cNvPr id="705" name="Google Shape;705;p68"/>
          <p:cNvSpPr/>
          <p:nvPr/>
        </p:nvSpPr>
        <p:spPr>
          <a:xfrm>
            <a:off x="2815675" y="2189600"/>
            <a:ext cx="5189100" cy="3354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latin typeface="Verdana"/>
                <a:ea typeface="Verdana"/>
                <a:cs typeface="Verdana"/>
                <a:sym typeface="Verdana"/>
              </a:rPr>
              <a:t>origin/master ブランチ (リモート追跡ブランチ)</a:t>
            </a:r>
            <a:endParaRPr sz="900">
              <a:solidFill>
                <a:srgbClr val="666666"/>
              </a:solidFill>
              <a:latin typeface="Verdana"/>
              <a:ea typeface="Verdana"/>
              <a:cs typeface="Verdana"/>
              <a:sym typeface="Verdana"/>
            </a:endParaRPr>
          </a:p>
        </p:txBody>
      </p:sp>
      <p:sp>
        <p:nvSpPr>
          <p:cNvPr id="706" name="Google Shape;706;p68"/>
          <p:cNvSpPr/>
          <p:nvPr/>
        </p:nvSpPr>
        <p:spPr>
          <a:xfrm rot="-5400000">
            <a:off x="5657025" y="3463320"/>
            <a:ext cx="243900" cy="312300"/>
          </a:xfrm>
          <a:prstGeom prst="rightArrow">
            <a:avLst>
              <a:gd fmla="val 50000" name="adj1"/>
              <a:gd fmla="val 50000" name="adj2"/>
            </a:avLst>
          </a:prstGeom>
          <a:solidFill>
            <a:srgbClr val="F4CCCC">
              <a:alpha val="52670"/>
            </a:srgbClr>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8"/>
          <p:cNvSpPr txBox="1"/>
          <p:nvPr/>
        </p:nvSpPr>
        <p:spPr>
          <a:xfrm>
            <a:off x="5895390" y="3443990"/>
            <a:ext cx="12816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commit </a:t>
            </a:r>
            <a:r>
              <a:rPr lang="ja" sz="1000">
                <a:solidFill>
                  <a:srgbClr val="666666"/>
                </a:solidFill>
              </a:rPr>
              <a:t>操作</a:t>
            </a:r>
            <a:endParaRPr sz="1000">
              <a:solidFill>
                <a:srgbClr val="666666"/>
              </a:solidFill>
            </a:endParaRPr>
          </a:p>
        </p:txBody>
      </p:sp>
      <p:sp>
        <p:nvSpPr>
          <p:cNvPr id="708" name="Google Shape;708;p68"/>
          <p:cNvSpPr/>
          <p:nvPr/>
        </p:nvSpPr>
        <p:spPr>
          <a:xfrm rot="-5400000">
            <a:off x="4965675" y="2049116"/>
            <a:ext cx="1626600" cy="312300"/>
          </a:xfrm>
          <a:prstGeom prst="rightArrow">
            <a:avLst>
              <a:gd fmla="val 50000" name="adj1"/>
              <a:gd fmla="val 50000" name="adj2"/>
            </a:avLst>
          </a:prstGeom>
          <a:solidFill>
            <a:srgbClr val="F4CCCC">
              <a:alpha val="52670"/>
            </a:srgbClr>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8"/>
          <p:cNvSpPr txBox="1"/>
          <p:nvPr/>
        </p:nvSpPr>
        <p:spPr>
          <a:xfrm>
            <a:off x="5824970" y="1531560"/>
            <a:ext cx="5400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push</a:t>
            </a:r>
            <a:br>
              <a:rPr lang="ja" sz="1000">
                <a:solidFill>
                  <a:srgbClr val="666666"/>
                </a:solidFill>
              </a:rPr>
            </a:br>
            <a:r>
              <a:rPr lang="ja" sz="1000">
                <a:solidFill>
                  <a:srgbClr val="666666"/>
                </a:solidFill>
              </a:rPr>
              <a:t>操作</a:t>
            </a:r>
            <a:endParaRPr sz="1000">
              <a:solidFill>
                <a:srgbClr val="666666"/>
              </a:solidFill>
            </a:endParaRPr>
          </a:p>
        </p:txBody>
      </p:sp>
      <p:sp>
        <p:nvSpPr>
          <p:cNvPr id="710" name="Google Shape;710;p68"/>
          <p:cNvSpPr/>
          <p:nvPr/>
        </p:nvSpPr>
        <p:spPr>
          <a:xfrm>
            <a:off x="4212675" y="4532425"/>
            <a:ext cx="996600" cy="312300"/>
          </a:xfrm>
          <a:prstGeom prst="rightArrow">
            <a:avLst>
              <a:gd fmla="val 50000" name="adj1"/>
              <a:gd fmla="val 50000" name="adj2"/>
            </a:avLst>
          </a:prstGeom>
          <a:solidFill>
            <a:srgbClr val="F4CCCC">
              <a:alpha val="52670"/>
            </a:srgbClr>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8"/>
          <p:cNvSpPr/>
          <p:nvPr/>
        </p:nvSpPr>
        <p:spPr>
          <a:xfrm>
            <a:off x="264550" y="2667877"/>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8"/>
          <p:cNvSpPr/>
          <p:nvPr/>
        </p:nvSpPr>
        <p:spPr>
          <a:xfrm>
            <a:off x="2495975" y="1004750"/>
            <a:ext cx="5784600" cy="3123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latin typeface="Verdana"/>
                <a:ea typeface="Verdana"/>
                <a:cs typeface="Verdana"/>
                <a:sym typeface="Verdana"/>
              </a:rPr>
              <a:t>master ブランチ</a:t>
            </a:r>
            <a:endParaRPr sz="900">
              <a:solidFill>
                <a:srgbClr val="666666"/>
              </a:solidFill>
              <a:latin typeface="Verdana"/>
              <a:ea typeface="Verdana"/>
              <a:cs typeface="Verdana"/>
              <a:sym typeface="Verdana"/>
            </a:endParaRPr>
          </a:p>
        </p:txBody>
      </p:sp>
      <p:sp>
        <p:nvSpPr>
          <p:cNvPr id="713" name="Google Shape;713;p68"/>
          <p:cNvSpPr/>
          <p:nvPr/>
        </p:nvSpPr>
        <p:spPr>
          <a:xfrm>
            <a:off x="2815675" y="3090275"/>
            <a:ext cx="5189100" cy="3354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latin typeface="Verdana"/>
                <a:ea typeface="Verdana"/>
                <a:cs typeface="Verdana"/>
                <a:sym typeface="Verdana"/>
              </a:rPr>
              <a:t>master ブランチ</a:t>
            </a:r>
            <a:endParaRPr sz="900">
              <a:solidFill>
                <a:srgbClr val="666666"/>
              </a:solidFill>
              <a:latin typeface="Verdana"/>
              <a:ea typeface="Verdana"/>
              <a:cs typeface="Verdana"/>
              <a:sym typeface="Verdana"/>
            </a:endParaRPr>
          </a:p>
        </p:txBody>
      </p:sp>
      <p:sp>
        <p:nvSpPr>
          <p:cNvPr id="714" name="Google Shape;714;p68"/>
          <p:cNvSpPr/>
          <p:nvPr/>
        </p:nvSpPr>
        <p:spPr>
          <a:xfrm rot="5400000">
            <a:off x="2937025" y="2631275"/>
            <a:ext cx="374400" cy="312300"/>
          </a:xfrm>
          <a:prstGeom prst="rightArrow">
            <a:avLst>
              <a:gd fmla="val 50000" name="adj1"/>
              <a:gd fmla="val 50000" name="adj2"/>
            </a:avLst>
          </a:prstGeom>
          <a:solidFill>
            <a:srgbClr val="EFEFEF">
              <a:alpha val="54979"/>
            </a:srgbClr>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68"/>
          <p:cNvSpPr txBox="1"/>
          <p:nvPr/>
        </p:nvSpPr>
        <p:spPr>
          <a:xfrm>
            <a:off x="3205850" y="2567476"/>
            <a:ext cx="12816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branch</a:t>
            </a:r>
            <a:br>
              <a:rPr lang="ja" sz="1000">
                <a:solidFill>
                  <a:srgbClr val="666666"/>
                </a:solidFill>
              </a:rPr>
            </a:br>
            <a:r>
              <a:rPr lang="ja" sz="1000">
                <a:solidFill>
                  <a:srgbClr val="666666"/>
                </a:solidFill>
              </a:rPr>
              <a:t>(自動実行)</a:t>
            </a:r>
            <a:endParaRPr sz="1000">
              <a:solidFill>
                <a:srgbClr val="666666"/>
              </a:solidFill>
            </a:endParaRPr>
          </a:p>
        </p:txBody>
      </p:sp>
      <p:sp>
        <p:nvSpPr>
          <p:cNvPr id="716" name="Google Shape;716;p68"/>
          <p:cNvSpPr/>
          <p:nvPr/>
        </p:nvSpPr>
        <p:spPr>
          <a:xfrm rot="5400000">
            <a:off x="1138775" y="2742775"/>
            <a:ext cx="3026700" cy="312300"/>
          </a:xfrm>
          <a:prstGeom prst="rightArrow">
            <a:avLst>
              <a:gd fmla="val 50000" name="adj1"/>
              <a:gd fmla="val 50000" name="adj2"/>
            </a:avLst>
          </a:prstGeom>
          <a:solidFill>
            <a:srgbClr val="A4C2F4">
              <a:alpha val="46520"/>
            </a:srgbClr>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8"/>
          <p:cNvSpPr txBox="1"/>
          <p:nvPr/>
        </p:nvSpPr>
        <p:spPr>
          <a:xfrm>
            <a:off x="1922775" y="1492280"/>
            <a:ext cx="643200" cy="454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ja" sz="1000">
                <a:solidFill>
                  <a:srgbClr val="666666"/>
                </a:solidFill>
              </a:rPr>
              <a:t>clone</a:t>
            </a:r>
            <a:br>
              <a:rPr lang="ja" sz="1000">
                <a:solidFill>
                  <a:srgbClr val="666666"/>
                </a:solidFill>
              </a:rPr>
            </a:br>
            <a:r>
              <a:rPr lang="ja" sz="1000">
                <a:solidFill>
                  <a:srgbClr val="666666"/>
                </a:solidFill>
              </a:rPr>
              <a:t>操作</a:t>
            </a:r>
            <a:endParaRPr sz="1000">
              <a:solidFill>
                <a:srgbClr val="666666"/>
              </a:solidFill>
            </a:endParaRPr>
          </a:p>
        </p:txBody>
      </p:sp>
      <p:sp>
        <p:nvSpPr>
          <p:cNvPr id="718" name="Google Shape;718;p68"/>
          <p:cNvSpPr/>
          <p:nvPr/>
        </p:nvSpPr>
        <p:spPr>
          <a:xfrm rot="5400000">
            <a:off x="6701375" y="2742775"/>
            <a:ext cx="3026700" cy="312300"/>
          </a:xfrm>
          <a:prstGeom prst="rightArrow">
            <a:avLst>
              <a:gd fmla="val 50000" name="adj1"/>
              <a:gd fmla="val 50000" name="adj2"/>
            </a:avLst>
          </a:prstGeom>
          <a:solidFill>
            <a:srgbClr val="A4C2F4">
              <a:alpha val="46520"/>
            </a:srgbClr>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8"/>
          <p:cNvSpPr txBox="1"/>
          <p:nvPr/>
        </p:nvSpPr>
        <p:spPr>
          <a:xfrm>
            <a:off x="8280630" y="1553576"/>
            <a:ext cx="6432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pull</a:t>
            </a:r>
            <a:br>
              <a:rPr lang="ja" sz="1000">
                <a:solidFill>
                  <a:srgbClr val="666666"/>
                </a:solidFill>
              </a:rPr>
            </a:br>
            <a:r>
              <a:rPr lang="ja" sz="1000">
                <a:solidFill>
                  <a:srgbClr val="666666"/>
                </a:solidFill>
              </a:rPr>
              <a:t>操作</a:t>
            </a:r>
            <a:endParaRPr sz="1000">
              <a:solidFill>
                <a:srgbClr val="666666"/>
              </a:solidFill>
            </a:endParaRPr>
          </a:p>
        </p:txBody>
      </p:sp>
      <p:sp>
        <p:nvSpPr>
          <p:cNvPr id="720" name="Google Shape;720;p68"/>
          <p:cNvSpPr/>
          <p:nvPr/>
        </p:nvSpPr>
        <p:spPr>
          <a:xfrm rot="5400000">
            <a:off x="7449425" y="1613725"/>
            <a:ext cx="768600" cy="312300"/>
          </a:xfrm>
          <a:prstGeom prst="rightArrow">
            <a:avLst>
              <a:gd fmla="val 50000" name="adj1"/>
              <a:gd fmla="val 50000" name="adj2"/>
            </a:avLst>
          </a:prstGeom>
          <a:solidFill>
            <a:srgbClr val="EFEFEF">
              <a:alpha val="54979"/>
            </a:srgbClr>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8"/>
          <p:cNvSpPr txBox="1"/>
          <p:nvPr/>
        </p:nvSpPr>
        <p:spPr>
          <a:xfrm>
            <a:off x="6844525" y="1493225"/>
            <a:ext cx="951000" cy="454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ja" sz="1000">
                <a:solidFill>
                  <a:srgbClr val="666666"/>
                </a:solidFill>
              </a:rPr>
              <a:t>fetch</a:t>
            </a:r>
            <a:br>
              <a:rPr lang="ja" sz="1000">
                <a:solidFill>
                  <a:srgbClr val="666666"/>
                </a:solidFill>
              </a:rPr>
            </a:br>
            <a:r>
              <a:rPr lang="ja" sz="1000">
                <a:solidFill>
                  <a:srgbClr val="666666"/>
                </a:solidFill>
              </a:rPr>
              <a:t>(自動実行)</a:t>
            </a:r>
            <a:endParaRPr sz="1000">
              <a:solidFill>
                <a:srgbClr val="666666"/>
              </a:solidFill>
            </a:endParaRPr>
          </a:p>
        </p:txBody>
      </p:sp>
      <p:sp>
        <p:nvSpPr>
          <p:cNvPr id="722" name="Google Shape;722;p68"/>
          <p:cNvSpPr/>
          <p:nvPr/>
        </p:nvSpPr>
        <p:spPr>
          <a:xfrm rot="5400000">
            <a:off x="7661425" y="2631275"/>
            <a:ext cx="374400" cy="312300"/>
          </a:xfrm>
          <a:prstGeom prst="rightArrow">
            <a:avLst>
              <a:gd fmla="val 50000" name="adj1"/>
              <a:gd fmla="val 50000" name="adj2"/>
            </a:avLst>
          </a:prstGeom>
          <a:solidFill>
            <a:srgbClr val="EFEFEF">
              <a:alpha val="54979"/>
            </a:srgbClr>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8"/>
          <p:cNvSpPr txBox="1"/>
          <p:nvPr/>
        </p:nvSpPr>
        <p:spPr>
          <a:xfrm>
            <a:off x="6832825" y="2567475"/>
            <a:ext cx="931200" cy="70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ja" sz="1000">
                <a:solidFill>
                  <a:srgbClr val="666666"/>
                </a:solidFill>
              </a:rPr>
              <a:t>merge</a:t>
            </a:r>
            <a:br>
              <a:rPr lang="ja" sz="1000">
                <a:solidFill>
                  <a:srgbClr val="666666"/>
                </a:solidFill>
              </a:rPr>
            </a:br>
            <a:r>
              <a:rPr lang="ja" sz="1000">
                <a:solidFill>
                  <a:srgbClr val="666666"/>
                </a:solidFill>
              </a:rPr>
              <a:t>(自動実行)</a:t>
            </a:r>
            <a:endParaRPr sz="1000">
              <a:solidFill>
                <a:srgbClr val="666666"/>
              </a:solidFill>
            </a:endParaRPr>
          </a:p>
        </p:txBody>
      </p:sp>
      <p:sp>
        <p:nvSpPr>
          <p:cNvPr id="724" name="Google Shape;724;p68"/>
          <p:cNvSpPr/>
          <p:nvPr/>
        </p:nvSpPr>
        <p:spPr>
          <a:xfrm>
            <a:off x="7235275" y="4486650"/>
            <a:ext cx="1155300" cy="4542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900">
                <a:solidFill>
                  <a:srgbClr val="666666"/>
                </a:solidFill>
                <a:latin typeface="Verdana"/>
                <a:ea typeface="Verdana"/>
                <a:cs typeface="Verdana"/>
                <a:sym typeface="Verdana"/>
              </a:rPr>
              <a:t>作業コピー</a:t>
            </a:r>
            <a:br>
              <a:rPr lang="ja" sz="900">
                <a:solidFill>
                  <a:srgbClr val="666666"/>
                </a:solidFill>
                <a:latin typeface="Verdana"/>
                <a:ea typeface="Verdana"/>
                <a:cs typeface="Verdana"/>
                <a:sym typeface="Verdana"/>
              </a:rPr>
            </a:br>
            <a:r>
              <a:rPr lang="ja" sz="900">
                <a:solidFill>
                  <a:srgbClr val="666666"/>
                </a:solidFill>
                <a:latin typeface="Verdana"/>
                <a:ea typeface="Verdana"/>
                <a:cs typeface="Verdana"/>
                <a:sym typeface="Verdana"/>
              </a:rPr>
              <a:t>・README.txt</a:t>
            </a:r>
            <a:endParaRPr sz="900">
              <a:solidFill>
                <a:srgbClr val="666666"/>
              </a:solidFill>
              <a:latin typeface="Verdana"/>
              <a:ea typeface="Verdana"/>
              <a:cs typeface="Verdana"/>
              <a:sym typeface="Verdana"/>
            </a:endParaRPr>
          </a:p>
        </p:txBody>
      </p:sp>
      <p:sp>
        <p:nvSpPr>
          <p:cNvPr id="725" name="Google Shape;725;p68"/>
          <p:cNvSpPr/>
          <p:nvPr/>
        </p:nvSpPr>
        <p:spPr>
          <a:xfrm rot="5400000">
            <a:off x="7375375" y="3797700"/>
            <a:ext cx="946500" cy="312300"/>
          </a:xfrm>
          <a:prstGeom prst="rightArrow">
            <a:avLst>
              <a:gd fmla="val 50000" name="adj1"/>
              <a:gd fmla="val 50000" name="adj2"/>
            </a:avLst>
          </a:prstGeom>
          <a:solidFill>
            <a:srgbClr val="EFEFEF">
              <a:alpha val="54979"/>
            </a:srgbClr>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8"/>
          <p:cNvSpPr txBox="1"/>
          <p:nvPr/>
        </p:nvSpPr>
        <p:spPr>
          <a:xfrm>
            <a:off x="6914826" y="3833056"/>
            <a:ext cx="931200" cy="708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ja" sz="1000">
                <a:solidFill>
                  <a:srgbClr val="666666"/>
                </a:solidFill>
              </a:rPr>
              <a:t>checkout</a:t>
            </a:r>
            <a:br>
              <a:rPr lang="ja" sz="1000">
                <a:solidFill>
                  <a:srgbClr val="666666"/>
                </a:solidFill>
              </a:rPr>
            </a:br>
            <a:r>
              <a:rPr lang="ja" sz="1000">
                <a:solidFill>
                  <a:srgbClr val="666666"/>
                </a:solidFill>
              </a:rPr>
              <a:t>(自動実行)</a:t>
            </a:r>
            <a:endParaRPr sz="1000">
              <a:solidFill>
                <a:srgbClr val="666666"/>
              </a:solidFill>
            </a:endParaRPr>
          </a:p>
        </p:txBody>
      </p:sp>
      <p:sp>
        <p:nvSpPr>
          <p:cNvPr id="727" name="Google Shape;727;p68"/>
          <p:cNvSpPr/>
          <p:nvPr/>
        </p:nvSpPr>
        <p:spPr>
          <a:xfrm rot="5400000">
            <a:off x="6307125" y="4188450"/>
            <a:ext cx="162900" cy="312300"/>
          </a:xfrm>
          <a:prstGeom prst="rightArrow">
            <a:avLst>
              <a:gd fmla="val 50000" name="adj1"/>
              <a:gd fmla="val 50000" name="adj2"/>
            </a:avLst>
          </a:prstGeom>
          <a:solidFill>
            <a:srgbClr val="F4CCCC">
              <a:alpha val="52670"/>
            </a:srgbClr>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68"/>
          <p:cNvSpPr txBox="1"/>
          <p:nvPr/>
        </p:nvSpPr>
        <p:spPr>
          <a:xfrm>
            <a:off x="6481604" y="4179425"/>
            <a:ext cx="540000" cy="2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000">
                <a:solidFill>
                  <a:srgbClr val="666666"/>
                </a:solidFill>
              </a:rPr>
              <a:t>reset</a:t>
            </a:r>
            <a:endParaRPr sz="1000">
              <a:solidFill>
                <a:srgbClr val="666666"/>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69"/>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リモート追跡ブランチのみ更新: </a:t>
            </a:r>
            <a:r>
              <a:rPr lang="ja" sz="2200"/>
              <a:t>fetch</a:t>
            </a:r>
            <a:endParaRPr sz="2200"/>
          </a:p>
        </p:txBody>
      </p:sp>
      <p:sp>
        <p:nvSpPr>
          <p:cNvPr id="734" name="Google Shape;734;p69"/>
          <p:cNvSpPr txBox="1"/>
          <p:nvPr>
            <p:ph idx="1" type="body"/>
          </p:nvPr>
        </p:nvSpPr>
        <p:spPr>
          <a:xfrm>
            <a:off x="2084075" y="1152475"/>
            <a:ext cx="6748200" cy="34164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a:solidFill>
                  <a:srgbClr val="FFFFFF"/>
                </a:solidFill>
                <a:latin typeface="Courier New"/>
                <a:ea typeface="Courier New"/>
                <a:cs typeface="Courier New"/>
                <a:sym typeface="Courier New"/>
              </a:rPr>
              <a:t>$ git fetch</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remote: Counting objects: 3, done.</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remote: Compressing objects: 100% (2/2), done.</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remote: Total 3 (delta 0), reused 0 (delta 0), pack-reused 0</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Unpacking objects: 100% (3/3), done.</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From github.com:kobake/repos2</a:t>
            </a:r>
            <a:br>
              <a:rPr lang="ja" sz="1200">
                <a:solidFill>
                  <a:srgbClr val="FFFFFF"/>
                </a:solidFill>
                <a:latin typeface="Courier New"/>
                <a:ea typeface="Courier New"/>
                <a:cs typeface="Courier New"/>
                <a:sym typeface="Courier New"/>
              </a:rPr>
            </a:br>
            <a:r>
              <a:rPr lang="ja" sz="1200">
                <a:solidFill>
                  <a:srgbClr val="FFFFFF"/>
                </a:solidFill>
                <a:latin typeface="Courier New"/>
                <a:ea typeface="Courier New"/>
                <a:cs typeface="Courier New"/>
                <a:sym typeface="Courier New"/>
              </a:rPr>
              <a:t>   65ca517..86117d3  master     -&gt; origin/master</a:t>
            </a:r>
            <a:br>
              <a:rPr lang="ja" sz="1200">
                <a:solidFill>
                  <a:srgbClr val="FFFFFF"/>
                </a:solidFill>
                <a:latin typeface="Courier New"/>
                <a:ea typeface="Courier New"/>
                <a:cs typeface="Courier New"/>
                <a:sym typeface="Courier New"/>
              </a:rPr>
            </a:br>
            <a:endParaRPr sz="1200">
              <a:solidFill>
                <a:srgbClr val="FFFFFF"/>
              </a:solidFill>
              <a:latin typeface="Courier New"/>
              <a:ea typeface="Courier New"/>
              <a:cs typeface="Courier New"/>
              <a:sym typeface="Courier New"/>
            </a:endParaRPr>
          </a:p>
        </p:txBody>
      </p:sp>
      <p:sp>
        <p:nvSpPr>
          <p:cNvPr id="735" name="Google Shape;735;p69"/>
          <p:cNvSpPr/>
          <p:nvPr/>
        </p:nvSpPr>
        <p:spPr>
          <a:xfrm>
            <a:off x="264550" y="2667877"/>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70"/>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トラブルシューティング</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71"/>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push が</a:t>
            </a:r>
            <a:r>
              <a:rPr lang="ja"/>
              <a:t>成功するケース</a:t>
            </a:r>
            <a:endParaRPr/>
          </a:p>
        </p:txBody>
      </p:sp>
      <p:sp>
        <p:nvSpPr>
          <p:cNvPr id="746" name="Google Shape;746;p71"/>
          <p:cNvSpPr/>
          <p:nvPr/>
        </p:nvSpPr>
        <p:spPr>
          <a:xfrm>
            <a:off x="2083975" y="1170375"/>
            <a:ext cx="6748200" cy="962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リモートリポジトリ</a:t>
            </a:r>
            <a:endParaRPr>
              <a:solidFill>
                <a:srgbClr val="666666"/>
              </a:solidFill>
              <a:latin typeface="Verdana"/>
              <a:ea typeface="Verdana"/>
              <a:cs typeface="Verdana"/>
              <a:sym typeface="Verdana"/>
            </a:endParaRPr>
          </a:p>
        </p:txBody>
      </p:sp>
      <p:sp>
        <p:nvSpPr>
          <p:cNvPr id="747" name="Google Shape;747;p71"/>
          <p:cNvSpPr/>
          <p:nvPr/>
        </p:nvSpPr>
        <p:spPr>
          <a:xfrm>
            <a:off x="2083975" y="3515600"/>
            <a:ext cx="6748200" cy="9264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748" name="Google Shape;748;p71"/>
          <p:cNvSpPr/>
          <p:nvPr/>
        </p:nvSpPr>
        <p:spPr>
          <a:xfrm rot="-5400000">
            <a:off x="5688825" y="2633879"/>
            <a:ext cx="962100" cy="3123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71"/>
          <p:cNvSpPr txBox="1"/>
          <p:nvPr/>
        </p:nvSpPr>
        <p:spPr>
          <a:xfrm>
            <a:off x="6306075" y="2664325"/>
            <a:ext cx="19755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push</a:t>
            </a:r>
            <a:endParaRPr sz="1200">
              <a:solidFill>
                <a:srgbClr val="666666"/>
              </a:solidFill>
            </a:endParaRPr>
          </a:p>
        </p:txBody>
      </p:sp>
      <p:sp>
        <p:nvSpPr>
          <p:cNvPr id="750" name="Google Shape;750;p71"/>
          <p:cNvSpPr/>
          <p:nvPr/>
        </p:nvSpPr>
        <p:spPr>
          <a:xfrm>
            <a:off x="2457649"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1"/>
          <p:cNvSpPr/>
          <p:nvPr/>
        </p:nvSpPr>
        <p:spPr>
          <a:xfrm>
            <a:off x="309241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1"/>
          <p:cNvSpPr/>
          <p:nvPr/>
        </p:nvSpPr>
        <p:spPr>
          <a:xfrm>
            <a:off x="3798697"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1"/>
          <p:cNvSpPr/>
          <p:nvPr/>
        </p:nvSpPr>
        <p:spPr>
          <a:xfrm>
            <a:off x="443347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4" name="Google Shape;754;p71"/>
          <p:cNvCxnSpPr>
            <a:stCxn id="750" idx="6"/>
            <a:endCxn id="751" idx="2"/>
          </p:cNvCxnSpPr>
          <p:nvPr/>
        </p:nvCxnSpPr>
        <p:spPr>
          <a:xfrm>
            <a:off x="2730049" y="1819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71"/>
          <p:cNvCxnSpPr>
            <a:stCxn id="751" idx="6"/>
            <a:endCxn id="752" idx="2"/>
          </p:cNvCxnSpPr>
          <p:nvPr/>
        </p:nvCxnSpPr>
        <p:spPr>
          <a:xfrm>
            <a:off x="3364812" y="1819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71"/>
          <p:cNvCxnSpPr>
            <a:stCxn id="752" idx="6"/>
            <a:endCxn id="753" idx="2"/>
          </p:cNvCxnSpPr>
          <p:nvPr/>
        </p:nvCxnSpPr>
        <p:spPr>
          <a:xfrm>
            <a:off x="4071097" y="1819425"/>
            <a:ext cx="362400" cy="0"/>
          </a:xfrm>
          <a:prstGeom prst="straightConnector1">
            <a:avLst/>
          </a:prstGeom>
          <a:noFill/>
          <a:ln cap="flat" cmpd="sng" w="9525">
            <a:solidFill>
              <a:schemeClr val="dk2"/>
            </a:solidFill>
            <a:prstDash val="solid"/>
            <a:round/>
            <a:headEnd len="med" w="med" type="none"/>
            <a:tailEnd len="med" w="med" type="none"/>
          </a:ln>
        </p:spPr>
      </p:cxnSp>
      <p:sp>
        <p:nvSpPr>
          <p:cNvPr id="757" name="Google Shape;757;p71"/>
          <p:cNvSpPr/>
          <p:nvPr/>
        </p:nvSpPr>
        <p:spPr>
          <a:xfrm>
            <a:off x="2457649"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1"/>
          <p:cNvSpPr/>
          <p:nvPr/>
        </p:nvSpPr>
        <p:spPr>
          <a:xfrm>
            <a:off x="309241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1"/>
          <p:cNvSpPr/>
          <p:nvPr/>
        </p:nvSpPr>
        <p:spPr>
          <a:xfrm>
            <a:off x="3798697"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1"/>
          <p:cNvSpPr/>
          <p:nvPr/>
        </p:nvSpPr>
        <p:spPr>
          <a:xfrm>
            <a:off x="443347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1" name="Google Shape;761;p71"/>
          <p:cNvCxnSpPr>
            <a:stCxn id="757" idx="6"/>
            <a:endCxn id="758" idx="2"/>
          </p:cNvCxnSpPr>
          <p:nvPr/>
        </p:nvCxnSpPr>
        <p:spPr>
          <a:xfrm>
            <a:off x="2730049" y="4105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71"/>
          <p:cNvCxnSpPr>
            <a:stCxn id="758" idx="6"/>
            <a:endCxn id="759" idx="2"/>
          </p:cNvCxnSpPr>
          <p:nvPr/>
        </p:nvCxnSpPr>
        <p:spPr>
          <a:xfrm>
            <a:off x="3364812" y="4105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71"/>
          <p:cNvCxnSpPr>
            <a:stCxn id="759" idx="6"/>
            <a:endCxn id="760" idx="2"/>
          </p:cNvCxnSpPr>
          <p:nvPr/>
        </p:nvCxnSpPr>
        <p:spPr>
          <a:xfrm>
            <a:off x="4071097" y="4105425"/>
            <a:ext cx="362400" cy="0"/>
          </a:xfrm>
          <a:prstGeom prst="straightConnector1">
            <a:avLst/>
          </a:prstGeom>
          <a:noFill/>
          <a:ln cap="flat" cmpd="sng" w="9525">
            <a:solidFill>
              <a:schemeClr val="dk2"/>
            </a:solidFill>
            <a:prstDash val="solid"/>
            <a:round/>
            <a:headEnd len="med" w="med" type="none"/>
            <a:tailEnd len="med" w="med" type="none"/>
          </a:ln>
        </p:spPr>
      </p:cxnSp>
      <p:sp>
        <p:nvSpPr>
          <p:cNvPr id="764" name="Google Shape;764;p71"/>
          <p:cNvSpPr/>
          <p:nvPr/>
        </p:nvSpPr>
        <p:spPr>
          <a:xfrm>
            <a:off x="5201600" y="39692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5" name="Google Shape;765;p71"/>
          <p:cNvCxnSpPr>
            <a:stCxn id="760" idx="6"/>
            <a:endCxn id="764" idx="1"/>
          </p:cNvCxnSpPr>
          <p:nvPr/>
        </p:nvCxnSpPr>
        <p:spPr>
          <a:xfrm>
            <a:off x="4705872" y="4105425"/>
            <a:ext cx="495600" cy="0"/>
          </a:xfrm>
          <a:prstGeom prst="straightConnector1">
            <a:avLst/>
          </a:prstGeom>
          <a:noFill/>
          <a:ln cap="flat" cmpd="sng" w="9525">
            <a:solidFill>
              <a:schemeClr val="dk2"/>
            </a:solidFill>
            <a:prstDash val="solid"/>
            <a:round/>
            <a:headEnd len="med" w="med" type="none"/>
            <a:tailEnd len="med" w="med" type="none"/>
          </a:ln>
        </p:spPr>
      </p:cxnSp>
      <p:sp>
        <p:nvSpPr>
          <p:cNvPr id="766" name="Google Shape;766;p71"/>
          <p:cNvSpPr/>
          <p:nvPr/>
        </p:nvSpPr>
        <p:spPr>
          <a:xfrm>
            <a:off x="6046900" y="39692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7" name="Google Shape;767;p71"/>
          <p:cNvCxnSpPr>
            <a:stCxn id="764" idx="3"/>
            <a:endCxn id="766" idx="1"/>
          </p:cNvCxnSpPr>
          <p:nvPr/>
        </p:nvCxnSpPr>
        <p:spPr>
          <a:xfrm>
            <a:off x="5474000" y="4105427"/>
            <a:ext cx="573000" cy="0"/>
          </a:xfrm>
          <a:prstGeom prst="straightConnector1">
            <a:avLst/>
          </a:prstGeom>
          <a:noFill/>
          <a:ln cap="flat" cmpd="sng" w="9525">
            <a:solidFill>
              <a:schemeClr val="dk2"/>
            </a:solidFill>
            <a:prstDash val="solid"/>
            <a:round/>
            <a:headEnd len="med" w="med" type="none"/>
            <a:tailEnd len="med" w="med" type="none"/>
          </a:ln>
        </p:spPr>
      </p:cxnSp>
      <p:sp>
        <p:nvSpPr>
          <p:cNvPr id="768" name="Google Shape;768;p71"/>
          <p:cNvSpPr/>
          <p:nvPr/>
        </p:nvSpPr>
        <p:spPr>
          <a:xfrm>
            <a:off x="5398800" y="2041000"/>
            <a:ext cx="1627200" cy="1627200"/>
          </a:xfrm>
          <a:prstGeom prst="donut">
            <a:avLst>
              <a:gd fmla="val 6348" name="adj"/>
            </a:avLst>
          </a:prstGeom>
          <a:solidFill>
            <a:srgbClr val="00FF00"/>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1"/>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71"/>
          <p:cNvSpPr/>
          <p:nvPr/>
        </p:nvSpPr>
        <p:spPr>
          <a:xfrm>
            <a:off x="4745300" y="4401849"/>
            <a:ext cx="728700" cy="3372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a.txt 変更</a:t>
            </a:r>
            <a:endParaRPr sz="1000">
              <a:solidFill>
                <a:srgbClr val="666666"/>
              </a:solidFill>
            </a:endParaRPr>
          </a:p>
        </p:txBody>
      </p:sp>
      <p:sp>
        <p:nvSpPr>
          <p:cNvPr id="771" name="Google Shape;771;p71"/>
          <p:cNvSpPr/>
          <p:nvPr/>
        </p:nvSpPr>
        <p:spPr>
          <a:xfrm>
            <a:off x="5677275" y="4401849"/>
            <a:ext cx="728700" cy="3372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b</a:t>
            </a:r>
            <a:r>
              <a:rPr lang="ja" sz="1000">
                <a:solidFill>
                  <a:srgbClr val="666666"/>
                </a:solidFill>
              </a:rPr>
              <a:t>.txt 変更</a:t>
            </a:r>
            <a:endParaRPr sz="10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事前準備はお済みですか？</a:t>
            </a:r>
            <a:endParaRPr/>
          </a:p>
        </p:txBody>
      </p:sp>
      <p:sp>
        <p:nvSpPr>
          <p:cNvPr id="96" name="Google Shape;96;p18"/>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・作業マシンに Git をインストール（設定はデフォルトでOK）</a:t>
            </a:r>
            <a:br>
              <a:rPr lang="ja"/>
            </a:br>
            <a:r>
              <a:rPr lang="ja"/>
              <a:t>　</a:t>
            </a:r>
            <a:r>
              <a:rPr lang="ja" u="sng">
                <a:solidFill>
                  <a:schemeClr val="hlink"/>
                </a:solidFill>
                <a:hlinkClick r:id="rId3"/>
              </a:rPr>
              <a:t>https://git-scm.com/</a:t>
            </a:r>
            <a:r>
              <a:rPr lang="ja">
                <a:solidFill>
                  <a:srgbClr val="5E696C"/>
                </a:solidFill>
              </a:rPr>
              <a:t> </a:t>
            </a:r>
            <a:br>
              <a:rPr lang="ja"/>
            </a:br>
            <a:r>
              <a:rPr lang="ja"/>
              <a:t>　迷ったら </a:t>
            </a:r>
            <a:r>
              <a:rPr lang="ja" u="sng">
                <a:solidFill>
                  <a:schemeClr val="hlink"/>
                </a:solidFill>
                <a:hlinkClick r:id="rId4"/>
              </a:rPr>
              <a:t>Git - Gitのインストール</a:t>
            </a:r>
            <a:r>
              <a:rPr lang="ja"/>
              <a:t> を参照。</a:t>
            </a:r>
            <a:br>
              <a:rPr lang="ja"/>
            </a:br>
            <a:r>
              <a:rPr lang="ja"/>
              <a:t>　→ ターミナルから「git --version」というコマンドが</a:t>
            </a:r>
            <a:br>
              <a:rPr lang="ja"/>
            </a:br>
            <a:r>
              <a:rPr lang="ja"/>
              <a:t>　　実行できるようになっていればOK</a:t>
            </a:r>
            <a:endParaRPr/>
          </a:p>
          <a:p>
            <a:pPr indent="0" lvl="0" marL="0" rtl="0" algn="l">
              <a:spcBef>
                <a:spcPts val="1600"/>
              </a:spcBef>
              <a:spcAft>
                <a:spcPts val="0"/>
              </a:spcAft>
              <a:buNone/>
            </a:pPr>
            <a:r>
              <a:rPr lang="ja"/>
              <a:t>・GitHub アカウントを作成</a:t>
            </a:r>
            <a:br>
              <a:rPr lang="ja"/>
            </a:br>
            <a:r>
              <a:rPr lang="ja"/>
              <a:t>　</a:t>
            </a:r>
            <a:r>
              <a:rPr lang="ja" u="sng">
                <a:solidFill>
                  <a:schemeClr val="accent5"/>
                </a:solidFill>
                <a:hlinkClick r:id="rId5"/>
              </a:rPr>
              <a:t>https://github.com/</a:t>
            </a:r>
            <a:r>
              <a:rPr lang="ja"/>
              <a:t> </a:t>
            </a:r>
            <a:endParaRPr/>
          </a:p>
          <a:p>
            <a:pPr indent="0" lvl="0" marL="0" rtl="0" algn="l">
              <a:spcBef>
                <a:spcPts val="0"/>
              </a:spcBef>
              <a:spcAft>
                <a:spcPts val="0"/>
              </a:spcAft>
              <a:buNone/>
            </a:pPr>
            <a:r>
              <a:rPr lang="ja"/>
              <a:t>　→ ログインできるようになっていればOK</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まだの方は話を聞きながらで良いので</a:t>
            </a:r>
            <a:br>
              <a:rPr lang="ja"/>
            </a:br>
            <a:r>
              <a:rPr lang="ja"/>
              <a:t>今のうちに済ませてしまいましょう。</a:t>
            </a:r>
            <a:endParaRPr/>
          </a:p>
          <a:p>
            <a:pPr indent="0" lvl="0" marL="0" rtl="0" algn="l">
              <a:spcBef>
                <a:spcPts val="0"/>
              </a:spcBef>
              <a:spcAft>
                <a:spcPts val="1600"/>
              </a:spcAft>
              <a:buNone/>
            </a:pPr>
            <a:r>
              <a:t/>
            </a:r>
            <a:endParaRPr>
              <a:solidFill>
                <a:srgbClr val="5E696C"/>
              </a:solidFill>
            </a:endParaRPr>
          </a:p>
        </p:txBody>
      </p:sp>
      <p:sp>
        <p:nvSpPr>
          <p:cNvPr id="97" name="Google Shape;97;p18"/>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72"/>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push が成功するケース</a:t>
            </a:r>
            <a:endParaRPr/>
          </a:p>
        </p:txBody>
      </p:sp>
      <p:sp>
        <p:nvSpPr>
          <p:cNvPr id="777" name="Google Shape;777;p72"/>
          <p:cNvSpPr/>
          <p:nvPr/>
        </p:nvSpPr>
        <p:spPr>
          <a:xfrm>
            <a:off x="2083975" y="1170375"/>
            <a:ext cx="6748200" cy="962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リモートリポジトリ</a:t>
            </a:r>
            <a:endParaRPr>
              <a:solidFill>
                <a:srgbClr val="666666"/>
              </a:solidFill>
              <a:latin typeface="Verdana"/>
              <a:ea typeface="Verdana"/>
              <a:cs typeface="Verdana"/>
              <a:sym typeface="Verdana"/>
            </a:endParaRPr>
          </a:p>
        </p:txBody>
      </p:sp>
      <p:sp>
        <p:nvSpPr>
          <p:cNvPr id="778" name="Google Shape;778;p72"/>
          <p:cNvSpPr/>
          <p:nvPr/>
        </p:nvSpPr>
        <p:spPr>
          <a:xfrm>
            <a:off x="2083975" y="3515600"/>
            <a:ext cx="6748200" cy="9264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779" name="Google Shape;779;p72"/>
          <p:cNvSpPr/>
          <p:nvPr/>
        </p:nvSpPr>
        <p:spPr>
          <a:xfrm>
            <a:off x="2457649"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2"/>
          <p:cNvSpPr/>
          <p:nvPr/>
        </p:nvSpPr>
        <p:spPr>
          <a:xfrm>
            <a:off x="309241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2"/>
          <p:cNvSpPr/>
          <p:nvPr/>
        </p:nvSpPr>
        <p:spPr>
          <a:xfrm>
            <a:off x="3798697"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2"/>
          <p:cNvSpPr/>
          <p:nvPr/>
        </p:nvSpPr>
        <p:spPr>
          <a:xfrm>
            <a:off x="443347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3" name="Google Shape;783;p72"/>
          <p:cNvCxnSpPr>
            <a:stCxn id="779" idx="6"/>
            <a:endCxn id="780" idx="2"/>
          </p:cNvCxnSpPr>
          <p:nvPr/>
        </p:nvCxnSpPr>
        <p:spPr>
          <a:xfrm>
            <a:off x="2730049" y="1819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784" name="Google Shape;784;p72"/>
          <p:cNvCxnSpPr>
            <a:stCxn id="780" idx="6"/>
            <a:endCxn id="781" idx="2"/>
          </p:cNvCxnSpPr>
          <p:nvPr/>
        </p:nvCxnSpPr>
        <p:spPr>
          <a:xfrm>
            <a:off x="3364812" y="1819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785" name="Google Shape;785;p72"/>
          <p:cNvCxnSpPr>
            <a:stCxn id="781" idx="6"/>
            <a:endCxn id="782" idx="2"/>
          </p:cNvCxnSpPr>
          <p:nvPr/>
        </p:nvCxnSpPr>
        <p:spPr>
          <a:xfrm>
            <a:off x="4071097" y="1819425"/>
            <a:ext cx="362400" cy="0"/>
          </a:xfrm>
          <a:prstGeom prst="straightConnector1">
            <a:avLst/>
          </a:prstGeom>
          <a:noFill/>
          <a:ln cap="flat" cmpd="sng" w="9525">
            <a:solidFill>
              <a:schemeClr val="dk2"/>
            </a:solidFill>
            <a:prstDash val="solid"/>
            <a:round/>
            <a:headEnd len="med" w="med" type="none"/>
            <a:tailEnd len="med" w="med" type="none"/>
          </a:ln>
        </p:spPr>
      </p:cxnSp>
      <p:sp>
        <p:nvSpPr>
          <p:cNvPr id="786" name="Google Shape;786;p72"/>
          <p:cNvSpPr/>
          <p:nvPr/>
        </p:nvSpPr>
        <p:spPr>
          <a:xfrm>
            <a:off x="2457649"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72"/>
          <p:cNvSpPr/>
          <p:nvPr/>
        </p:nvSpPr>
        <p:spPr>
          <a:xfrm>
            <a:off x="309241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72"/>
          <p:cNvSpPr/>
          <p:nvPr/>
        </p:nvSpPr>
        <p:spPr>
          <a:xfrm>
            <a:off x="3798697"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2"/>
          <p:cNvSpPr/>
          <p:nvPr/>
        </p:nvSpPr>
        <p:spPr>
          <a:xfrm>
            <a:off x="443347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0" name="Google Shape;790;p72"/>
          <p:cNvCxnSpPr>
            <a:stCxn id="786" idx="6"/>
            <a:endCxn id="787" idx="2"/>
          </p:cNvCxnSpPr>
          <p:nvPr/>
        </p:nvCxnSpPr>
        <p:spPr>
          <a:xfrm>
            <a:off x="2730049" y="4105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791" name="Google Shape;791;p72"/>
          <p:cNvCxnSpPr>
            <a:stCxn id="787" idx="6"/>
            <a:endCxn id="788" idx="2"/>
          </p:cNvCxnSpPr>
          <p:nvPr/>
        </p:nvCxnSpPr>
        <p:spPr>
          <a:xfrm>
            <a:off x="3364812" y="4105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72"/>
          <p:cNvCxnSpPr>
            <a:stCxn id="788" idx="6"/>
            <a:endCxn id="789" idx="2"/>
          </p:cNvCxnSpPr>
          <p:nvPr/>
        </p:nvCxnSpPr>
        <p:spPr>
          <a:xfrm>
            <a:off x="4071097" y="4105425"/>
            <a:ext cx="362400" cy="0"/>
          </a:xfrm>
          <a:prstGeom prst="straightConnector1">
            <a:avLst/>
          </a:prstGeom>
          <a:noFill/>
          <a:ln cap="flat" cmpd="sng" w="9525">
            <a:solidFill>
              <a:schemeClr val="dk2"/>
            </a:solidFill>
            <a:prstDash val="solid"/>
            <a:round/>
            <a:headEnd len="med" w="med" type="none"/>
            <a:tailEnd len="med" w="med" type="none"/>
          </a:ln>
        </p:spPr>
      </p:cxnSp>
      <p:sp>
        <p:nvSpPr>
          <p:cNvPr id="793" name="Google Shape;793;p72"/>
          <p:cNvSpPr/>
          <p:nvPr/>
        </p:nvSpPr>
        <p:spPr>
          <a:xfrm>
            <a:off x="5201600" y="39692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4" name="Google Shape;794;p72"/>
          <p:cNvCxnSpPr>
            <a:stCxn id="789" idx="6"/>
            <a:endCxn id="793" idx="1"/>
          </p:cNvCxnSpPr>
          <p:nvPr/>
        </p:nvCxnSpPr>
        <p:spPr>
          <a:xfrm>
            <a:off x="4705872" y="4105425"/>
            <a:ext cx="495600" cy="0"/>
          </a:xfrm>
          <a:prstGeom prst="straightConnector1">
            <a:avLst/>
          </a:prstGeom>
          <a:noFill/>
          <a:ln cap="flat" cmpd="sng" w="9525">
            <a:solidFill>
              <a:schemeClr val="dk2"/>
            </a:solidFill>
            <a:prstDash val="solid"/>
            <a:round/>
            <a:headEnd len="med" w="med" type="none"/>
            <a:tailEnd len="med" w="med" type="none"/>
          </a:ln>
        </p:spPr>
      </p:cxnSp>
      <p:sp>
        <p:nvSpPr>
          <p:cNvPr id="795" name="Google Shape;795;p72"/>
          <p:cNvSpPr/>
          <p:nvPr/>
        </p:nvSpPr>
        <p:spPr>
          <a:xfrm>
            <a:off x="6046900" y="39692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6" name="Google Shape;796;p72"/>
          <p:cNvCxnSpPr>
            <a:stCxn id="793" idx="3"/>
            <a:endCxn id="795" idx="1"/>
          </p:cNvCxnSpPr>
          <p:nvPr/>
        </p:nvCxnSpPr>
        <p:spPr>
          <a:xfrm>
            <a:off x="5474000" y="4105427"/>
            <a:ext cx="573000" cy="0"/>
          </a:xfrm>
          <a:prstGeom prst="straightConnector1">
            <a:avLst/>
          </a:prstGeom>
          <a:noFill/>
          <a:ln cap="flat" cmpd="sng" w="9525">
            <a:solidFill>
              <a:schemeClr val="dk2"/>
            </a:solidFill>
            <a:prstDash val="solid"/>
            <a:round/>
            <a:headEnd len="med" w="med" type="none"/>
            <a:tailEnd len="med" w="med" type="none"/>
          </a:ln>
        </p:spPr>
      </p:cxnSp>
      <p:sp>
        <p:nvSpPr>
          <p:cNvPr id="797" name="Google Shape;797;p72"/>
          <p:cNvSpPr/>
          <p:nvPr/>
        </p:nvSpPr>
        <p:spPr>
          <a:xfrm>
            <a:off x="5201600" y="16832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8" name="Google Shape;798;p72"/>
          <p:cNvCxnSpPr>
            <a:stCxn id="782" idx="6"/>
            <a:endCxn id="797" idx="1"/>
          </p:cNvCxnSpPr>
          <p:nvPr/>
        </p:nvCxnSpPr>
        <p:spPr>
          <a:xfrm>
            <a:off x="4705872" y="1819425"/>
            <a:ext cx="495600" cy="0"/>
          </a:xfrm>
          <a:prstGeom prst="straightConnector1">
            <a:avLst/>
          </a:prstGeom>
          <a:noFill/>
          <a:ln cap="flat" cmpd="sng" w="9525">
            <a:solidFill>
              <a:schemeClr val="dk2"/>
            </a:solidFill>
            <a:prstDash val="solid"/>
            <a:round/>
            <a:headEnd len="med" w="med" type="none"/>
            <a:tailEnd len="med" w="med" type="none"/>
          </a:ln>
        </p:spPr>
      </p:cxnSp>
      <p:sp>
        <p:nvSpPr>
          <p:cNvPr id="799" name="Google Shape;799;p72"/>
          <p:cNvSpPr/>
          <p:nvPr/>
        </p:nvSpPr>
        <p:spPr>
          <a:xfrm>
            <a:off x="6046900" y="16832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0" name="Google Shape;800;p72"/>
          <p:cNvCxnSpPr>
            <a:stCxn id="797" idx="3"/>
            <a:endCxn id="799" idx="1"/>
          </p:cNvCxnSpPr>
          <p:nvPr/>
        </p:nvCxnSpPr>
        <p:spPr>
          <a:xfrm>
            <a:off x="5474000" y="1819427"/>
            <a:ext cx="573000" cy="0"/>
          </a:xfrm>
          <a:prstGeom prst="straightConnector1">
            <a:avLst/>
          </a:prstGeom>
          <a:noFill/>
          <a:ln cap="flat" cmpd="sng" w="9525">
            <a:solidFill>
              <a:schemeClr val="dk2"/>
            </a:solidFill>
            <a:prstDash val="solid"/>
            <a:round/>
            <a:headEnd len="med" w="med" type="none"/>
            <a:tailEnd len="med" w="med" type="none"/>
          </a:ln>
        </p:spPr>
      </p:cxnSp>
      <p:sp>
        <p:nvSpPr>
          <p:cNvPr id="801" name="Google Shape;801;p72"/>
          <p:cNvSpPr/>
          <p:nvPr/>
        </p:nvSpPr>
        <p:spPr>
          <a:xfrm rot="-5400000">
            <a:off x="5688825" y="2633879"/>
            <a:ext cx="962100" cy="3123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2"/>
          <p:cNvSpPr txBox="1"/>
          <p:nvPr/>
        </p:nvSpPr>
        <p:spPr>
          <a:xfrm>
            <a:off x="6306075" y="2664325"/>
            <a:ext cx="19755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push</a:t>
            </a:r>
            <a:endParaRPr sz="1200">
              <a:solidFill>
                <a:srgbClr val="666666"/>
              </a:solidFill>
            </a:endParaRPr>
          </a:p>
        </p:txBody>
      </p:sp>
      <p:sp>
        <p:nvSpPr>
          <p:cNvPr id="803" name="Google Shape;803;p72"/>
          <p:cNvSpPr/>
          <p:nvPr/>
        </p:nvSpPr>
        <p:spPr>
          <a:xfrm>
            <a:off x="5398800" y="2041000"/>
            <a:ext cx="1627200" cy="1627200"/>
          </a:xfrm>
          <a:prstGeom prst="donut">
            <a:avLst>
              <a:gd fmla="val 6348" name="adj"/>
            </a:avLst>
          </a:prstGeom>
          <a:solidFill>
            <a:srgbClr val="00FF00"/>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2"/>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2"/>
          <p:cNvSpPr/>
          <p:nvPr/>
        </p:nvSpPr>
        <p:spPr>
          <a:xfrm>
            <a:off x="4745300" y="4401849"/>
            <a:ext cx="728700" cy="3372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a.txt 変更</a:t>
            </a:r>
            <a:endParaRPr sz="1000">
              <a:solidFill>
                <a:srgbClr val="666666"/>
              </a:solidFill>
            </a:endParaRPr>
          </a:p>
        </p:txBody>
      </p:sp>
      <p:sp>
        <p:nvSpPr>
          <p:cNvPr id="806" name="Google Shape;806;p72"/>
          <p:cNvSpPr/>
          <p:nvPr/>
        </p:nvSpPr>
        <p:spPr>
          <a:xfrm>
            <a:off x="5677275" y="4401849"/>
            <a:ext cx="728700" cy="3372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b.txt 変更</a:t>
            </a:r>
            <a:endParaRPr sz="1000">
              <a:solidFill>
                <a:srgbClr val="666666"/>
              </a:solidFill>
            </a:endParaRPr>
          </a:p>
        </p:txBody>
      </p:sp>
      <p:sp>
        <p:nvSpPr>
          <p:cNvPr id="807" name="Google Shape;807;p72"/>
          <p:cNvSpPr/>
          <p:nvPr/>
        </p:nvSpPr>
        <p:spPr>
          <a:xfrm>
            <a:off x="4745300" y="1201449"/>
            <a:ext cx="728700" cy="337200"/>
          </a:xfrm>
          <a:prstGeom prst="wedgeRectCallout">
            <a:avLst>
              <a:gd fmla="val 24496" name="adj1"/>
              <a:gd fmla="val 7910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a.txt 変更</a:t>
            </a:r>
            <a:endParaRPr sz="1000">
              <a:solidFill>
                <a:srgbClr val="666666"/>
              </a:solidFill>
            </a:endParaRPr>
          </a:p>
        </p:txBody>
      </p:sp>
      <p:sp>
        <p:nvSpPr>
          <p:cNvPr id="808" name="Google Shape;808;p72"/>
          <p:cNvSpPr/>
          <p:nvPr/>
        </p:nvSpPr>
        <p:spPr>
          <a:xfrm>
            <a:off x="5677275" y="1201449"/>
            <a:ext cx="728700" cy="337200"/>
          </a:xfrm>
          <a:prstGeom prst="wedgeRectCallout">
            <a:avLst>
              <a:gd fmla="val 20125" name="adj1"/>
              <a:gd fmla="val 7910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b.txt 変更</a:t>
            </a:r>
            <a:endParaRPr sz="1000">
              <a:solidFill>
                <a:srgbClr val="666666"/>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73"/>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push が失敗するケース</a:t>
            </a:r>
            <a:endParaRPr/>
          </a:p>
        </p:txBody>
      </p:sp>
      <p:sp>
        <p:nvSpPr>
          <p:cNvPr id="814" name="Google Shape;814;p73"/>
          <p:cNvSpPr/>
          <p:nvPr/>
        </p:nvSpPr>
        <p:spPr>
          <a:xfrm>
            <a:off x="2083975" y="1170375"/>
            <a:ext cx="6748200" cy="962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リモートリポジトリ</a:t>
            </a:r>
            <a:endParaRPr>
              <a:solidFill>
                <a:srgbClr val="666666"/>
              </a:solidFill>
              <a:latin typeface="Verdana"/>
              <a:ea typeface="Verdana"/>
              <a:cs typeface="Verdana"/>
              <a:sym typeface="Verdana"/>
            </a:endParaRPr>
          </a:p>
        </p:txBody>
      </p:sp>
      <p:sp>
        <p:nvSpPr>
          <p:cNvPr id="815" name="Google Shape;815;p73"/>
          <p:cNvSpPr/>
          <p:nvPr/>
        </p:nvSpPr>
        <p:spPr>
          <a:xfrm>
            <a:off x="2083975" y="3515600"/>
            <a:ext cx="6748200" cy="9264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816" name="Google Shape;816;p73"/>
          <p:cNvSpPr/>
          <p:nvPr/>
        </p:nvSpPr>
        <p:spPr>
          <a:xfrm rot="-5400000">
            <a:off x="5688825" y="2633879"/>
            <a:ext cx="962100" cy="3123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73"/>
          <p:cNvSpPr txBox="1"/>
          <p:nvPr/>
        </p:nvSpPr>
        <p:spPr>
          <a:xfrm>
            <a:off x="6382275" y="2664325"/>
            <a:ext cx="19755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push</a:t>
            </a:r>
            <a:endParaRPr sz="1200">
              <a:solidFill>
                <a:srgbClr val="666666"/>
              </a:solidFill>
            </a:endParaRPr>
          </a:p>
        </p:txBody>
      </p:sp>
      <p:sp>
        <p:nvSpPr>
          <p:cNvPr id="818" name="Google Shape;818;p73"/>
          <p:cNvSpPr/>
          <p:nvPr/>
        </p:nvSpPr>
        <p:spPr>
          <a:xfrm>
            <a:off x="2457649"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73"/>
          <p:cNvSpPr/>
          <p:nvPr/>
        </p:nvSpPr>
        <p:spPr>
          <a:xfrm>
            <a:off x="309241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73"/>
          <p:cNvSpPr/>
          <p:nvPr/>
        </p:nvSpPr>
        <p:spPr>
          <a:xfrm>
            <a:off x="3798697"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73"/>
          <p:cNvSpPr/>
          <p:nvPr/>
        </p:nvSpPr>
        <p:spPr>
          <a:xfrm>
            <a:off x="443347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2" name="Google Shape;822;p73"/>
          <p:cNvCxnSpPr>
            <a:stCxn id="818" idx="6"/>
            <a:endCxn id="819" idx="2"/>
          </p:cNvCxnSpPr>
          <p:nvPr/>
        </p:nvCxnSpPr>
        <p:spPr>
          <a:xfrm>
            <a:off x="2730049" y="1819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73"/>
          <p:cNvCxnSpPr>
            <a:stCxn id="819" idx="6"/>
            <a:endCxn id="820" idx="2"/>
          </p:cNvCxnSpPr>
          <p:nvPr/>
        </p:nvCxnSpPr>
        <p:spPr>
          <a:xfrm>
            <a:off x="3364812" y="1819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73"/>
          <p:cNvCxnSpPr>
            <a:stCxn id="820" idx="6"/>
            <a:endCxn id="821" idx="2"/>
          </p:cNvCxnSpPr>
          <p:nvPr/>
        </p:nvCxnSpPr>
        <p:spPr>
          <a:xfrm>
            <a:off x="4071097" y="1819425"/>
            <a:ext cx="362400" cy="0"/>
          </a:xfrm>
          <a:prstGeom prst="straightConnector1">
            <a:avLst/>
          </a:prstGeom>
          <a:noFill/>
          <a:ln cap="flat" cmpd="sng" w="9525">
            <a:solidFill>
              <a:schemeClr val="dk2"/>
            </a:solidFill>
            <a:prstDash val="solid"/>
            <a:round/>
            <a:headEnd len="med" w="med" type="none"/>
            <a:tailEnd len="med" w="med" type="none"/>
          </a:ln>
        </p:spPr>
      </p:cxnSp>
      <p:sp>
        <p:nvSpPr>
          <p:cNvPr id="825" name="Google Shape;825;p73"/>
          <p:cNvSpPr/>
          <p:nvPr/>
        </p:nvSpPr>
        <p:spPr>
          <a:xfrm>
            <a:off x="2457649"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73"/>
          <p:cNvSpPr/>
          <p:nvPr/>
        </p:nvSpPr>
        <p:spPr>
          <a:xfrm>
            <a:off x="309241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3"/>
          <p:cNvSpPr/>
          <p:nvPr/>
        </p:nvSpPr>
        <p:spPr>
          <a:xfrm>
            <a:off x="3798697"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73"/>
          <p:cNvSpPr/>
          <p:nvPr/>
        </p:nvSpPr>
        <p:spPr>
          <a:xfrm>
            <a:off x="443347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9" name="Google Shape;829;p73"/>
          <p:cNvCxnSpPr>
            <a:stCxn id="825" idx="6"/>
            <a:endCxn id="826" idx="2"/>
          </p:cNvCxnSpPr>
          <p:nvPr/>
        </p:nvCxnSpPr>
        <p:spPr>
          <a:xfrm>
            <a:off x="2730049" y="4105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73"/>
          <p:cNvCxnSpPr>
            <a:stCxn id="826" idx="6"/>
            <a:endCxn id="827" idx="2"/>
          </p:cNvCxnSpPr>
          <p:nvPr/>
        </p:nvCxnSpPr>
        <p:spPr>
          <a:xfrm>
            <a:off x="3364812" y="4105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73"/>
          <p:cNvCxnSpPr>
            <a:stCxn id="827" idx="6"/>
            <a:endCxn id="828" idx="2"/>
          </p:cNvCxnSpPr>
          <p:nvPr/>
        </p:nvCxnSpPr>
        <p:spPr>
          <a:xfrm>
            <a:off x="4071097" y="4105425"/>
            <a:ext cx="362400" cy="0"/>
          </a:xfrm>
          <a:prstGeom prst="straightConnector1">
            <a:avLst/>
          </a:prstGeom>
          <a:noFill/>
          <a:ln cap="flat" cmpd="sng" w="9525">
            <a:solidFill>
              <a:schemeClr val="dk2"/>
            </a:solidFill>
            <a:prstDash val="solid"/>
            <a:round/>
            <a:headEnd len="med" w="med" type="none"/>
            <a:tailEnd len="med" w="med" type="none"/>
          </a:ln>
        </p:spPr>
      </p:cxnSp>
      <p:sp>
        <p:nvSpPr>
          <p:cNvPr id="832" name="Google Shape;832;p73"/>
          <p:cNvSpPr/>
          <p:nvPr/>
        </p:nvSpPr>
        <p:spPr>
          <a:xfrm>
            <a:off x="5201600" y="39692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3" name="Google Shape;833;p73"/>
          <p:cNvCxnSpPr>
            <a:stCxn id="828" idx="6"/>
            <a:endCxn id="832" idx="1"/>
          </p:cNvCxnSpPr>
          <p:nvPr/>
        </p:nvCxnSpPr>
        <p:spPr>
          <a:xfrm>
            <a:off x="4705872" y="4105425"/>
            <a:ext cx="495600" cy="0"/>
          </a:xfrm>
          <a:prstGeom prst="straightConnector1">
            <a:avLst/>
          </a:prstGeom>
          <a:noFill/>
          <a:ln cap="flat" cmpd="sng" w="9525">
            <a:solidFill>
              <a:schemeClr val="dk2"/>
            </a:solidFill>
            <a:prstDash val="solid"/>
            <a:round/>
            <a:headEnd len="med" w="med" type="none"/>
            <a:tailEnd len="med" w="med" type="none"/>
          </a:ln>
        </p:spPr>
      </p:cxnSp>
      <p:sp>
        <p:nvSpPr>
          <p:cNvPr id="834" name="Google Shape;834;p73"/>
          <p:cNvSpPr/>
          <p:nvPr/>
        </p:nvSpPr>
        <p:spPr>
          <a:xfrm>
            <a:off x="6046900" y="39692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5" name="Google Shape;835;p73"/>
          <p:cNvCxnSpPr>
            <a:stCxn id="832" idx="3"/>
            <a:endCxn id="834" idx="1"/>
          </p:cNvCxnSpPr>
          <p:nvPr/>
        </p:nvCxnSpPr>
        <p:spPr>
          <a:xfrm>
            <a:off x="5474000" y="4105427"/>
            <a:ext cx="573000" cy="0"/>
          </a:xfrm>
          <a:prstGeom prst="straightConnector1">
            <a:avLst/>
          </a:prstGeom>
          <a:noFill/>
          <a:ln cap="flat" cmpd="sng" w="9525">
            <a:solidFill>
              <a:schemeClr val="dk2"/>
            </a:solidFill>
            <a:prstDash val="solid"/>
            <a:round/>
            <a:headEnd len="med" w="med" type="none"/>
            <a:tailEnd len="med" w="med" type="none"/>
          </a:ln>
        </p:spPr>
      </p:cxnSp>
      <p:sp>
        <p:nvSpPr>
          <p:cNvPr id="836" name="Google Shape;836;p73"/>
          <p:cNvSpPr/>
          <p:nvPr/>
        </p:nvSpPr>
        <p:spPr>
          <a:xfrm>
            <a:off x="5490350" y="16832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7" name="Google Shape;837;p73"/>
          <p:cNvCxnSpPr>
            <a:stCxn id="821" idx="6"/>
            <a:endCxn id="836" idx="1"/>
          </p:cNvCxnSpPr>
          <p:nvPr/>
        </p:nvCxnSpPr>
        <p:spPr>
          <a:xfrm>
            <a:off x="4705872" y="1819425"/>
            <a:ext cx="862500" cy="0"/>
          </a:xfrm>
          <a:prstGeom prst="straightConnector1">
            <a:avLst/>
          </a:prstGeom>
          <a:noFill/>
          <a:ln cap="flat" cmpd="sng" w="9525">
            <a:solidFill>
              <a:schemeClr val="dk2"/>
            </a:solidFill>
            <a:prstDash val="solid"/>
            <a:round/>
            <a:headEnd len="med" w="med" type="none"/>
            <a:tailEnd len="med" w="med" type="none"/>
          </a:ln>
        </p:spPr>
      </p:cxnSp>
      <p:sp>
        <p:nvSpPr>
          <p:cNvPr id="838" name="Google Shape;838;p73"/>
          <p:cNvSpPr/>
          <p:nvPr/>
        </p:nvSpPr>
        <p:spPr>
          <a:xfrm>
            <a:off x="5460475" y="2208888"/>
            <a:ext cx="1494600" cy="1230300"/>
          </a:xfrm>
          <a:prstGeom prst="mathMultiply">
            <a:avLst>
              <a:gd fmla="val 8029" name="adj1"/>
            </a:avLst>
          </a:prstGeom>
          <a:solidFill>
            <a:srgbClr val="FF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73"/>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73"/>
          <p:cNvSpPr/>
          <p:nvPr/>
        </p:nvSpPr>
        <p:spPr>
          <a:xfrm>
            <a:off x="4745300" y="4401849"/>
            <a:ext cx="728700" cy="3372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a.txt 変更</a:t>
            </a:r>
            <a:endParaRPr sz="1000">
              <a:solidFill>
                <a:srgbClr val="666666"/>
              </a:solidFill>
            </a:endParaRPr>
          </a:p>
        </p:txBody>
      </p:sp>
      <p:sp>
        <p:nvSpPr>
          <p:cNvPr id="841" name="Google Shape;841;p73"/>
          <p:cNvSpPr/>
          <p:nvPr/>
        </p:nvSpPr>
        <p:spPr>
          <a:xfrm>
            <a:off x="5677275" y="4401849"/>
            <a:ext cx="728700" cy="3372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b.txt 変更</a:t>
            </a:r>
            <a:endParaRPr sz="1000">
              <a:solidFill>
                <a:srgbClr val="666666"/>
              </a:solidFill>
            </a:endParaRPr>
          </a:p>
        </p:txBody>
      </p:sp>
      <p:sp>
        <p:nvSpPr>
          <p:cNvPr id="842" name="Google Shape;842;p73"/>
          <p:cNvSpPr/>
          <p:nvPr/>
        </p:nvSpPr>
        <p:spPr>
          <a:xfrm>
            <a:off x="5106357" y="1193413"/>
            <a:ext cx="728700" cy="337200"/>
          </a:xfrm>
          <a:prstGeom prst="wedgeRectCallout">
            <a:avLst>
              <a:gd fmla="val 24496" name="adj1"/>
              <a:gd fmla="val 7910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a:t>
            </a:r>
            <a:r>
              <a:rPr lang="ja" sz="1000">
                <a:solidFill>
                  <a:srgbClr val="666666"/>
                </a:solidFill>
              </a:rPr>
              <a:t>.txt </a:t>
            </a:r>
            <a:r>
              <a:rPr lang="ja" sz="1000">
                <a:solidFill>
                  <a:srgbClr val="666666"/>
                </a:solidFill>
              </a:rPr>
              <a:t>追加</a:t>
            </a:r>
            <a:endParaRPr sz="1000">
              <a:solidFill>
                <a:srgbClr val="666666"/>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6" name="Shape 846"/>
        <p:cNvGrpSpPr/>
        <p:nvPr/>
      </p:nvGrpSpPr>
      <p:grpSpPr>
        <a:xfrm>
          <a:off x="0" y="0"/>
          <a:ext cx="0" cy="0"/>
          <a:chOff x="0" y="0"/>
          <a:chExt cx="0" cy="0"/>
        </a:xfrm>
      </p:grpSpPr>
      <p:sp>
        <p:nvSpPr>
          <p:cNvPr id="847" name="Google Shape;847;p74"/>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push が失敗するケース：対策</a:t>
            </a:r>
            <a:endParaRPr/>
          </a:p>
        </p:txBody>
      </p:sp>
      <p:sp>
        <p:nvSpPr>
          <p:cNvPr id="848" name="Google Shape;848;p74"/>
          <p:cNvSpPr/>
          <p:nvPr/>
        </p:nvSpPr>
        <p:spPr>
          <a:xfrm>
            <a:off x="2083975" y="1170375"/>
            <a:ext cx="6748200" cy="962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リモートリポジトリ</a:t>
            </a:r>
            <a:endParaRPr>
              <a:solidFill>
                <a:srgbClr val="666666"/>
              </a:solidFill>
              <a:latin typeface="Verdana"/>
              <a:ea typeface="Verdana"/>
              <a:cs typeface="Verdana"/>
              <a:sym typeface="Verdana"/>
            </a:endParaRPr>
          </a:p>
        </p:txBody>
      </p:sp>
      <p:sp>
        <p:nvSpPr>
          <p:cNvPr id="849" name="Google Shape;849;p74"/>
          <p:cNvSpPr/>
          <p:nvPr/>
        </p:nvSpPr>
        <p:spPr>
          <a:xfrm>
            <a:off x="2083975" y="3515600"/>
            <a:ext cx="6748200" cy="13212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850" name="Google Shape;850;p74"/>
          <p:cNvSpPr/>
          <p:nvPr/>
        </p:nvSpPr>
        <p:spPr>
          <a:xfrm>
            <a:off x="2457649"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4"/>
          <p:cNvSpPr/>
          <p:nvPr/>
        </p:nvSpPr>
        <p:spPr>
          <a:xfrm>
            <a:off x="309241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4"/>
          <p:cNvSpPr/>
          <p:nvPr/>
        </p:nvSpPr>
        <p:spPr>
          <a:xfrm>
            <a:off x="3798697"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4"/>
          <p:cNvSpPr/>
          <p:nvPr/>
        </p:nvSpPr>
        <p:spPr>
          <a:xfrm>
            <a:off x="443347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4" name="Google Shape;854;p74"/>
          <p:cNvCxnSpPr>
            <a:stCxn id="850" idx="6"/>
            <a:endCxn id="851" idx="2"/>
          </p:cNvCxnSpPr>
          <p:nvPr/>
        </p:nvCxnSpPr>
        <p:spPr>
          <a:xfrm>
            <a:off x="2730049" y="1819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74"/>
          <p:cNvCxnSpPr>
            <a:stCxn id="851" idx="6"/>
            <a:endCxn id="852" idx="2"/>
          </p:cNvCxnSpPr>
          <p:nvPr/>
        </p:nvCxnSpPr>
        <p:spPr>
          <a:xfrm>
            <a:off x="3364812" y="1819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74"/>
          <p:cNvCxnSpPr>
            <a:stCxn id="852" idx="6"/>
            <a:endCxn id="853" idx="2"/>
          </p:cNvCxnSpPr>
          <p:nvPr/>
        </p:nvCxnSpPr>
        <p:spPr>
          <a:xfrm>
            <a:off x="4071097" y="1819425"/>
            <a:ext cx="362400" cy="0"/>
          </a:xfrm>
          <a:prstGeom prst="straightConnector1">
            <a:avLst/>
          </a:prstGeom>
          <a:noFill/>
          <a:ln cap="flat" cmpd="sng" w="9525">
            <a:solidFill>
              <a:schemeClr val="dk2"/>
            </a:solidFill>
            <a:prstDash val="solid"/>
            <a:round/>
            <a:headEnd len="med" w="med" type="none"/>
            <a:tailEnd len="med" w="med" type="none"/>
          </a:ln>
        </p:spPr>
      </p:cxnSp>
      <p:sp>
        <p:nvSpPr>
          <p:cNvPr id="857" name="Google Shape;857;p74"/>
          <p:cNvSpPr/>
          <p:nvPr/>
        </p:nvSpPr>
        <p:spPr>
          <a:xfrm>
            <a:off x="2457649"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4"/>
          <p:cNvSpPr/>
          <p:nvPr/>
        </p:nvSpPr>
        <p:spPr>
          <a:xfrm>
            <a:off x="3092412"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4"/>
          <p:cNvSpPr/>
          <p:nvPr/>
        </p:nvSpPr>
        <p:spPr>
          <a:xfrm>
            <a:off x="3798697"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4"/>
          <p:cNvSpPr/>
          <p:nvPr/>
        </p:nvSpPr>
        <p:spPr>
          <a:xfrm>
            <a:off x="4433472"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1" name="Google Shape;861;p74"/>
          <p:cNvCxnSpPr>
            <a:stCxn id="857" idx="6"/>
            <a:endCxn id="858" idx="2"/>
          </p:cNvCxnSpPr>
          <p:nvPr/>
        </p:nvCxnSpPr>
        <p:spPr>
          <a:xfrm>
            <a:off x="2730049" y="45626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74"/>
          <p:cNvCxnSpPr>
            <a:stCxn id="858" idx="6"/>
            <a:endCxn id="859" idx="2"/>
          </p:cNvCxnSpPr>
          <p:nvPr/>
        </p:nvCxnSpPr>
        <p:spPr>
          <a:xfrm>
            <a:off x="3364812" y="45626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74"/>
          <p:cNvCxnSpPr>
            <a:stCxn id="859" idx="6"/>
            <a:endCxn id="860" idx="2"/>
          </p:cNvCxnSpPr>
          <p:nvPr/>
        </p:nvCxnSpPr>
        <p:spPr>
          <a:xfrm>
            <a:off x="4071097" y="4562625"/>
            <a:ext cx="362400" cy="0"/>
          </a:xfrm>
          <a:prstGeom prst="straightConnector1">
            <a:avLst/>
          </a:prstGeom>
          <a:noFill/>
          <a:ln cap="flat" cmpd="sng" w="9525">
            <a:solidFill>
              <a:schemeClr val="dk2"/>
            </a:solidFill>
            <a:prstDash val="solid"/>
            <a:round/>
            <a:headEnd len="med" w="med" type="none"/>
            <a:tailEnd len="med" w="med" type="none"/>
          </a:ln>
        </p:spPr>
      </p:cxnSp>
      <p:sp>
        <p:nvSpPr>
          <p:cNvPr id="864" name="Google Shape;864;p74"/>
          <p:cNvSpPr/>
          <p:nvPr/>
        </p:nvSpPr>
        <p:spPr>
          <a:xfrm>
            <a:off x="5201600" y="44264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5" name="Google Shape;865;p74"/>
          <p:cNvCxnSpPr>
            <a:stCxn id="860" idx="6"/>
            <a:endCxn id="864" idx="1"/>
          </p:cNvCxnSpPr>
          <p:nvPr/>
        </p:nvCxnSpPr>
        <p:spPr>
          <a:xfrm>
            <a:off x="4705872" y="4562625"/>
            <a:ext cx="495600" cy="0"/>
          </a:xfrm>
          <a:prstGeom prst="straightConnector1">
            <a:avLst/>
          </a:prstGeom>
          <a:noFill/>
          <a:ln cap="flat" cmpd="sng" w="9525">
            <a:solidFill>
              <a:schemeClr val="dk2"/>
            </a:solidFill>
            <a:prstDash val="solid"/>
            <a:round/>
            <a:headEnd len="med" w="med" type="none"/>
            <a:tailEnd len="med" w="med" type="none"/>
          </a:ln>
        </p:spPr>
      </p:cxnSp>
      <p:sp>
        <p:nvSpPr>
          <p:cNvPr id="866" name="Google Shape;866;p74"/>
          <p:cNvSpPr/>
          <p:nvPr/>
        </p:nvSpPr>
        <p:spPr>
          <a:xfrm>
            <a:off x="6046900" y="44264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7" name="Google Shape;867;p74"/>
          <p:cNvCxnSpPr>
            <a:stCxn id="864" idx="3"/>
            <a:endCxn id="866" idx="1"/>
          </p:cNvCxnSpPr>
          <p:nvPr/>
        </p:nvCxnSpPr>
        <p:spPr>
          <a:xfrm>
            <a:off x="5474000" y="4562627"/>
            <a:ext cx="573000" cy="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74"/>
          <p:cNvCxnSpPr>
            <a:stCxn id="853" idx="6"/>
            <a:endCxn id="869" idx="1"/>
          </p:cNvCxnSpPr>
          <p:nvPr/>
        </p:nvCxnSpPr>
        <p:spPr>
          <a:xfrm>
            <a:off x="4705872" y="1819425"/>
            <a:ext cx="862500" cy="0"/>
          </a:xfrm>
          <a:prstGeom prst="straightConnector1">
            <a:avLst/>
          </a:prstGeom>
          <a:noFill/>
          <a:ln cap="flat" cmpd="sng" w="9525">
            <a:solidFill>
              <a:schemeClr val="dk2"/>
            </a:solidFill>
            <a:prstDash val="solid"/>
            <a:round/>
            <a:headEnd len="med" w="med" type="none"/>
            <a:tailEnd len="med" w="med" type="none"/>
          </a:ln>
        </p:spPr>
      </p:cxnSp>
      <p:sp>
        <p:nvSpPr>
          <p:cNvPr id="870" name="Google Shape;870;p74"/>
          <p:cNvSpPr/>
          <p:nvPr/>
        </p:nvSpPr>
        <p:spPr>
          <a:xfrm rot="5400000">
            <a:off x="5058050" y="2667900"/>
            <a:ext cx="11442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74"/>
          <p:cNvSpPr txBox="1"/>
          <p:nvPr/>
        </p:nvSpPr>
        <p:spPr>
          <a:xfrm>
            <a:off x="4815525" y="2596942"/>
            <a:ext cx="643200" cy="454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ja" sz="1000">
                <a:solidFill>
                  <a:srgbClr val="666666"/>
                </a:solidFill>
              </a:rPr>
              <a:t>pull</a:t>
            </a:r>
            <a:endParaRPr sz="1000">
              <a:solidFill>
                <a:srgbClr val="666666"/>
              </a:solidFill>
            </a:endParaRPr>
          </a:p>
        </p:txBody>
      </p:sp>
      <p:sp>
        <p:nvSpPr>
          <p:cNvPr id="869" name="Google Shape;869;p74"/>
          <p:cNvSpPr/>
          <p:nvPr/>
        </p:nvSpPr>
        <p:spPr>
          <a:xfrm>
            <a:off x="5490350" y="16832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74"/>
          <p:cNvSpPr/>
          <p:nvPr/>
        </p:nvSpPr>
        <p:spPr>
          <a:xfrm>
            <a:off x="5490350" y="38168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3" name="Google Shape;873;p74"/>
          <p:cNvCxnSpPr>
            <a:stCxn id="860" idx="7"/>
            <a:endCxn id="872" idx="2"/>
          </p:cNvCxnSpPr>
          <p:nvPr/>
        </p:nvCxnSpPr>
        <p:spPr>
          <a:xfrm flipH="1" rot="10800000">
            <a:off x="4665979" y="4089217"/>
            <a:ext cx="824400" cy="377100"/>
          </a:xfrm>
          <a:prstGeom prst="straightConnector1">
            <a:avLst/>
          </a:prstGeom>
          <a:noFill/>
          <a:ln cap="flat" cmpd="sng" w="9525">
            <a:solidFill>
              <a:schemeClr val="dk2"/>
            </a:solidFill>
            <a:prstDash val="solid"/>
            <a:round/>
            <a:headEnd len="med" w="med" type="none"/>
            <a:tailEnd len="med" w="med" type="none"/>
          </a:ln>
        </p:spPr>
      </p:cxnSp>
      <p:sp>
        <p:nvSpPr>
          <p:cNvPr id="874" name="Google Shape;874;p74"/>
          <p:cNvSpPr/>
          <p:nvPr/>
        </p:nvSpPr>
        <p:spPr>
          <a:xfrm>
            <a:off x="6719472"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cxnSp>
        <p:nvCxnSpPr>
          <p:cNvPr id="875" name="Google Shape;875;p74"/>
          <p:cNvCxnSpPr>
            <a:stCxn id="872" idx="4"/>
            <a:endCxn id="874" idx="2"/>
          </p:cNvCxnSpPr>
          <p:nvPr/>
        </p:nvCxnSpPr>
        <p:spPr>
          <a:xfrm>
            <a:off x="5802650" y="4089225"/>
            <a:ext cx="916800" cy="4734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74"/>
          <p:cNvCxnSpPr>
            <a:stCxn id="866" idx="3"/>
            <a:endCxn id="874" idx="2"/>
          </p:cNvCxnSpPr>
          <p:nvPr/>
        </p:nvCxnSpPr>
        <p:spPr>
          <a:xfrm>
            <a:off x="6319300" y="4562627"/>
            <a:ext cx="400200" cy="0"/>
          </a:xfrm>
          <a:prstGeom prst="straightConnector1">
            <a:avLst/>
          </a:prstGeom>
          <a:noFill/>
          <a:ln cap="flat" cmpd="sng" w="9525">
            <a:solidFill>
              <a:schemeClr val="dk2"/>
            </a:solidFill>
            <a:prstDash val="solid"/>
            <a:round/>
            <a:headEnd len="med" w="med" type="none"/>
            <a:tailEnd len="med" w="med" type="none"/>
          </a:ln>
        </p:spPr>
      </p:cxnSp>
      <p:sp>
        <p:nvSpPr>
          <p:cNvPr id="877" name="Google Shape;877;p74"/>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4"/>
          <p:cNvSpPr/>
          <p:nvPr/>
        </p:nvSpPr>
        <p:spPr>
          <a:xfrm>
            <a:off x="4777447" y="4814997"/>
            <a:ext cx="728700" cy="2724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a.txt 変更</a:t>
            </a:r>
            <a:endParaRPr sz="1000">
              <a:solidFill>
                <a:srgbClr val="666666"/>
              </a:solidFill>
            </a:endParaRPr>
          </a:p>
        </p:txBody>
      </p:sp>
      <p:sp>
        <p:nvSpPr>
          <p:cNvPr id="879" name="Google Shape;879;p74"/>
          <p:cNvSpPr/>
          <p:nvPr/>
        </p:nvSpPr>
        <p:spPr>
          <a:xfrm>
            <a:off x="5709422" y="4814997"/>
            <a:ext cx="728700" cy="2724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b.txt 変更</a:t>
            </a:r>
            <a:endParaRPr sz="1000">
              <a:solidFill>
                <a:srgbClr val="666666"/>
              </a:solidFill>
            </a:endParaRPr>
          </a:p>
        </p:txBody>
      </p:sp>
      <p:sp>
        <p:nvSpPr>
          <p:cNvPr id="880" name="Google Shape;880;p74"/>
          <p:cNvSpPr/>
          <p:nvPr/>
        </p:nvSpPr>
        <p:spPr>
          <a:xfrm>
            <a:off x="5106350" y="1362825"/>
            <a:ext cx="728700" cy="196800"/>
          </a:xfrm>
          <a:prstGeom prst="wedgeRectCallout">
            <a:avLst>
              <a:gd fmla="val 24496" name="adj1"/>
              <a:gd fmla="val 7910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
        <p:nvSpPr>
          <p:cNvPr id="881" name="Google Shape;881;p74"/>
          <p:cNvSpPr/>
          <p:nvPr/>
        </p:nvSpPr>
        <p:spPr>
          <a:xfrm>
            <a:off x="5106350" y="3535786"/>
            <a:ext cx="728700" cy="196800"/>
          </a:xfrm>
          <a:prstGeom prst="wedgeRectCallout">
            <a:avLst>
              <a:gd fmla="val 24496" name="adj1"/>
              <a:gd fmla="val 7910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
        <p:nvSpPr>
          <p:cNvPr id="882" name="Google Shape;882;p74"/>
          <p:cNvSpPr/>
          <p:nvPr/>
        </p:nvSpPr>
        <p:spPr>
          <a:xfrm>
            <a:off x="6550924" y="4815000"/>
            <a:ext cx="573000" cy="272400"/>
          </a:xfrm>
          <a:prstGeom prst="wedgeRectCallout">
            <a:avLst>
              <a:gd fmla="val 11540" name="adj1"/>
              <a:gd fmla="val -8085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Merge</a:t>
            </a:r>
            <a:endParaRPr sz="1000">
              <a:solidFill>
                <a:srgbClr val="666666"/>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75"/>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push が失敗するケース：対策</a:t>
            </a:r>
            <a:endParaRPr/>
          </a:p>
        </p:txBody>
      </p:sp>
      <p:sp>
        <p:nvSpPr>
          <p:cNvPr id="888" name="Google Shape;888;p75"/>
          <p:cNvSpPr/>
          <p:nvPr/>
        </p:nvSpPr>
        <p:spPr>
          <a:xfrm>
            <a:off x="2083975" y="1170375"/>
            <a:ext cx="6748200" cy="962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リモートリポジトリ</a:t>
            </a:r>
            <a:endParaRPr>
              <a:solidFill>
                <a:srgbClr val="666666"/>
              </a:solidFill>
              <a:latin typeface="Verdana"/>
              <a:ea typeface="Verdana"/>
              <a:cs typeface="Verdana"/>
              <a:sym typeface="Verdana"/>
            </a:endParaRPr>
          </a:p>
        </p:txBody>
      </p:sp>
      <p:sp>
        <p:nvSpPr>
          <p:cNvPr id="889" name="Google Shape;889;p75"/>
          <p:cNvSpPr/>
          <p:nvPr/>
        </p:nvSpPr>
        <p:spPr>
          <a:xfrm>
            <a:off x="2083975" y="3515600"/>
            <a:ext cx="6748200" cy="13212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890" name="Google Shape;890;p75"/>
          <p:cNvSpPr/>
          <p:nvPr/>
        </p:nvSpPr>
        <p:spPr>
          <a:xfrm>
            <a:off x="2457649"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5"/>
          <p:cNvSpPr/>
          <p:nvPr/>
        </p:nvSpPr>
        <p:spPr>
          <a:xfrm>
            <a:off x="309241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5"/>
          <p:cNvSpPr/>
          <p:nvPr/>
        </p:nvSpPr>
        <p:spPr>
          <a:xfrm>
            <a:off x="3798697"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5"/>
          <p:cNvSpPr/>
          <p:nvPr/>
        </p:nvSpPr>
        <p:spPr>
          <a:xfrm>
            <a:off x="443347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4" name="Google Shape;894;p75"/>
          <p:cNvCxnSpPr>
            <a:stCxn id="890" idx="6"/>
            <a:endCxn id="891" idx="2"/>
          </p:cNvCxnSpPr>
          <p:nvPr/>
        </p:nvCxnSpPr>
        <p:spPr>
          <a:xfrm>
            <a:off x="2730049" y="1819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75"/>
          <p:cNvCxnSpPr>
            <a:stCxn id="891" idx="6"/>
            <a:endCxn id="892" idx="2"/>
          </p:cNvCxnSpPr>
          <p:nvPr/>
        </p:nvCxnSpPr>
        <p:spPr>
          <a:xfrm>
            <a:off x="3364812" y="1819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75"/>
          <p:cNvCxnSpPr>
            <a:stCxn id="892" idx="6"/>
            <a:endCxn id="893" idx="2"/>
          </p:cNvCxnSpPr>
          <p:nvPr/>
        </p:nvCxnSpPr>
        <p:spPr>
          <a:xfrm>
            <a:off x="4071097" y="1819425"/>
            <a:ext cx="362400" cy="0"/>
          </a:xfrm>
          <a:prstGeom prst="straightConnector1">
            <a:avLst/>
          </a:prstGeom>
          <a:noFill/>
          <a:ln cap="flat" cmpd="sng" w="9525">
            <a:solidFill>
              <a:schemeClr val="dk2"/>
            </a:solidFill>
            <a:prstDash val="solid"/>
            <a:round/>
            <a:headEnd len="med" w="med" type="none"/>
            <a:tailEnd len="med" w="med" type="none"/>
          </a:ln>
        </p:spPr>
      </p:cxnSp>
      <p:sp>
        <p:nvSpPr>
          <p:cNvPr id="897" name="Google Shape;897;p75"/>
          <p:cNvSpPr/>
          <p:nvPr/>
        </p:nvSpPr>
        <p:spPr>
          <a:xfrm>
            <a:off x="2457649"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5"/>
          <p:cNvSpPr/>
          <p:nvPr/>
        </p:nvSpPr>
        <p:spPr>
          <a:xfrm>
            <a:off x="3092412"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5"/>
          <p:cNvSpPr/>
          <p:nvPr/>
        </p:nvSpPr>
        <p:spPr>
          <a:xfrm>
            <a:off x="3798697"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75"/>
          <p:cNvSpPr/>
          <p:nvPr/>
        </p:nvSpPr>
        <p:spPr>
          <a:xfrm>
            <a:off x="4433472"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1" name="Google Shape;901;p75"/>
          <p:cNvCxnSpPr>
            <a:stCxn id="897" idx="6"/>
            <a:endCxn id="898" idx="2"/>
          </p:cNvCxnSpPr>
          <p:nvPr/>
        </p:nvCxnSpPr>
        <p:spPr>
          <a:xfrm>
            <a:off x="2730049" y="45626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75"/>
          <p:cNvCxnSpPr>
            <a:stCxn id="898" idx="6"/>
            <a:endCxn id="899" idx="2"/>
          </p:cNvCxnSpPr>
          <p:nvPr/>
        </p:nvCxnSpPr>
        <p:spPr>
          <a:xfrm>
            <a:off x="3364812" y="45626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75"/>
          <p:cNvCxnSpPr>
            <a:stCxn id="899" idx="6"/>
            <a:endCxn id="900" idx="2"/>
          </p:cNvCxnSpPr>
          <p:nvPr/>
        </p:nvCxnSpPr>
        <p:spPr>
          <a:xfrm>
            <a:off x="4071097" y="4562625"/>
            <a:ext cx="362400" cy="0"/>
          </a:xfrm>
          <a:prstGeom prst="straightConnector1">
            <a:avLst/>
          </a:prstGeom>
          <a:noFill/>
          <a:ln cap="flat" cmpd="sng" w="9525">
            <a:solidFill>
              <a:schemeClr val="dk2"/>
            </a:solidFill>
            <a:prstDash val="solid"/>
            <a:round/>
            <a:headEnd len="med" w="med" type="none"/>
            <a:tailEnd len="med" w="med" type="none"/>
          </a:ln>
        </p:spPr>
      </p:cxnSp>
      <p:sp>
        <p:nvSpPr>
          <p:cNvPr id="904" name="Google Shape;904;p75"/>
          <p:cNvSpPr/>
          <p:nvPr/>
        </p:nvSpPr>
        <p:spPr>
          <a:xfrm>
            <a:off x="5201600" y="44264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5" name="Google Shape;905;p75"/>
          <p:cNvCxnSpPr>
            <a:stCxn id="900" idx="6"/>
            <a:endCxn id="904" idx="1"/>
          </p:cNvCxnSpPr>
          <p:nvPr/>
        </p:nvCxnSpPr>
        <p:spPr>
          <a:xfrm>
            <a:off x="4705872" y="4562625"/>
            <a:ext cx="495600" cy="0"/>
          </a:xfrm>
          <a:prstGeom prst="straightConnector1">
            <a:avLst/>
          </a:prstGeom>
          <a:noFill/>
          <a:ln cap="flat" cmpd="sng" w="9525">
            <a:solidFill>
              <a:schemeClr val="dk2"/>
            </a:solidFill>
            <a:prstDash val="solid"/>
            <a:round/>
            <a:headEnd len="med" w="med" type="none"/>
            <a:tailEnd len="med" w="med" type="none"/>
          </a:ln>
        </p:spPr>
      </p:cxnSp>
      <p:sp>
        <p:nvSpPr>
          <p:cNvPr id="906" name="Google Shape;906;p75"/>
          <p:cNvSpPr/>
          <p:nvPr/>
        </p:nvSpPr>
        <p:spPr>
          <a:xfrm>
            <a:off x="6046900" y="44264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7" name="Google Shape;907;p75"/>
          <p:cNvCxnSpPr>
            <a:stCxn id="904" idx="3"/>
            <a:endCxn id="906" idx="1"/>
          </p:cNvCxnSpPr>
          <p:nvPr/>
        </p:nvCxnSpPr>
        <p:spPr>
          <a:xfrm>
            <a:off x="5474000" y="4562627"/>
            <a:ext cx="573000" cy="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75"/>
          <p:cNvCxnSpPr>
            <a:stCxn id="893" idx="6"/>
            <a:endCxn id="909" idx="1"/>
          </p:cNvCxnSpPr>
          <p:nvPr/>
        </p:nvCxnSpPr>
        <p:spPr>
          <a:xfrm>
            <a:off x="4705872" y="1819425"/>
            <a:ext cx="862500" cy="0"/>
          </a:xfrm>
          <a:prstGeom prst="straightConnector1">
            <a:avLst/>
          </a:prstGeom>
          <a:noFill/>
          <a:ln cap="flat" cmpd="sng" w="9525">
            <a:solidFill>
              <a:schemeClr val="dk2"/>
            </a:solidFill>
            <a:prstDash val="solid"/>
            <a:round/>
            <a:headEnd len="med" w="med" type="none"/>
            <a:tailEnd len="med" w="med" type="none"/>
          </a:ln>
        </p:spPr>
      </p:cxnSp>
      <p:sp>
        <p:nvSpPr>
          <p:cNvPr id="909" name="Google Shape;909;p75"/>
          <p:cNvSpPr/>
          <p:nvPr/>
        </p:nvSpPr>
        <p:spPr>
          <a:xfrm>
            <a:off x="5490350" y="16832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75"/>
          <p:cNvSpPr/>
          <p:nvPr/>
        </p:nvSpPr>
        <p:spPr>
          <a:xfrm>
            <a:off x="5490350" y="38168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75"/>
          <p:cNvCxnSpPr>
            <a:stCxn id="900" idx="7"/>
            <a:endCxn id="910" idx="2"/>
          </p:cNvCxnSpPr>
          <p:nvPr/>
        </p:nvCxnSpPr>
        <p:spPr>
          <a:xfrm flipH="1" rot="10800000">
            <a:off x="4665979" y="4089217"/>
            <a:ext cx="824400" cy="377100"/>
          </a:xfrm>
          <a:prstGeom prst="straightConnector1">
            <a:avLst/>
          </a:prstGeom>
          <a:noFill/>
          <a:ln cap="flat" cmpd="sng" w="9525">
            <a:solidFill>
              <a:schemeClr val="dk2"/>
            </a:solidFill>
            <a:prstDash val="solid"/>
            <a:round/>
            <a:headEnd len="med" w="med" type="none"/>
            <a:tailEnd len="med" w="med" type="none"/>
          </a:ln>
        </p:spPr>
      </p:cxnSp>
      <p:sp>
        <p:nvSpPr>
          <p:cNvPr id="912" name="Google Shape;912;p75"/>
          <p:cNvSpPr/>
          <p:nvPr/>
        </p:nvSpPr>
        <p:spPr>
          <a:xfrm>
            <a:off x="6719472"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3" name="Google Shape;913;p75"/>
          <p:cNvCxnSpPr>
            <a:stCxn id="910" idx="4"/>
            <a:endCxn id="912" idx="2"/>
          </p:cNvCxnSpPr>
          <p:nvPr/>
        </p:nvCxnSpPr>
        <p:spPr>
          <a:xfrm>
            <a:off x="5802650" y="4089225"/>
            <a:ext cx="916800" cy="473400"/>
          </a:xfrm>
          <a:prstGeom prst="straightConnector1">
            <a:avLst/>
          </a:prstGeom>
          <a:noFill/>
          <a:ln cap="flat" cmpd="sng" w="9525">
            <a:solidFill>
              <a:schemeClr val="dk2"/>
            </a:solidFill>
            <a:prstDash val="solid"/>
            <a:round/>
            <a:headEnd len="med" w="med" type="none"/>
            <a:tailEnd len="med" w="med" type="none"/>
          </a:ln>
        </p:spPr>
      </p:cxnSp>
      <p:cxnSp>
        <p:nvCxnSpPr>
          <p:cNvPr id="914" name="Google Shape;914;p75"/>
          <p:cNvCxnSpPr>
            <a:stCxn id="906" idx="3"/>
            <a:endCxn id="912" idx="2"/>
          </p:cNvCxnSpPr>
          <p:nvPr/>
        </p:nvCxnSpPr>
        <p:spPr>
          <a:xfrm>
            <a:off x="6319300" y="4562627"/>
            <a:ext cx="400200" cy="0"/>
          </a:xfrm>
          <a:prstGeom prst="straightConnector1">
            <a:avLst/>
          </a:prstGeom>
          <a:noFill/>
          <a:ln cap="flat" cmpd="sng" w="9525">
            <a:solidFill>
              <a:schemeClr val="dk2"/>
            </a:solidFill>
            <a:prstDash val="solid"/>
            <a:round/>
            <a:headEnd len="med" w="med" type="none"/>
            <a:tailEnd len="med" w="med" type="none"/>
          </a:ln>
        </p:spPr>
      </p:cxnSp>
      <p:sp>
        <p:nvSpPr>
          <p:cNvPr id="915" name="Google Shape;915;p75"/>
          <p:cNvSpPr/>
          <p:nvPr/>
        </p:nvSpPr>
        <p:spPr>
          <a:xfrm rot="-5400000">
            <a:off x="6387275" y="2773504"/>
            <a:ext cx="962100" cy="3123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75"/>
          <p:cNvSpPr txBox="1"/>
          <p:nvPr/>
        </p:nvSpPr>
        <p:spPr>
          <a:xfrm>
            <a:off x="6953875" y="2746000"/>
            <a:ext cx="19755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push</a:t>
            </a:r>
            <a:endParaRPr sz="1200">
              <a:solidFill>
                <a:srgbClr val="666666"/>
              </a:solidFill>
            </a:endParaRPr>
          </a:p>
        </p:txBody>
      </p:sp>
      <p:sp>
        <p:nvSpPr>
          <p:cNvPr id="917" name="Google Shape;917;p75"/>
          <p:cNvSpPr/>
          <p:nvPr/>
        </p:nvSpPr>
        <p:spPr>
          <a:xfrm>
            <a:off x="6279650" y="2236050"/>
            <a:ext cx="1432200" cy="1432200"/>
          </a:xfrm>
          <a:prstGeom prst="donut">
            <a:avLst>
              <a:gd fmla="val 6348" name="adj"/>
            </a:avLst>
          </a:prstGeom>
          <a:solidFill>
            <a:srgbClr val="00FF00"/>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75"/>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5"/>
          <p:cNvSpPr/>
          <p:nvPr/>
        </p:nvSpPr>
        <p:spPr>
          <a:xfrm>
            <a:off x="6550924" y="4815000"/>
            <a:ext cx="573000" cy="272400"/>
          </a:xfrm>
          <a:prstGeom prst="wedgeRectCallout">
            <a:avLst>
              <a:gd fmla="val 11540" name="adj1"/>
              <a:gd fmla="val -8085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Merge</a:t>
            </a:r>
            <a:endParaRPr sz="1000">
              <a:solidFill>
                <a:srgbClr val="666666"/>
              </a:solidFill>
            </a:endParaRPr>
          </a:p>
        </p:txBody>
      </p:sp>
      <p:sp>
        <p:nvSpPr>
          <p:cNvPr id="920" name="Google Shape;920;p75"/>
          <p:cNvSpPr/>
          <p:nvPr/>
        </p:nvSpPr>
        <p:spPr>
          <a:xfrm>
            <a:off x="4777447" y="4814997"/>
            <a:ext cx="728700" cy="2724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a.txt 変更</a:t>
            </a:r>
            <a:endParaRPr sz="1000">
              <a:solidFill>
                <a:srgbClr val="666666"/>
              </a:solidFill>
            </a:endParaRPr>
          </a:p>
        </p:txBody>
      </p:sp>
      <p:sp>
        <p:nvSpPr>
          <p:cNvPr id="921" name="Google Shape;921;p75"/>
          <p:cNvSpPr/>
          <p:nvPr/>
        </p:nvSpPr>
        <p:spPr>
          <a:xfrm>
            <a:off x="5709422" y="4814997"/>
            <a:ext cx="728700" cy="2724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b.txt 変更</a:t>
            </a:r>
            <a:endParaRPr sz="1000">
              <a:solidFill>
                <a:srgbClr val="666666"/>
              </a:solidFill>
            </a:endParaRPr>
          </a:p>
        </p:txBody>
      </p:sp>
      <p:sp>
        <p:nvSpPr>
          <p:cNvPr id="922" name="Google Shape;922;p75"/>
          <p:cNvSpPr/>
          <p:nvPr/>
        </p:nvSpPr>
        <p:spPr>
          <a:xfrm>
            <a:off x="5106350" y="1362825"/>
            <a:ext cx="728700" cy="196800"/>
          </a:xfrm>
          <a:prstGeom prst="wedgeRectCallout">
            <a:avLst>
              <a:gd fmla="val 24496" name="adj1"/>
              <a:gd fmla="val 7910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
        <p:nvSpPr>
          <p:cNvPr id="923" name="Google Shape;923;p75"/>
          <p:cNvSpPr/>
          <p:nvPr/>
        </p:nvSpPr>
        <p:spPr>
          <a:xfrm>
            <a:off x="5106350" y="3535786"/>
            <a:ext cx="728700" cy="196800"/>
          </a:xfrm>
          <a:prstGeom prst="wedgeRectCallout">
            <a:avLst>
              <a:gd fmla="val 24496" name="adj1"/>
              <a:gd fmla="val 7910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7" name="Shape 927"/>
        <p:cNvGrpSpPr/>
        <p:nvPr/>
      </p:nvGrpSpPr>
      <p:grpSpPr>
        <a:xfrm>
          <a:off x="0" y="0"/>
          <a:ext cx="0" cy="0"/>
          <a:chOff x="0" y="0"/>
          <a:chExt cx="0" cy="0"/>
        </a:xfrm>
      </p:grpSpPr>
      <p:sp>
        <p:nvSpPr>
          <p:cNvPr id="928" name="Google Shape;928;p76"/>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push が失敗するケース：対策</a:t>
            </a:r>
            <a:endParaRPr/>
          </a:p>
        </p:txBody>
      </p:sp>
      <p:sp>
        <p:nvSpPr>
          <p:cNvPr id="929" name="Google Shape;929;p76"/>
          <p:cNvSpPr/>
          <p:nvPr/>
        </p:nvSpPr>
        <p:spPr>
          <a:xfrm>
            <a:off x="2083975" y="1170375"/>
            <a:ext cx="6748200" cy="11253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リモートリポジトリ</a:t>
            </a:r>
            <a:endParaRPr>
              <a:solidFill>
                <a:srgbClr val="666666"/>
              </a:solidFill>
              <a:latin typeface="Verdana"/>
              <a:ea typeface="Verdana"/>
              <a:cs typeface="Verdana"/>
              <a:sym typeface="Verdana"/>
            </a:endParaRPr>
          </a:p>
        </p:txBody>
      </p:sp>
      <p:sp>
        <p:nvSpPr>
          <p:cNvPr id="930" name="Google Shape;930;p76"/>
          <p:cNvSpPr/>
          <p:nvPr/>
        </p:nvSpPr>
        <p:spPr>
          <a:xfrm>
            <a:off x="2083975" y="3515600"/>
            <a:ext cx="6748200" cy="13212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931" name="Google Shape;931;p76"/>
          <p:cNvSpPr/>
          <p:nvPr/>
        </p:nvSpPr>
        <p:spPr>
          <a:xfrm>
            <a:off x="2457649"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76"/>
          <p:cNvSpPr/>
          <p:nvPr/>
        </p:nvSpPr>
        <p:spPr>
          <a:xfrm>
            <a:off x="3092412"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76"/>
          <p:cNvSpPr/>
          <p:nvPr/>
        </p:nvSpPr>
        <p:spPr>
          <a:xfrm>
            <a:off x="3798697"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76"/>
          <p:cNvSpPr/>
          <p:nvPr/>
        </p:nvSpPr>
        <p:spPr>
          <a:xfrm>
            <a:off x="4433472"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5" name="Google Shape;935;p76"/>
          <p:cNvCxnSpPr>
            <a:stCxn id="931" idx="6"/>
            <a:endCxn id="932" idx="2"/>
          </p:cNvCxnSpPr>
          <p:nvPr/>
        </p:nvCxnSpPr>
        <p:spPr>
          <a:xfrm>
            <a:off x="2730049" y="45626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936" name="Google Shape;936;p76"/>
          <p:cNvCxnSpPr>
            <a:stCxn id="932" idx="6"/>
            <a:endCxn id="933" idx="2"/>
          </p:cNvCxnSpPr>
          <p:nvPr/>
        </p:nvCxnSpPr>
        <p:spPr>
          <a:xfrm>
            <a:off x="3364812" y="45626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937" name="Google Shape;937;p76"/>
          <p:cNvCxnSpPr>
            <a:stCxn id="933" idx="6"/>
            <a:endCxn id="934" idx="2"/>
          </p:cNvCxnSpPr>
          <p:nvPr/>
        </p:nvCxnSpPr>
        <p:spPr>
          <a:xfrm>
            <a:off x="4071097" y="4562625"/>
            <a:ext cx="362400" cy="0"/>
          </a:xfrm>
          <a:prstGeom prst="straightConnector1">
            <a:avLst/>
          </a:prstGeom>
          <a:noFill/>
          <a:ln cap="flat" cmpd="sng" w="9525">
            <a:solidFill>
              <a:schemeClr val="dk2"/>
            </a:solidFill>
            <a:prstDash val="solid"/>
            <a:round/>
            <a:headEnd len="med" w="med" type="none"/>
            <a:tailEnd len="med" w="med" type="none"/>
          </a:ln>
        </p:spPr>
      </p:cxnSp>
      <p:sp>
        <p:nvSpPr>
          <p:cNvPr id="938" name="Google Shape;938;p76"/>
          <p:cNvSpPr/>
          <p:nvPr/>
        </p:nvSpPr>
        <p:spPr>
          <a:xfrm>
            <a:off x="5201600" y="44264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9" name="Google Shape;939;p76"/>
          <p:cNvCxnSpPr>
            <a:stCxn id="934" idx="6"/>
            <a:endCxn id="938" idx="1"/>
          </p:cNvCxnSpPr>
          <p:nvPr/>
        </p:nvCxnSpPr>
        <p:spPr>
          <a:xfrm>
            <a:off x="4705872" y="4562625"/>
            <a:ext cx="495600" cy="0"/>
          </a:xfrm>
          <a:prstGeom prst="straightConnector1">
            <a:avLst/>
          </a:prstGeom>
          <a:noFill/>
          <a:ln cap="flat" cmpd="sng" w="9525">
            <a:solidFill>
              <a:schemeClr val="dk2"/>
            </a:solidFill>
            <a:prstDash val="solid"/>
            <a:round/>
            <a:headEnd len="med" w="med" type="none"/>
            <a:tailEnd len="med" w="med" type="none"/>
          </a:ln>
        </p:spPr>
      </p:cxnSp>
      <p:sp>
        <p:nvSpPr>
          <p:cNvPr id="940" name="Google Shape;940;p76"/>
          <p:cNvSpPr/>
          <p:nvPr/>
        </p:nvSpPr>
        <p:spPr>
          <a:xfrm>
            <a:off x="6046900" y="44264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1" name="Google Shape;941;p76"/>
          <p:cNvCxnSpPr>
            <a:stCxn id="938" idx="3"/>
            <a:endCxn id="940" idx="1"/>
          </p:cNvCxnSpPr>
          <p:nvPr/>
        </p:nvCxnSpPr>
        <p:spPr>
          <a:xfrm>
            <a:off x="5474000" y="4562627"/>
            <a:ext cx="573000" cy="0"/>
          </a:xfrm>
          <a:prstGeom prst="straightConnector1">
            <a:avLst/>
          </a:prstGeom>
          <a:noFill/>
          <a:ln cap="flat" cmpd="sng" w="9525">
            <a:solidFill>
              <a:schemeClr val="dk2"/>
            </a:solidFill>
            <a:prstDash val="solid"/>
            <a:round/>
            <a:headEnd len="med" w="med" type="none"/>
            <a:tailEnd len="med" w="med" type="none"/>
          </a:ln>
        </p:spPr>
      </p:cxnSp>
      <p:sp>
        <p:nvSpPr>
          <p:cNvPr id="942" name="Google Shape;942;p76"/>
          <p:cNvSpPr/>
          <p:nvPr/>
        </p:nvSpPr>
        <p:spPr>
          <a:xfrm>
            <a:off x="5490350" y="38168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3" name="Google Shape;943;p76"/>
          <p:cNvCxnSpPr>
            <a:stCxn id="934" idx="7"/>
            <a:endCxn id="942" idx="2"/>
          </p:cNvCxnSpPr>
          <p:nvPr/>
        </p:nvCxnSpPr>
        <p:spPr>
          <a:xfrm flipH="1" rot="10800000">
            <a:off x="4665979" y="4089217"/>
            <a:ext cx="824400" cy="377100"/>
          </a:xfrm>
          <a:prstGeom prst="straightConnector1">
            <a:avLst/>
          </a:prstGeom>
          <a:noFill/>
          <a:ln cap="flat" cmpd="sng" w="9525">
            <a:solidFill>
              <a:schemeClr val="dk2"/>
            </a:solidFill>
            <a:prstDash val="solid"/>
            <a:round/>
            <a:headEnd len="med" w="med" type="none"/>
            <a:tailEnd len="med" w="med" type="none"/>
          </a:ln>
        </p:spPr>
      </p:cxnSp>
      <p:sp>
        <p:nvSpPr>
          <p:cNvPr id="944" name="Google Shape;944;p76"/>
          <p:cNvSpPr/>
          <p:nvPr/>
        </p:nvSpPr>
        <p:spPr>
          <a:xfrm>
            <a:off x="6719472" y="4426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5" name="Google Shape;945;p76"/>
          <p:cNvCxnSpPr>
            <a:stCxn id="942" idx="4"/>
            <a:endCxn id="944" idx="2"/>
          </p:cNvCxnSpPr>
          <p:nvPr/>
        </p:nvCxnSpPr>
        <p:spPr>
          <a:xfrm>
            <a:off x="5802650" y="4089225"/>
            <a:ext cx="916800" cy="4734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76"/>
          <p:cNvCxnSpPr>
            <a:stCxn id="940" idx="3"/>
            <a:endCxn id="944" idx="2"/>
          </p:cNvCxnSpPr>
          <p:nvPr/>
        </p:nvCxnSpPr>
        <p:spPr>
          <a:xfrm>
            <a:off x="6319300" y="4562627"/>
            <a:ext cx="400200" cy="0"/>
          </a:xfrm>
          <a:prstGeom prst="straightConnector1">
            <a:avLst/>
          </a:prstGeom>
          <a:noFill/>
          <a:ln cap="flat" cmpd="sng" w="9525">
            <a:solidFill>
              <a:schemeClr val="dk2"/>
            </a:solidFill>
            <a:prstDash val="solid"/>
            <a:round/>
            <a:headEnd len="med" w="med" type="none"/>
            <a:tailEnd len="med" w="med" type="none"/>
          </a:ln>
        </p:spPr>
      </p:cxnSp>
      <p:sp>
        <p:nvSpPr>
          <p:cNvPr id="947" name="Google Shape;947;p76"/>
          <p:cNvSpPr/>
          <p:nvPr/>
        </p:nvSpPr>
        <p:spPr>
          <a:xfrm rot="-5400000">
            <a:off x="6387275" y="2773504"/>
            <a:ext cx="962100" cy="3123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6"/>
          <p:cNvSpPr txBox="1"/>
          <p:nvPr/>
        </p:nvSpPr>
        <p:spPr>
          <a:xfrm>
            <a:off x="6953875" y="2746000"/>
            <a:ext cx="19755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push</a:t>
            </a:r>
            <a:endParaRPr sz="1200">
              <a:solidFill>
                <a:srgbClr val="666666"/>
              </a:solidFill>
            </a:endParaRPr>
          </a:p>
        </p:txBody>
      </p:sp>
      <p:sp>
        <p:nvSpPr>
          <p:cNvPr id="949" name="Google Shape;949;p76"/>
          <p:cNvSpPr/>
          <p:nvPr/>
        </p:nvSpPr>
        <p:spPr>
          <a:xfrm>
            <a:off x="2457649" y="19118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6"/>
          <p:cNvSpPr/>
          <p:nvPr/>
        </p:nvSpPr>
        <p:spPr>
          <a:xfrm>
            <a:off x="3092412" y="19118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6"/>
          <p:cNvSpPr/>
          <p:nvPr/>
        </p:nvSpPr>
        <p:spPr>
          <a:xfrm>
            <a:off x="3798697" y="19118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6"/>
          <p:cNvSpPr/>
          <p:nvPr/>
        </p:nvSpPr>
        <p:spPr>
          <a:xfrm>
            <a:off x="4433472" y="19118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3" name="Google Shape;953;p76"/>
          <p:cNvCxnSpPr>
            <a:stCxn id="949" idx="6"/>
            <a:endCxn id="950" idx="2"/>
          </p:cNvCxnSpPr>
          <p:nvPr/>
        </p:nvCxnSpPr>
        <p:spPr>
          <a:xfrm>
            <a:off x="2730049" y="20480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76"/>
          <p:cNvCxnSpPr>
            <a:stCxn id="950" idx="6"/>
            <a:endCxn id="951" idx="2"/>
          </p:cNvCxnSpPr>
          <p:nvPr/>
        </p:nvCxnSpPr>
        <p:spPr>
          <a:xfrm>
            <a:off x="3364812" y="20480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76"/>
          <p:cNvCxnSpPr>
            <a:stCxn id="951" idx="6"/>
            <a:endCxn id="952" idx="2"/>
          </p:cNvCxnSpPr>
          <p:nvPr/>
        </p:nvCxnSpPr>
        <p:spPr>
          <a:xfrm>
            <a:off x="4071097" y="2048025"/>
            <a:ext cx="362400" cy="0"/>
          </a:xfrm>
          <a:prstGeom prst="straightConnector1">
            <a:avLst/>
          </a:prstGeom>
          <a:noFill/>
          <a:ln cap="flat" cmpd="sng" w="9525">
            <a:solidFill>
              <a:schemeClr val="dk2"/>
            </a:solidFill>
            <a:prstDash val="solid"/>
            <a:round/>
            <a:headEnd len="med" w="med" type="none"/>
            <a:tailEnd len="med" w="med" type="none"/>
          </a:ln>
        </p:spPr>
      </p:cxnSp>
      <p:sp>
        <p:nvSpPr>
          <p:cNvPr id="956" name="Google Shape;956;p76"/>
          <p:cNvSpPr/>
          <p:nvPr/>
        </p:nvSpPr>
        <p:spPr>
          <a:xfrm>
            <a:off x="5201600" y="19118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7" name="Google Shape;957;p76"/>
          <p:cNvCxnSpPr>
            <a:stCxn id="952" idx="6"/>
            <a:endCxn id="956" idx="1"/>
          </p:cNvCxnSpPr>
          <p:nvPr/>
        </p:nvCxnSpPr>
        <p:spPr>
          <a:xfrm>
            <a:off x="4705872" y="2048025"/>
            <a:ext cx="495600" cy="0"/>
          </a:xfrm>
          <a:prstGeom prst="straightConnector1">
            <a:avLst/>
          </a:prstGeom>
          <a:noFill/>
          <a:ln cap="flat" cmpd="sng" w="9525">
            <a:solidFill>
              <a:schemeClr val="dk2"/>
            </a:solidFill>
            <a:prstDash val="solid"/>
            <a:round/>
            <a:headEnd len="med" w="med" type="none"/>
            <a:tailEnd len="med" w="med" type="none"/>
          </a:ln>
        </p:spPr>
      </p:cxnSp>
      <p:sp>
        <p:nvSpPr>
          <p:cNvPr id="958" name="Google Shape;958;p76"/>
          <p:cNvSpPr/>
          <p:nvPr/>
        </p:nvSpPr>
        <p:spPr>
          <a:xfrm>
            <a:off x="6046900" y="19118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9" name="Google Shape;959;p76"/>
          <p:cNvCxnSpPr>
            <a:stCxn id="956" idx="3"/>
            <a:endCxn id="958" idx="1"/>
          </p:cNvCxnSpPr>
          <p:nvPr/>
        </p:nvCxnSpPr>
        <p:spPr>
          <a:xfrm>
            <a:off x="5474000" y="2048027"/>
            <a:ext cx="573000" cy="0"/>
          </a:xfrm>
          <a:prstGeom prst="straightConnector1">
            <a:avLst/>
          </a:prstGeom>
          <a:noFill/>
          <a:ln cap="flat" cmpd="sng" w="9525">
            <a:solidFill>
              <a:schemeClr val="dk2"/>
            </a:solidFill>
            <a:prstDash val="solid"/>
            <a:round/>
            <a:headEnd len="med" w="med" type="none"/>
            <a:tailEnd len="med" w="med" type="none"/>
          </a:ln>
        </p:spPr>
      </p:cxnSp>
      <p:sp>
        <p:nvSpPr>
          <p:cNvPr id="960" name="Google Shape;960;p76"/>
          <p:cNvSpPr/>
          <p:nvPr/>
        </p:nvSpPr>
        <p:spPr>
          <a:xfrm>
            <a:off x="5490350" y="13022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1" name="Google Shape;961;p76"/>
          <p:cNvCxnSpPr>
            <a:stCxn id="952" idx="7"/>
            <a:endCxn id="960" idx="2"/>
          </p:cNvCxnSpPr>
          <p:nvPr/>
        </p:nvCxnSpPr>
        <p:spPr>
          <a:xfrm flipH="1" rot="10800000">
            <a:off x="4665979" y="1574617"/>
            <a:ext cx="824400" cy="377100"/>
          </a:xfrm>
          <a:prstGeom prst="straightConnector1">
            <a:avLst/>
          </a:prstGeom>
          <a:noFill/>
          <a:ln cap="flat" cmpd="sng" w="9525">
            <a:solidFill>
              <a:schemeClr val="dk2"/>
            </a:solidFill>
            <a:prstDash val="solid"/>
            <a:round/>
            <a:headEnd len="med" w="med" type="none"/>
            <a:tailEnd len="med" w="med" type="none"/>
          </a:ln>
        </p:spPr>
      </p:cxnSp>
      <p:sp>
        <p:nvSpPr>
          <p:cNvPr id="962" name="Google Shape;962;p76"/>
          <p:cNvSpPr/>
          <p:nvPr/>
        </p:nvSpPr>
        <p:spPr>
          <a:xfrm>
            <a:off x="6719472" y="19118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3" name="Google Shape;963;p76"/>
          <p:cNvCxnSpPr>
            <a:stCxn id="960" idx="4"/>
            <a:endCxn id="962" idx="2"/>
          </p:cNvCxnSpPr>
          <p:nvPr/>
        </p:nvCxnSpPr>
        <p:spPr>
          <a:xfrm>
            <a:off x="5802650" y="1574625"/>
            <a:ext cx="916800" cy="4734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76"/>
          <p:cNvCxnSpPr>
            <a:stCxn id="958" idx="3"/>
            <a:endCxn id="962" idx="2"/>
          </p:cNvCxnSpPr>
          <p:nvPr/>
        </p:nvCxnSpPr>
        <p:spPr>
          <a:xfrm>
            <a:off x="6319300" y="2048027"/>
            <a:ext cx="400200" cy="0"/>
          </a:xfrm>
          <a:prstGeom prst="straightConnector1">
            <a:avLst/>
          </a:prstGeom>
          <a:noFill/>
          <a:ln cap="flat" cmpd="sng" w="9525">
            <a:solidFill>
              <a:schemeClr val="dk2"/>
            </a:solidFill>
            <a:prstDash val="solid"/>
            <a:round/>
            <a:headEnd len="med" w="med" type="none"/>
            <a:tailEnd len="med" w="med" type="none"/>
          </a:ln>
        </p:spPr>
      </p:cxnSp>
      <p:sp>
        <p:nvSpPr>
          <p:cNvPr id="965" name="Google Shape;965;p76"/>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6"/>
          <p:cNvSpPr/>
          <p:nvPr/>
        </p:nvSpPr>
        <p:spPr>
          <a:xfrm>
            <a:off x="6550924" y="4815000"/>
            <a:ext cx="573000" cy="272400"/>
          </a:xfrm>
          <a:prstGeom prst="wedgeRectCallout">
            <a:avLst>
              <a:gd fmla="val 11540" name="adj1"/>
              <a:gd fmla="val -8085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Merge</a:t>
            </a:r>
            <a:endParaRPr sz="1000">
              <a:solidFill>
                <a:srgbClr val="666666"/>
              </a:solidFill>
            </a:endParaRPr>
          </a:p>
        </p:txBody>
      </p:sp>
      <p:sp>
        <p:nvSpPr>
          <p:cNvPr id="967" name="Google Shape;967;p76"/>
          <p:cNvSpPr/>
          <p:nvPr/>
        </p:nvSpPr>
        <p:spPr>
          <a:xfrm>
            <a:off x="4777447" y="4814997"/>
            <a:ext cx="728700" cy="2724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a.txt 変更</a:t>
            </a:r>
            <a:endParaRPr sz="1000">
              <a:solidFill>
                <a:srgbClr val="666666"/>
              </a:solidFill>
            </a:endParaRPr>
          </a:p>
        </p:txBody>
      </p:sp>
      <p:sp>
        <p:nvSpPr>
          <p:cNvPr id="968" name="Google Shape;968;p76"/>
          <p:cNvSpPr/>
          <p:nvPr/>
        </p:nvSpPr>
        <p:spPr>
          <a:xfrm>
            <a:off x="5709422" y="4814997"/>
            <a:ext cx="728700" cy="2724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b.txt 変更</a:t>
            </a:r>
            <a:endParaRPr sz="1000">
              <a:solidFill>
                <a:srgbClr val="666666"/>
              </a:solidFill>
            </a:endParaRPr>
          </a:p>
        </p:txBody>
      </p:sp>
      <p:sp>
        <p:nvSpPr>
          <p:cNvPr id="969" name="Google Shape;969;p76"/>
          <p:cNvSpPr/>
          <p:nvPr/>
        </p:nvSpPr>
        <p:spPr>
          <a:xfrm>
            <a:off x="5106350" y="3535786"/>
            <a:ext cx="728700" cy="196800"/>
          </a:xfrm>
          <a:prstGeom prst="wedgeRectCallout">
            <a:avLst>
              <a:gd fmla="val 24496" name="adj1"/>
              <a:gd fmla="val 7910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
        <p:nvSpPr>
          <p:cNvPr id="970" name="Google Shape;970;p76"/>
          <p:cNvSpPr/>
          <p:nvPr/>
        </p:nvSpPr>
        <p:spPr>
          <a:xfrm>
            <a:off x="6550924" y="1490550"/>
            <a:ext cx="573000" cy="272400"/>
          </a:xfrm>
          <a:prstGeom prst="wedgeRectCallout">
            <a:avLst>
              <a:gd fmla="val -1086" name="adj1"/>
              <a:gd fmla="val 8335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Merge</a:t>
            </a:r>
            <a:endParaRPr sz="1000">
              <a:solidFill>
                <a:srgbClr val="666666"/>
              </a:solidFill>
            </a:endParaRPr>
          </a:p>
        </p:txBody>
      </p:sp>
      <p:sp>
        <p:nvSpPr>
          <p:cNvPr id="971" name="Google Shape;971;p76"/>
          <p:cNvSpPr/>
          <p:nvPr/>
        </p:nvSpPr>
        <p:spPr>
          <a:xfrm>
            <a:off x="4777447" y="2300397"/>
            <a:ext cx="728700" cy="2724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a.txt 変更</a:t>
            </a:r>
            <a:endParaRPr sz="1000">
              <a:solidFill>
                <a:srgbClr val="666666"/>
              </a:solidFill>
            </a:endParaRPr>
          </a:p>
        </p:txBody>
      </p:sp>
      <p:sp>
        <p:nvSpPr>
          <p:cNvPr id="972" name="Google Shape;972;p76"/>
          <p:cNvSpPr/>
          <p:nvPr/>
        </p:nvSpPr>
        <p:spPr>
          <a:xfrm>
            <a:off x="5709422" y="2300397"/>
            <a:ext cx="728700" cy="272400"/>
          </a:xfrm>
          <a:prstGeom prst="wedgeRectCallout">
            <a:avLst>
              <a:gd fmla="val 20087" name="adj1"/>
              <a:gd fmla="val -78722"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b.txt 変更</a:t>
            </a:r>
            <a:endParaRPr sz="1000">
              <a:solidFill>
                <a:srgbClr val="666666"/>
              </a:solidFill>
            </a:endParaRPr>
          </a:p>
        </p:txBody>
      </p:sp>
      <p:sp>
        <p:nvSpPr>
          <p:cNvPr id="973" name="Google Shape;973;p76"/>
          <p:cNvSpPr/>
          <p:nvPr/>
        </p:nvSpPr>
        <p:spPr>
          <a:xfrm>
            <a:off x="5106350" y="1021186"/>
            <a:ext cx="728700" cy="196800"/>
          </a:xfrm>
          <a:prstGeom prst="wedgeRectCallout">
            <a:avLst>
              <a:gd fmla="val 24496" name="adj1"/>
              <a:gd fmla="val 7910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
        <p:nvSpPr>
          <p:cNvPr id="974" name="Google Shape;974;p76"/>
          <p:cNvSpPr/>
          <p:nvPr/>
        </p:nvSpPr>
        <p:spPr>
          <a:xfrm>
            <a:off x="6279650" y="2236050"/>
            <a:ext cx="1432200" cy="1432200"/>
          </a:xfrm>
          <a:prstGeom prst="donut">
            <a:avLst>
              <a:gd fmla="val 6348" name="adj"/>
            </a:avLst>
          </a:prstGeom>
          <a:solidFill>
            <a:srgbClr val="00FF00"/>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8" name="Shape 978"/>
        <p:cNvGrpSpPr/>
        <p:nvPr/>
      </p:nvGrpSpPr>
      <p:grpSpPr>
        <a:xfrm>
          <a:off x="0" y="0"/>
          <a:ext cx="0" cy="0"/>
          <a:chOff x="0" y="0"/>
          <a:chExt cx="0" cy="0"/>
        </a:xfrm>
      </p:grpSpPr>
      <p:sp>
        <p:nvSpPr>
          <p:cNvPr id="979" name="Google Shape;979;p77"/>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pull が</a:t>
            </a:r>
            <a:r>
              <a:rPr lang="ja"/>
              <a:t>成功</a:t>
            </a:r>
            <a:r>
              <a:rPr lang="ja"/>
              <a:t>するケース</a:t>
            </a:r>
            <a:endParaRPr/>
          </a:p>
        </p:txBody>
      </p:sp>
      <p:sp>
        <p:nvSpPr>
          <p:cNvPr id="980" name="Google Shape;980;p77"/>
          <p:cNvSpPr/>
          <p:nvPr/>
        </p:nvSpPr>
        <p:spPr>
          <a:xfrm>
            <a:off x="2083975" y="1170375"/>
            <a:ext cx="6748200" cy="962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リモートリポジトリ</a:t>
            </a:r>
            <a:endParaRPr>
              <a:solidFill>
                <a:srgbClr val="666666"/>
              </a:solidFill>
              <a:latin typeface="Verdana"/>
              <a:ea typeface="Verdana"/>
              <a:cs typeface="Verdana"/>
              <a:sym typeface="Verdana"/>
            </a:endParaRPr>
          </a:p>
        </p:txBody>
      </p:sp>
      <p:sp>
        <p:nvSpPr>
          <p:cNvPr id="981" name="Google Shape;981;p77"/>
          <p:cNvSpPr/>
          <p:nvPr/>
        </p:nvSpPr>
        <p:spPr>
          <a:xfrm>
            <a:off x="2083975" y="3515600"/>
            <a:ext cx="6748200" cy="9264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982" name="Google Shape;982;p77"/>
          <p:cNvSpPr/>
          <p:nvPr/>
        </p:nvSpPr>
        <p:spPr>
          <a:xfrm>
            <a:off x="2457649"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7"/>
          <p:cNvSpPr/>
          <p:nvPr/>
        </p:nvSpPr>
        <p:spPr>
          <a:xfrm>
            <a:off x="309241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77"/>
          <p:cNvSpPr/>
          <p:nvPr/>
        </p:nvSpPr>
        <p:spPr>
          <a:xfrm>
            <a:off x="3798697"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77"/>
          <p:cNvSpPr/>
          <p:nvPr/>
        </p:nvSpPr>
        <p:spPr>
          <a:xfrm>
            <a:off x="443347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6" name="Google Shape;986;p77"/>
          <p:cNvCxnSpPr>
            <a:stCxn id="982" idx="6"/>
            <a:endCxn id="983" idx="2"/>
          </p:cNvCxnSpPr>
          <p:nvPr/>
        </p:nvCxnSpPr>
        <p:spPr>
          <a:xfrm>
            <a:off x="2730049" y="1819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987" name="Google Shape;987;p77"/>
          <p:cNvCxnSpPr>
            <a:stCxn id="983" idx="6"/>
            <a:endCxn id="984" idx="2"/>
          </p:cNvCxnSpPr>
          <p:nvPr/>
        </p:nvCxnSpPr>
        <p:spPr>
          <a:xfrm>
            <a:off x="3364812" y="1819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988" name="Google Shape;988;p77"/>
          <p:cNvCxnSpPr>
            <a:stCxn id="984" idx="6"/>
            <a:endCxn id="985" idx="2"/>
          </p:cNvCxnSpPr>
          <p:nvPr/>
        </p:nvCxnSpPr>
        <p:spPr>
          <a:xfrm>
            <a:off x="4071097" y="1819425"/>
            <a:ext cx="362400" cy="0"/>
          </a:xfrm>
          <a:prstGeom prst="straightConnector1">
            <a:avLst/>
          </a:prstGeom>
          <a:noFill/>
          <a:ln cap="flat" cmpd="sng" w="9525">
            <a:solidFill>
              <a:schemeClr val="dk2"/>
            </a:solidFill>
            <a:prstDash val="solid"/>
            <a:round/>
            <a:headEnd len="med" w="med" type="none"/>
            <a:tailEnd len="med" w="med" type="none"/>
          </a:ln>
        </p:spPr>
      </p:cxnSp>
      <p:sp>
        <p:nvSpPr>
          <p:cNvPr id="989" name="Google Shape;989;p77"/>
          <p:cNvSpPr/>
          <p:nvPr/>
        </p:nvSpPr>
        <p:spPr>
          <a:xfrm>
            <a:off x="2457649"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77"/>
          <p:cNvSpPr/>
          <p:nvPr/>
        </p:nvSpPr>
        <p:spPr>
          <a:xfrm>
            <a:off x="309241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77"/>
          <p:cNvSpPr/>
          <p:nvPr/>
        </p:nvSpPr>
        <p:spPr>
          <a:xfrm>
            <a:off x="3798697"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77"/>
          <p:cNvSpPr/>
          <p:nvPr/>
        </p:nvSpPr>
        <p:spPr>
          <a:xfrm>
            <a:off x="443347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3" name="Google Shape;993;p77"/>
          <p:cNvCxnSpPr>
            <a:stCxn id="989" idx="6"/>
            <a:endCxn id="990" idx="2"/>
          </p:cNvCxnSpPr>
          <p:nvPr/>
        </p:nvCxnSpPr>
        <p:spPr>
          <a:xfrm>
            <a:off x="2730049" y="4105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77"/>
          <p:cNvCxnSpPr>
            <a:stCxn id="990" idx="6"/>
            <a:endCxn id="991" idx="2"/>
          </p:cNvCxnSpPr>
          <p:nvPr/>
        </p:nvCxnSpPr>
        <p:spPr>
          <a:xfrm>
            <a:off x="3364812" y="4105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77"/>
          <p:cNvCxnSpPr>
            <a:stCxn id="991" idx="6"/>
            <a:endCxn id="992" idx="2"/>
          </p:cNvCxnSpPr>
          <p:nvPr/>
        </p:nvCxnSpPr>
        <p:spPr>
          <a:xfrm>
            <a:off x="4071097" y="4105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77"/>
          <p:cNvCxnSpPr>
            <a:stCxn id="985" idx="6"/>
            <a:endCxn id="997" idx="1"/>
          </p:cNvCxnSpPr>
          <p:nvPr/>
        </p:nvCxnSpPr>
        <p:spPr>
          <a:xfrm>
            <a:off x="4705872" y="1819425"/>
            <a:ext cx="862500" cy="0"/>
          </a:xfrm>
          <a:prstGeom prst="straightConnector1">
            <a:avLst/>
          </a:prstGeom>
          <a:noFill/>
          <a:ln cap="flat" cmpd="sng" w="9525">
            <a:solidFill>
              <a:schemeClr val="dk2"/>
            </a:solidFill>
            <a:prstDash val="solid"/>
            <a:round/>
            <a:headEnd len="med" w="med" type="none"/>
            <a:tailEnd len="med" w="med" type="none"/>
          </a:ln>
        </p:spPr>
      </p:cxnSp>
      <p:sp>
        <p:nvSpPr>
          <p:cNvPr id="998" name="Google Shape;998;p77"/>
          <p:cNvSpPr/>
          <p:nvPr/>
        </p:nvSpPr>
        <p:spPr>
          <a:xfrm rot="5400000">
            <a:off x="5058050" y="2667900"/>
            <a:ext cx="11442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77"/>
          <p:cNvSpPr txBox="1"/>
          <p:nvPr/>
        </p:nvSpPr>
        <p:spPr>
          <a:xfrm>
            <a:off x="4815525" y="2596942"/>
            <a:ext cx="643200" cy="454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ja" sz="1200">
                <a:solidFill>
                  <a:srgbClr val="666666"/>
                </a:solidFill>
              </a:rPr>
              <a:t>pull</a:t>
            </a:r>
            <a:endParaRPr sz="1200">
              <a:solidFill>
                <a:srgbClr val="666666"/>
              </a:solidFill>
            </a:endParaRPr>
          </a:p>
        </p:txBody>
      </p:sp>
      <p:sp>
        <p:nvSpPr>
          <p:cNvPr id="997" name="Google Shape;997;p77"/>
          <p:cNvSpPr/>
          <p:nvPr/>
        </p:nvSpPr>
        <p:spPr>
          <a:xfrm>
            <a:off x="5490350" y="16832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7"/>
          <p:cNvSpPr/>
          <p:nvPr/>
        </p:nvSpPr>
        <p:spPr>
          <a:xfrm>
            <a:off x="4908050" y="2083650"/>
            <a:ext cx="1432200" cy="1432200"/>
          </a:xfrm>
          <a:prstGeom prst="donut">
            <a:avLst>
              <a:gd fmla="val 6348" name="adj"/>
            </a:avLst>
          </a:prstGeom>
          <a:solidFill>
            <a:srgbClr val="00FF00"/>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77"/>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77"/>
          <p:cNvSpPr/>
          <p:nvPr/>
        </p:nvSpPr>
        <p:spPr>
          <a:xfrm>
            <a:off x="5106350" y="1325986"/>
            <a:ext cx="728700" cy="196800"/>
          </a:xfrm>
          <a:prstGeom prst="wedgeRectCallout">
            <a:avLst>
              <a:gd fmla="val 24496" name="adj1"/>
              <a:gd fmla="val 7910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6" name="Shape 1006"/>
        <p:cNvGrpSpPr/>
        <p:nvPr/>
      </p:nvGrpSpPr>
      <p:grpSpPr>
        <a:xfrm>
          <a:off x="0" y="0"/>
          <a:ext cx="0" cy="0"/>
          <a:chOff x="0" y="0"/>
          <a:chExt cx="0" cy="0"/>
        </a:xfrm>
      </p:grpSpPr>
      <p:sp>
        <p:nvSpPr>
          <p:cNvPr id="1007" name="Google Shape;1007;p78"/>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pull が成功するケース</a:t>
            </a:r>
            <a:endParaRPr/>
          </a:p>
        </p:txBody>
      </p:sp>
      <p:sp>
        <p:nvSpPr>
          <p:cNvPr id="1008" name="Google Shape;1008;p78"/>
          <p:cNvSpPr/>
          <p:nvPr/>
        </p:nvSpPr>
        <p:spPr>
          <a:xfrm>
            <a:off x="2083975" y="1170375"/>
            <a:ext cx="6748200" cy="962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リモートリポジトリ</a:t>
            </a:r>
            <a:endParaRPr>
              <a:solidFill>
                <a:srgbClr val="666666"/>
              </a:solidFill>
              <a:latin typeface="Verdana"/>
              <a:ea typeface="Verdana"/>
              <a:cs typeface="Verdana"/>
              <a:sym typeface="Verdana"/>
            </a:endParaRPr>
          </a:p>
        </p:txBody>
      </p:sp>
      <p:sp>
        <p:nvSpPr>
          <p:cNvPr id="1009" name="Google Shape;1009;p78"/>
          <p:cNvSpPr/>
          <p:nvPr/>
        </p:nvSpPr>
        <p:spPr>
          <a:xfrm>
            <a:off x="2083975" y="3515600"/>
            <a:ext cx="6748200" cy="9264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1010" name="Google Shape;1010;p78"/>
          <p:cNvSpPr/>
          <p:nvPr/>
        </p:nvSpPr>
        <p:spPr>
          <a:xfrm>
            <a:off x="2457649"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8"/>
          <p:cNvSpPr/>
          <p:nvPr/>
        </p:nvSpPr>
        <p:spPr>
          <a:xfrm>
            <a:off x="309241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8"/>
          <p:cNvSpPr/>
          <p:nvPr/>
        </p:nvSpPr>
        <p:spPr>
          <a:xfrm>
            <a:off x="3798697"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78"/>
          <p:cNvSpPr/>
          <p:nvPr/>
        </p:nvSpPr>
        <p:spPr>
          <a:xfrm>
            <a:off x="443347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4" name="Google Shape;1014;p78"/>
          <p:cNvCxnSpPr>
            <a:stCxn id="1010" idx="6"/>
            <a:endCxn id="1011" idx="2"/>
          </p:cNvCxnSpPr>
          <p:nvPr/>
        </p:nvCxnSpPr>
        <p:spPr>
          <a:xfrm>
            <a:off x="2730049" y="1819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78"/>
          <p:cNvCxnSpPr>
            <a:stCxn id="1011" idx="6"/>
            <a:endCxn id="1012" idx="2"/>
          </p:cNvCxnSpPr>
          <p:nvPr/>
        </p:nvCxnSpPr>
        <p:spPr>
          <a:xfrm>
            <a:off x="3364812" y="1819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78"/>
          <p:cNvCxnSpPr>
            <a:stCxn id="1012" idx="6"/>
            <a:endCxn id="1013" idx="2"/>
          </p:cNvCxnSpPr>
          <p:nvPr/>
        </p:nvCxnSpPr>
        <p:spPr>
          <a:xfrm>
            <a:off x="4071097" y="1819425"/>
            <a:ext cx="362400" cy="0"/>
          </a:xfrm>
          <a:prstGeom prst="straightConnector1">
            <a:avLst/>
          </a:prstGeom>
          <a:noFill/>
          <a:ln cap="flat" cmpd="sng" w="9525">
            <a:solidFill>
              <a:schemeClr val="dk2"/>
            </a:solidFill>
            <a:prstDash val="solid"/>
            <a:round/>
            <a:headEnd len="med" w="med" type="none"/>
            <a:tailEnd len="med" w="med" type="none"/>
          </a:ln>
        </p:spPr>
      </p:cxnSp>
      <p:sp>
        <p:nvSpPr>
          <p:cNvPr id="1017" name="Google Shape;1017;p78"/>
          <p:cNvSpPr/>
          <p:nvPr/>
        </p:nvSpPr>
        <p:spPr>
          <a:xfrm>
            <a:off x="2457649"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78"/>
          <p:cNvSpPr/>
          <p:nvPr/>
        </p:nvSpPr>
        <p:spPr>
          <a:xfrm>
            <a:off x="309241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78"/>
          <p:cNvSpPr/>
          <p:nvPr/>
        </p:nvSpPr>
        <p:spPr>
          <a:xfrm>
            <a:off x="3798697"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78"/>
          <p:cNvSpPr/>
          <p:nvPr/>
        </p:nvSpPr>
        <p:spPr>
          <a:xfrm>
            <a:off x="443347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1" name="Google Shape;1021;p78"/>
          <p:cNvCxnSpPr>
            <a:stCxn id="1017" idx="6"/>
            <a:endCxn id="1018" idx="2"/>
          </p:cNvCxnSpPr>
          <p:nvPr/>
        </p:nvCxnSpPr>
        <p:spPr>
          <a:xfrm>
            <a:off x="2730049" y="4105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78"/>
          <p:cNvCxnSpPr>
            <a:stCxn id="1018" idx="6"/>
            <a:endCxn id="1019" idx="2"/>
          </p:cNvCxnSpPr>
          <p:nvPr/>
        </p:nvCxnSpPr>
        <p:spPr>
          <a:xfrm>
            <a:off x="3364812" y="4105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78"/>
          <p:cNvCxnSpPr>
            <a:stCxn id="1019" idx="6"/>
            <a:endCxn id="1020" idx="2"/>
          </p:cNvCxnSpPr>
          <p:nvPr/>
        </p:nvCxnSpPr>
        <p:spPr>
          <a:xfrm>
            <a:off x="4071097" y="4105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78"/>
          <p:cNvCxnSpPr>
            <a:stCxn id="1013" idx="6"/>
            <a:endCxn id="1025" idx="1"/>
          </p:cNvCxnSpPr>
          <p:nvPr/>
        </p:nvCxnSpPr>
        <p:spPr>
          <a:xfrm>
            <a:off x="4705872" y="1819425"/>
            <a:ext cx="862500" cy="0"/>
          </a:xfrm>
          <a:prstGeom prst="straightConnector1">
            <a:avLst/>
          </a:prstGeom>
          <a:noFill/>
          <a:ln cap="flat" cmpd="sng" w="9525">
            <a:solidFill>
              <a:schemeClr val="dk2"/>
            </a:solidFill>
            <a:prstDash val="solid"/>
            <a:round/>
            <a:headEnd len="med" w="med" type="none"/>
            <a:tailEnd len="med" w="med" type="none"/>
          </a:ln>
        </p:spPr>
      </p:cxnSp>
      <p:sp>
        <p:nvSpPr>
          <p:cNvPr id="1026" name="Google Shape;1026;p78"/>
          <p:cNvSpPr/>
          <p:nvPr/>
        </p:nvSpPr>
        <p:spPr>
          <a:xfrm rot="5400000">
            <a:off x="5058050" y="2667900"/>
            <a:ext cx="11442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8"/>
          <p:cNvSpPr txBox="1"/>
          <p:nvPr/>
        </p:nvSpPr>
        <p:spPr>
          <a:xfrm>
            <a:off x="4815525" y="2596942"/>
            <a:ext cx="643200" cy="454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ja" sz="1200">
                <a:solidFill>
                  <a:srgbClr val="666666"/>
                </a:solidFill>
              </a:rPr>
              <a:t>pull</a:t>
            </a:r>
            <a:endParaRPr sz="1200">
              <a:solidFill>
                <a:srgbClr val="666666"/>
              </a:solidFill>
            </a:endParaRPr>
          </a:p>
        </p:txBody>
      </p:sp>
      <p:sp>
        <p:nvSpPr>
          <p:cNvPr id="1025" name="Google Shape;1025;p78"/>
          <p:cNvSpPr/>
          <p:nvPr/>
        </p:nvSpPr>
        <p:spPr>
          <a:xfrm>
            <a:off x="5490350" y="16832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8"/>
          <p:cNvSpPr/>
          <p:nvPr/>
        </p:nvSpPr>
        <p:spPr>
          <a:xfrm>
            <a:off x="4908050" y="2083650"/>
            <a:ext cx="1432200" cy="1432200"/>
          </a:xfrm>
          <a:prstGeom prst="donut">
            <a:avLst>
              <a:gd fmla="val 6348" name="adj"/>
            </a:avLst>
          </a:prstGeom>
          <a:solidFill>
            <a:srgbClr val="00FF00"/>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9" name="Google Shape;1029;p78"/>
          <p:cNvCxnSpPr>
            <a:stCxn id="1020" idx="6"/>
            <a:endCxn id="1030" idx="1"/>
          </p:cNvCxnSpPr>
          <p:nvPr/>
        </p:nvCxnSpPr>
        <p:spPr>
          <a:xfrm>
            <a:off x="4705872" y="4105425"/>
            <a:ext cx="862500" cy="0"/>
          </a:xfrm>
          <a:prstGeom prst="straightConnector1">
            <a:avLst/>
          </a:prstGeom>
          <a:noFill/>
          <a:ln cap="flat" cmpd="sng" w="9525">
            <a:solidFill>
              <a:schemeClr val="dk2"/>
            </a:solidFill>
            <a:prstDash val="solid"/>
            <a:round/>
            <a:headEnd len="med" w="med" type="none"/>
            <a:tailEnd len="med" w="med" type="none"/>
          </a:ln>
        </p:spPr>
      </p:cxnSp>
      <p:sp>
        <p:nvSpPr>
          <p:cNvPr id="1030" name="Google Shape;1030;p78"/>
          <p:cNvSpPr/>
          <p:nvPr/>
        </p:nvSpPr>
        <p:spPr>
          <a:xfrm>
            <a:off x="5490350" y="39692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78"/>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78"/>
          <p:cNvSpPr/>
          <p:nvPr/>
        </p:nvSpPr>
        <p:spPr>
          <a:xfrm>
            <a:off x="5106350" y="1325986"/>
            <a:ext cx="728700" cy="196800"/>
          </a:xfrm>
          <a:prstGeom prst="wedgeRectCallout">
            <a:avLst>
              <a:gd fmla="val 24496" name="adj1"/>
              <a:gd fmla="val 7910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
        <p:nvSpPr>
          <p:cNvPr id="1033" name="Google Shape;1033;p78"/>
          <p:cNvSpPr/>
          <p:nvPr/>
        </p:nvSpPr>
        <p:spPr>
          <a:xfrm>
            <a:off x="5106350" y="4418039"/>
            <a:ext cx="728700" cy="196800"/>
          </a:xfrm>
          <a:prstGeom prst="wedgeRectCallout">
            <a:avLst>
              <a:gd fmla="val 25683" name="adj1"/>
              <a:gd fmla="val -82934"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pull</a:t>
            </a:r>
            <a:r>
              <a:rPr lang="ja"/>
              <a:t> が失敗するケース</a:t>
            </a:r>
            <a:endParaRPr/>
          </a:p>
        </p:txBody>
      </p:sp>
      <p:sp>
        <p:nvSpPr>
          <p:cNvPr id="1039" name="Google Shape;1039;p79"/>
          <p:cNvSpPr/>
          <p:nvPr/>
        </p:nvSpPr>
        <p:spPr>
          <a:xfrm>
            <a:off x="2083975" y="1170375"/>
            <a:ext cx="6748200" cy="962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リモートリポジトリ</a:t>
            </a:r>
            <a:endParaRPr>
              <a:solidFill>
                <a:srgbClr val="666666"/>
              </a:solidFill>
              <a:latin typeface="Verdana"/>
              <a:ea typeface="Verdana"/>
              <a:cs typeface="Verdana"/>
              <a:sym typeface="Verdana"/>
            </a:endParaRPr>
          </a:p>
        </p:txBody>
      </p:sp>
      <p:sp>
        <p:nvSpPr>
          <p:cNvPr id="1040" name="Google Shape;1040;p79"/>
          <p:cNvSpPr/>
          <p:nvPr/>
        </p:nvSpPr>
        <p:spPr>
          <a:xfrm>
            <a:off x="2083975" y="3515600"/>
            <a:ext cx="6748200" cy="9264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1041" name="Google Shape;1041;p79"/>
          <p:cNvSpPr/>
          <p:nvPr/>
        </p:nvSpPr>
        <p:spPr>
          <a:xfrm>
            <a:off x="2457649"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9"/>
          <p:cNvSpPr/>
          <p:nvPr/>
        </p:nvSpPr>
        <p:spPr>
          <a:xfrm>
            <a:off x="309241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9"/>
          <p:cNvSpPr/>
          <p:nvPr/>
        </p:nvSpPr>
        <p:spPr>
          <a:xfrm>
            <a:off x="3798697"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9"/>
          <p:cNvSpPr/>
          <p:nvPr/>
        </p:nvSpPr>
        <p:spPr>
          <a:xfrm>
            <a:off x="443347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5" name="Google Shape;1045;p79"/>
          <p:cNvCxnSpPr>
            <a:stCxn id="1041" idx="6"/>
            <a:endCxn id="1042" idx="2"/>
          </p:cNvCxnSpPr>
          <p:nvPr/>
        </p:nvCxnSpPr>
        <p:spPr>
          <a:xfrm>
            <a:off x="2730049" y="1819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79"/>
          <p:cNvCxnSpPr>
            <a:stCxn id="1042" idx="6"/>
            <a:endCxn id="1043" idx="2"/>
          </p:cNvCxnSpPr>
          <p:nvPr/>
        </p:nvCxnSpPr>
        <p:spPr>
          <a:xfrm>
            <a:off x="3364812" y="1819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047" name="Google Shape;1047;p79"/>
          <p:cNvCxnSpPr>
            <a:stCxn id="1043" idx="6"/>
            <a:endCxn id="1044" idx="2"/>
          </p:cNvCxnSpPr>
          <p:nvPr/>
        </p:nvCxnSpPr>
        <p:spPr>
          <a:xfrm>
            <a:off x="4071097" y="1819425"/>
            <a:ext cx="362400" cy="0"/>
          </a:xfrm>
          <a:prstGeom prst="straightConnector1">
            <a:avLst/>
          </a:prstGeom>
          <a:noFill/>
          <a:ln cap="flat" cmpd="sng" w="9525">
            <a:solidFill>
              <a:schemeClr val="dk2"/>
            </a:solidFill>
            <a:prstDash val="solid"/>
            <a:round/>
            <a:headEnd len="med" w="med" type="none"/>
            <a:tailEnd len="med" w="med" type="none"/>
          </a:ln>
        </p:spPr>
      </p:cxnSp>
      <p:sp>
        <p:nvSpPr>
          <p:cNvPr id="1048" name="Google Shape;1048;p79"/>
          <p:cNvSpPr/>
          <p:nvPr/>
        </p:nvSpPr>
        <p:spPr>
          <a:xfrm>
            <a:off x="2457649"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79"/>
          <p:cNvSpPr/>
          <p:nvPr/>
        </p:nvSpPr>
        <p:spPr>
          <a:xfrm>
            <a:off x="309241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9"/>
          <p:cNvSpPr/>
          <p:nvPr/>
        </p:nvSpPr>
        <p:spPr>
          <a:xfrm>
            <a:off x="3798697"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9"/>
          <p:cNvSpPr/>
          <p:nvPr/>
        </p:nvSpPr>
        <p:spPr>
          <a:xfrm>
            <a:off x="443347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2" name="Google Shape;1052;p79"/>
          <p:cNvCxnSpPr>
            <a:stCxn id="1048" idx="6"/>
            <a:endCxn id="1049" idx="2"/>
          </p:cNvCxnSpPr>
          <p:nvPr/>
        </p:nvCxnSpPr>
        <p:spPr>
          <a:xfrm>
            <a:off x="2730049" y="4105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79"/>
          <p:cNvCxnSpPr>
            <a:stCxn id="1049" idx="6"/>
            <a:endCxn id="1050" idx="2"/>
          </p:cNvCxnSpPr>
          <p:nvPr/>
        </p:nvCxnSpPr>
        <p:spPr>
          <a:xfrm>
            <a:off x="3364812" y="4105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79"/>
          <p:cNvCxnSpPr>
            <a:stCxn id="1050" idx="6"/>
            <a:endCxn id="1051" idx="2"/>
          </p:cNvCxnSpPr>
          <p:nvPr/>
        </p:nvCxnSpPr>
        <p:spPr>
          <a:xfrm>
            <a:off x="4071097" y="4105425"/>
            <a:ext cx="362400" cy="0"/>
          </a:xfrm>
          <a:prstGeom prst="straightConnector1">
            <a:avLst/>
          </a:prstGeom>
          <a:noFill/>
          <a:ln cap="flat" cmpd="sng" w="9525">
            <a:solidFill>
              <a:schemeClr val="dk2"/>
            </a:solidFill>
            <a:prstDash val="solid"/>
            <a:round/>
            <a:headEnd len="med" w="med" type="none"/>
            <a:tailEnd len="med" w="med" type="none"/>
          </a:ln>
        </p:spPr>
      </p:cxnSp>
      <p:sp>
        <p:nvSpPr>
          <p:cNvPr id="1055" name="Google Shape;1055;p79"/>
          <p:cNvSpPr/>
          <p:nvPr/>
        </p:nvSpPr>
        <p:spPr>
          <a:xfrm>
            <a:off x="5201600" y="39692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79"/>
          <p:cNvCxnSpPr>
            <a:stCxn id="1051" idx="6"/>
            <a:endCxn id="1055" idx="1"/>
          </p:cNvCxnSpPr>
          <p:nvPr/>
        </p:nvCxnSpPr>
        <p:spPr>
          <a:xfrm>
            <a:off x="4705872" y="4105425"/>
            <a:ext cx="495600" cy="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79"/>
          <p:cNvCxnSpPr>
            <a:stCxn id="1044" idx="6"/>
            <a:endCxn id="1058" idx="1"/>
          </p:cNvCxnSpPr>
          <p:nvPr/>
        </p:nvCxnSpPr>
        <p:spPr>
          <a:xfrm>
            <a:off x="4705872" y="1819425"/>
            <a:ext cx="1091100" cy="0"/>
          </a:xfrm>
          <a:prstGeom prst="straightConnector1">
            <a:avLst/>
          </a:prstGeom>
          <a:noFill/>
          <a:ln cap="flat" cmpd="sng" w="9525">
            <a:solidFill>
              <a:schemeClr val="dk2"/>
            </a:solidFill>
            <a:prstDash val="solid"/>
            <a:round/>
            <a:headEnd len="med" w="med" type="none"/>
            <a:tailEnd len="med" w="med" type="none"/>
          </a:ln>
        </p:spPr>
      </p:cxnSp>
      <p:sp>
        <p:nvSpPr>
          <p:cNvPr id="1059" name="Google Shape;1059;p79"/>
          <p:cNvSpPr/>
          <p:nvPr/>
        </p:nvSpPr>
        <p:spPr>
          <a:xfrm rot="5400000">
            <a:off x="5362850" y="2667900"/>
            <a:ext cx="11442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79"/>
          <p:cNvSpPr txBox="1"/>
          <p:nvPr/>
        </p:nvSpPr>
        <p:spPr>
          <a:xfrm>
            <a:off x="5120325" y="2673142"/>
            <a:ext cx="643200" cy="454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ja" sz="1200">
                <a:solidFill>
                  <a:srgbClr val="666666"/>
                </a:solidFill>
              </a:rPr>
              <a:t>pull</a:t>
            </a:r>
            <a:endParaRPr sz="1200">
              <a:solidFill>
                <a:srgbClr val="666666"/>
              </a:solidFill>
            </a:endParaRPr>
          </a:p>
        </p:txBody>
      </p:sp>
      <p:sp>
        <p:nvSpPr>
          <p:cNvPr id="1058" name="Google Shape;1058;p79"/>
          <p:cNvSpPr/>
          <p:nvPr/>
        </p:nvSpPr>
        <p:spPr>
          <a:xfrm>
            <a:off x="5718950" y="16832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79"/>
          <p:cNvSpPr/>
          <p:nvPr/>
        </p:nvSpPr>
        <p:spPr>
          <a:xfrm>
            <a:off x="7095900" y="2414525"/>
            <a:ext cx="1985100" cy="819000"/>
          </a:xfrm>
          <a:prstGeom prst="wedgeRectCallout">
            <a:avLst>
              <a:gd fmla="val -58576" name="adj1"/>
              <a:gd fmla="val -1751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solidFill>
                  <a:srgbClr val="666666"/>
                </a:solidFill>
              </a:rPr>
              <a:t>同じファイルの同じ位置を編集してしまっている（コンフリクトの発生）</a:t>
            </a:r>
            <a:endParaRPr sz="1200">
              <a:solidFill>
                <a:srgbClr val="666666"/>
              </a:solidFill>
            </a:endParaRPr>
          </a:p>
        </p:txBody>
      </p:sp>
      <p:cxnSp>
        <p:nvCxnSpPr>
          <p:cNvPr id="1062" name="Google Shape;1062;p79"/>
          <p:cNvCxnSpPr>
            <a:stCxn id="1061" idx="4"/>
            <a:endCxn id="1058" idx="4"/>
          </p:cNvCxnSpPr>
          <p:nvPr/>
        </p:nvCxnSpPr>
        <p:spPr>
          <a:xfrm rot="10800000">
            <a:off x="6031358" y="1955753"/>
            <a:ext cx="894300" cy="724800"/>
          </a:xfrm>
          <a:prstGeom prst="straightConnector1">
            <a:avLst/>
          </a:prstGeom>
          <a:noFill/>
          <a:ln cap="flat" cmpd="sng" w="9525">
            <a:solidFill>
              <a:schemeClr val="dk2"/>
            </a:solidFill>
            <a:prstDash val="dash"/>
            <a:round/>
            <a:headEnd len="med" w="med" type="none"/>
            <a:tailEnd len="med" w="med" type="none"/>
          </a:ln>
        </p:spPr>
      </p:cxnSp>
      <p:cxnSp>
        <p:nvCxnSpPr>
          <p:cNvPr id="1063" name="Google Shape;1063;p79"/>
          <p:cNvCxnSpPr>
            <a:stCxn id="1061" idx="4"/>
            <a:endCxn id="1055" idx="0"/>
          </p:cNvCxnSpPr>
          <p:nvPr/>
        </p:nvCxnSpPr>
        <p:spPr>
          <a:xfrm flipH="1">
            <a:off x="5337758" y="2680553"/>
            <a:ext cx="1587900" cy="1288800"/>
          </a:xfrm>
          <a:prstGeom prst="straightConnector1">
            <a:avLst/>
          </a:prstGeom>
          <a:noFill/>
          <a:ln cap="flat" cmpd="sng" w="9525">
            <a:solidFill>
              <a:schemeClr val="dk2"/>
            </a:solidFill>
            <a:prstDash val="dash"/>
            <a:round/>
            <a:headEnd len="med" w="med" type="none"/>
            <a:tailEnd len="med" w="med" type="none"/>
          </a:ln>
        </p:spPr>
      </p:cxnSp>
      <p:sp>
        <p:nvSpPr>
          <p:cNvPr id="1064" name="Google Shape;1064;p79"/>
          <p:cNvSpPr/>
          <p:nvPr/>
        </p:nvSpPr>
        <p:spPr>
          <a:xfrm>
            <a:off x="5155675" y="2208888"/>
            <a:ext cx="1494600" cy="1230300"/>
          </a:xfrm>
          <a:prstGeom prst="mathMultiply">
            <a:avLst>
              <a:gd fmla="val 8029" name="adj1"/>
            </a:avLst>
          </a:prstGeom>
          <a:solidFill>
            <a:srgbClr val="FF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9"/>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79"/>
          <p:cNvSpPr/>
          <p:nvPr/>
        </p:nvSpPr>
        <p:spPr>
          <a:xfrm>
            <a:off x="5334950" y="1325986"/>
            <a:ext cx="728700" cy="196800"/>
          </a:xfrm>
          <a:prstGeom prst="wedgeRectCallout">
            <a:avLst>
              <a:gd fmla="val 24496" name="adj1"/>
              <a:gd fmla="val 7910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
        <p:nvSpPr>
          <p:cNvPr id="1067" name="Google Shape;1067;p79"/>
          <p:cNvSpPr/>
          <p:nvPr/>
        </p:nvSpPr>
        <p:spPr>
          <a:xfrm>
            <a:off x="4953950" y="4450186"/>
            <a:ext cx="728700" cy="196800"/>
          </a:xfrm>
          <a:prstGeom prst="wedgeRectCallout">
            <a:avLst>
              <a:gd fmla="val 11304" name="adj1"/>
              <a:gd fmla="val -103359"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1" name="Shape 1071"/>
        <p:cNvGrpSpPr/>
        <p:nvPr/>
      </p:nvGrpSpPr>
      <p:grpSpPr>
        <a:xfrm>
          <a:off x="0" y="0"/>
          <a:ext cx="0" cy="0"/>
          <a:chOff x="0" y="0"/>
          <a:chExt cx="0" cy="0"/>
        </a:xfrm>
      </p:grpSpPr>
      <p:sp>
        <p:nvSpPr>
          <p:cNvPr id="1072" name="Google Shape;1072;p80"/>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pull が失敗するケース</a:t>
            </a:r>
            <a:endParaRPr/>
          </a:p>
        </p:txBody>
      </p:sp>
      <p:sp>
        <p:nvSpPr>
          <p:cNvPr id="1073" name="Google Shape;1073;p80"/>
          <p:cNvSpPr/>
          <p:nvPr/>
        </p:nvSpPr>
        <p:spPr>
          <a:xfrm>
            <a:off x="2083975" y="1170375"/>
            <a:ext cx="6748200" cy="962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リモートリポジトリ</a:t>
            </a:r>
            <a:endParaRPr>
              <a:solidFill>
                <a:srgbClr val="666666"/>
              </a:solidFill>
              <a:latin typeface="Verdana"/>
              <a:ea typeface="Verdana"/>
              <a:cs typeface="Verdana"/>
              <a:sym typeface="Verdana"/>
            </a:endParaRPr>
          </a:p>
        </p:txBody>
      </p:sp>
      <p:sp>
        <p:nvSpPr>
          <p:cNvPr id="1074" name="Google Shape;1074;p80"/>
          <p:cNvSpPr/>
          <p:nvPr/>
        </p:nvSpPr>
        <p:spPr>
          <a:xfrm>
            <a:off x="2083975" y="3479900"/>
            <a:ext cx="6748200" cy="962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1075" name="Google Shape;1075;p80"/>
          <p:cNvSpPr/>
          <p:nvPr/>
        </p:nvSpPr>
        <p:spPr>
          <a:xfrm>
            <a:off x="2457649"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0"/>
          <p:cNvSpPr/>
          <p:nvPr/>
        </p:nvSpPr>
        <p:spPr>
          <a:xfrm>
            <a:off x="309241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0"/>
          <p:cNvSpPr/>
          <p:nvPr/>
        </p:nvSpPr>
        <p:spPr>
          <a:xfrm>
            <a:off x="3798697"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0"/>
          <p:cNvSpPr/>
          <p:nvPr/>
        </p:nvSpPr>
        <p:spPr>
          <a:xfrm>
            <a:off x="4433472" y="1683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9" name="Google Shape;1079;p80"/>
          <p:cNvCxnSpPr>
            <a:stCxn id="1075" idx="6"/>
            <a:endCxn id="1076" idx="2"/>
          </p:cNvCxnSpPr>
          <p:nvPr/>
        </p:nvCxnSpPr>
        <p:spPr>
          <a:xfrm>
            <a:off x="2730049" y="1819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80"/>
          <p:cNvCxnSpPr>
            <a:stCxn id="1076" idx="6"/>
            <a:endCxn id="1077" idx="2"/>
          </p:cNvCxnSpPr>
          <p:nvPr/>
        </p:nvCxnSpPr>
        <p:spPr>
          <a:xfrm>
            <a:off x="3364812" y="1819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081" name="Google Shape;1081;p80"/>
          <p:cNvCxnSpPr>
            <a:stCxn id="1077" idx="6"/>
            <a:endCxn id="1078" idx="2"/>
          </p:cNvCxnSpPr>
          <p:nvPr/>
        </p:nvCxnSpPr>
        <p:spPr>
          <a:xfrm>
            <a:off x="4071097" y="1819425"/>
            <a:ext cx="362400" cy="0"/>
          </a:xfrm>
          <a:prstGeom prst="straightConnector1">
            <a:avLst/>
          </a:prstGeom>
          <a:noFill/>
          <a:ln cap="flat" cmpd="sng" w="9525">
            <a:solidFill>
              <a:schemeClr val="dk2"/>
            </a:solidFill>
            <a:prstDash val="solid"/>
            <a:round/>
            <a:headEnd len="med" w="med" type="none"/>
            <a:tailEnd len="med" w="med" type="none"/>
          </a:ln>
        </p:spPr>
      </p:cxnSp>
      <p:sp>
        <p:nvSpPr>
          <p:cNvPr id="1082" name="Google Shape;1082;p80"/>
          <p:cNvSpPr/>
          <p:nvPr/>
        </p:nvSpPr>
        <p:spPr>
          <a:xfrm>
            <a:off x="2457649"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80"/>
          <p:cNvSpPr/>
          <p:nvPr/>
        </p:nvSpPr>
        <p:spPr>
          <a:xfrm>
            <a:off x="309241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0"/>
          <p:cNvSpPr/>
          <p:nvPr/>
        </p:nvSpPr>
        <p:spPr>
          <a:xfrm>
            <a:off x="3798697"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0"/>
          <p:cNvSpPr/>
          <p:nvPr/>
        </p:nvSpPr>
        <p:spPr>
          <a:xfrm>
            <a:off x="4433472" y="3969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6" name="Google Shape;1086;p80"/>
          <p:cNvCxnSpPr>
            <a:stCxn id="1082" idx="6"/>
            <a:endCxn id="1083" idx="2"/>
          </p:cNvCxnSpPr>
          <p:nvPr/>
        </p:nvCxnSpPr>
        <p:spPr>
          <a:xfrm>
            <a:off x="2730049" y="4105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80"/>
          <p:cNvCxnSpPr>
            <a:stCxn id="1083" idx="6"/>
            <a:endCxn id="1084" idx="2"/>
          </p:cNvCxnSpPr>
          <p:nvPr/>
        </p:nvCxnSpPr>
        <p:spPr>
          <a:xfrm>
            <a:off x="3364812" y="4105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80"/>
          <p:cNvCxnSpPr>
            <a:stCxn id="1084" idx="6"/>
            <a:endCxn id="1085" idx="2"/>
          </p:cNvCxnSpPr>
          <p:nvPr/>
        </p:nvCxnSpPr>
        <p:spPr>
          <a:xfrm>
            <a:off x="4071097" y="4105425"/>
            <a:ext cx="362400" cy="0"/>
          </a:xfrm>
          <a:prstGeom prst="straightConnector1">
            <a:avLst/>
          </a:prstGeom>
          <a:noFill/>
          <a:ln cap="flat" cmpd="sng" w="9525">
            <a:solidFill>
              <a:schemeClr val="dk2"/>
            </a:solidFill>
            <a:prstDash val="solid"/>
            <a:round/>
            <a:headEnd len="med" w="med" type="none"/>
            <a:tailEnd len="med" w="med" type="none"/>
          </a:ln>
        </p:spPr>
      </p:cxnSp>
      <p:sp>
        <p:nvSpPr>
          <p:cNvPr id="1089" name="Google Shape;1089;p80"/>
          <p:cNvSpPr/>
          <p:nvPr/>
        </p:nvSpPr>
        <p:spPr>
          <a:xfrm>
            <a:off x="5201600" y="39692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0" name="Google Shape;1090;p80"/>
          <p:cNvCxnSpPr>
            <a:stCxn id="1085" idx="6"/>
            <a:endCxn id="1089" idx="1"/>
          </p:cNvCxnSpPr>
          <p:nvPr/>
        </p:nvCxnSpPr>
        <p:spPr>
          <a:xfrm>
            <a:off x="4705872" y="4105425"/>
            <a:ext cx="495600" cy="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80"/>
          <p:cNvCxnSpPr>
            <a:stCxn id="1078" idx="6"/>
            <a:endCxn id="1092" idx="1"/>
          </p:cNvCxnSpPr>
          <p:nvPr/>
        </p:nvCxnSpPr>
        <p:spPr>
          <a:xfrm>
            <a:off x="4705872" y="1819425"/>
            <a:ext cx="1091100" cy="0"/>
          </a:xfrm>
          <a:prstGeom prst="straightConnector1">
            <a:avLst/>
          </a:prstGeom>
          <a:noFill/>
          <a:ln cap="flat" cmpd="sng" w="9525">
            <a:solidFill>
              <a:schemeClr val="dk2"/>
            </a:solidFill>
            <a:prstDash val="solid"/>
            <a:round/>
            <a:headEnd len="med" w="med" type="none"/>
            <a:tailEnd len="med" w="med" type="none"/>
          </a:ln>
        </p:spPr>
      </p:cxnSp>
      <p:sp>
        <p:nvSpPr>
          <p:cNvPr id="1093" name="Google Shape;1093;p80"/>
          <p:cNvSpPr/>
          <p:nvPr/>
        </p:nvSpPr>
        <p:spPr>
          <a:xfrm rot="5400000">
            <a:off x="5286650" y="2667900"/>
            <a:ext cx="11442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0"/>
          <p:cNvSpPr txBox="1"/>
          <p:nvPr/>
        </p:nvSpPr>
        <p:spPr>
          <a:xfrm>
            <a:off x="5044125" y="2673142"/>
            <a:ext cx="643200" cy="454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ja" sz="1200">
                <a:solidFill>
                  <a:srgbClr val="666666"/>
                </a:solidFill>
              </a:rPr>
              <a:t>pull</a:t>
            </a:r>
            <a:endParaRPr sz="1200">
              <a:solidFill>
                <a:srgbClr val="666666"/>
              </a:solidFill>
            </a:endParaRPr>
          </a:p>
        </p:txBody>
      </p:sp>
      <p:sp>
        <p:nvSpPr>
          <p:cNvPr id="1092" name="Google Shape;1092;p80"/>
          <p:cNvSpPr/>
          <p:nvPr/>
        </p:nvSpPr>
        <p:spPr>
          <a:xfrm>
            <a:off x="5718950" y="16832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0"/>
          <p:cNvSpPr/>
          <p:nvPr/>
        </p:nvSpPr>
        <p:spPr>
          <a:xfrm>
            <a:off x="5718950" y="35120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6" name="Google Shape;1096;p80"/>
          <p:cNvCxnSpPr>
            <a:stCxn id="1085" idx="7"/>
            <a:endCxn id="1095" idx="2"/>
          </p:cNvCxnSpPr>
          <p:nvPr/>
        </p:nvCxnSpPr>
        <p:spPr>
          <a:xfrm flipH="1" rot="10800000">
            <a:off x="4665979" y="3784417"/>
            <a:ext cx="1053000" cy="224700"/>
          </a:xfrm>
          <a:prstGeom prst="straightConnector1">
            <a:avLst/>
          </a:prstGeom>
          <a:noFill/>
          <a:ln cap="flat" cmpd="sng" w="9525">
            <a:solidFill>
              <a:schemeClr val="dk2"/>
            </a:solidFill>
            <a:prstDash val="solid"/>
            <a:round/>
            <a:headEnd len="med" w="med" type="none"/>
            <a:tailEnd len="med" w="med" type="none"/>
          </a:ln>
        </p:spPr>
      </p:cxnSp>
      <p:sp>
        <p:nvSpPr>
          <p:cNvPr id="1097" name="Google Shape;1097;p80"/>
          <p:cNvSpPr/>
          <p:nvPr/>
        </p:nvSpPr>
        <p:spPr>
          <a:xfrm rot="1800324">
            <a:off x="6790445" y="3855107"/>
            <a:ext cx="433729" cy="500522"/>
          </a:xfrm>
          <a:prstGeom prst="star6">
            <a:avLst>
              <a:gd fmla="val 28868" name="adj"/>
              <a:gd fmla="val 115470" name="hf"/>
            </a:avLst>
          </a:prstGeom>
          <a:solidFill>
            <a:srgbClr val="FF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8" name="Google Shape;1098;p80"/>
          <p:cNvCxnSpPr>
            <a:stCxn id="1089" idx="3"/>
            <a:endCxn id="1097" idx="3"/>
          </p:cNvCxnSpPr>
          <p:nvPr/>
        </p:nvCxnSpPr>
        <p:spPr>
          <a:xfrm>
            <a:off x="5474000" y="4105427"/>
            <a:ext cx="1283100" cy="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80"/>
          <p:cNvCxnSpPr>
            <a:stCxn id="1095" idx="4"/>
            <a:endCxn id="1097" idx="3"/>
          </p:cNvCxnSpPr>
          <p:nvPr/>
        </p:nvCxnSpPr>
        <p:spPr>
          <a:xfrm>
            <a:off x="6031250" y="3784425"/>
            <a:ext cx="725700" cy="321000"/>
          </a:xfrm>
          <a:prstGeom prst="straightConnector1">
            <a:avLst/>
          </a:prstGeom>
          <a:noFill/>
          <a:ln cap="flat" cmpd="sng" w="9525">
            <a:solidFill>
              <a:schemeClr val="dk2"/>
            </a:solidFill>
            <a:prstDash val="solid"/>
            <a:round/>
            <a:headEnd len="med" w="med" type="none"/>
            <a:tailEnd len="med" w="med" type="none"/>
          </a:ln>
        </p:spPr>
      </p:cxnSp>
      <p:sp>
        <p:nvSpPr>
          <p:cNvPr id="1100" name="Google Shape;1100;p80"/>
          <p:cNvSpPr/>
          <p:nvPr/>
        </p:nvSpPr>
        <p:spPr>
          <a:xfrm>
            <a:off x="6467975" y="2302200"/>
            <a:ext cx="2624700" cy="1312500"/>
          </a:xfrm>
          <a:prstGeom prst="wedgeRectCallout">
            <a:avLst>
              <a:gd fmla="val -29413" name="adj1"/>
              <a:gd fmla="val 6361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solidFill>
                  <a:srgbClr val="666666"/>
                </a:solidFill>
              </a:rPr>
              <a:t>実際には pull は実行できてしまい、「コンフリクトのあるマージコミット」ができる。</a:t>
            </a:r>
            <a:br>
              <a:rPr lang="ja" sz="1200">
                <a:solidFill>
                  <a:srgbClr val="666666"/>
                </a:solidFill>
              </a:rPr>
            </a:br>
            <a:br>
              <a:rPr lang="ja" sz="1200">
                <a:solidFill>
                  <a:srgbClr val="666666"/>
                </a:solidFill>
              </a:rPr>
            </a:br>
            <a:r>
              <a:rPr lang="ja" sz="1200">
                <a:solidFill>
                  <a:srgbClr val="666666"/>
                </a:solidFill>
              </a:rPr>
              <a:t>これの解決は入門段階では難しい。</a:t>
            </a:r>
            <a:endParaRPr sz="1200">
              <a:solidFill>
                <a:srgbClr val="666666"/>
              </a:solidFill>
            </a:endParaRPr>
          </a:p>
        </p:txBody>
      </p:sp>
      <p:sp>
        <p:nvSpPr>
          <p:cNvPr id="1101" name="Google Shape;1101;p80"/>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80"/>
          <p:cNvSpPr/>
          <p:nvPr/>
        </p:nvSpPr>
        <p:spPr>
          <a:xfrm>
            <a:off x="5334950" y="1325986"/>
            <a:ext cx="728700" cy="196800"/>
          </a:xfrm>
          <a:prstGeom prst="wedgeRectCallout">
            <a:avLst>
              <a:gd fmla="val 24496" name="adj1"/>
              <a:gd fmla="val 7910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
        <p:nvSpPr>
          <p:cNvPr id="1103" name="Google Shape;1103;p80"/>
          <p:cNvSpPr/>
          <p:nvPr/>
        </p:nvSpPr>
        <p:spPr>
          <a:xfrm>
            <a:off x="4953950" y="4450186"/>
            <a:ext cx="728700" cy="196800"/>
          </a:xfrm>
          <a:prstGeom prst="wedgeRectCallout">
            <a:avLst>
              <a:gd fmla="val 11304" name="adj1"/>
              <a:gd fmla="val -103359"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
        <p:nvSpPr>
          <p:cNvPr id="1104" name="Google Shape;1104;p80"/>
          <p:cNvSpPr/>
          <p:nvPr/>
        </p:nvSpPr>
        <p:spPr>
          <a:xfrm>
            <a:off x="5531403" y="3840586"/>
            <a:ext cx="728700" cy="196800"/>
          </a:xfrm>
          <a:prstGeom prst="wedgeRectCallout">
            <a:avLst>
              <a:gd fmla="val 9263" name="adj1"/>
              <a:gd fmla="val -75374"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c.txt 追加</a:t>
            </a:r>
            <a:endParaRPr sz="1000">
              <a:solidFill>
                <a:srgbClr val="666666"/>
              </a:solidFill>
            </a:endParaRPr>
          </a:p>
        </p:txBody>
      </p:sp>
      <p:sp>
        <p:nvSpPr>
          <p:cNvPr id="1105" name="Google Shape;1105;p80"/>
          <p:cNvSpPr/>
          <p:nvPr/>
        </p:nvSpPr>
        <p:spPr>
          <a:xfrm>
            <a:off x="6627126" y="4510200"/>
            <a:ext cx="1473900" cy="272400"/>
          </a:xfrm>
          <a:prstGeom prst="wedgeRectCallout">
            <a:avLst>
              <a:gd fmla="val -21976" name="adj1"/>
              <a:gd fmla="val -92878"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solidFill>
                  <a:srgbClr val="666666"/>
                </a:solidFill>
              </a:rPr>
              <a:t>Merge (with Conflict)</a:t>
            </a:r>
            <a:endParaRPr sz="1000">
              <a:solidFill>
                <a:srgbClr val="6666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9" name="Shape 1109"/>
        <p:cNvGrpSpPr/>
        <p:nvPr/>
      </p:nvGrpSpPr>
      <p:grpSpPr>
        <a:xfrm>
          <a:off x="0" y="0"/>
          <a:ext cx="0" cy="0"/>
          <a:chOff x="0" y="0"/>
          <a:chExt cx="0" cy="0"/>
        </a:xfrm>
      </p:grpSpPr>
      <p:sp>
        <p:nvSpPr>
          <p:cNvPr id="1110" name="Google Shape;1110;p81"/>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作業内容を完全に元に戻す</a:t>
            </a:r>
            <a:endParaRPr/>
          </a:p>
        </p:txBody>
      </p:sp>
      <p:sp>
        <p:nvSpPr>
          <p:cNvPr id="1111" name="Google Shape;1111;p81"/>
          <p:cNvSpPr txBox="1"/>
          <p:nvPr>
            <p:ph idx="1" type="body"/>
          </p:nvPr>
        </p:nvSpPr>
        <p:spPr>
          <a:xfrm>
            <a:off x="2084075" y="2253950"/>
            <a:ext cx="6748200" cy="10956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200">
                <a:solidFill>
                  <a:srgbClr val="FFFFFF"/>
                </a:solidFill>
                <a:latin typeface="Courier New"/>
                <a:ea typeface="Courier New"/>
                <a:cs typeface="Courier New"/>
                <a:sym typeface="Courier New"/>
              </a:rPr>
              <a:t>$ git fetch</a:t>
            </a:r>
            <a:br>
              <a:rPr b="1" lang="ja" sz="1200">
                <a:solidFill>
                  <a:srgbClr val="FFFFFF"/>
                </a:solidFill>
                <a:latin typeface="Courier New"/>
                <a:ea typeface="Courier New"/>
                <a:cs typeface="Courier New"/>
                <a:sym typeface="Courier New"/>
              </a:rPr>
            </a:br>
            <a:r>
              <a:rPr b="1" lang="ja" sz="1200">
                <a:solidFill>
                  <a:srgbClr val="FFFFFF"/>
                </a:solidFill>
                <a:latin typeface="Courier New"/>
                <a:ea typeface="Courier New"/>
                <a:cs typeface="Courier New"/>
                <a:sym typeface="Courier New"/>
              </a:rPr>
              <a:t>$ git reset --hard origin/master</a:t>
            </a:r>
            <a:br>
              <a:rPr b="1" lang="ja" sz="1200">
                <a:solidFill>
                  <a:srgbClr val="FFFFFF"/>
                </a:solidFill>
                <a:latin typeface="Courier New"/>
                <a:ea typeface="Courier New"/>
                <a:cs typeface="Courier New"/>
                <a:sym typeface="Courier New"/>
              </a:rPr>
            </a:br>
            <a:endParaRPr b="1" sz="1200">
              <a:solidFill>
                <a:srgbClr val="FFFFFF"/>
              </a:solidFill>
              <a:latin typeface="Courier New"/>
              <a:ea typeface="Courier New"/>
              <a:cs typeface="Courier New"/>
              <a:sym typeface="Courier New"/>
            </a:endParaRPr>
          </a:p>
        </p:txBody>
      </p:sp>
      <p:sp>
        <p:nvSpPr>
          <p:cNvPr id="1112" name="Google Shape;1112;p81"/>
          <p:cNvSpPr txBox="1"/>
          <p:nvPr>
            <p:ph idx="1" type="body"/>
          </p:nvPr>
        </p:nvSpPr>
        <p:spPr>
          <a:xfrm>
            <a:off x="2084075" y="1152475"/>
            <a:ext cx="6748200" cy="95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自分の環境の状態をリモートと完全に合わせたい場合、</a:t>
            </a:r>
            <a:br>
              <a:rPr lang="ja"/>
            </a:br>
            <a:r>
              <a:rPr b="1" lang="ja">
                <a:solidFill>
                  <a:srgbClr val="FF0000"/>
                </a:solidFill>
              </a:rPr>
              <a:t>作業内容を失っても良いのであれば</a:t>
            </a:r>
            <a:r>
              <a:rPr lang="ja"/>
              <a:t>次のようなコマンドで</a:t>
            </a:r>
            <a:br>
              <a:rPr lang="ja"/>
            </a:br>
            <a:r>
              <a:rPr lang="ja"/>
              <a:t>ローカル状態をリモート状態に合わせることができます。</a:t>
            </a:r>
            <a:br>
              <a:rPr lang="ja"/>
            </a:br>
            <a:br>
              <a:rPr lang="ja"/>
            </a:br>
            <a:endParaRPr/>
          </a:p>
        </p:txBody>
      </p:sp>
      <p:sp>
        <p:nvSpPr>
          <p:cNvPr id="1113" name="Google Shape;1113;p81"/>
          <p:cNvSpPr txBox="1"/>
          <p:nvPr>
            <p:ph idx="1" type="body"/>
          </p:nvPr>
        </p:nvSpPr>
        <p:spPr>
          <a:xfrm>
            <a:off x="2084075" y="3743275"/>
            <a:ext cx="6748200" cy="95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多少強引な手段ですが、最初のうちはローカルのコミットがぐちゃぐちゃになって、わけがわからなくなることがしばしばあるので、このコマンドで状態を完全にリモートに合わせてしまう操作は憶えておくと良いです。</a:t>
            </a:r>
            <a:endParaRPr/>
          </a:p>
        </p:txBody>
      </p:sp>
      <p:sp>
        <p:nvSpPr>
          <p:cNvPr id="1114" name="Google Shape;1114;p81"/>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200"/>
              <a:t>チャット参加のご案内</a:t>
            </a:r>
            <a:endParaRPr/>
          </a:p>
        </p:txBody>
      </p:sp>
      <p:sp>
        <p:nvSpPr>
          <p:cNvPr id="103" name="Google Shape;103;p19"/>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イベント中の情報共有をスムーズにするために、</a:t>
            </a:r>
            <a:br>
              <a:rPr lang="ja"/>
            </a:br>
            <a:r>
              <a:rPr lang="ja"/>
              <a:t>Discord というチャットサービスへの入室をお願いします。</a:t>
            </a:r>
            <a:br>
              <a:rPr lang="ja"/>
            </a:br>
            <a:br>
              <a:rPr lang="ja"/>
            </a:br>
            <a:r>
              <a:rPr lang="ja" sz="1800"/>
              <a:t>・Discord「Hands On」ルーム（アカウント作成不要）</a:t>
            </a:r>
            <a:br>
              <a:rPr lang="ja" sz="2000"/>
            </a:br>
            <a:r>
              <a:rPr lang="ja" sz="2000"/>
              <a:t>　</a:t>
            </a:r>
            <a:r>
              <a:rPr lang="ja" sz="2600" u="sng">
                <a:solidFill>
                  <a:schemeClr val="accent5"/>
                </a:solidFill>
                <a:hlinkClick r:id="rId3"/>
              </a:rPr>
              <a:t>https://discord.gg/2mJ5uTb</a:t>
            </a:r>
            <a:r>
              <a:rPr lang="ja" sz="2000"/>
              <a:t> </a:t>
            </a:r>
            <a:br>
              <a:rPr lang="ja" sz="2000"/>
            </a:br>
            <a:r>
              <a:rPr lang="ja" sz="1400"/>
              <a:t>　※イベントページにもURL貼ってあります</a:t>
            </a:r>
            <a:br>
              <a:rPr lang="ja" sz="1400"/>
            </a:br>
            <a:r>
              <a:rPr lang="ja" sz="1400"/>
              <a:t>　※</a:t>
            </a:r>
            <a:r>
              <a:rPr lang="ja" sz="1400">
                <a:solidFill>
                  <a:srgbClr val="5E696C"/>
                </a:solidFill>
              </a:rPr>
              <a:t>メールアドレス等を聞かれるダイアログが出たら</a:t>
            </a:r>
            <a:br>
              <a:rPr lang="ja" sz="1400">
                <a:solidFill>
                  <a:srgbClr val="5E696C"/>
                </a:solidFill>
              </a:rPr>
            </a:br>
            <a:r>
              <a:rPr lang="ja" sz="1400">
                <a:solidFill>
                  <a:srgbClr val="5E696C"/>
                </a:solidFill>
              </a:rPr>
              <a:t>　　ダイアログ外をクリックすればメールアドレス入力を</a:t>
            </a:r>
            <a:br>
              <a:rPr lang="ja" sz="1400">
                <a:solidFill>
                  <a:srgbClr val="5E696C"/>
                </a:solidFill>
              </a:rPr>
            </a:br>
            <a:r>
              <a:rPr lang="ja" sz="1400">
                <a:solidFill>
                  <a:srgbClr val="5E696C"/>
                </a:solidFill>
              </a:rPr>
              <a:t>　　省略することができます。</a:t>
            </a:r>
            <a:endParaRPr sz="1400"/>
          </a:p>
          <a:p>
            <a:pPr indent="0" lvl="0" marL="0" rtl="0" algn="l">
              <a:spcBef>
                <a:spcPts val="1600"/>
              </a:spcBef>
              <a:spcAft>
                <a:spcPts val="0"/>
              </a:spcAft>
              <a:buNone/>
            </a:pPr>
            <a:r>
              <a:rPr lang="ja" sz="1400"/>
              <a:t>※今後も便利に使い続けたい人はアカウント登録を行った上で</a:t>
            </a:r>
            <a:br>
              <a:rPr lang="ja" sz="1400"/>
            </a:br>
            <a:r>
              <a:rPr lang="ja" sz="1400"/>
              <a:t>　ネイティブアプリをインストールしておくと捗ります</a:t>
            </a:r>
            <a:br>
              <a:rPr lang="ja" sz="1400"/>
            </a:br>
            <a:r>
              <a:rPr lang="ja" sz="1400"/>
              <a:t>　</a:t>
            </a:r>
            <a:r>
              <a:rPr lang="ja" sz="1400" u="sng">
                <a:solidFill>
                  <a:schemeClr val="accent5"/>
                </a:solidFill>
                <a:hlinkClick r:id="rId4"/>
              </a:rPr>
              <a:t>https://discordapp.com/download</a:t>
            </a:r>
            <a:br>
              <a:rPr lang="ja" sz="1400"/>
            </a:br>
            <a:r>
              <a:rPr lang="ja" sz="1400"/>
              <a:t>　（Windows, Mac, Linux, iOS, Android 対応）</a:t>
            </a:r>
            <a:endParaRPr sz="1400"/>
          </a:p>
          <a:p>
            <a:pPr indent="0" lvl="0" marL="0" rtl="0" algn="l">
              <a:spcBef>
                <a:spcPts val="1600"/>
              </a:spcBef>
              <a:spcAft>
                <a:spcPts val="1600"/>
              </a:spcAft>
              <a:buNone/>
            </a:pPr>
            <a:r>
              <a:t/>
            </a:r>
            <a:endParaRPr>
              <a:solidFill>
                <a:srgbClr val="5E696C"/>
              </a:solidFill>
            </a:endParaRPr>
          </a:p>
        </p:txBody>
      </p:sp>
      <p:sp>
        <p:nvSpPr>
          <p:cNvPr id="104" name="Google Shape;104;p19"/>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8" name="Shape 1118"/>
        <p:cNvGrpSpPr/>
        <p:nvPr/>
      </p:nvGrpSpPr>
      <p:grpSpPr>
        <a:xfrm>
          <a:off x="0" y="0"/>
          <a:ext cx="0" cy="0"/>
          <a:chOff x="0" y="0"/>
          <a:chExt cx="0" cy="0"/>
        </a:xfrm>
      </p:grpSpPr>
      <p:sp>
        <p:nvSpPr>
          <p:cNvPr id="1119" name="Google Shape;1119;p82"/>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pull の</a:t>
            </a:r>
            <a:r>
              <a:rPr lang="ja"/>
              <a:t>失敗を巻き戻す</a:t>
            </a:r>
            <a:endParaRPr/>
          </a:p>
        </p:txBody>
      </p:sp>
      <p:sp>
        <p:nvSpPr>
          <p:cNvPr id="1120" name="Google Shape;1120;p82"/>
          <p:cNvSpPr/>
          <p:nvPr/>
        </p:nvSpPr>
        <p:spPr>
          <a:xfrm>
            <a:off x="2083975" y="1094175"/>
            <a:ext cx="6748200" cy="962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リモートリポジトリ</a:t>
            </a:r>
            <a:endParaRPr>
              <a:solidFill>
                <a:srgbClr val="666666"/>
              </a:solidFill>
              <a:latin typeface="Verdana"/>
              <a:ea typeface="Verdana"/>
              <a:cs typeface="Verdana"/>
              <a:sym typeface="Verdana"/>
            </a:endParaRPr>
          </a:p>
        </p:txBody>
      </p:sp>
      <p:sp>
        <p:nvSpPr>
          <p:cNvPr id="1121" name="Google Shape;1121;p82"/>
          <p:cNvSpPr/>
          <p:nvPr/>
        </p:nvSpPr>
        <p:spPr>
          <a:xfrm>
            <a:off x="2083975" y="2261775"/>
            <a:ext cx="6748200" cy="1037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1122" name="Google Shape;1122;p82"/>
          <p:cNvSpPr/>
          <p:nvPr/>
        </p:nvSpPr>
        <p:spPr>
          <a:xfrm>
            <a:off x="2457649" y="1607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2"/>
          <p:cNvSpPr/>
          <p:nvPr/>
        </p:nvSpPr>
        <p:spPr>
          <a:xfrm>
            <a:off x="3092412" y="1607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2"/>
          <p:cNvSpPr/>
          <p:nvPr/>
        </p:nvSpPr>
        <p:spPr>
          <a:xfrm>
            <a:off x="3798697" y="1607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82"/>
          <p:cNvSpPr/>
          <p:nvPr/>
        </p:nvSpPr>
        <p:spPr>
          <a:xfrm>
            <a:off x="4433472" y="1607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6" name="Google Shape;1126;p82"/>
          <p:cNvCxnSpPr>
            <a:stCxn id="1122" idx="6"/>
            <a:endCxn id="1123" idx="2"/>
          </p:cNvCxnSpPr>
          <p:nvPr/>
        </p:nvCxnSpPr>
        <p:spPr>
          <a:xfrm>
            <a:off x="2730049" y="17432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127" name="Google Shape;1127;p82"/>
          <p:cNvCxnSpPr>
            <a:stCxn id="1123" idx="6"/>
            <a:endCxn id="1124" idx="2"/>
          </p:cNvCxnSpPr>
          <p:nvPr/>
        </p:nvCxnSpPr>
        <p:spPr>
          <a:xfrm>
            <a:off x="3364812" y="17432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128" name="Google Shape;1128;p82"/>
          <p:cNvCxnSpPr>
            <a:stCxn id="1124" idx="6"/>
            <a:endCxn id="1125" idx="2"/>
          </p:cNvCxnSpPr>
          <p:nvPr/>
        </p:nvCxnSpPr>
        <p:spPr>
          <a:xfrm>
            <a:off x="4071097" y="1743225"/>
            <a:ext cx="362400" cy="0"/>
          </a:xfrm>
          <a:prstGeom prst="straightConnector1">
            <a:avLst/>
          </a:prstGeom>
          <a:noFill/>
          <a:ln cap="flat" cmpd="sng" w="9525">
            <a:solidFill>
              <a:schemeClr val="dk2"/>
            </a:solidFill>
            <a:prstDash val="solid"/>
            <a:round/>
            <a:headEnd len="med" w="med" type="none"/>
            <a:tailEnd len="med" w="med" type="none"/>
          </a:ln>
        </p:spPr>
      </p:cxnSp>
      <p:sp>
        <p:nvSpPr>
          <p:cNvPr id="1129" name="Google Shape;1129;p82"/>
          <p:cNvSpPr/>
          <p:nvPr/>
        </p:nvSpPr>
        <p:spPr>
          <a:xfrm>
            <a:off x="2457649" y="2826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2"/>
          <p:cNvSpPr/>
          <p:nvPr/>
        </p:nvSpPr>
        <p:spPr>
          <a:xfrm>
            <a:off x="3092412" y="2826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82"/>
          <p:cNvSpPr/>
          <p:nvPr/>
        </p:nvSpPr>
        <p:spPr>
          <a:xfrm>
            <a:off x="3798697" y="2826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2"/>
          <p:cNvSpPr/>
          <p:nvPr/>
        </p:nvSpPr>
        <p:spPr>
          <a:xfrm>
            <a:off x="4433472" y="2826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3" name="Google Shape;1133;p82"/>
          <p:cNvCxnSpPr>
            <a:stCxn id="1129" idx="6"/>
            <a:endCxn id="1130" idx="2"/>
          </p:cNvCxnSpPr>
          <p:nvPr/>
        </p:nvCxnSpPr>
        <p:spPr>
          <a:xfrm>
            <a:off x="2730049" y="2962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134" name="Google Shape;1134;p82"/>
          <p:cNvCxnSpPr>
            <a:stCxn id="1130" idx="6"/>
            <a:endCxn id="1131" idx="2"/>
          </p:cNvCxnSpPr>
          <p:nvPr/>
        </p:nvCxnSpPr>
        <p:spPr>
          <a:xfrm>
            <a:off x="3364812" y="2962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82"/>
          <p:cNvCxnSpPr>
            <a:stCxn id="1131" idx="6"/>
            <a:endCxn id="1132" idx="2"/>
          </p:cNvCxnSpPr>
          <p:nvPr/>
        </p:nvCxnSpPr>
        <p:spPr>
          <a:xfrm>
            <a:off x="4071097" y="2962425"/>
            <a:ext cx="362400" cy="0"/>
          </a:xfrm>
          <a:prstGeom prst="straightConnector1">
            <a:avLst/>
          </a:prstGeom>
          <a:noFill/>
          <a:ln cap="flat" cmpd="sng" w="9525">
            <a:solidFill>
              <a:schemeClr val="dk2"/>
            </a:solidFill>
            <a:prstDash val="solid"/>
            <a:round/>
            <a:headEnd len="med" w="med" type="none"/>
            <a:tailEnd len="med" w="med" type="none"/>
          </a:ln>
        </p:spPr>
      </p:cxnSp>
      <p:sp>
        <p:nvSpPr>
          <p:cNvPr id="1136" name="Google Shape;1136;p82"/>
          <p:cNvSpPr/>
          <p:nvPr/>
        </p:nvSpPr>
        <p:spPr>
          <a:xfrm>
            <a:off x="5201600" y="28262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7" name="Google Shape;1137;p82"/>
          <p:cNvCxnSpPr>
            <a:stCxn id="1132" idx="6"/>
            <a:endCxn id="1136" idx="1"/>
          </p:cNvCxnSpPr>
          <p:nvPr/>
        </p:nvCxnSpPr>
        <p:spPr>
          <a:xfrm>
            <a:off x="4705872" y="2962425"/>
            <a:ext cx="495600" cy="0"/>
          </a:xfrm>
          <a:prstGeom prst="straightConnector1">
            <a:avLst/>
          </a:prstGeom>
          <a:noFill/>
          <a:ln cap="flat" cmpd="sng" w="9525">
            <a:solidFill>
              <a:schemeClr val="dk2"/>
            </a:solidFill>
            <a:prstDash val="solid"/>
            <a:round/>
            <a:headEnd len="med" w="med" type="none"/>
            <a:tailEnd len="med" w="med" type="none"/>
          </a:ln>
        </p:spPr>
      </p:cxnSp>
      <p:cxnSp>
        <p:nvCxnSpPr>
          <p:cNvPr id="1138" name="Google Shape;1138;p82"/>
          <p:cNvCxnSpPr>
            <a:stCxn id="1125" idx="6"/>
            <a:endCxn id="1139" idx="1"/>
          </p:cNvCxnSpPr>
          <p:nvPr/>
        </p:nvCxnSpPr>
        <p:spPr>
          <a:xfrm>
            <a:off x="4705872" y="1743225"/>
            <a:ext cx="1091100" cy="0"/>
          </a:xfrm>
          <a:prstGeom prst="straightConnector1">
            <a:avLst/>
          </a:prstGeom>
          <a:noFill/>
          <a:ln cap="flat" cmpd="sng" w="9525">
            <a:solidFill>
              <a:schemeClr val="dk2"/>
            </a:solidFill>
            <a:prstDash val="solid"/>
            <a:round/>
            <a:headEnd len="med" w="med" type="none"/>
            <a:tailEnd len="med" w="med" type="none"/>
          </a:ln>
        </p:spPr>
      </p:cxnSp>
      <p:sp>
        <p:nvSpPr>
          <p:cNvPr id="1139" name="Google Shape;1139;p82"/>
          <p:cNvSpPr/>
          <p:nvPr/>
        </p:nvSpPr>
        <p:spPr>
          <a:xfrm>
            <a:off x="5718950" y="16070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82"/>
          <p:cNvSpPr/>
          <p:nvPr/>
        </p:nvSpPr>
        <p:spPr>
          <a:xfrm>
            <a:off x="5718950" y="23690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1" name="Google Shape;1141;p82"/>
          <p:cNvCxnSpPr>
            <a:stCxn id="1132" idx="7"/>
            <a:endCxn id="1140" idx="2"/>
          </p:cNvCxnSpPr>
          <p:nvPr/>
        </p:nvCxnSpPr>
        <p:spPr>
          <a:xfrm flipH="1" rot="10800000">
            <a:off x="4665979" y="2641417"/>
            <a:ext cx="1053000" cy="224700"/>
          </a:xfrm>
          <a:prstGeom prst="straightConnector1">
            <a:avLst/>
          </a:prstGeom>
          <a:noFill/>
          <a:ln cap="flat" cmpd="sng" w="9525">
            <a:solidFill>
              <a:schemeClr val="dk2"/>
            </a:solidFill>
            <a:prstDash val="solid"/>
            <a:round/>
            <a:headEnd len="med" w="med" type="none"/>
            <a:tailEnd len="med" w="med" type="none"/>
          </a:ln>
        </p:spPr>
      </p:cxnSp>
      <p:sp>
        <p:nvSpPr>
          <p:cNvPr id="1142" name="Google Shape;1142;p82"/>
          <p:cNvSpPr/>
          <p:nvPr/>
        </p:nvSpPr>
        <p:spPr>
          <a:xfrm rot="1800324">
            <a:off x="6790445" y="2712107"/>
            <a:ext cx="433729" cy="500522"/>
          </a:xfrm>
          <a:prstGeom prst="star6">
            <a:avLst>
              <a:gd fmla="val 28868" name="adj"/>
              <a:gd fmla="val 115470" name="hf"/>
            </a:avLst>
          </a:prstGeom>
          <a:solidFill>
            <a:srgbClr val="FF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3" name="Google Shape;1143;p82"/>
          <p:cNvCxnSpPr>
            <a:stCxn id="1136" idx="3"/>
            <a:endCxn id="1142" idx="3"/>
          </p:cNvCxnSpPr>
          <p:nvPr/>
        </p:nvCxnSpPr>
        <p:spPr>
          <a:xfrm>
            <a:off x="5474000" y="2962427"/>
            <a:ext cx="1283100" cy="0"/>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82"/>
          <p:cNvCxnSpPr>
            <a:stCxn id="1140" idx="4"/>
            <a:endCxn id="1142" idx="3"/>
          </p:cNvCxnSpPr>
          <p:nvPr/>
        </p:nvCxnSpPr>
        <p:spPr>
          <a:xfrm>
            <a:off x="6031250" y="2641425"/>
            <a:ext cx="725700" cy="321000"/>
          </a:xfrm>
          <a:prstGeom prst="straightConnector1">
            <a:avLst/>
          </a:prstGeom>
          <a:noFill/>
          <a:ln cap="flat" cmpd="sng" w="9525">
            <a:solidFill>
              <a:schemeClr val="dk2"/>
            </a:solidFill>
            <a:prstDash val="solid"/>
            <a:round/>
            <a:headEnd len="med" w="med" type="none"/>
            <a:tailEnd len="med" w="med" type="none"/>
          </a:ln>
        </p:spPr>
      </p:cxnSp>
      <p:sp>
        <p:nvSpPr>
          <p:cNvPr id="1145" name="Google Shape;1145;p82"/>
          <p:cNvSpPr txBox="1"/>
          <p:nvPr>
            <p:ph idx="1" type="body"/>
          </p:nvPr>
        </p:nvSpPr>
        <p:spPr>
          <a:xfrm>
            <a:off x="2084075" y="3344748"/>
            <a:ext cx="6748200" cy="626100"/>
          </a:xfrm>
          <a:prstGeom prst="rect">
            <a:avLst/>
          </a:prstGeom>
          <a:solidFill>
            <a:srgbClr val="434343"/>
          </a:solidFill>
        </p:spPr>
        <p:txBody>
          <a:bodyPr anchorCtr="0" anchor="t" bIns="91425" lIns="91425" spcFirstLastPara="1" rIns="91425" wrap="square" tIns="91425">
            <a:noAutofit/>
          </a:bodyPr>
          <a:lstStyle/>
          <a:p>
            <a:pPr indent="0" lvl="0" marL="0" rtl="0" algn="l">
              <a:spcBef>
                <a:spcPts val="0"/>
              </a:spcBef>
              <a:spcAft>
                <a:spcPts val="1600"/>
              </a:spcAft>
              <a:buNone/>
            </a:pPr>
            <a:r>
              <a:rPr b="1" lang="ja" sz="1200">
                <a:solidFill>
                  <a:srgbClr val="FFFFFF"/>
                </a:solidFill>
                <a:latin typeface="Courier New"/>
                <a:ea typeface="Courier New"/>
                <a:cs typeface="Courier New"/>
                <a:sym typeface="Courier New"/>
              </a:rPr>
              <a:t>$ git fetch</a:t>
            </a:r>
            <a:br>
              <a:rPr b="1" lang="ja" sz="1200">
                <a:solidFill>
                  <a:srgbClr val="FFFFFF"/>
                </a:solidFill>
                <a:latin typeface="Courier New"/>
                <a:ea typeface="Courier New"/>
                <a:cs typeface="Courier New"/>
                <a:sym typeface="Courier New"/>
              </a:rPr>
            </a:br>
            <a:r>
              <a:rPr b="1" lang="ja" sz="1200">
                <a:solidFill>
                  <a:srgbClr val="FFFFFF"/>
                </a:solidFill>
                <a:latin typeface="Courier New"/>
                <a:ea typeface="Courier New"/>
                <a:cs typeface="Courier New"/>
                <a:sym typeface="Courier New"/>
              </a:rPr>
              <a:t>$ git reset --hard origin/master</a:t>
            </a:r>
            <a:br>
              <a:rPr b="1" lang="ja" sz="1200">
                <a:solidFill>
                  <a:srgbClr val="FFFFFF"/>
                </a:solidFill>
                <a:latin typeface="Courier New"/>
                <a:ea typeface="Courier New"/>
                <a:cs typeface="Courier New"/>
                <a:sym typeface="Courier New"/>
              </a:rPr>
            </a:br>
            <a:endParaRPr b="1" sz="1200">
              <a:solidFill>
                <a:srgbClr val="FFFFFF"/>
              </a:solidFill>
              <a:latin typeface="Courier New"/>
              <a:ea typeface="Courier New"/>
              <a:cs typeface="Courier New"/>
              <a:sym typeface="Courier New"/>
            </a:endParaRPr>
          </a:p>
        </p:txBody>
      </p:sp>
      <p:sp>
        <p:nvSpPr>
          <p:cNvPr id="1146" name="Google Shape;1146;p82"/>
          <p:cNvSpPr/>
          <p:nvPr/>
        </p:nvSpPr>
        <p:spPr>
          <a:xfrm>
            <a:off x="5337800" y="988350"/>
            <a:ext cx="2624700" cy="453600"/>
          </a:xfrm>
          <a:prstGeom prst="wedgeRectCallout">
            <a:avLst>
              <a:gd fmla="val -29413" name="adj1"/>
              <a:gd fmla="val 63613"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solidFill>
                  <a:srgbClr val="666666"/>
                </a:solidFill>
              </a:rPr>
              <a:t>ここが origin/master</a:t>
            </a:r>
            <a:endParaRPr sz="1200">
              <a:solidFill>
                <a:srgbClr val="666666"/>
              </a:solidFill>
            </a:endParaRPr>
          </a:p>
        </p:txBody>
      </p:sp>
      <p:sp>
        <p:nvSpPr>
          <p:cNvPr id="1147" name="Google Shape;1147;p82"/>
          <p:cNvSpPr/>
          <p:nvPr/>
        </p:nvSpPr>
        <p:spPr>
          <a:xfrm>
            <a:off x="2083975" y="4014375"/>
            <a:ext cx="6748200" cy="1037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1148" name="Google Shape;1148;p82"/>
          <p:cNvSpPr/>
          <p:nvPr/>
        </p:nvSpPr>
        <p:spPr>
          <a:xfrm>
            <a:off x="2457649" y="4731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82"/>
          <p:cNvSpPr/>
          <p:nvPr/>
        </p:nvSpPr>
        <p:spPr>
          <a:xfrm>
            <a:off x="3092412" y="4731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2"/>
          <p:cNvSpPr/>
          <p:nvPr/>
        </p:nvSpPr>
        <p:spPr>
          <a:xfrm>
            <a:off x="3798697" y="4731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2"/>
          <p:cNvSpPr/>
          <p:nvPr/>
        </p:nvSpPr>
        <p:spPr>
          <a:xfrm>
            <a:off x="4433472" y="47312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2" name="Google Shape;1152;p82"/>
          <p:cNvCxnSpPr>
            <a:stCxn id="1148" idx="6"/>
            <a:endCxn id="1149" idx="2"/>
          </p:cNvCxnSpPr>
          <p:nvPr/>
        </p:nvCxnSpPr>
        <p:spPr>
          <a:xfrm>
            <a:off x="2730049" y="4867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82"/>
          <p:cNvCxnSpPr>
            <a:stCxn id="1149" idx="6"/>
            <a:endCxn id="1150" idx="2"/>
          </p:cNvCxnSpPr>
          <p:nvPr/>
        </p:nvCxnSpPr>
        <p:spPr>
          <a:xfrm>
            <a:off x="3364812" y="48674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82"/>
          <p:cNvCxnSpPr>
            <a:stCxn id="1150" idx="6"/>
            <a:endCxn id="1151" idx="2"/>
          </p:cNvCxnSpPr>
          <p:nvPr/>
        </p:nvCxnSpPr>
        <p:spPr>
          <a:xfrm>
            <a:off x="4071097" y="48674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82"/>
          <p:cNvCxnSpPr>
            <a:stCxn id="1151" idx="6"/>
            <a:endCxn id="1156" idx="1"/>
          </p:cNvCxnSpPr>
          <p:nvPr/>
        </p:nvCxnSpPr>
        <p:spPr>
          <a:xfrm>
            <a:off x="4705872" y="4867425"/>
            <a:ext cx="1091100" cy="0"/>
          </a:xfrm>
          <a:prstGeom prst="straightConnector1">
            <a:avLst/>
          </a:prstGeom>
          <a:noFill/>
          <a:ln cap="flat" cmpd="sng" w="9525">
            <a:solidFill>
              <a:schemeClr val="dk2"/>
            </a:solidFill>
            <a:prstDash val="solid"/>
            <a:round/>
            <a:headEnd len="med" w="med" type="none"/>
            <a:tailEnd len="med" w="med" type="none"/>
          </a:ln>
        </p:spPr>
      </p:cxnSp>
      <p:sp>
        <p:nvSpPr>
          <p:cNvPr id="1156" name="Google Shape;1156;p82"/>
          <p:cNvSpPr/>
          <p:nvPr/>
        </p:nvSpPr>
        <p:spPr>
          <a:xfrm>
            <a:off x="5718950" y="47312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2"/>
          <p:cNvSpPr/>
          <p:nvPr/>
        </p:nvSpPr>
        <p:spPr>
          <a:xfrm rot="5400000">
            <a:off x="5338850" y="3530175"/>
            <a:ext cx="11442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2"/>
          <p:cNvSpPr/>
          <p:nvPr/>
        </p:nvSpPr>
        <p:spPr>
          <a:xfrm>
            <a:off x="6474100" y="4118700"/>
            <a:ext cx="2624700" cy="453600"/>
          </a:xfrm>
          <a:prstGeom prst="wedgeRectCallout">
            <a:avLst>
              <a:gd fmla="val -60161" name="adj1"/>
              <a:gd fmla="val -18645" name="adj2"/>
            </a:avLst>
          </a:prstGeom>
          <a:solidFill>
            <a:srgbClr val="FFFF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200">
                <a:solidFill>
                  <a:srgbClr val="666666"/>
                </a:solidFill>
              </a:rPr>
              <a:t>リモートと同じ状態になる。</a:t>
            </a:r>
            <a:endParaRPr sz="1200">
              <a:solidFill>
                <a:srgbClr val="666666"/>
              </a:solidFill>
            </a:endParaRPr>
          </a:p>
        </p:txBody>
      </p:sp>
      <p:sp>
        <p:nvSpPr>
          <p:cNvPr id="1159" name="Google Shape;1159;p82"/>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83"/>
          <p:cNvSpPr/>
          <p:nvPr/>
        </p:nvSpPr>
        <p:spPr>
          <a:xfrm>
            <a:off x="2083975" y="3709575"/>
            <a:ext cx="6748200" cy="1037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1165" name="Google Shape;1165;p83"/>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200"/>
              <a:t>pull の失敗を巻き戻</a:t>
            </a:r>
            <a:r>
              <a:rPr lang="ja" sz="2200"/>
              <a:t>してから作業し直し</a:t>
            </a:r>
            <a:endParaRPr sz="2200"/>
          </a:p>
        </p:txBody>
      </p:sp>
      <p:sp>
        <p:nvSpPr>
          <p:cNvPr id="1166" name="Google Shape;1166;p83"/>
          <p:cNvSpPr/>
          <p:nvPr/>
        </p:nvSpPr>
        <p:spPr>
          <a:xfrm>
            <a:off x="2083975" y="1194975"/>
            <a:ext cx="6748200" cy="1037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1167" name="Google Shape;1167;p83"/>
          <p:cNvSpPr/>
          <p:nvPr/>
        </p:nvSpPr>
        <p:spPr>
          <a:xfrm>
            <a:off x="2457649" y="1759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3"/>
          <p:cNvSpPr/>
          <p:nvPr/>
        </p:nvSpPr>
        <p:spPr>
          <a:xfrm>
            <a:off x="3092412" y="1759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3"/>
          <p:cNvSpPr/>
          <p:nvPr/>
        </p:nvSpPr>
        <p:spPr>
          <a:xfrm>
            <a:off x="3798697" y="1759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3"/>
          <p:cNvSpPr/>
          <p:nvPr/>
        </p:nvSpPr>
        <p:spPr>
          <a:xfrm>
            <a:off x="4433472" y="17594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1" name="Google Shape;1171;p83"/>
          <p:cNvCxnSpPr>
            <a:stCxn id="1167" idx="6"/>
            <a:endCxn id="1168" idx="2"/>
          </p:cNvCxnSpPr>
          <p:nvPr/>
        </p:nvCxnSpPr>
        <p:spPr>
          <a:xfrm>
            <a:off x="2730049" y="18956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172" name="Google Shape;1172;p83"/>
          <p:cNvCxnSpPr>
            <a:stCxn id="1168" idx="6"/>
            <a:endCxn id="1169" idx="2"/>
          </p:cNvCxnSpPr>
          <p:nvPr/>
        </p:nvCxnSpPr>
        <p:spPr>
          <a:xfrm>
            <a:off x="3364812" y="18956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173" name="Google Shape;1173;p83"/>
          <p:cNvCxnSpPr>
            <a:stCxn id="1169" idx="6"/>
            <a:endCxn id="1170" idx="2"/>
          </p:cNvCxnSpPr>
          <p:nvPr/>
        </p:nvCxnSpPr>
        <p:spPr>
          <a:xfrm>
            <a:off x="4071097" y="18956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174" name="Google Shape;1174;p83"/>
          <p:cNvCxnSpPr>
            <a:stCxn id="1170" idx="6"/>
            <a:endCxn id="1175" idx="1"/>
          </p:cNvCxnSpPr>
          <p:nvPr/>
        </p:nvCxnSpPr>
        <p:spPr>
          <a:xfrm>
            <a:off x="4705872" y="1895625"/>
            <a:ext cx="1091100" cy="0"/>
          </a:xfrm>
          <a:prstGeom prst="straightConnector1">
            <a:avLst/>
          </a:prstGeom>
          <a:noFill/>
          <a:ln cap="flat" cmpd="sng" w="9525">
            <a:solidFill>
              <a:schemeClr val="dk2"/>
            </a:solidFill>
            <a:prstDash val="solid"/>
            <a:round/>
            <a:headEnd len="med" w="med" type="none"/>
            <a:tailEnd len="med" w="med" type="none"/>
          </a:ln>
        </p:spPr>
      </p:cxnSp>
      <p:sp>
        <p:nvSpPr>
          <p:cNvPr id="1175" name="Google Shape;1175;p83"/>
          <p:cNvSpPr/>
          <p:nvPr/>
        </p:nvSpPr>
        <p:spPr>
          <a:xfrm>
            <a:off x="5718950" y="17594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3"/>
          <p:cNvSpPr/>
          <p:nvPr/>
        </p:nvSpPr>
        <p:spPr>
          <a:xfrm>
            <a:off x="6627925" y="42740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3"/>
          <p:cNvSpPr/>
          <p:nvPr/>
        </p:nvSpPr>
        <p:spPr>
          <a:xfrm>
            <a:off x="2457649" y="4274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3"/>
          <p:cNvSpPr/>
          <p:nvPr/>
        </p:nvSpPr>
        <p:spPr>
          <a:xfrm>
            <a:off x="3092412" y="4274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3"/>
          <p:cNvSpPr/>
          <p:nvPr/>
        </p:nvSpPr>
        <p:spPr>
          <a:xfrm>
            <a:off x="3798697" y="4274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3"/>
          <p:cNvSpPr/>
          <p:nvPr/>
        </p:nvSpPr>
        <p:spPr>
          <a:xfrm>
            <a:off x="4433472" y="4274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1" name="Google Shape;1181;p83"/>
          <p:cNvCxnSpPr>
            <a:stCxn id="1177" idx="6"/>
            <a:endCxn id="1178" idx="2"/>
          </p:cNvCxnSpPr>
          <p:nvPr/>
        </p:nvCxnSpPr>
        <p:spPr>
          <a:xfrm>
            <a:off x="2730049" y="44102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182" name="Google Shape;1182;p83"/>
          <p:cNvCxnSpPr>
            <a:stCxn id="1178" idx="6"/>
            <a:endCxn id="1179" idx="2"/>
          </p:cNvCxnSpPr>
          <p:nvPr/>
        </p:nvCxnSpPr>
        <p:spPr>
          <a:xfrm>
            <a:off x="3364812" y="44102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183" name="Google Shape;1183;p83"/>
          <p:cNvCxnSpPr>
            <a:stCxn id="1179" idx="6"/>
            <a:endCxn id="1180" idx="2"/>
          </p:cNvCxnSpPr>
          <p:nvPr/>
        </p:nvCxnSpPr>
        <p:spPr>
          <a:xfrm>
            <a:off x="4071097" y="44102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184" name="Google Shape;1184;p83"/>
          <p:cNvCxnSpPr>
            <a:stCxn id="1180" idx="6"/>
            <a:endCxn id="1185" idx="1"/>
          </p:cNvCxnSpPr>
          <p:nvPr/>
        </p:nvCxnSpPr>
        <p:spPr>
          <a:xfrm>
            <a:off x="4705872" y="4410225"/>
            <a:ext cx="1091100" cy="0"/>
          </a:xfrm>
          <a:prstGeom prst="straightConnector1">
            <a:avLst/>
          </a:prstGeom>
          <a:noFill/>
          <a:ln cap="flat" cmpd="sng" w="9525">
            <a:solidFill>
              <a:schemeClr val="dk2"/>
            </a:solidFill>
            <a:prstDash val="solid"/>
            <a:round/>
            <a:headEnd len="med" w="med" type="none"/>
            <a:tailEnd len="med" w="med" type="none"/>
          </a:ln>
        </p:spPr>
      </p:cxnSp>
      <p:sp>
        <p:nvSpPr>
          <p:cNvPr id="1185" name="Google Shape;1185;p83"/>
          <p:cNvSpPr/>
          <p:nvPr/>
        </p:nvSpPr>
        <p:spPr>
          <a:xfrm>
            <a:off x="5718950" y="42740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6" name="Google Shape;1186;p83"/>
          <p:cNvCxnSpPr>
            <a:stCxn id="1185" idx="5"/>
            <a:endCxn id="1176" idx="1"/>
          </p:cNvCxnSpPr>
          <p:nvPr/>
        </p:nvCxnSpPr>
        <p:spPr>
          <a:xfrm>
            <a:off x="5953175" y="4410225"/>
            <a:ext cx="674700" cy="0"/>
          </a:xfrm>
          <a:prstGeom prst="straightConnector1">
            <a:avLst/>
          </a:prstGeom>
          <a:noFill/>
          <a:ln cap="flat" cmpd="sng" w="9525">
            <a:solidFill>
              <a:schemeClr val="dk2"/>
            </a:solidFill>
            <a:prstDash val="solid"/>
            <a:round/>
            <a:headEnd len="med" w="med" type="none"/>
            <a:tailEnd len="med" w="med" type="none"/>
          </a:ln>
        </p:spPr>
      </p:cxnSp>
      <p:sp>
        <p:nvSpPr>
          <p:cNvPr id="1187" name="Google Shape;1187;p83"/>
          <p:cNvSpPr txBox="1"/>
          <p:nvPr>
            <p:ph idx="1" type="body"/>
          </p:nvPr>
        </p:nvSpPr>
        <p:spPr>
          <a:xfrm>
            <a:off x="2084075" y="2688175"/>
            <a:ext cx="6748200" cy="49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愚直だが、こうやって手動でコミットを積み直すのが最初は簡単。</a:t>
            </a:r>
            <a:endParaRPr/>
          </a:p>
        </p:txBody>
      </p:sp>
      <p:sp>
        <p:nvSpPr>
          <p:cNvPr id="1188" name="Google Shape;1188;p83"/>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2" name="Shape 1192"/>
        <p:cNvGrpSpPr/>
        <p:nvPr/>
      </p:nvGrpSpPr>
      <p:grpSpPr>
        <a:xfrm>
          <a:off x="0" y="0"/>
          <a:ext cx="0" cy="0"/>
          <a:chOff x="0" y="0"/>
          <a:chExt cx="0" cy="0"/>
        </a:xfrm>
      </p:grpSpPr>
      <p:sp>
        <p:nvSpPr>
          <p:cNvPr id="1193" name="Google Shape;1193;p84"/>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作業し直しからの push (成功する)</a:t>
            </a:r>
            <a:endParaRPr/>
          </a:p>
        </p:txBody>
      </p:sp>
      <p:sp>
        <p:nvSpPr>
          <p:cNvPr id="1194" name="Google Shape;1194;p84"/>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95" name="Google Shape;1195;p84"/>
          <p:cNvSpPr/>
          <p:nvPr/>
        </p:nvSpPr>
        <p:spPr>
          <a:xfrm>
            <a:off x="2083975" y="1094175"/>
            <a:ext cx="6748200" cy="962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リモートリポジトリ</a:t>
            </a:r>
            <a:endParaRPr>
              <a:solidFill>
                <a:srgbClr val="666666"/>
              </a:solidFill>
              <a:latin typeface="Verdana"/>
              <a:ea typeface="Verdana"/>
              <a:cs typeface="Verdana"/>
              <a:sym typeface="Verdana"/>
            </a:endParaRPr>
          </a:p>
        </p:txBody>
      </p:sp>
      <p:sp>
        <p:nvSpPr>
          <p:cNvPr id="1196" name="Google Shape;1196;p84"/>
          <p:cNvSpPr/>
          <p:nvPr/>
        </p:nvSpPr>
        <p:spPr>
          <a:xfrm>
            <a:off x="2457649" y="1607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4"/>
          <p:cNvSpPr/>
          <p:nvPr/>
        </p:nvSpPr>
        <p:spPr>
          <a:xfrm>
            <a:off x="3092412" y="1607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4"/>
          <p:cNvSpPr/>
          <p:nvPr/>
        </p:nvSpPr>
        <p:spPr>
          <a:xfrm>
            <a:off x="3798697" y="1607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4"/>
          <p:cNvSpPr/>
          <p:nvPr/>
        </p:nvSpPr>
        <p:spPr>
          <a:xfrm>
            <a:off x="4433472" y="1607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0" name="Google Shape;1200;p84"/>
          <p:cNvCxnSpPr>
            <a:stCxn id="1196" idx="6"/>
            <a:endCxn id="1197" idx="2"/>
          </p:cNvCxnSpPr>
          <p:nvPr/>
        </p:nvCxnSpPr>
        <p:spPr>
          <a:xfrm>
            <a:off x="2730049" y="17432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84"/>
          <p:cNvCxnSpPr>
            <a:stCxn id="1197" idx="6"/>
            <a:endCxn id="1198" idx="2"/>
          </p:cNvCxnSpPr>
          <p:nvPr/>
        </p:nvCxnSpPr>
        <p:spPr>
          <a:xfrm>
            <a:off x="3364812" y="17432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202" name="Google Shape;1202;p84"/>
          <p:cNvCxnSpPr>
            <a:stCxn id="1198" idx="6"/>
            <a:endCxn id="1199" idx="2"/>
          </p:cNvCxnSpPr>
          <p:nvPr/>
        </p:nvCxnSpPr>
        <p:spPr>
          <a:xfrm>
            <a:off x="4071097" y="17432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203" name="Google Shape;1203;p84"/>
          <p:cNvCxnSpPr>
            <a:stCxn id="1199" idx="6"/>
            <a:endCxn id="1204" idx="1"/>
          </p:cNvCxnSpPr>
          <p:nvPr/>
        </p:nvCxnSpPr>
        <p:spPr>
          <a:xfrm>
            <a:off x="4705872" y="1743225"/>
            <a:ext cx="1091100" cy="0"/>
          </a:xfrm>
          <a:prstGeom prst="straightConnector1">
            <a:avLst/>
          </a:prstGeom>
          <a:noFill/>
          <a:ln cap="flat" cmpd="sng" w="9525">
            <a:solidFill>
              <a:schemeClr val="dk2"/>
            </a:solidFill>
            <a:prstDash val="solid"/>
            <a:round/>
            <a:headEnd len="med" w="med" type="none"/>
            <a:tailEnd len="med" w="med" type="none"/>
          </a:ln>
        </p:spPr>
      </p:cxnSp>
      <p:sp>
        <p:nvSpPr>
          <p:cNvPr id="1204" name="Google Shape;1204;p84"/>
          <p:cNvSpPr/>
          <p:nvPr/>
        </p:nvSpPr>
        <p:spPr>
          <a:xfrm>
            <a:off x="5718950" y="16070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4"/>
          <p:cNvSpPr/>
          <p:nvPr/>
        </p:nvSpPr>
        <p:spPr>
          <a:xfrm>
            <a:off x="2083975" y="3709575"/>
            <a:ext cx="6748200" cy="1037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1206" name="Google Shape;1206;p84"/>
          <p:cNvSpPr/>
          <p:nvPr/>
        </p:nvSpPr>
        <p:spPr>
          <a:xfrm>
            <a:off x="6627925" y="42740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4"/>
          <p:cNvSpPr/>
          <p:nvPr/>
        </p:nvSpPr>
        <p:spPr>
          <a:xfrm>
            <a:off x="2457649" y="4274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4"/>
          <p:cNvSpPr/>
          <p:nvPr/>
        </p:nvSpPr>
        <p:spPr>
          <a:xfrm>
            <a:off x="3092412" y="4274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4"/>
          <p:cNvSpPr/>
          <p:nvPr/>
        </p:nvSpPr>
        <p:spPr>
          <a:xfrm>
            <a:off x="3798697" y="4274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4"/>
          <p:cNvSpPr/>
          <p:nvPr/>
        </p:nvSpPr>
        <p:spPr>
          <a:xfrm>
            <a:off x="4433472" y="4274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1" name="Google Shape;1211;p84"/>
          <p:cNvCxnSpPr>
            <a:stCxn id="1207" idx="6"/>
            <a:endCxn id="1208" idx="2"/>
          </p:cNvCxnSpPr>
          <p:nvPr/>
        </p:nvCxnSpPr>
        <p:spPr>
          <a:xfrm>
            <a:off x="2730049" y="44102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84"/>
          <p:cNvCxnSpPr>
            <a:stCxn id="1208" idx="6"/>
            <a:endCxn id="1209" idx="2"/>
          </p:cNvCxnSpPr>
          <p:nvPr/>
        </p:nvCxnSpPr>
        <p:spPr>
          <a:xfrm>
            <a:off x="3364812" y="44102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84"/>
          <p:cNvCxnSpPr>
            <a:stCxn id="1209" idx="6"/>
            <a:endCxn id="1210" idx="2"/>
          </p:cNvCxnSpPr>
          <p:nvPr/>
        </p:nvCxnSpPr>
        <p:spPr>
          <a:xfrm>
            <a:off x="4071097" y="44102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84"/>
          <p:cNvCxnSpPr>
            <a:stCxn id="1210" idx="6"/>
            <a:endCxn id="1215" idx="1"/>
          </p:cNvCxnSpPr>
          <p:nvPr/>
        </p:nvCxnSpPr>
        <p:spPr>
          <a:xfrm>
            <a:off x="4705872" y="4410225"/>
            <a:ext cx="1091100" cy="0"/>
          </a:xfrm>
          <a:prstGeom prst="straightConnector1">
            <a:avLst/>
          </a:prstGeom>
          <a:noFill/>
          <a:ln cap="flat" cmpd="sng" w="9525">
            <a:solidFill>
              <a:schemeClr val="dk2"/>
            </a:solidFill>
            <a:prstDash val="solid"/>
            <a:round/>
            <a:headEnd len="med" w="med" type="none"/>
            <a:tailEnd len="med" w="med" type="none"/>
          </a:ln>
        </p:spPr>
      </p:cxnSp>
      <p:sp>
        <p:nvSpPr>
          <p:cNvPr id="1215" name="Google Shape;1215;p84"/>
          <p:cNvSpPr/>
          <p:nvPr/>
        </p:nvSpPr>
        <p:spPr>
          <a:xfrm>
            <a:off x="5718950" y="42740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6" name="Google Shape;1216;p84"/>
          <p:cNvCxnSpPr>
            <a:stCxn id="1215" idx="5"/>
            <a:endCxn id="1206" idx="1"/>
          </p:cNvCxnSpPr>
          <p:nvPr/>
        </p:nvCxnSpPr>
        <p:spPr>
          <a:xfrm>
            <a:off x="5953175" y="4410225"/>
            <a:ext cx="674700" cy="0"/>
          </a:xfrm>
          <a:prstGeom prst="straightConnector1">
            <a:avLst/>
          </a:prstGeom>
          <a:noFill/>
          <a:ln cap="flat" cmpd="sng" w="9525">
            <a:solidFill>
              <a:schemeClr val="dk2"/>
            </a:solidFill>
            <a:prstDash val="solid"/>
            <a:round/>
            <a:headEnd len="med" w="med" type="none"/>
            <a:tailEnd len="med" w="med" type="none"/>
          </a:ln>
        </p:spPr>
      </p:cxnSp>
      <p:sp>
        <p:nvSpPr>
          <p:cNvPr id="1217" name="Google Shape;1217;p84"/>
          <p:cNvSpPr/>
          <p:nvPr/>
        </p:nvSpPr>
        <p:spPr>
          <a:xfrm rot="-5400000">
            <a:off x="6234875" y="2773504"/>
            <a:ext cx="962100" cy="3123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4"/>
          <p:cNvSpPr txBox="1"/>
          <p:nvPr/>
        </p:nvSpPr>
        <p:spPr>
          <a:xfrm>
            <a:off x="6801475" y="2746000"/>
            <a:ext cx="19755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push</a:t>
            </a:r>
            <a:endParaRPr sz="1200">
              <a:solidFill>
                <a:srgbClr val="666666"/>
              </a:solidFill>
            </a:endParaRPr>
          </a:p>
        </p:txBody>
      </p:sp>
      <p:sp>
        <p:nvSpPr>
          <p:cNvPr id="1219" name="Google Shape;1219;p84"/>
          <p:cNvSpPr/>
          <p:nvPr/>
        </p:nvSpPr>
        <p:spPr>
          <a:xfrm>
            <a:off x="6127250" y="2236050"/>
            <a:ext cx="1432200" cy="1432200"/>
          </a:xfrm>
          <a:prstGeom prst="donut">
            <a:avLst>
              <a:gd fmla="val 6348" name="adj"/>
            </a:avLst>
          </a:prstGeom>
          <a:solidFill>
            <a:srgbClr val="00FF00"/>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4"/>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4" name="Shape 1224"/>
        <p:cNvGrpSpPr/>
        <p:nvPr/>
      </p:nvGrpSpPr>
      <p:grpSpPr>
        <a:xfrm>
          <a:off x="0" y="0"/>
          <a:ext cx="0" cy="0"/>
          <a:chOff x="0" y="0"/>
          <a:chExt cx="0" cy="0"/>
        </a:xfrm>
      </p:grpSpPr>
      <p:sp>
        <p:nvSpPr>
          <p:cNvPr id="1225" name="Google Shape;1225;p85"/>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作業し直しからの push (成功する)</a:t>
            </a:r>
            <a:endParaRPr/>
          </a:p>
        </p:txBody>
      </p:sp>
      <p:sp>
        <p:nvSpPr>
          <p:cNvPr id="1226" name="Google Shape;1226;p85"/>
          <p:cNvSpPr/>
          <p:nvPr/>
        </p:nvSpPr>
        <p:spPr>
          <a:xfrm>
            <a:off x="2083975" y="1094175"/>
            <a:ext cx="6748200" cy="962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リモートリポジトリ</a:t>
            </a:r>
            <a:endParaRPr>
              <a:solidFill>
                <a:srgbClr val="666666"/>
              </a:solidFill>
              <a:latin typeface="Verdana"/>
              <a:ea typeface="Verdana"/>
              <a:cs typeface="Verdana"/>
              <a:sym typeface="Verdana"/>
            </a:endParaRPr>
          </a:p>
        </p:txBody>
      </p:sp>
      <p:sp>
        <p:nvSpPr>
          <p:cNvPr id="1227" name="Google Shape;1227;p85"/>
          <p:cNvSpPr/>
          <p:nvPr/>
        </p:nvSpPr>
        <p:spPr>
          <a:xfrm>
            <a:off x="2457649" y="1607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5"/>
          <p:cNvSpPr/>
          <p:nvPr/>
        </p:nvSpPr>
        <p:spPr>
          <a:xfrm>
            <a:off x="3092412" y="1607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5"/>
          <p:cNvSpPr/>
          <p:nvPr/>
        </p:nvSpPr>
        <p:spPr>
          <a:xfrm>
            <a:off x="3798697" y="1607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5"/>
          <p:cNvSpPr/>
          <p:nvPr/>
        </p:nvSpPr>
        <p:spPr>
          <a:xfrm>
            <a:off x="4433472" y="1607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1" name="Google Shape;1231;p85"/>
          <p:cNvCxnSpPr>
            <a:stCxn id="1227" idx="6"/>
            <a:endCxn id="1228" idx="2"/>
          </p:cNvCxnSpPr>
          <p:nvPr/>
        </p:nvCxnSpPr>
        <p:spPr>
          <a:xfrm>
            <a:off x="2730049" y="17432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232" name="Google Shape;1232;p85"/>
          <p:cNvCxnSpPr>
            <a:stCxn id="1228" idx="6"/>
            <a:endCxn id="1229" idx="2"/>
          </p:cNvCxnSpPr>
          <p:nvPr/>
        </p:nvCxnSpPr>
        <p:spPr>
          <a:xfrm>
            <a:off x="3364812" y="17432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233" name="Google Shape;1233;p85"/>
          <p:cNvCxnSpPr>
            <a:stCxn id="1229" idx="6"/>
            <a:endCxn id="1230" idx="2"/>
          </p:cNvCxnSpPr>
          <p:nvPr/>
        </p:nvCxnSpPr>
        <p:spPr>
          <a:xfrm>
            <a:off x="4071097" y="17432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234" name="Google Shape;1234;p85"/>
          <p:cNvCxnSpPr>
            <a:stCxn id="1230" idx="6"/>
            <a:endCxn id="1235" idx="1"/>
          </p:cNvCxnSpPr>
          <p:nvPr/>
        </p:nvCxnSpPr>
        <p:spPr>
          <a:xfrm>
            <a:off x="4705872" y="1743225"/>
            <a:ext cx="1091100" cy="0"/>
          </a:xfrm>
          <a:prstGeom prst="straightConnector1">
            <a:avLst/>
          </a:prstGeom>
          <a:noFill/>
          <a:ln cap="flat" cmpd="sng" w="9525">
            <a:solidFill>
              <a:schemeClr val="dk2"/>
            </a:solidFill>
            <a:prstDash val="solid"/>
            <a:round/>
            <a:headEnd len="med" w="med" type="none"/>
            <a:tailEnd len="med" w="med" type="none"/>
          </a:ln>
        </p:spPr>
      </p:cxnSp>
      <p:sp>
        <p:nvSpPr>
          <p:cNvPr id="1235" name="Google Shape;1235;p85"/>
          <p:cNvSpPr/>
          <p:nvPr/>
        </p:nvSpPr>
        <p:spPr>
          <a:xfrm>
            <a:off x="5718950" y="16070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5"/>
          <p:cNvSpPr/>
          <p:nvPr/>
        </p:nvSpPr>
        <p:spPr>
          <a:xfrm>
            <a:off x="2083975" y="3709575"/>
            <a:ext cx="6748200" cy="1037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latin typeface="Verdana"/>
                <a:ea typeface="Verdana"/>
                <a:cs typeface="Verdana"/>
                <a:sym typeface="Verdana"/>
              </a:rPr>
              <a:t>ローカルリポジトリ</a:t>
            </a:r>
            <a:endParaRPr>
              <a:solidFill>
                <a:srgbClr val="666666"/>
              </a:solidFill>
              <a:latin typeface="Verdana"/>
              <a:ea typeface="Verdana"/>
              <a:cs typeface="Verdana"/>
              <a:sym typeface="Verdana"/>
            </a:endParaRPr>
          </a:p>
        </p:txBody>
      </p:sp>
      <p:sp>
        <p:nvSpPr>
          <p:cNvPr id="1237" name="Google Shape;1237;p85"/>
          <p:cNvSpPr/>
          <p:nvPr/>
        </p:nvSpPr>
        <p:spPr>
          <a:xfrm>
            <a:off x="6627925" y="42740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5"/>
          <p:cNvSpPr/>
          <p:nvPr/>
        </p:nvSpPr>
        <p:spPr>
          <a:xfrm>
            <a:off x="2457649" y="4274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5"/>
          <p:cNvSpPr/>
          <p:nvPr/>
        </p:nvSpPr>
        <p:spPr>
          <a:xfrm>
            <a:off x="3092412" y="4274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5"/>
          <p:cNvSpPr/>
          <p:nvPr/>
        </p:nvSpPr>
        <p:spPr>
          <a:xfrm>
            <a:off x="3798697" y="4274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5"/>
          <p:cNvSpPr/>
          <p:nvPr/>
        </p:nvSpPr>
        <p:spPr>
          <a:xfrm>
            <a:off x="4433472" y="4274025"/>
            <a:ext cx="272400" cy="272400"/>
          </a:xfrm>
          <a:prstGeom prst="ellipse">
            <a:avLst/>
          </a:prstGeom>
          <a:solidFill>
            <a:srgbClr val="C9DAF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2" name="Google Shape;1242;p85"/>
          <p:cNvCxnSpPr>
            <a:stCxn id="1238" idx="6"/>
            <a:endCxn id="1239" idx="2"/>
          </p:cNvCxnSpPr>
          <p:nvPr/>
        </p:nvCxnSpPr>
        <p:spPr>
          <a:xfrm>
            <a:off x="2730049" y="44102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243" name="Google Shape;1243;p85"/>
          <p:cNvCxnSpPr>
            <a:stCxn id="1239" idx="6"/>
            <a:endCxn id="1240" idx="2"/>
          </p:cNvCxnSpPr>
          <p:nvPr/>
        </p:nvCxnSpPr>
        <p:spPr>
          <a:xfrm>
            <a:off x="3364812" y="4410225"/>
            <a:ext cx="433800" cy="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85"/>
          <p:cNvCxnSpPr>
            <a:stCxn id="1240" idx="6"/>
            <a:endCxn id="1241" idx="2"/>
          </p:cNvCxnSpPr>
          <p:nvPr/>
        </p:nvCxnSpPr>
        <p:spPr>
          <a:xfrm>
            <a:off x="4071097" y="4410225"/>
            <a:ext cx="362400" cy="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85"/>
          <p:cNvCxnSpPr>
            <a:stCxn id="1241" idx="6"/>
            <a:endCxn id="1246" idx="1"/>
          </p:cNvCxnSpPr>
          <p:nvPr/>
        </p:nvCxnSpPr>
        <p:spPr>
          <a:xfrm>
            <a:off x="4705872" y="4410225"/>
            <a:ext cx="1091100" cy="0"/>
          </a:xfrm>
          <a:prstGeom prst="straightConnector1">
            <a:avLst/>
          </a:prstGeom>
          <a:noFill/>
          <a:ln cap="flat" cmpd="sng" w="9525">
            <a:solidFill>
              <a:schemeClr val="dk2"/>
            </a:solidFill>
            <a:prstDash val="solid"/>
            <a:round/>
            <a:headEnd len="med" w="med" type="none"/>
            <a:tailEnd len="med" w="med" type="none"/>
          </a:ln>
        </p:spPr>
      </p:cxnSp>
      <p:sp>
        <p:nvSpPr>
          <p:cNvPr id="1246" name="Google Shape;1246;p85"/>
          <p:cNvSpPr/>
          <p:nvPr/>
        </p:nvSpPr>
        <p:spPr>
          <a:xfrm>
            <a:off x="5718950" y="4274025"/>
            <a:ext cx="312300" cy="272400"/>
          </a:xfrm>
          <a:prstGeom prst="triangle">
            <a:avLst>
              <a:gd fmla="val 50000" name="adj"/>
            </a:avLst>
          </a:prstGeom>
          <a:solidFill>
            <a:srgbClr val="D9EAD3"/>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7" name="Google Shape;1247;p85"/>
          <p:cNvCxnSpPr>
            <a:stCxn id="1246" idx="5"/>
            <a:endCxn id="1237" idx="1"/>
          </p:cNvCxnSpPr>
          <p:nvPr/>
        </p:nvCxnSpPr>
        <p:spPr>
          <a:xfrm>
            <a:off x="5953175" y="4410225"/>
            <a:ext cx="674700" cy="0"/>
          </a:xfrm>
          <a:prstGeom prst="straightConnector1">
            <a:avLst/>
          </a:prstGeom>
          <a:noFill/>
          <a:ln cap="flat" cmpd="sng" w="9525">
            <a:solidFill>
              <a:schemeClr val="dk2"/>
            </a:solidFill>
            <a:prstDash val="solid"/>
            <a:round/>
            <a:headEnd len="med" w="med" type="none"/>
            <a:tailEnd len="med" w="med" type="none"/>
          </a:ln>
        </p:spPr>
      </p:cxnSp>
      <p:sp>
        <p:nvSpPr>
          <p:cNvPr id="1248" name="Google Shape;1248;p85"/>
          <p:cNvSpPr/>
          <p:nvPr/>
        </p:nvSpPr>
        <p:spPr>
          <a:xfrm rot="-5400000">
            <a:off x="6234875" y="2773504"/>
            <a:ext cx="962100" cy="312300"/>
          </a:xfrm>
          <a:prstGeom prst="rightArrow">
            <a:avLst>
              <a:gd fmla="val 50000" name="adj1"/>
              <a:gd fmla="val 50000" name="adj2"/>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5"/>
          <p:cNvSpPr txBox="1"/>
          <p:nvPr/>
        </p:nvSpPr>
        <p:spPr>
          <a:xfrm>
            <a:off x="6801475" y="2746000"/>
            <a:ext cx="19755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666666"/>
                </a:solidFill>
              </a:rPr>
              <a:t>push</a:t>
            </a:r>
            <a:endParaRPr sz="1200">
              <a:solidFill>
                <a:srgbClr val="666666"/>
              </a:solidFill>
            </a:endParaRPr>
          </a:p>
        </p:txBody>
      </p:sp>
      <p:sp>
        <p:nvSpPr>
          <p:cNvPr id="1250" name="Google Shape;1250;p85"/>
          <p:cNvSpPr/>
          <p:nvPr/>
        </p:nvSpPr>
        <p:spPr>
          <a:xfrm>
            <a:off x="6127250" y="2236050"/>
            <a:ext cx="1432200" cy="1432200"/>
          </a:xfrm>
          <a:prstGeom prst="donut">
            <a:avLst>
              <a:gd fmla="val 6348" name="adj"/>
            </a:avLst>
          </a:prstGeom>
          <a:solidFill>
            <a:srgbClr val="00FF00"/>
          </a:solid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5"/>
          <p:cNvSpPr/>
          <p:nvPr/>
        </p:nvSpPr>
        <p:spPr>
          <a:xfrm>
            <a:off x="6627925" y="1607027"/>
            <a:ext cx="272400" cy="272400"/>
          </a:xfrm>
          <a:prstGeom prst="flowChartProcess">
            <a:avLst/>
          </a:prstGeom>
          <a:solidFill>
            <a:srgbClr val="F4CCCC"/>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2" name="Google Shape;1252;p85"/>
          <p:cNvCxnSpPr>
            <a:stCxn id="1235" idx="5"/>
            <a:endCxn id="1251" idx="1"/>
          </p:cNvCxnSpPr>
          <p:nvPr/>
        </p:nvCxnSpPr>
        <p:spPr>
          <a:xfrm>
            <a:off x="5953175" y="1743225"/>
            <a:ext cx="674700" cy="0"/>
          </a:xfrm>
          <a:prstGeom prst="straightConnector1">
            <a:avLst/>
          </a:prstGeom>
          <a:noFill/>
          <a:ln cap="flat" cmpd="sng" w="9525">
            <a:solidFill>
              <a:schemeClr val="dk2"/>
            </a:solidFill>
            <a:prstDash val="solid"/>
            <a:round/>
            <a:headEnd len="med" w="med" type="none"/>
            <a:tailEnd len="med" w="med" type="none"/>
          </a:ln>
        </p:spPr>
      </p:cxnSp>
      <p:sp>
        <p:nvSpPr>
          <p:cNvPr id="1253" name="Google Shape;1253;p85"/>
          <p:cNvSpPr/>
          <p:nvPr/>
        </p:nvSpPr>
        <p:spPr>
          <a:xfrm>
            <a:off x="264550" y="2926822"/>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7" name="Shape 1257"/>
        <p:cNvGrpSpPr/>
        <p:nvPr/>
      </p:nvGrpSpPr>
      <p:grpSpPr>
        <a:xfrm>
          <a:off x="0" y="0"/>
          <a:ext cx="0" cy="0"/>
          <a:chOff x="0" y="0"/>
          <a:chExt cx="0" cy="0"/>
        </a:xfrm>
      </p:grpSpPr>
      <p:sp>
        <p:nvSpPr>
          <p:cNvPr id="1258" name="Google Shape;1258;p86"/>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その他</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2" name="Shape 1262"/>
        <p:cNvGrpSpPr/>
        <p:nvPr/>
      </p:nvGrpSpPr>
      <p:grpSpPr>
        <a:xfrm>
          <a:off x="0" y="0"/>
          <a:ext cx="0" cy="0"/>
          <a:chOff x="0" y="0"/>
          <a:chExt cx="0" cy="0"/>
        </a:xfrm>
      </p:grpSpPr>
      <p:sp>
        <p:nvSpPr>
          <p:cNvPr id="1263" name="Google Shape;1263;p87"/>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t>・</a:t>
            </a:r>
            <a:r>
              <a:rPr lang="ja" sz="1600" u="sng">
                <a:solidFill>
                  <a:schemeClr val="accent5"/>
                </a:solidFill>
                <a:hlinkClick r:id="rId3"/>
              </a:rPr>
              <a:t>https://oss.connpass.com/</a:t>
            </a:r>
            <a:br>
              <a:rPr lang="ja" sz="1600"/>
            </a:br>
            <a:r>
              <a:rPr lang="ja" sz="1200"/>
              <a:t>　Gitハンズオンについては以下のレベルを不定期で開催しています。</a:t>
            </a:r>
            <a:br>
              <a:rPr lang="ja" sz="1200"/>
            </a:br>
            <a:r>
              <a:rPr lang="ja" sz="1200"/>
              <a:t>　・Lv1.0 … Gitツール不要のGitHub操作</a:t>
            </a:r>
            <a:br>
              <a:rPr lang="ja" sz="1200"/>
            </a:br>
            <a:r>
              <a:rPr lang="ja" sz="1200"/>
              <a:t>　・Lv2.0 … master のみで運用する Git</a:t>
            </a:r>
            <a:br>
              <a:rPr lang="ja" sz="1200"/>
            </a:br>
            <a:r>
              <a:rPr lang="ja" sz="1200"/>
              <a:t>　・Lv3.0 … ブランチ操作とコミット入れ替え (rebase はさらっと触れる程度)</a:t>
            </a:r>
            <a:br>
              <a:rPr lang="ja" sz="1200"/>
            </a:br>
            <a:r>
              <a:rPr lang="ja" sz="1200"/>
              <a:t>　・Lv3.5 … 様々な rebase 操作</a:t>
            </a:r>
            <a:br>
              <a:rPr lang="ja" sz="1200"/>
            </a:br>
            <a:r>
              <a:rPr lang="ja" sz="1200"/>
              <a:t>　・Lv4.0 … 実践 Git チーム運用</a:t>
            </a:r>
            <a:br>
              <a:rPr lang="ja" sz="1200"/>
            </a:br>
            <a:r>
              <a:rPr lang="ja" sz="1200"/>
              <a:t>　今後も開催していきますので、よろしければご参加ください。</a:t>
            </a:r>
            <a:br>
              <a:rPr lang="ja" sz="1200"/>
            </a:br>
            <a:endParaRPr sz="1600"/>
          </a:p>
          <a:p>
            <a:pPr indent="0" lvl="0" marL="0" rtl="0" algn="l">
              <a:spcBef>
                <a:spcPts val="1600"/>
              </a:spcBef>
              <a:spcAft>
                <a:spcPts val="1600"/>
              </a:spcAft>
              <a:buNone/>
            </a:pPr>
            <a:r>
              <a:t/>
            </a:r>
            <a:endParaRPr sz="1600"/>
          </a:p>
        </p:txBody>
      </p:sp>
      <p:sp>
        <p:nvSpPr>
          <p:cNvPr id="1264" name="Google Shape;1264;p87"/>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次のフェーズ等</a:t>
            </a:r>
            <a:endParaRPr/>
          </a:p>
        </p:txBody>
      </p:sp>
      <p:sp>
        <p:nvSpPr>
          <p:cNvPr id="1265" name="Google Shape;1265;p87"/>
          <p:cNvSpPr/>
          <p:nvPr/>
        </p:nvSpPr>
        <p:spPr>
          <a:xfrm>
            <a:off x="264550" y="3171881"/>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200"/>
              <a:t>チャット参加のご案内</a:t>
            </a:r>
            <a:endParaRPr/>
          </a:p>
        </p:txBody>
      </p:sp>
      <p:sp>
        <p:nvSpPr>
          <p:cNvPr id="110" name="Google Shape;110;p20"/>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sz="1600">
                <a:solidFill>
                  <a:srgbClr val="5E696C"/>
                </a:solidFill>
              </a:rPr>
              <a:t>余裕があればアバター画像も設定いただけると</a:t>
            </a:r>
            <a:br>
              <a:rPr lang="ja" sz="1600">
                <a:solidFill>
                  <a:srgbClr val="5E696C"/>
                </a:solidFill>
              </a:rPr>
            </a:br>
            <a:r>
              <a:rPr lang="ja" sz="1600">
                <a:solidFill>
                  <a:srgbClr val="5E696C"/>
                </a:solidFill>
              </a:rPr>
              <a:t>見分けが付きやすくて良いです。</a:t>
            </a:r>
            <a:endParaRPr sz="1600">
              <a:solidFill>
                <a:srgbClr val="5E696C"/>
              </a:solidFill>
            </a:endParaRPr>
          </a:p>
        </p:txBody>
      </p:sp>
      <p:pic>
        <p:nvPicPr>
          <p:cNvPr id="112" name="Google Shape;112;p20"/>
          <p:cNvPicPr preferRelativeResize="0"/>
          <p:nvPr/>
        </p:nvPicPr>
        <p:blipFill>
          <a:blip r:embed="rId3">
            <a:alphaModFix/>
          </a:blip>
          <a:stretch>
            <a:fillRect/>
          </a:stretch>
        </p:blipFill>
        <p:spPr>
          <a:xfrm>
            <a:off x="2083975" y="1905475"/>
            <a:ext cx="2120432" cy="1930127"/>
          </a:xfrm>
          <a:prstGeom prst="rect">
            <a:avLst/>
          </a:prstGeom>
          <a:noFill/>
          <a:ln>
            <a:noFill/>
          </a:ln>
        </p:spPr>
      </p:pic>
      <p:pic>
        <p:nvPicPr>
          <p:cNvPr id="113" name="Google Shape;113;p20"/>
          <p:cNvPicPr preferRelativeResize="0"/>
          <p:nvPr/>
        </p:nvPicPr>
        <p:blipFill>
          <a:blip r:embed="rId4">
            <a:alphaModFix/>
          </a:blip>
          <a:stretch>
            <a:fillRect/>
          </a:stretch>
        </p:blipFill>
        <p:spPr>
          <a:xfrm>
            <a:off x="4832384" y="1905475"/>
            <a:ext cx="3010346" cy="1151890"/>
          </a:xfrm>
          <a:prstGeom prst="rect">
            <a:avLst/>
          </a:prstGeom>
          <a:noFill/>
          <a:ln>
            <a:noFill/>
          </a:ln>
        </p:spPr>
      </p:pic>
      <p:pic>
        <p:nvPicPr>
          <p:cNvPr id="114" name="Google Shape;114;p20"/>
          <p:cNvPicPr preferRelativeResize="0"/>
          <p:nvPr/>
        </p:nvPicPr>
        <p:blipFill>
          <a:blip r:embed="rId5">
            <a:alphaModFix/>
          </a:blip>
          <a:stretch>
            <a:fillRect/>
          </a:stretch>
        </p:blipFill>
        <p:spPr>
          <a:xfrm>
            <a:off x="6188894" y="3144109"/>
            <a:ext cx="2643281" cy="1517141"/>
          </a:xfrm>
          <a:prstGeom prst="rect">
            <a:avLst/>
          </a:prstGeom>
          <a:noFill/>
          <a:ln>
            <a:noFill/>
          </a:ln>
        </p:spPr>
      </p:pic>
      <p:sp>
        <p:nvSpPr>
          <p:cNvPr id="115" name="Google Shape;115;p20"/>
          <p:cNvSpPr/>
          <p:nvPr/>
        </p:nvSpPr>
        <p:spPr>
          <a:xfrm>
            <a:off x="4277153" y="2299487"/>
            <a:ext cx="482400" cy="3123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rot="5398019">
            <a:off x="7071376" y="2752138"/>
            <a:ext cx="520500" cy="236700"/>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2076278">
            <a:off x="7324155" y="4090773"/>
            <a:ext cx="948741" cy="204568"/>
          </a:xfrm>
          <a:prstGeom prst="rightArrow">
            <a:avLst>
              <a:gd fmla="val 50000" name="adj1"/>
              <a:gd fmla="val 50000" name="adj2"/>
            </a:avLst>
          </a:prstGeom>
          <a:solidFill>
            <a:srgbClr val="A4C2F4"/>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083975" y="391350"/>
            <a:ext cx="67482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ハンズオン対象者</a:t>
            </a:r>
            <a:endParaRPr/>
          </a:p>
        </p:txBody>
      </p:sp>
      <p:sp>
        <p:nvSpPr>
          <p:cNvPr id="123" name="Google Shape;123;p21"/>
          <p:cNvSpPr txBox="1"/>
          <p:nvPr>
            <p:ph idx="1" type="body"/>
          </p:nvPr>
        </p:nvSpPr>
        <p:spPr>
          <a:xfrm>
            <a:off x="2084075" y="1152475"/>
            <a:ext cx="6748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600"/>
              <a:t>・Git経験は無くても大丈夫です。必要最低限のことは説明します。</a:t>
            </a:r>
            <a:endParaRPr sz="1600"/>
          </a:p>
          <a:p>
            <a:pPr indent="0" lvl="0" marL="0" rtl="0" algn="l">
              <a:spcBef>
                <a:spcPts val="1600"/>
              </a:spcBef>
              <a:spcAft>
                <a:spcPts val="0"/>
              </a:spcAft>
              <a:buNone/>
            </a:pPr>
            <a:r>
              <a:rPr lang="ja" sz="1600"/>
              <a:t>・黒い画面（ターミナル）に抵抗が無いこと</a:t>
            </a:r>
            <a:endParaRPr sz="1600"/>
          </a:p>
          <a:p>
            <a:pPr indent="0" lvl="0" marL="0" rtl="0" algn="l">
              <a:spcBef>
                <a:spcPts val="1600"/>
              </a:spcBef>
              <a:spcAft>
                <a:spcPts val="1600"/>
              </a:spcAft>
              <a:buNone/>
            </a:pPr>
            <a:br>
              <a:rPr lang="ja" sz="1600"/>
            </a:br>
            <a:br>
              <a:rPr lang="ja" sz="1600"/>
            </a:br>
            <a:r>
              <a:rPr lang="ja" sz="1600"/>
              <a:t>※黒い画面とは通称であって実際には黒かったり白かったりします</a:t>
            </a:r>
            <a:endParaRPr sz="1600">
              <a:solidFill>
                <a:srgbClr val="5E696C"/>
              </a:solidFill>
            </a:endParaRPr>
          </a:p>
        </p:txBody>
      </p:sp>
      <p:sp>
        <p:nvSpPr>
          <p:cNvPr id="124" name="Google Shape;124;p21"/>
          <p:cNvSpPr/>
          <p:nvPr/>
        </p:nvSpPr>
        <p:spPr>
          <a:xfrm>
            <a:off x="264550" y="697775"/>
            <a:ext cx="1575600" cy="239100"/>
          </a:xfrm>
          <a:prstGeom prst="rect">
            <a:avLst/>
          </a:prstGeom>
          <a:solidFill>
            <a:srgbClr val="FF0000">
              <a:alpha val="13460"/>
            </a:srgbClr>
          </a:solid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1"/>
          <p:cNvPicPr preferRelativeResize="0"/>
          <p:nvPr/>
        </p:nvPicPr>
        <p:blipFill>
          <a:blip r:embed="rId3">
            <a:alphaModFix/>
          </a:blip>
          <a:stretch>
            <a:fillRect/>
          </a:stretch>
        </p:blipFill>
        <p:spPr>
          <a:xfrm>
            <a:off x="5147987" y="3220600"/>
            <a:ext cx="2658036" cy="1424475"/>
          </a:xfrm>
          <a:prstGeom prst="rect">
            <a:avLst/>
          </a:prstGeom>
          <a:noFill/>
          <a:ln>
            <a:noFill/>
          </a:ln>
        </p:spPr>
      </p:pic>
      <p:pic>
        <p:nvPicPr>
          <p:cNvPr id="126" name="Google Shape;126;p21"/>
          <p:cNvPicPr preferRelativeResize="0"/>
          <p:nvPr/>
        </p:nvPicPr>
        <p:blipFill>
          <a:blip r:embed="rId4">
            <a:alphaModFix/>
          </a:blip>
          <a:stretch>
            <a:fillRect/>
          </a:stretch>
        </p:blipFill>
        <p:spPr>
          <a:xfrm>
            <a:off x="2425299" y="3220600"/>
            <a:ext cx="2498344" cy="1424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