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5143500" cx="9144000"/>
  <p:notesSz cx="6858000" cy="9144000"/>
  <p:embeddedFontLst>
    <p:embeddedFont>
      <p:font typeface="La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Lato-regular.fntdata"/><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Lato-italic.fntdata"/><Relationship Id="rId32" Type="http://schemas.openxmlformats.org/officeDocument/2006/relationships/slide" Target="slides/slide28.xml"/><Relationship Id="rId76" Type="http://schemas.openxmlformats.org/officeDocument/2006/relationships/font" Target="fonts/Lato-bold.fntdata"/><Relationship Id="rId35" Type="http://schemas.openxmlformats.org/officeDocument/2006/relationships/slide" Target="slides/slide31.xml"/><Relationship Id="rId34" Type="http://schemas.openxmlformats.org/officeDocument/2006/relationships/slide" Target="slides/slide30.xml"/><Relationship Id="rId78" Type="http://schemas.openxmlformats.org/officeDocument/2006/relationships/font" Target="fonts/Lato-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cc1b2fed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cc1b2fed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218940634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8940634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18e00a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8e00a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2540b30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d2540b30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a243dfc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a243dfc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ここはざっくり端折るよ</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a243dfcb1_6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a243dfcb1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d264575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d264575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d264575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d264575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264575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d264575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e0cb4c3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e0cb4c3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a243dfcb1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a243dfcb1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e0cb4c3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e0cb4c3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メモ：マイルストーンベースの話もする</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e0f6520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e0f6520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344d271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344d271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344d271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344d271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分岐元変更、入替、順序交換、削除、統合</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d2645751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d2645751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3e0cb4c3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e0cb4c3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3cc1b2fed4_4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cc1b2fed4_4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3e0cb4c3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e0cb4c3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3e3506550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e3506550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344d271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344d271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da94e8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da94e8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4344d271f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344d271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4469499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4469499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04c032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404c032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3e0cb4c3d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e0cb4c3d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3e0cb4c3d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e0cb4c3d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3e0cb4c3d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e0cb4c3d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3e0cb4c3d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e0cb4c3d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3e0cb4c3dd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e0cb4c3dd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3e0cb4c3dd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e0cb4c3dd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4047c17ea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4047c17ea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※Lv3 </a:t>
            </a:r>
            <a:r>
              <a:rPr lang="ja"/>
              <a:t>内容と重複するので軽く流す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8e00a7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8e00a7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3e0f6520d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e0f6520d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405041bd5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405041bd5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405041bd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405041bd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3e3bd08c9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e3bd08c9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3e0cb4c3d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e0cb4c3d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これのサンプルをあとで用意して、実際にチェックアウトしてもらう</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3e0cb4c3d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e0cb4c3d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3e0cb4c3d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e0cb4c3d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46949925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46949925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Google Shape;954;g446949925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446949925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Google Shape;984;g446949925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446949925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18e00a7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8e00a7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44675b58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44675b58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446949925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446949925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446949925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446949925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g446949925a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446949925a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Google Shape;1148;g446949925a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446949925a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446949925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446949925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5" name="Shape 1255"/>
        <p:cNvGrpSpPr/>
        <p:nvPr/>
      </p:nvGrpSpPr>
      <p:grpSpPr>
        <a:xfrm>
          <a:off x="0" y="0"/>
          <a:ext cx="0" cy="0"/>
          <a:chOff x="0" y="0"/>
          <a:chExt cx="0" cy="0"/>
        </a:xfrm>
      </p:grpSpPr>
      <p:sp>
        <p:nvSpPr>
          <p:cNvPr id="1256" name="Google Shape;1256;g446949925a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446949925a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6" name="Shape 1306"/>
        <p:cNvGrpSpPr/>
        <p:nvPr/>
      </p:nvGrpSpPr>
      <p:grpSpPr>
        <a:xfrm>
          <a:off x="0" y="0"/>
          <a:ext cx="0" cy="0"/>
          <a:chOff x="0" y="0"/>
          <a:chExt cx="0" cy="0"/>
        </a:xfrm>
      </p:grpSpPr>
      <p:sp>
        <p:nvSpPr>
          <p:cNvPr id="1307" name="Google Shape;1307;g44694992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44694992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47001fe6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47001fe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5" name="Shape 1405"/>
        <p:cNvGrpSpPr/>
        <p:nvPr/>
      </p:nvGrpSpPr>
      <p:grpSpPr>
        <a:xfrm>
          <a:off x="0" y="0"/>
          <a:ext cx="0" cy="0"/>
          <a:chOff x="0" y="0"/>
          <a:chExt cx="0" cy="0"/>
        </a:xfrm>
      </p:grpSpPr>
      <p:sp>
        <p:nvSpPr>
          <p:cNvPr id="1406" name="Google Shape;1406;g446949925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446949925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243dfcb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243dfcb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3" name="Shape 1463"/>
        <p:cNvGrpSpPr/>
        <p:nvPr/>
      </p:nvGrpSpPr>
      <p:grpSpPr>
        <a:xfrm>
          <a:off x="0" y="0"/>
          <a:ext cx="0" cy="0"/>
          <a:chOff x="0" y="0"/>
          <a:chExt cx="0" cy="0"/>
        </a:xfrm>
      </p:grpSpPr>
      <p:sp>
        <p:nvSpPr>
          <p:cNvPr id="1464" name="Google Shape;1464;g446949925a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446949925a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1" name="Shape 1481"/>
        <p:cNvGrpSpPr/>
        <p:nvPr/>
      </p:nvGrpSpPr>
      <p:grpSpPr>
        <a:xfrm>
          <a:off x="0" y="0"/>
          <a:ext cx="0" cy="0"/>
          <a:chOff x="0" y="0"/>
          <a:chExt cx="0" cy="0"/>
        </a:xfrm>
      </p:grpSpPr>
      <p:sp>
        <p:nvSpPr>
          <p:cNvPr id="1482" name="Google Shape;1482;g446949925a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446949925a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446949925a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446949925a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2" name="Shape 1602"/>
        <p:cNvGrpSpPr/>
        <p:nvPr/>
      </p:nvGrpSpPr>
      <p:grpSpPr>
        <a:xfrm>
          <a:off x="0" y="0"/>
          <a:ext cx="0" cy="0"/>
          <a:chOff x="0" y="0"/>
          <a:chExt cx="0" cy="0"/>
        </a:xfrm>
      </p:grpSpPr>
      <p:sp>
        <p:nvSpPr>
          <p:cNvPr id="1603" name="Google Shape;1603;g446949925a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446949925a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4" name="Shape 1614"/>
        <p:cNvGrpSpPr/>
        <p:nvPr/>
      </p:nvGrpSpPr>
      <p:grpSpPr>
        <a:xfrm>
          <a:off x="0" y="0"/>
          <a:ext cx="0" cy="0"/>
          <a:chOff x="0" y="0"/>
          <a:chExt cx="0" cy="0"/>
        </a:xfrm>
      </p:grpSpPr>
      <p:sp>
        <p:nvSpPr>
          <p:cNvPr id="1615" name="Google Shape;1615;g446949925a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446949925a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4" name="Shape 1684"/>
        <p:cNvGrpSpPr/>
        <p:nvPr/>
      </p:nvGrpSpPr>
      <p:grpSpPr>
        <a:xfrm>
          <a:off x="0" y="0"/>
          <a:ext cx="0" cy="0"/>
          <a:chOff x="0" y="0"/>
          <a:chExt cx="0" cy="0"/>
        </a:xfrm>
      </p:grpSpPr>
      <p:sp>
        <p:nvSpPr>
          <p:cNvPr id="1685" name="Google Shape;1685;g446949925a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446949925a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1" name="Shape 1731"/>
        <p:cNvGrpSpPr/>
        <p:nvPr/>
      </p:nvGrpSpPr>
      <p:grpSpPr>
        <a:xfrm>
          <a:off x="0" y="0"/>
          <a:ext cx="0" cy="0"/>
          <a:chOff x="0" y="0"/>
          <a:chExt cx="0" cy="0"/>
        </a:xfrm>
      </p:grpSpPr>
      <p:sp>
        <p:nvSpPr>
          <p:cNvPr id="1732" name="Google Shape;1732;g446949925a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446949925a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446949925a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446949925a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9" name="Shape 1819"/>
        <p:cNvGrpSpPr/>
        <p:nvPr/>
      </p:nvGrpSpPr>
      <p:grpSpPr>
        <a:xfrm>
          <a:off x="0" y="0"/>
          <a:ext cx="0" cy="0"/>
          <a:chOff x="0" y="0"/>
          <a:chExt cx="0" cy="0"/>
        </a:xfrm>
      </p:grpSpPr>
      <p:sp>
        <p:nvSpPr>
          <p:cNvPr id="1820" name="Google Shape;1820;g3cc2ece99f_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3cc2ece99f_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3cc2ece99f_4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3cc2ece99f_4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a243dfcb1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a243dfcb1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446949925a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446949925a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d2540b30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d2540b30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2540b30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d2540b30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None/>
              <a:defRPr>
                <a:solidFill>
                  <a:schemeClr val="lt1"/>
                </a:solidFill>
              </a:defRPr>
            </a:lvl2pPr>
            <a:lvl3pPr lvl="2" algn="ctr">
              <a:spcBef>
                <a:spcPts val="0"/>
              </a:spcBef>
              <a:spcAft>
                <a:spcPts val="0"/>
              </a:spcAft>
              <a:buClr>
                <a:schemeClr val="lt1"/>
              </a:buClr>
              <a:buSzPts val="3200"/>
              <a:buNone/>
              <a:defRPr>
                <a:solidFill>
                  <a:schemeClr val="lt1"/>
                </a:solidFill>
              </a:defRPr>
            </a:lvl3pPr>
            <a:lvl4pPr lvl="3" algn="ctr">
              <a:spcBef>
                <a:spcPts val="0"/>
              </a:spcBef>
              <a:spcAft>
                <a:spcPts val="0"/>
              </a:spcAft>
              <a:buClr>
                <a:schemeClr val="lt1"/>
              </a:buClr>
              <a:buSzPts val="3200"/>
              <a:buNone/>
              <a:defRPr>
                <a:solidFill>
                  <a:schemeClr val="lt1"/>
                </a:solidFill>
              </a:defRPr>
            </a:lvl4pPr>
            <a:lvl5pPr lvl="4" algn="ctr">
              <a:spcBef>
                <a:spcPts val="0"/>
              </a:spcBef>
              <a:spcAft>
                <a:spcPts val="0"/>
              </a:spcAft>
              <a:buClr>
                <a:schemeClr val="lt1"/>
              </a:buClr>
              <a:buSzPts val="3200"/>
              <a:buNone/>
              <a:defRPr>
                <a:solidFill>
                  <a:schemeClr val="lt1"/>
                </a:solidFill>
              </a:defRPr>
            </a:lvl5pPr>
            <a:lvl6pPr lvl="5" algn="ctr">
              <a:spcBef>
                <a:spcPts val="0"/>
              </a:spcBef>
              <a:spcAft>
                <a:spcPts val="0"/>
              </a:spcAft>
              <a:buClr>
                <a:schemeClr val="lt1"/>
              </a:buClr>
              <a:buSzPts val="3200"/>
              <a:buNone/>
              <a:defRPr>
                <a:solidFill>
                  <a:schemeClr val="lt1"/>
                </a:solidFill>
              </a:defRPr>
            </a:lvl6pPr>
            <a:lvl7pPr lvl="6" algn="ctr">
              <a:spcBef>
                <a:spcPts val="0"/>
              </a:spcBef>
              <a:spcAft>
                <a:spcPts val="0"/>
              </a:spcAft>
              <a:buClr>
                <a:schemeClr val="lt1"/>
              </a:buClr>
              <a:buSzPts val="3200"/>
              <a:buNone/>
              <a:defRPr>
                <a:solidFill>
                  <a:schemeClr val="lt1"/>
                </a:solidFill>
              </a:defRPr>
            </a:lvl7pPr>
            <a:lvl8pPr lvl="7" algn="ctr">
              <a:spcBef>
                <a:spcPts val="0"/>
              </a:spcBef>
              <a:spcAft>
                <a:spcPts val="0"/>
              </a:spcAft>
              <a:buClr>
                <a:schemeClr val="lt1"/>
              </a:buClr>
              <a:buSzPts val="3200"/>
              <a:buNone/>
              <a:defRPr>
                <a:solidFill>
                  <a:schemeClr val="lt1"/>
                </a:solidFill>
              </a:defRPr>
            </a:lvl8pPr>
            <a:lvl9pPr lvl="8" algn="ctr">
              <a:spcBef>
                <a:spcPts val="0"/>
              </a:spcBef>
              <a:spcAft>
                <a:spcPts val="0"/>
              </a:spcAft>
              <a:buClr>
                <a:schemeClr val="lt1"/>
              </a:buClr>
              <a:buSzPts val="3200"/>
              <a:buNone/>
              <a:defRPr>
                <a:solidFill>
                  <a:schemeClr val="lt1"/>
                </a:solidFill>
              </a:defRPr>
            </a:lvl9pPr>
          </a:lstStyle>
          <a:p/>
        </p:txBody>
      </p:sp>
      <p:sp>
        <p:nvSpPr>
          <p:cNvPr id="14" name="Google Shape;14;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5" name="Google Shape;55;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b="0" sz="4800">
                <a:solidFill>
                  <a:schemeClr val="lt1"/>
                </a:solidFill>
              </a:defRPr>
            </a:lvl1pPr>
            <a:lvl2pPr lvl="1" algn="ctr">
              <a:spcBef>
                <a:spcPts val="0"/>
              </a:spcBef>
              <a:spcAft>
                <a:spcPts val="0"/>
              </a:spcAft>
              <a:buClr>
                <a:schemeClr val="lt1"/>
              </a:buClr>
              <a:buSzPts val="4800"/>
              <a:buNone/>
              <a:defRPr b="0" sz="4800">
                <a:solidFill>
                  <a:schemeClr val="lt1"/>
                </a:solidFill>
              </a:defRPr>
            </a:lvl2pPr>
            <a:lvl3pPr lvl="2" algn="ctr">
              <a:spcBef>
                <a:spcPts val="0"/>
              </a:spcBef>
              <a:spcAft>
                <a:spcPts val="0"/>
              </a:spcAft>
              <a:buClr>
                <a:schemeClr val="lt1"/>
              </a:buClr>
              <a:buSzPts val="4800"/>
              <a:buNone/>
              <a:defRPr b="0" sz="4800">
                <a:solidFill>
                  <a:schemeClr val="lt1"/>
                </a:solidFill>
              </a:defRPr>
            </a:lvl3pPr>
            <a:lvl4pPr lvl="3" algn="ctr">
              <a:spcBef>
                <a:spcPts val="0"/>
              </a:spcBef>
              <a:spcAft>
                <a:spcPts val="0"/>
              </a:spcAft>
              <a:buClr>
                <a:schemeClr val="lt1"/>
              </a:buClr>
              <a:buSzPts val="4800"/>
              <a:buNone/>
              <a:defRPr b="0" sz="4800">
                <a:solidFill>
                  <a:schemeClr val="lt1"/>
                </a:solidFill>
              </a:defRPr>
            </a:lvl4pPr>
            <a:lvl5pPr lvl="4" algn="ctr">
              <a:spcBef>
                <a:spcPts val="0"/>
              </a:spcBef>
              <a:spcAft>
                <a:spcPts val="0"/>
              </a:spcAft>
              <a:buClr>
                <a:schemeClr val="lt1"/>
              </a:buClr>
              <a:buSzPts val="4800"/>
              <a:buNone/>
              <a:defRPr b="0" sz="4800">
                <a:solidFill>
                  <a:schemeClr val="lt1"/>
                </a:solidFill>
              </a:defRPr>
            </a:lvl5pPr>
            <a:lvl6pPr lvl="5" algn="ctr">
              <a:spcBef>
                <a:spcPts val="0"/>
              </a:spcBef>
              <a:spcAft>
                <a:spcPts val="0"/>
              </a:spcAft>
              <a:buClr>
                <a:schemeClr val="lt1"/>
              </a:buClr>
              <a:buSzPts val="4800"/>
              <a:buNone/>
              <a:defRPr b="0" sz="4800">
                <a:solidFill>
                  <a:schemeClr val="lt1"/>
                </a:solidFill>
              </a:defRPr>
            </a:lvl6pPr>
            <a:lvl7pPr lvl="6" algn="ctr">
              <a:spcBef>
                <a:spcPts val="0"/>
              </a:spcBef>
              <a:spcAft>
                <a:spcPts val="0"/>
              </a:spcAft>
              <a:buClr>
                <a:schemeClr val="lt1"/>
              </a:buClr>
              <a:buSzPts val="4800"/>
              <a:buNone/>
              <a:defRPr b="0" sz="4800">
                <a:solidFill>
                  <a:schemeClr val="lt1"/>
                </a:solidFill>
              </a:defRPr>
            </a:lvl7pPr>
            <a:lvl8pPr lvl="7" algn="ctr">
              <a:spcBef>
                <a:spcPts val="0"/>
              </a:spcBef>
              <a:spcAft>
                <a:spcPts val="0"/>
              </a:spcAft>
              <a:buClr>
                <a:schemeClr val="lt1"/>
              </a:buClr>
              <a:buSzPts val="4800"/>
              <a:buNone/>
              <a:defRPr b="0" sz="4800">
                <a:solidFill>
                  <a:schemeClr val="lt1"/>
                </a:solidFill>
              </a:defRPr>
            </a:lvl8pPr>
            <a:lvl9pPr lvl="8" algn="ctr">
              <a:spcBef>
                <a:spcPts val="0"/>
              </a:spcBef>
              <a:spcAft>
                <a:spcPts val="0"/>
              </a:spcAft>
              <a:buClr>
                <a:schemeClr val="lt1"/>
              </a:buClr>
              <a:buSzPts val="4800"/>
              <a:buNone/>
              <a:defRPr b="0" sz="4800">
                <a:solidFill>
                  <a:schemeClr val="lt1"/>
                </a:solidFill>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
        <p:nvSpPr>
          <p:cNvPr id="19" name="Google Shape;19;p3"/>
          <p:cNvSpPr txBox="1"/>
          <p:nvPr/>
        </p:nvSpPr>
        <p:spPr>
          <a:xfrm>
            <a:off x="-2175" y="7050"/>
            <a:ext cx="266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3F3F3"/>
                </a:solidFill>
                <a:latin typeface="Verdana"/>
                <a:ea typeface="Verdana"/>
                <a:cs typeface="Verdana"/>
                <a:sym typeface="Verdana"/>
              </a:rPr>
              <a:t>Gitﾊﾝｽﾞｵﾝ Lv3.5 (</a:t>
            </a:r>
            <a:r>
              <a:rPr lang="ja" sz="1000">
                <a:solidFill>
                  <a:srgbClr val="FFFFFF"/>
                </a:solidFill>
                <a:latin typeface="Courier New"/>
                <a:ea typeface="Courier New"/>
                <a:cs typeface="Courier New"/>
                <a:sym typeface="Courier New"/>
              </a:rPr>
              <a:t>様々なrebase操作)</a:t>
            </a:r>
            <a:endParaRPr sz="1000">
              <a:solidFill>
                <a:srgbClr val="F3F3F3"/>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1875500" y="391350"/>
            <a:ext cx="6956700" cy="5856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3" name="Google Shape;23;p4"/>
          <p:cNvSpPr txBox="1"/>
          <p:nvPr>
            <p:ph idx="1" type="body"/>
          </p:nvPr>
        </p:nvSpPr>
        <p:spPr>
          <a:xfrm>
            <a:off x="1875575" y="1044800"/>
            <a:ext cx="6956700" cy="378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5" name="Google Shape;25;p4"/>
          <p:cNvSpPr txBox="1"/>
          <p:nvPr/>
        </p:nvSpPr>
        <p:spPr>
          <a:xfrm>
            <a:off x="256225" y="391350"/>
            <a:ext cx="1367100" cy="443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目次</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・イベント案内等</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・Git,GitHub概要</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・Git設定確認</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・Gitエディタ設定</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・コミット詳細(ｵｻﾗｲ)</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・HEADと分岐(ｵｻﾗｲ)</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・rebase</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・コミット削除</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　・コミット順序入替</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・コミット変更</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　・コミット統合</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・分岐元の変更</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・conflict 確認</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・解決(continue)</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・解決(skip)</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　　・rebase中止</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・その他</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t/>
            </a:r>
            <a:endParaRPr sz="900">
              <a:solidFill>
                <a:srgbClr val="666666"/>
              </a:solidFill>
              <a:latin typeface="Verdana"/>
              <a:ea typeface="Verdana"/>
              <a:cs typeface="Verdana"/>
              <a:sym typeface="Verdana"/>
            </a:endParaRPr>
          </a:p>
        </p:txBody>
      </p:sp>
      <p:sp>
        <p:nvSpPr>
          <p:cNvPr id="26" name="Google Shape;26;p4"/>
          <p:cNvSpPr txBox="1"/>
          <p:nvPr/>
        </p:nvSpPr>
        <p:spPr>
          <a:xfrm>
            <a:off x="-2175" y="7050"/>
            <a:ext cx="2564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Gitﾊﾝｽﾞｵﾝ Lv3.5 (</a:t>
            </a:r>
            <a:r>
              <a:rPr lang="ja" sz="1000">
                <a:solidFill>
                  <a:srgbClr val="666666"/>
                </a:solidFill>
                <a:latin typeface="Verdana"/>
                <a:ea typeface="Verdana"/>
                <a:cs typeface="Verdana"/>
                <a:sym typeface="Verdana"/>
              </a:rPr>
              <a:t>様々なrebase操作)</a:t>
            </a:r>
            <a:endParaRPr sz="1000">
              <a:solidFill>
                <a:srgbClr val="666666"/>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b="0" sz="4800">
                <a:solidFill>
                  <a:schemeClr val="lt1"/>
                </a:solidFill>
              </a:defRPr>
            </a:lvl1pPr>
            <a:lvl2pPr lvl="1">
              <a:spcBef>
                <a:spcPts val="0"/>
              </a:spcBef>
              <a:spcAft>
                <a:spcPts val="0"/>
              </a:spcAft>
              <a:buClr>
                <a:schemeClr val="lt1"/>
              </a:buClr>
              <a:buSzPts val="4800"/>
              <a:buNone/>
              <a:defRPr b="0" sz="4800">
                <a:solidFill>
                  <a:schemeClr val="lt1"/>
                </a:solidFill>
              </a:defRPr>
            </a:lvl2pPr>
            <a:lvl3pPr lvl="2">
              <a:spcBef>
                <a:spcPts val="0"/>
              </a:spcBef>
              <a:spcAft>
                <a:spcPts val="0"/>
              </a:spcAft>
              <a:buClr>
                <a:schemeClr val="lt1"/>
              </a:buClr>
              <a:buSzPts val="4800"/>
              <a:buNone/>
              <a:defRPr b="0" sz="4800">
                <a:solidFill>
                  <a:schemeClr val="lt1"/>
                </a:solidFill>
              </a:defRPr>
            </a:lvl3pPr>
            <a:lvl4pPr lvl="3">
              <a:spcBef>
                <a:spcPts val="0"/>
              </a:spcBef>
              <a:spcAft>
                <a:spcPts val="0"/>
              </a:spcAft>
              <a:buClr>
                <a:schemeClr val="lt1"/>
              </a:buClr>
              <a:buSzPts val="4800"/>
              <a:buNone/>
              <a:defRPr b="0" sz="4800">
                <a:solidFill>
                  <a:schemeClr val="lt1"/>
                </a:solidFill>
              </a:defRPr>
            </a:lvl4pPr>
            <a:lvl5pPr lvl="4">
              <a:spcBef>
                <a:spcPts val="0"/>
              </a:spcBef>
              <a:spcAft>
                <a:spcPts val="0"/>
              </a:spcAft>
              <a:buClr>
                <a:schemeClr val="lt1"/>
              </a:buClr>
              <a:buSzPts val="4800"/>
              <a:buNone/>
              <a:defRPr b="0" sz="4800">
                <a:solidFill>
                  <a:schemeClr val="lt1"/>
                </a:solidFill>
              </a:defRPr>
            </a:lvl5pPr>
            <a:lvl6pPr lvl="5">
              <a:spcBef>
                <a:spcPts val="0"/>
              </a:spcBef>
              <a:spcAft>
                <a:spcPts val="0"/>
              </a:spcAft>
              <a:buClr>
                <a:schemeClr val="lt1"/>
              </a:buClr>
              <a:buSzPts val="4800"/>
              <a:buNone/>
              <a:defRPr b="0" sz="4800">
                <a:solidFill>
                  <a:schemeClr val="lt1"/>
                </a:solidFill>
              </a:defRPr>
            </a:lvl6pPr>
            <a:lvl7pPr lvl="6">
              <a:spcBef>
                <a:spcPts val="0"/>
              </a:spcBef>
              <a:spcAft>
                <a:spcPts val="0"/>
              </a:spcAft>
              <a:buClr>
                <a:schemeClr val="lt1"/>
              </a:buClr>
              <a:buSzPts val="4800"/>
              <a:buNone/>
              <a:defRPr b="0" sz="4800">
                <a:solidFill>
                  <a:schemeClr val="lt1"/>
                </a:solidFill>
              </a:defRPr>
            </a:lvl7pPr>
            <a:lvl8pPr lvl="7">
              <a:spcBef>
                <a:spcPts val="0"/>
              </a:spcBef>
              <a:spcAft>
                <a:spcPts val="0"/>
              </a:spcAft>
              <a:buClr>
                <a:schemeClr val="lt1"/>
              </a:buClr>
              <a:buSzPts val="4800"/>
              <a:buNone/>
              <a:defRPr b="0" sz="4800">
                <a:solidFill>
                  <a:schemeClr val="lt1"/>
                </a:solidFill>
              </a:defRPr>
            </a:lvl8pPr>
            <a:lvl9pPr lvl="8">
              <a:spcBef>
                <a:spcPts val="0"/>
              </a:spcBef>
              <a:spcAft>
                <a:spcPts val="0"/>
              </a:spcAft>
              <a:buClr>
                <a:schemeClr val="lt1"/>
              </a:buClr>
              <a:buSzPts val="4800"/>
              <a:buNone/>
              <a:defRPr b="0"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1pPr>
            <a:lvl2pPr lvl="1">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2pPr>
            <a:lvl3pPr lvl="2">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3pPr>
            <a:lvl4pPr lvl="3">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4pPr>
            <a:lvl5pPr lvl="4">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5pPr>
            <a:lvl6pPr lvl="5">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6pPr>
            <a:lvl7pPr lvl="6">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7pPr>
            <a:lvl8pPr lvl="7">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8pPr>
            <a:lvl9pPr lvl="8">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9pPr>
          </a:lstStyle>
          <a:p/>
        </p:txBody>
      </p:sp>
      <p:sp>
        <p:nvSpPr>
          <p:cNvPr id="7" name="Google Shape;7;p1"/>
          <p:cNvSpPr txBox="1"/>
          <p:nvPr>
            <p:ph idx="1" type="body"/>
          </p:nvPr>
        </p:nvSpPr>
        <p:spPr>
          <a:xfrm>
            <a:off x="2281175" y="1152475"/>
            <a:ext cx="65511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Verdana"/>
              <a:buChar char="●"/>
              <a:defRPr sz="1800">
                <a:solidFill>
                  <a:schemeClr val="dk2"/>
                </a:solidFill>
                <a:latin typeface="Verdana"/>
                <a:ea typeface="Verdana"/>
                <a:cs typeface="Verdana"/>
                <a:sym typeface="Verdana"/>
              </a:defRPr>
            </a:lvl1pPr>
            <a:lvl2pPr indent="-317500" lvl="1" marL="914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2pPr>
            <a:lvl3pPr indent="-317500" lvl="2" marL="1371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3pPr>
            <a:lvl4pPr indent="-317500" lvl="3" marL="18288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4pPr>
            <a:lvl5pPr indent="-317500" lvl="4" marL="22860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5pPr>
            <a:lvl6pPr indent="-317500" lvl="5" marL="27432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6pPr>
            <a:lvl7pPr indent="-317500" lvl="6" marL="3200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7pPr>
            <a:lvl8pPr indent="-317500" lvl="7" marL="3657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8pPr>
            <a:lvl9pPr indent="-317500" lvl="8" marL="4114800">
              <a:lnSpc>
                <a:spcPct val="115000"/>
              </a:lnSpc>
              <a:spcBef>
                <a:spcPts val="1600"/>
              </a:spcBef>
              <a:spcAft>
                <a:spcPts val="1600"/>
              </a:spcAft>
              <a:buClr>
                <a:schemeClr val="dk2"/>
              </a:buClr>
              <a:buSzPts val="1400"/>
              <a:buFont typeface="Verdana"/>
              <a:buChar char="■"/>
              <a:defRPr>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pic>
        <p:nvPicPr>
          <p:cNvPr id="9" name="Google Shape;9;p1"/>
          <p:cNvPicPr preferRelativeResize="0"/>
          <p:nvPr/>
        </p:nvPicPr>
        <p:blipFill>
          <a:blip r:embed="rId1">
            <a:alphaModFix amt="50000"/>
          </a:blip>
          <a:stretch>
            <a:fillRect/>
          </a:stretch>
        </p:blipFill>
        <p:spPr>
          <a:xfrm>
            <a:off x="7896277" y="202625"/>
            <a:ext cx="1142674" cy="9498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iefRw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witter.com/kobake_" TargetMode="External"/><Relationship Id="rId4" Type="http://schemas.openxmlformats.org/officeDocument/2006/relationships/hyperlink" Target="http://clock-up.jp/" TargetMode="External"/><Relationship Id="rId5" Type="http://schemas.openxmlformats.org/officeDocument/2006/relationships/hyperlink" Target="http://blog.clock-up.jp/" TargetMode="External"/><Relationship Id="rId6" Type="http://schemas.openxmlformats.org/officeDocument/2006/relationships/hyperlink" Target="https://github.com/kobake" TargetMode="External"/><Relationship Id="rId7" Type="http://schemas.openxmlformats.org/officeDocument/2006/relationships/hyperlink" Target="https://github.com/sakura-editor/sakura" TargetMode="External"/><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 TargetMode="External"/><Relationship Id="rId4" Type="http://schemas.openxmlformats.org/officeDocument/2006/relationships/hyperlink" Target="https://git-scm.com/" TargetMode="External"/><Relationship Id="rId5" Type="http://schemas.openxmlformats.org/officeDocument/2006/relationships/hyperlink" Target="https://docs.google.com/presentation/d/1B-Cwi38c7cL2FFd5K4g8d7rwbdE4PEscWwhBwSVYlHM/edit#slide=id.g3d2645751f_5_73" TargetMode="External"/><Relationship Id="rId6" Type="http://schemas.openxmlformats.org/officeDocument/2006/relationships/hyperlink" Target="https://ja.atlassian.com/software/sourcetree" TargetMode="External"/><Relationship Id="rId7" Type="http://schemas.openxmlformats.org/officeDocument/2006/relationships/hyperlink" Target="https://docs.google.com/presentation/d/1wtdl1U4TVz2W4YFVPS9P77bC40yYnHV4oShpYjaN0_I/edit#slide=id.g404c032500_0_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oss.connpas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iscord.gg/2mJ5uTb" TargetMode="External"/><Relationship Id="rId4" Type="http://schemas.openxmlformats.org/officeDocument/2006/relationships/hyperlink" Target="https://discordapp.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96250" y="1281000"/>
            <a:ext cx="2951400" cy="27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000"/>
              <a:t>Gitハンズオン Lv3.5</a:t>
            </a:r>
            <a:br>
              <a:rPr lang="ja" sz="2000"/>
            </a:br>
            <a:br>
              <a:rPr lang="ja" sz="2000"/>
            </a:br>
            <a:r>
              <a:rPr lang="ja" sz="2000"/>
              <a:t>様々なrebase操作</a:t>
            </a:r>
            <a:br>
              <a:rPr lang="ja" sz="2000"/>
            </a:br>
            <a:br>
              <a:rPr lang="ja" sz="2000"/>
            </a:br>
            <a:r>
              <a:rPr lang="ja" sz="2000"/>
              <a:t>(茅場町)</a:t>
            </a:r>
            <a:endParaRPr sz="2000"/>
          </a:p>
        </p:txBody>
      </p:sp>
      <p:sp>
        <p:nvSpPr>
          <p:cNvPr id="64" name="Google Shape;64;p13"/>
          <p:cNvSpPr txBox="1"/>
          <p:nvPr/>
        </p:nvSpPr>
        <p:spPr>
          <a:xfrm>
            <a:off x="2760175" y="4510500"/>
            <a:ext cx="36363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u="sng">
                <a:solidFill>
                  <a:schemeClr val="hlink"/>
                </a:solidFill>
                <a:latin typeface="Verdana"/>
                <a:ea typeface="Verdana"/>
                <a:cs typeface="Verdana"/>
                <a:sym typeface="Verdana"/>
                <a:hlinkClick r:id="rId3"/>
              </a:rPr>
              <a:t>https://goo.gl/iefRwR</a:t>
            </a:r>
            <a:endParaRPr b="1"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注記</a:t>
            </a:r>
            <a:endParaRPr/>
          </a:p>
        </p:txBody>
      </p:sp>
      <p:sp>
        <p:nvSpPr>
          <p:cNvPr id="130" name="Google Shape;130;p2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操作はコマンドラインベースで説明します。</a:t>
            </a:r>
            <a:br>
              <a:rPr lang="ja"/>
            </a:br>
            <a:r>
              <a:rPr lang="ja"/>
              <a:t>・SourceTree はログ閲覧に用います。</a:t>
            </a:r>
            <a:endParaRPr/>
          </a:p>
          <a:p>
            <a:pPr indent="0" lvl="0" marL="0" rtl="0" algn="l">
              <a:spcBef>
                <a:spcPts val="1600"/>
              </a:spcBef>
              <a:spcAft>
                <a:spcPts val="1600"/>
              </a:spcAft>
              <a:buNone/>
            </a:pPr>
            <a:r>
              <a:t/>
            </a:r>
            <a:endParaRPr/>
          </a:p>
        </p:txBody>
      </p:sp>
      <p:sp>
        <p:nvSpPr>
          <p:cNvPr id="131" name="Google Shape;131;p22"/>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登壇者自己紹介</a:t>
            </a:r>
            <a:endParaRPr/>
          </a:p>
        </p:txBody>
      </p:sp>
      <p:sp>
        <p:nvSpPr>
          <p:cNvPr id="137" name="Google Shape;137;p23"/>
          <p:cNvSpPr txBox="1"/>
          <p:nvPr>
            <p:ph idx="1" type="body"/>
          </p:nvPr>
        </p:nvSpPr>
        <p:spPr>
          <a:xfrm>
            <a:off x="3428225" y="1044800"/>
            <a:ext cx="54042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accent5"/>
                </a:solidFill>
                <a:hlinkClick r:id="rId3"/>
              </a:rPr>
              <a:t>@kobake_</a:t>
            </a:r>
            <a:r>
              <a:rPr lang="ja"/>
              <a:t> (こばやん)</a:t>
            </a:r>
            <a:endParaRPr/>
          </a:p>
          <a:p>
            <a:pPr indent="0" lvl="0" marL="0" rtl="0" algn="l">
              <a:spcBef>
                <a:spcPts val="1600"/>
              </a:spcBef>
              <a:spcAft>
                <a:spcPts val="0"/>
              </a:spcAft>
              <a:buNone/>
            </a:pPr>
            <a:r>
              <a:rPr lang="ja" u="sng">
                <a:solidFill>
                  <a:schemeClr val="accent5"/>
                </a:solidFill>
                <a:hlinkClick r:id="rId4"/>
              </a:rPr>
              <a:t>http://clock-up.jp/</a:t>
            </a:r>
            <a:r>
              <a:rPr lang="ja"/>
              <a:t>			clock-up.jp</a:t>
            </a:r>
            <a:br>
              <a:rPr lang="ja"/>
            </a:br>
            <a:r>
              <a:rPr lang="ja" u="sng">
                <a:solidFill>
                  <a:schemeClr val="accent5"/>
                </a:solidFill>
                <a:hlinkClick r:id="rId5"/>
              </a:rPr>
              <a:t>http://blog.clock-up.jp/</a:t>
            </a:r>
            <a:r>
              <a:rPr lang="ja"/>
              <a:t>		clock-up-blog</a:t>
            </a:r>
            <a:br>
              <a:rPr lang="ja"/>
            </a:br>
            <a:r>
              <a:rPr lang="ja" u="sng">
                <a:solidFill>
                  <a:schemeClr val="hlink"/>
                </a:solidFill>
                <a:hlinkClick r:id="rId6"/>
              </a:rPr>
              <a:t>https://github.com/kobake</a:t>
            </a:r>
            <a:r>
              <a:rPr lang="ja"/>
              <a:t>	GitHub: kobake</a:t>
            </a:r>
            <a:br>
              <a:rPr lang="ja"/>
            </a:br>
            <a:endParaRPr/>
          </a:p>
          <a:p>
            <a:pPr indent="0" lvl="0" marL="0" rtl="0" algn="l">
              <a:spcBef>
                <a:spcPts val="1600"/>
              </a:spcBef>
              <a:spcAft>
                <a:spcPts val="0"/>
              </a:spcAft>
              <a:buNone/>
            </a:pPr>
            <a:r>
              <a:rPr lang="ja"/>
              <a:t>元ゲームプログラマ。</a:t>
            </a:r>
            <a:br>
              <a:rPr lang="ja"/>
            </a:br>
            <a:r>
              <a:rPr lang="ja"/>
              <a:t>C++ / C# / Bitcoin / サクラエディタ等。</a:t>
            </a:r>
            <a:endParaRPr/>
          </a:p>
          <a:p>
            <a:pPr indent="0" lvl="0" marL="0" rtl="0" algn="l">
              <a:spcBef>
                <a:spcPts val="1600"/>
              </a:spcBef>
              <a:spcAft>
                <a:spcPts val="1600"/>
              </a:spcAft>
              <a:buNone/>
            </a:pPr>
            <a:r>
              <a:rPr lang="ja"/>
              <a:t>最近は</a:t>
            </a:r>
            <a:br>
              <a:rPr lang="ja"/>
            </a:br>
            <a:r>
              <a:rPr lang="ja" u="sng">
                <a:solidFill>
                  <a:schemeClr val="accent5"/>
                </a:solidFill>
                <a:hlinkClick r:id="rId7"/>
              </a:rPr>
              <a:t>https://github.com/sakura-editor/sakura</a:t>
            </a:r>
            <a:br>
              <a:rPr lang="ja">
                <a:solidFill>
                  <a:srgbClr val="5E696C"/>
                </a:solidFill>
              </a:rPr>
            </a:br>
            <a:r>
              <a:rPr lang="ja">
                <a:solidFill>
                  <a:srgbClr val="5E696C"/>
                </a:solidFill>
              </a:rPr>
              <a:t>を運用中。</a:t>
            </a:r>
            <a:endParaRPr/>
          </a:p>
        </p:txBody>
      </p:sp>
      <p:pic>
        <p:nvPicPr>
          <p:cNvPr id="138" name="Google Shape;138;p23"/>
          <p:cNvPicPr preferRelativeResize="0"/>
          <p:nvPr/>
        </p:nvPicPr>
        <p:blipFill>
          <a:blip r:embed="rId8">
            <a:alphaModFix/>
          </a:blip>
          <a:stretch>
            <a:fillRect/>
          </a:stretch>
        </p:blipFill>
        <p:spPr>
          <a:xfrm>
            <a:off x="1875500" y="1017450"/>
            <a:ext cx="1552725" cy="1552725"/>
          </a:xfrm>
          <a:prstGeom prst="rect">
            <a:avLst/>
          </a:prstGeom>
          <a:noFill/>
          <a:ln>
            <a:noFill/>
          </a:ln>
        </p:spPr>
      </p:pic>
      <p:sp>
        <p:nvSpPr>
          <p:cNvPr id="139" name="Google Shape;139;p23"/>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参加者自己紹介</a:t>
            </a:r>
            <a:endParaRPr/>
          </a:p>
        </p:txBody>
      </p:sp>
      <p:sp>
        <p:nvSpPr>
          <p:cNvPr id="145" name="Google Shape;145;p24"/>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参加者のみなさまからも軽く自己紹介をお願いします。</a:t>
            </a:r>
            <a:br>
              <a:rPr lang="ja"/>
            </a:br>
            <a:br>
              <a:rPr lang="ja"/>
            </a:br>
            <a:r>
              <a:rPr lang="ja"/>
              <a:t>何話せば良いか分からなかったら以下あたりをご参考に。</a:t>
            </a:r>
            <a:br>
              <a:rPr lang="ja"/>
            </a:br>
            <a:r>
              <a:rPr lang="ja"/>
              <a:t>・</a:t>
            </a:r>
            <a:r>
              <a:rPr lang="ja"/>
              <a:t>お名前、普段やってること</a:t>
            </a:r>
            <a:br>
              <a:rPr lang="ja"/>
            </a:br>
            <a:r>
              <a:rPr lang="ja"/>
              <a:t>・Git </a:t>
            </a:r>
            <a:r>
              <a:rPr lang="ja"/>
              <a:t>経験、他バージョン管理ツール経験 (Svn とか)</a:t>
            </a:r>
            <a:br>
              <a:rPr lang="ja"/>
            </a:br>
            <a:r>
              <a:rPr lang="ja"/>
              <a:t>・GitHub 経験</a:t>
            </a:r>
            <a:br>
              <a:rPr lang="ja"/>
            </a:br>
            <a:r>
              <a:rPr lang="ja"/>
              <a:t>・興味のあることとか</a:t>
            </a:r>
            <a:endParaRPr/>
          </a:p>
        </p:txBody>
      </p:sp>
      <p:sp>
        <p:nvSpPr>
          <p:cNvPr id="146" name="Google Shape;146;p24"/>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Git,GitHub</a:t>
            </a:r>
            <a:r>
              <a:rPr lang="ja"/>
              <a:t>概要</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GitHub </a:t>
            </a:r>
            <a:r>
              <a:rPr lang="ja"/>
              <a:t>概要</a:t>
            </a:r>
            <a:endParaRPr/>
          </a:p>
        </p:txBody>
      </p:sp>
      <p:sp>
        <p:nvSpPr>
          <p:cNvPr id="157" name="Google Shape;157;p26"/>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br>
              <a:rPr lang="ja"/>
            </a:br>
            <a:r>
              <a:rPr lang="ja"/>
              <a:t>・バージョン管理システム (Version Control System) のひとつ。</a:t>
            </a:r>
            <a:br>
              <a:rPr lang="ja"/>
            </a:br>
            <a:r>
              <a:rPr lang="ja"/>
              <a:t>・最近のバージョン管理システムの主流。</a:t>
            </a:r>
            <a:endParaRPr/>
          </a:p>
          <a:p>
            <a:pPr indent="0" lvl="0" marL="0" rtl="0" algn="l">
              <a:spcBef>
                <a:spcPts val="1600"/>
              </a:spcBef>
              <a:spcAft>
                <a:spcPts val="0"/>
              </a:spcAft>
              <a:buNone/>
            </a:pPr>
            <a:r>
              <a:rPr lang="ja"/>
              <a:t>GitHub</a:t>
            </a:r>
            <a:br>
              <a:rPr lang="ja"/>
            </a:br>
            <a:r>
              <a:rPr lang="ja"/>
              <a:t>・Git サーバを提供する SaaS のひとつ。</a:t>
            </a:r>
            <a:br>
              <a:rPr lang="ja"/>
            </a:br>
            <a:r>
              <a:rPr lang="ja"/>
              <a:t>・数あるサービスの中でこれが主流。</a:t>
            </a:r>
            <a:endParaRPr/>
          </a:p>
          <a:p>
            <a:pPr indent="0" lvl="0" marL="0" rtl="0" algn="l">
              <a:spcBef>
                <a:spcPts val="1600"/>
              </a:spcBef>
              <a:spcAft>
                <a:spcPts val="1600"/>
              </a:spcAft>
              <a:buNone/>
            </a:pPr>
            <a:r>
              <a:rPr lang="ja"/>
              <a:t>SourceTree</a:t>
            </a:r>
            <a:br>
              <a:rPr lang="ja"/>
            </a:br>
            <a:r>
              <a:rPr lang="ja"/>
              <a:t>・Git 操作やログ閲覧等を GUI 上で行えるツール。</a:t>
            </a:r>
            <a:br>
              <a:rPr lang="ja"/>
            </a:br>
            <a:r>
              <a:rPr lang="ja"/>
              <a:t>・今回はログ閲覧用に用いる。</a:t>
            </a:r>
            <a:endParaRPr sz="1600"/>
          </a:p>
        </p:txBody>
      </p:sp>
      <p:sp>
        <p:nvSpPr>
          <p:cNvPr id="158" name="Google Shape;158;p26"/>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6"/>
          <p:cNvPicPr preferRelativeResize="0"/>
          <p:nvPr/>
        </p:nvPicPr>
        <p:blipFill>
          <a:blip r:embed="rId3">
            <a:alphaModFix/>
          </a:blip>
          <a:stretch>
            <a:fillRect/>
          </a:stretch>
        </p:blipFill>
        <p:spPr>
          <a:xfrm>
            <a:off x="6196800" y="3298975"/>
            <a:ext cx="2690776" cy="1642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p:nvPr/>
        </p:nvSpPr>
        <p:spPr>
          <a:xfrm>
            <a:off x="2084075" y="2532175"/>
            <a:ext cx="6893100" cy="2331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例) bitcoin/bitcoinリポジトリ</a:t>
            </a:r>
            <a:endParaRPr>
              <a:solidFill>
                <a:srgbClr val="666666"/>
              </a:solidFill>
            </a:endParaRPr>
          </a:p>
        </p:txBody>
      </p:sp>
      <p:sp>
        <p:nvSpPr>
          <p:cNvPr id="165" name="Google Shape;165;p27"/>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5E696C"/>
                </a:solidFill>
                <a:latin typeface="Courier New"/>
                <a:ea typeface="Courier New"/>
                <a:cs typeface="Courier New"/>
                <a:sym typeface="Courier New"/>
              </a:rPr>
              <a:t>Git における「リポジトリ」とはいわゆるひとつの「プロジェクト（ソフトウェア単位）」であると考えてください。</a:t>
            </a:r>
            <a:endParaRPr sz="1200">
              <a:solidFill>
                <a:srgbClr val="5E696C"/>
              </a:solidFill>
              <a:latin typeface="Courier New"/>
              <a:ea typeface="Courier New"/>
              <a:cs typeface="Courier New"/>
              <a:sym typeface="Courier New"/>
            </a:endParaRPr>
          </a:p>
          <a:p>
            <a:pPr indent="0" lvl="0" marL="0" rtl="0" algn="l">
              <a:spcBef>
                <a:spcPts val="1600"/>
              </a:spcBef>
              <a:spcAft>
                <a:spcPts val="1600"/>
              </a:spcAft>
              <a:buNone/>
            </a:pPr>
            <a:r>
              <a:rPr lang="ja" sz="1200">
                <a:solidFill>
                  <a:srgbClr val="5E696C"/>
                </a:solidFill>
                <a:latin typeface="Courier New"/>
                <a:ea typeface="Courier New"/>
                <a:cs typeface="Courier New"/>
                <a:sym typeface="Courier New"/>
              </a:rPr>
              <a:t>・リポジトリはプロジェクトに必要な複数のファイルを保持します。</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・また、これまでのすべての変更履歴を保持します。</a:t>
            </a:r>
            <a:endParaRPr sz="1200">
              <a:solidFill>
                <a:srgbClr val="5E696C"/>
              </a:solidFill>
              <a:latin typeface="Courier New"/>
              <a:ea typeface="Courier New"/>
              <a:cs typeface="Courier New"/>
              <a:sym typeface="Courier New"/>
            </a:endParaRPr>
          </a:p>
        </p:txBody>
      </p:sp>
      <p:sp>
        <p:nvSpPr>
          <p:cNvPr id="166" name="Google Shape;166;p2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a:t>
            </a:r>
            <a:endParaRPr/>
          </a:p>
        </p:txBody>
      </p:sp>
      <p:sp>
        <p:nvSpPr>
          <p:cNvPr id="167" name="Google Shape;167;p27"/>
          <p:cNvSpPr/>
          <p:nvPr/>
        </p:nvSpPr>
        <p:spPr>
          <a:xfrm>
            <a:off x="5264810" y="4044038"/>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264798" y="3445963"/>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264814" y="2819301"/>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7"/>
          <p:cNvCxnSpPr>
            <a:endCxn id="167" idx="4"/>
          </p:cNvCxnSpPr>
          <p:nvPr/>
        </p:nvCxnSpPr>
        <p:spPr>
          <a:xfrm rot="10800000">
            <a:off x="5387960" y="4290638"/>
            <a:ext cx="0" cy="572400"/>
          </a:xfrm>
          <a:prstGeom prst="straightConnector1">
            <a:avLst/>
          </a:prstGeom>
          <a:noFill/>
          <a:ln cap="flat" cmpd="sng" w="9525">
            <a:solidFill>
              <a:schemeClr val="dk2"/>
            </a:solidFill>
            <a:prstDash val="dash"/>
            <a:round/>
            <a:headEnd len="med" w="med" type="none"/>
            <a:tailEnd len="med" w="med" type="none"/>
          </a:ln>
        </p:spPr>
      </p:cxnSp>
      <p:cxnSp>
        <p:nvCxnSpPr>
          <p:cNvPr id="171" name="Google Shape;171;p27"/>
          <p:cNvCxnSpPr>
            <a:stCxn id="167" idx="0"/>
            <a:endCxn id="168" idx="4"/>
          </p:cNvCxnSpPr>
          <p:nvPr/>
        </p:nvCxnSpPr>
        <p:spPr>
          <a:xfrm rot="10800000">
            <a:off x="5387960" y="3692438"/>
            <a:ext cx="0" cy="3516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7"/>
          <p:cNvCxnSpPr>
            <a:stCxn id="168" idx="0"/>
            <a:endCxn id="169" idx="4"/>
          </p:cNvCxnSpPr>
          <p:nvPr/>
        </p:nvCxnSpPr>
        <p:spPr>
          <a:xfrm rot="10800000">
            <a:off x="5387948" y="3065863"/>
            <a:ext cx="0" cy="380100"/>
          </a:xfrm>
          <a:prstGeom prst="straightConnector1">
            <a:avLst/>
          </a:prstGeom>
          <a:noFill/>
          <a:ln cap="flat" cmpd="sng" w="9525">
            <a:solidFill>
              <a:schemeClr val="dk2"/>
            </a:solidFill>
            <a:prstDash val="solid"/>
            <a:round/>
            <a:headEnd len="med" w="med" type="none"/>
            <a:tailEnd len="med" w="med" type="none"/>
          </a:ln>
        </p:spPr>
      </p:cxnSp>
      <p:sp>
        <p:nvSpPr>
          <p:cNvPr id="173" name="Google Shape;173;p27"/>
          <p:cNvSpPr/>
          <p:nvPr/>
        </p:nvSpPr>
        <p:spPr>
          <a:xfrm>
            <a:off x="5746750" y="27865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19:39:55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#13530: bench: Add missing pow.h header</a:t>
            </a:r>
            <a:endParaRPr sz="800">
              <a:solidFill>
                <a:srgbClr val="666666"/>
              </a:solidFill>
              <a:latin typeface="Courier New"/>
              <a:ea typeface="Courier New"/>
              <a:cs typeface="Courier New"/>
              <a:sym typeface="Courier New"/>
            </a:endParaRPr>
          </a:p>
        </p:txBody>
      </p:sp>
      <p:sp>
        <p:nvSpPr>
          <p:cNvPr id="174" name="Google Shape;174;p27"/>
          <p:cNvSpPr/>
          <p:nvPr/>
        </p:nvSpPr>
        <p:spPr>
          <a:xfrm>
            <a:off x="5746750" y="33961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19:24:01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bench: Add missing pow.h header</a:t>
            </a:r>
            <a:endParaRPr sz="800">
              <a:solidFill>
                <a:srgbClr val="666666"/>
              </a:solidFill>
              <a:latin typeface="Courier New"/>
              <a:ea typeface="Courier New"/>
              <a:cs typeface="Courier New"/>
              <a:sym typeface="Courier New"/>
            </a:endParaRPr>
          </a:p>
        </p:txBody>
      </p:sp>
      <p:sp>
        <p:nvSpPr>
          <p:cNvPr id="175" name="Google Shape;175;p27"/>
          <p:cNvSpPr/>
          <p:nvPr/>
        </p:nvSpPr>
        <p:spPr>
          <a:xfrm>
            <a:off x="5746750" y="40057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18:52:27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#13160: wallet: Unlock spent outputs</a:t>
            </a:r>
            <a:endParaRPr sz="800">
              <a:solidFill>
                <a:srgbClr val="666666"/>
              </a:solidFill>
              <a:latin typeface="Courier New"/>
              <a:ea typeface="Courier New"/>
              <a:cs typeface="Courier New"/>
              <a:sym typeface="Courier New"/>
            </a:endParaRPr>
          </a:p>
        </p:txBody>
      </p:sp>
      <p:sp>
        <p:nvSpPr>
          <p:cNvPr id="176" name="Google Shape;176;p27"/>
          <p:cNvSpPr/>
          <p:nvPr/>
        </p:nvSpPr>
        <p:spPr>
          <a:xfrm>
            <a:off x="2184400" y="2981850"/>
            <a:ext cx="2844600" cy="1714500"/>
          </a:xfrm>
          <a:prstGeom prst="wedgeRectCallout">
            <a:avLst>
              <a:gd fmla="val 56537" name="adj1"/>
              <a:gd fmla="val -471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src/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doc/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files.md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bips.md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COPYING</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README.md</a:t>
            </a:r>
            <a:br>
              <a:rPr lang="ja" sz="800">
                <a:solidFill>
                  <a:srgbClr val="666666"/>
                </a:solidFill>
                <a:latin typeface="Courier New"/>
                <a:ea typeface="Courier New"/>
                <a:cs typeface="Courier New"/>
                <a:sym typeface="Courier New"/>
              </a:rPr>
            </a:b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p:txBody>
      </p:sp>
      <p:sp>
        <p:nvSpPr>
          <p:cNvPr id="177" name="Google Shape;177;p27"/>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183" name="Google Shape;183;p2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だいたいこんな形の図で示されます。</a:t>
            </a:r>
            <a:endParaRPr/>
          </a:p>
        </p:txBody>
      </p:sp>
      <p:sp>
        <p:nvSpPr>
          <p:cNvPr id="184" name="Google Shape;184;p28"/>
          <p:cNvSpPr/>
          <p:nvPr/>
        </p:nvSpPr>
        <p:spPr>
          <a:xfrm>
            <a:off x="2305247"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3240690"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4281536"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5216998"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8"/>
          <p:cNvCxnSpPr>
            <a:stCxn id="184" idx="6"/>
            <a:endCxn id="185" idx="2"/>
          </p:cNvCxnSpPr>
          <p:nvPr/>
        </p:nvCxnSpPr>
        <p:spPr>
          <a:xfrm>
            <a:off x="2706647" y="2798325"/>
            <a:ext cx="534000" cy="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8"/>
          <p:cNvCxnSpPr>
            <a:stCxn id="185" idx="6"/>
            <a:endCxn id="186" idx="2"/>
          </p:cNvCxnSpPr>
          <p:nvPr/>
        </p:nvCxnSpPr>
        <p:spPr>
          <a:xfrm>
            <a:off x="3642090" y="2798325"/>
            <a:ext cx="639300" cy="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8"/>
          <p:cNvCxnSpPr>
            <a:stCxn id="186" idx="6"/>
            <a:endCxn id="187" idx="2"/>
          </p:cNvCxnSpPr>
          <p:nvPr/>
        </p:nvCxnSpPr>
        <p:spPr>
          <a:xfrm>
            <a:off x="4682936" y="2798325"/>
            <a:ext cx="534000" cy="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8"/>
          <p:cNvSpPr/>
          <p:nvPr/>
        </p:nvSpPr>
        <p:spPr>
          <a:xfrm>
            <a:off x="2083975" y="3248577"/>
            <a:ext cx="959100" cy="235800"/>
          </a:xfrm>
          <a:prstGeom prst="wedgeRectCallout">
            <a:avLst>
              <a:gd fmla="val -9568" name="adj1"/>
              <a:gd fmla="val -13149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192" name="Google Shape;192;p28"/>
          <p:cNvSpPr/>
          <p:nvPr/>
        </p:nvSpPr>
        <p:spPr>
          <a:xfrm>
            <a:off x="3240690" y="3261989"/>
            <a:ext cx="959100" cy="235800"/>
          </a:xfrm>
          <a:prstGeom prst="wedgeRectCallout">
            <a:avLst>
              <a:gd fmla="val -29873" name="adj1"/>
              <a:gd fmla="val -14244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193" name="Google Shape;193;p28"/>
          <p:cNvSpPr/>
          <p:nvPr/>
        </p:nvSpPr>
        <p:spPr>
          <a:xfrm>
            <a:off x="4683009" y="3434758"/>
            <a:ext cx="2123700" cy="533100"/>
          </a:xfrm>
          <a:prstGeom prst="wedgeRectCallout">
            <a:avLst>
              <a:gd fmla="val -33792" name="adj1"/>
              <a:gd fmla="val -8606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どんどん右に追加されていく</a:t>
            </a:r>
            <a:endParaRPr sz="1000">
              <a:solidFill>
                <a:srgbClr val="666666"/>
              </a:solidFill>
            </a:endParaRPr>
          </a:p>
        </p:txBody>
      </p:sp>
      <p:sp>
        <p:nvSpPr>
          <p:cNvPr id="194" name="Google Shape;194;p28"/>
          <p:cNvSpPr/>
          <p:nvPr/>
        </p:nvSpPr>
        <p:spPr>
          <a:xfrm rot="-5400000">
            <a:off x="4884422" y="2312433"/>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2083975" y="1933525"/>
            <a:ext cx="3759000" cy="5079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3447275" y="1989494"/>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197" name="Google Shape;197;p28"/>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03" name="Google Shape;203;p2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縦型で書かれることもあります。</a:t>
            </a:r>
            <a:endParaRPr/>
          </a:p>
        </p:txBody>
      </p:sp>
      <p:sp>
        <p:nvSpPr>
          <p:cNvPr id="204" name="Google Shape;204;p29"/>
          <p:cNvSpPr/>
          <p:nvPr/>
        </p:nvSpPr>
        <p:spPr>
          <a:xfrm>
            <a:off x="4211372" y="424125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4211365" y="3451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211386" y="2662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4211373" y="1902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9"/>
          <p:cNvCxnSpPr>
            <a:stCxn id="204" idx="0"/>
            <a:endCxn id="205" idx="4"/>
          </p:cNvCxnSpPr>
          <p:nvPr/>
        </p:nvCxnSpPr>
        <p:spPr>
          <a:xfrm rot="10800000">
            <a:off x="4412072" y="3853350"/>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9"/>
          <p:cNvCxnSpPr>
            <a:stCxn id="205" idx="0"/>
            <a:endCxn id="206" idx="4"/>
          </p:cNvCxnSpPr>
          <p:nvPr/>
        </p:nvCxnSpPr>
        <p:spPr>
          <a:xfrm rot="10800000">
            <a:off x="4412065" y="3063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9"/>
          <p:cNvCxnSpPr>
            <a:stCxn id="206" idx="0"/>
            <a:endCxn id="207" idx="4"/>
          </p:cNvCxnSpPr>
          <p:nvPr/>
        </p:nvCxnSpPr>
        <p:spPr>
          <a:xfrm rot="10800000">
            <a:off x="4412086" y="2303600"/>
            <a:ext cx="0" cy="3588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9"/>
          <p:cNvSpPr/>
          <p:nvPr/>
        </p:nvSpPr>
        <p:spPr>
          <a:xfrm>
            <a:off x="4950650" y="4363702"/>
            <a:ext cx="959100" cy="235800"/>
          </a:xfrm>
          <a:prstGeom prst="wedgeRectCallout">
            <a:avLst>
              <a:gd fmla="val -69500" name="adj1"/>
              <a:gd fmla="val -171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12" name="Google Shape;212;p29"/>
          <p:cNvSpPr/>
          <p:nvPr/>
        </p:nvSpPr>
        <p:spPr>
          <a:xfrm>
            <a:off x="4950640" y="3534614"/>
            <a:ext cx="959100" cy="235800"/>
          </a:xfrm>
          <a:prstGeom prst="wedgeRectCallout">
            <a:avLst>
              <a:gd fmla="val -67719" name="adj1"/>
              <a:gd fmla="val 89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13" name="Google Shape;213;p29"/>
          <p:cNvSpPr/>
          <p:nvPr/>
        </p:nvSpPr>
        <p:spPr>
          <a:xfrm>
            <a:off x="5241134" y="2178608"/>
            <a:ext cx="2123700" cy="533100"/>
          </a:xfrm>
          <a:prstGeom prst="wedgeRectCallout">
            <a:avLst>
              <a:gd fmla="val -58828" name="adj1"/>
              <a:gd fmla="val 32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どんどん上に追加されていく</a:t>
            </a:r>
            <a:endParaRPr sz="1000">
              <a:solidFill>
                <a:srgbClr val="666666"/>
              </a:solidFill>
            </a:endParaRPr>
          </a:p>
        </p:txBody>
      </p:sp>
      <p:sp>
        <p:nvSpPr>
          <p:cNvPr id="214" name="Google Shape;214;p29"/>
          <p:cNvSpPr/>
          <p:nvPr/>
        </p:nvSpPr>
        <p:spPr>
          <a:xfrm rot="10800000">
            <a:off x="4702547" y="1701808"/>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5400000">
            <a:off x="2030425" y="2903408"/>
            <a:ext cx="29412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nvSpPr>
        <p:spPr>
          <a:xfrm>
            <a:off x="2597663" y="2971235"/>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17" name="Google Shape;217;p29"/>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p:nvPr/>
        </p:nvSpPr>
        <p:spPr>
          <a:xfrm>
            <a:off x="4893125" y="2283122"/>
            <a:ext cx="3786000" cy="1815000"/>
          </a:xfrm>
          <a:prstGeom prst="wedgeRectCallout">
            <a:avLst>
              <a:gd fmla="val -65262" name="adj1"/>
              <a:gd fmla="val 561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223" name="Google Shape;223;p3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コミット</a:t>
            </a:r>
            <a:r>
              <a:rPr lang="ja"/>
              <a:t>オブジェクト」</a:t>
            </a:r>
            <a:endParaRPr/>
          </a:p>
        </p:txBody>
      </p:sp>
      <p:sp>
        <p:nvSpPr>
          <p:cNvPr id="224" name="Google Shape;224;p30"/>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・「概念」としては差分が保管されていると考えて支障無いです。</a:t>
            </a:r>
            <a:br>
              <a:rPr lang="ja" sz="1200"/>
            </a:br>
            <a:r>
              <a:rPr lang="ja" sz="1200"/>
              <a:t>・ですが、実際には「その時点でのファイル内容がまるごと」保管されています。</a:t>
            </a:r>
            <a:br>
              <a:rPr lang="ja" sz="1200"/>
            </a:br>
            <a:r>
              <a:rPr lang="ja" sz="1200"/>
              <a:t>（でもそういう構造は最初は気にしなくても良いです。豆知識程度に。）</a:t>
            </a:r>
            <a:endParaRPr sz="1200"/>
          </a:p>
        </p:txBody>
      </p:sp>
      <p:sp>
        <p:nvSpPr>
          <p:cNvPr id="225" name="Google Shape;225;p30"/>
          <p:cNvSpPr/>
          <p:nvPr/>
        </p:nvSpPr>
        <p:spPr>
          <a:xfrm>
            <a:off x="3830365" y="3832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3830386" y="3043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3830373" y="2283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30"/>
          <p:cNvCxnSpPr>
            <a:stCxn id="225" idx="0"/>
            <a:endCxn id="226" idx="4"/>
          </p:cNvCxnSpPr>
          <p:nvPr/>
        </p:nvCxnSpPr>
        <p:spPr>
          <a:xfrm rot="10800000">
            <a:off x="4031065" y="3444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0"/>
          <p:cNvCxnSpPr>
            <a:stCxn id="226" idx="0"/>
            <a:endCxn id="227" idx="4"/>
          </p:cNvCxnSpPr>
          <p:nvPr/>
        </p:nvCxnSpPr>
        <p:spPr>
          <a:xfrm rot="10800000">
            <a:off x="4031086" y="2684600"/>
            <a:ext cx="0" cy="3588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30"/>
          <p:cNvSpPr/>
          <p:nvPr/>
        </p:nvSpPr>
        <p:spPr>
          <a:xfrm rot="-5400000">
            <a:off x="1762075" y="3171599"/>
            <a:ext cx="27159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txBox="1"/>
          <p:nvPr/>
        </p:nvSpPr>
        <p:spPr>
          <a:xfrm>
            <a:off x="2216663" y="3199960"/>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pic>
        <p:nvPicPr>
          <p:cNvPr id="232" name="Google Shape;232;p30"/>
          <p:cNvPicPr preferRelativeResize="0"/>
          <p:nvPr/>
        </p:nvPicPr>
        <p:blipFill>
          <a:blip r:embed="rId3">
            <a:alphaModFix/>
          </a:blip>
          <a:stretch>
            <a:fillRect/>
          </a:stretch>
        </p:blipFill>
        <p:spPr>
          <a:xfrm>
            <a:off x="5060625" y="2447000"/>
            <a:ext cx="3484699" cy="1553575"/>
          </a:xfrm>
          <a:prstGeom prst="rect">
            <a:avLst/>
          </a:prstGeom>
          <a:noFill/>
          <a:ln>
            <a:noFill/>
          </a:ln>
        </p:spPr>
      </p:pic>
      <p:cxnSp>
        <p:nvCxnSpPr>
          <p:cNvPr id="233" name="Google Shape;233;p30"/>
          <p:cNvCxnSpPr>
            <a:endCxn id="225" idx="4"/>
          </p:cNvCxnSpPr>
          <p:nvPr/>
        </p:nvCxnSpPr>
        <p:spPr>
          <a:xfrm rot="10800000">
            <a:off x="4031065" y="4234225"/>
            <a:ext cx="0" cy="805200"/>
          </a:xfrm>
          <a:prstGeom prst="straightConnector1">
            <a:avLst/>
          </a:prstGeom>
          <a:noFill/>
          <a:ln cap="flat" cmpd="sng" w="9525">
            <a:solidFill>
              <a:schemeClr val="dk2"/>
            </a:solidFill>
            <a:prstDash val="dash"/>
            <a:round/>
            <a:headEnd len="med" w="med" type="none"/>
            <a:tailEnd len="med" w="med" type="none"/>
          </a:ln>
        </p:spPr>
      </p:cxnSp>
      <p:sp>
        <p:nvSpPr>
          <p:cNvPr id="234" name="Google Shape;234;p30"/>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40" name="Google Shape;240;p3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a:t>常に</a:t>
            </a:r>
            <a:r>
              <a:rPr b="1" lang="ja"/>
              <a:t>唯一の</a:t>
            </a:r>
            <a:r>
              <a:rPr lang="ja"/>
              <a:t>最新状態を管理する」スタイルでればブランチは不要。</a:t>
            </a:r>
            <a:endParaRPr/>
          </a:p>
        </p:txBody>
      </p:sp>
      <p:sp>
        <p:nvSpPr>
          <p:cNvPr id="241" name="Google Shape;241;p31"/>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31"/>
          <p:cNvCxnSpPr>
            <a:stCxn id="241" idx="6"/>
            <a:endCxn id="242"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1"/>
          <p:cNvCxnSpPr>
            <a:stCxn id="242" idx="6"/>
            <a:endCxn id="243"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1"/>
          <p:cNvCxnSpPr>
            <a:stCxn id="243" idx="6"/>
            <a:endCxn id="244"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1"/>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1"/>
          <p:cNvCxnSpPr>
            <a:stCxn id="244" idx="6"/>
            <a:endCxn id="251"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1"/>
          <p:cNvCxnSpPr>
            <a:stCxn id="251" idx="6"/>
            <a:endCxn id="252"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256" name="Google Shape;256;p31"/>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1"/>
          <p:cNvCxnSpPr>
            <a:stCxn id="243" idx="7"/>
            <a:endCxn id="248"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1"/>
          <p:cNvCxnSpPr>
            <a:stCxn id="248" idx="6"/>
            <a:endCxn id="249"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1"/>
          <p:cNvCxnSpPr>
            <a:stCxn id="249" idx="6"/>
            <a:endCxn id="250"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260" name="Google Shape;260;p31"/>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31"/>
          <p:cNvCxnSpPr>
            <a:stCxn id="260" idx="1"/>
            <a:endCxn id="251"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262" name="Google Shape;262;p31"/>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1"/>
          <p:cNvCxnSpPr>
            <a:stCxn id="262" idx="2"/>
            <a:endCxn id="260"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31"/>
          <p:cNvCxnSpPr>
            <a:stCxn id="252" idx="6"/>
            <a:endCxn id="253"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1"/>
          <p:cNvCxnSpPr>
            <a:stCxn id="253" idx="6"/>
            <a:endCxn id="256"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31"/>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270" name="Google Shape;270;p31"/>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271" name="Google Shape;271;p31"/>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272" name="Google Shape;272;p31"/>
          <p:cNvSpPr/>
          <p:nvPr/>
        </p:nvSpPr>
        <p:spPr>
          <a:xfrm>
            <a:off x="1941050" y="2638875"/>
            <a:ext cx="6148200" cy="46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イベント案内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79" name="Google Shape;279;p32"/>
          <p:cNvSpPr txBox="1"/>
          <p:nvPr>
            <p:ph idx="1" type="body"/>
          </p:nvPr>
        </p:nvSpPr>
        <p:spPr>
          <a:xfrm>
            <a:off x="1875575" y="1044800"/>
            <a:ext cx="6956700" cy="12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実際には複数のバージョンを並列にリリース・メンテナンスしていく等の目的により、分岐した履歴構造（ブランチ）を使うことがしばしばある。</a:t>
            </a:r>
            <a:br>
              <a:rPr lang="ja"/>
            </a:br>
            <a:br>
              <a:rPr lang="ja"/>
            </a:br>
            <a:r>
              <a:rPr lang="ja"/>
              <a:t>(以下は python/cpython の例)</a:t>
            </a:r>
            <a:endParaRPr/>
          </a:p>
        </p:txBody>
      </p:sp>
      <p:sp>
        <p:nvSpPr>
          <p:cNvPr id="280" name="Google Shape;280;p32"/>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2"/>
          <p:cNvCxnSpPr>
            <a:stCxn id="280" idx="6"/>
            <a:endCxn id="281"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2"/>
          <p:cNvCxnSpPr>
            <a:stCxn id="281" idx="6"/>
            <a:endCxn id="282"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2"/>
          <p:cNvCxnSpPr>
            <a:stCxn id="282" idx="6"/>
            <a:endCxn id="283"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32"/>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63633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32"/>
          <p:cNvCxnSpPr>
            <a:stCxn id="283" idx="6"/>
            <a:endCxn id="290"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2"/>
          <p:cNvCxnSpPr>
            <a:stCxn id="290" idx="6"/>
            <a:endCxn id="291"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32"/>
          <p:cNvSpPr/>
          <p:nvPr/>
        </p:nvSpPr>
        <p:spPr>
          <a:xfrm>
            <a:off x="68739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32"/>
          <p:cNvCxnSpPr>
            <a:stCxn id="282" idx="7"/>
            <a:endCxn id="287"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2"/>
          <p:cNvCxnSpPr>
            <a:stCxn id="287" idx="6"/>
            <a:endCxn id="288"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2"/>
          <p:cNvCxnSpPr>
            <a:stCxn id="288" idx="6"/>
            <a:endCxn id="289"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32"/>
          <p:cNvSpPr/>
          <p:nvPr/>
        </p:nvSpPr>
        <p:spPr>
          <a:xfrm>
            <a:off x="5187089"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32"/>
          <p:cNvCxnSpPr>
            <a:stCxn id="299" idx="1"/>
            <a:endCxn id="290" idx="5"/>
          </p:cNvCxnSpPr>
          <p:nvPr/>
        </p:nvCxnSpPr>
        <p:spPr>
          <a:xfrm rot="10800000">
            <a:off x="4863604" y="32589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32"/>
          <p:cNvSpPr/>
          <p:nvPr/>
        </p:nvSpPr>
        <p:spPr>
          <a:xfrm>
            <a:off x="5973552"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32"/>
          <p:cNvCxnSpPr>
            <a:stCxn id="301" idx="2"/>
            <a:endCxn id="299" idx="6"/>
          </p:cNvCxnSpPr>
          <p:nvPr/>
        </p:nvCxnSpPr>
        <p:spPr>
          <a:xfrm rot="10800000">
            <a:off x="5426052" y="35696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2"/>
          <p:cNvCxnSpPr>
            <a:stCxn id="291" idx="6"/>
            <a:endCxn id="292" idx="2"/>
          </p:cNvCxnSpPr>
          <p:nvPr/>
        </p:nvCxnSpPr>
        <p:spPr>
          <a:xfrm>
            <a:off x="5886252" y="31743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2"/>
          <p:cNvCxnSpPr>
            <a:stCxn id="292" idx="6"/>
            <a:endCxn id="295" idx="2"/>
          </p:cNvCxnSpPr>
          <p:nvPr/>
        </p:nvCxnSpPr>
        <p:spPr>
          <a:xfrm>
            <a:off x="6602427" y="3174375"/>
            <a:ext cx="271500" cy="0"/>
          </a:xfrm>
          <a:prstGeom prst="straightConnector1">
            <a:avLst/>
          </a:prstGeom>
          <a:noFill/>
          <a:ln cap="flat" cmpd="sng" w="9525">
            <a:solidFill>
              <a:schemeClr val="dk2"/>
            </a:solidFill>
            <a:prstDash val="solid"/>
            <a:round/>
            <a:headEnd len="med" w="med" type="none"/>
            <a:tailEnd len="med" w="med" type="none"/>
          </a:ln>
        </p:spPr>
      </p:cxnSp>
      <p:sp>
        <p:nvSpPr>
          <p:cNvPr id="305" name="Google Shape;305;p32"/>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7266375" y="3460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txBox="1"/>
          <p:nvPr/>
        </p:nvSpPr>
        <p:spPr>
          <a:xfrm>
            <a:off x="7503025" y="35075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09" name="Google Shape;309;p32"/>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10" name="Google Shape;310;p32"/>
          <p:cNvSpPr txBox="1"/>
          <p:nvPr/>
        </p:nvSpPr>
        <p:spPr>
          <a:xfrm>
            <a:off x="7503025" y="25931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311" name="Google Shape;311;p32"/>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17" name="Google Shape;317;p33"/>
          <p:cNvSpPr txBox="1"/>
          <p:nvPr>
            <p:ph idx="1" type="body"/>
          </p:nvPr>
        </p:nvSpPr>
        <p:spPr>
          <a:xfrm>
            <a:off x="1875575" y="1044800"/>
            <a:ext cx="6956700" cy="10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また、実装途中の機能をブランチで作業する等もよく行われる</a:t>
            </a:r>
            <a:endParaRPr/>
          </a:p>
        </p:txBody>
      </p:sp>
      <p:sp>
        <p:nvSpPr>
          <p:cNvPr id="318" name="Google Shape;318;p33"/>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33"/>
          <p:cNvCxnSpPr>
            <a:stCxn id="318" idx="6"/>
            <a:endCxn id="319"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3"/>
          <p:cNvCxnSpPr>
            <a:stCxn id="319" idx="6"/>
            <a:endCxn id="320"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33"/>
          <p:cNvCxnSpPr>
            <a:stCxn id="320" idx="6"/>
            <a:endCxn id="321"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325" name="Google Shape;325;p33"/>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3"/>
          <p:cNvCxnSpPr>
            <a:stCxn id="321" idx="6"/>
            <a:endCxn id="328"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3"/>
          <p:cNvCxnSpPr>
            <a:stCxn id="328" idx="6"/>
            <a:endCxn id="329"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3"/>
          <p:cNvCxnSpPr>
            <a:stCxn id="320" idx="7"/>
            <a:endCxn id="325"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3"/>
          <p:cNvCxnSpPr>
            <a:stCxn id="325" idx="6"/>
            <a:endCxn id="326"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3"/>
          <p:cNvCxnSpPr>
            <a:stCxn id="326" idx="6"/>
            <a:endCxn id="327"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33"/>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38" name="Google Shape;338;p33"/>
          <p:cNvSpPr txBox="1"/>
          <p:nvPr/>
        </p:nvSpPr>
        <p:spPr>
          <a:xfrm>
            <a:off x="7503025" y="2593125"/>
            <a:ext cx="15483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新しい機能Aの実装用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339" name="Google Shape;339;p33"/>
          <p:cNvSpPr/>
          <p:nvPr/>
        </p:nvSpPr>
        <p:spPr>
          <a:xfrm>
            <a:off x="6256752" y="3054825"/>
            <a:ext cx="239100" cy="239100"/>
          </a:xfrm>
          <a:prstGeom prst="ellipse">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33"/>
          <p:cNvCxnSpPr>
            <a:stCxn id="327" idx="5"/>
            <a:endCxn id="339" idx="1"/>
          </p:cNvCxnSpPr>
          <p:nvPr/>
        </p:nvCxnSpPr>
        <p:spPr>
          <a:xfrm>
            <a:off x="5508761" y="2750110"/>
            <a:ext cx="783000" cy="3396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33"/>
          <p:cNvCxnSpPr>
            <a:stCxn id="329" idx="6"/>
            <a:endCxn id="339" idx="2"/>
          </p:cNvCxnSpPr>
          <p:nvPr/>
        </p:nvCxnSpPr>
        <p:spPr>
          <a:xfrm>
            <a:off x="5886252" y="3174375"/>
            <a:ext cx="370500" cy="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33"/>
          <p:cNvSpPr txBox="1"/>
          <p:nvPr/>
        </p:nvSpPr>
        <p:spPr>
          <a:xfrm>
            <a:off x="5543775" y="3334150"/>
            <a:ext cx="18732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343" name="Google Shape;343;p33"/>
          <p:cNvSpPr/>
          <p:nvPr/>
        </p:nvSpPr>
        <p:spPr>
          <a:xfrm>
            <a:off x="3334376" y="369837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3"/>
          <p:cNvCxnSpPr>
            <a:stCxn id="343" idx="1"/>
            <a:endCxn id="319" idx="4"/>
          </p:cNvCxnSpPr>
          <p:nvPr/>
        </p:nvCxnSpPr>
        <p:spPr>
          <a:xfrm rot="10800000">
            <a:off x="2982091" y="3293890"/>
            <a:ext cx="387300" cy="4395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3"/>
          <p:cNvSpPr/>
          <p:nvPr/>
        </p:nvSpPr>
        <p:spPr>
          <a:xfrm>
            <a:off x="4244364" y="371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33"/>
          <p:cNvCxnSpPr>
            <a:stCxn id="345" idx="2"/>
            <a:endCxn id="343" idx="6"/>
          </p:cNvCxnSpPr>
          <p:nvPr/>
        </p:nvCxnSpPr>
        <p:spPr>
          <a:xfrm rot="10800000">
            <a:off x="3573564" y="3817875"/>
            <a:ext cx="670800" cy="129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3"/>
          <p:cNvSpPr/>
          <p:nvPr/>
        </p:nvSpPr>
        <p:spPr>
          <a:xfrm>
            <a:off x="7245163" y="36609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txBox="1"/>
          <p:nvPr/>
        </p:nvSpPr>
        <p:spPr>
          <a:xfrm>
            <a:off x="7503025" y="3660975"/>
            <a:ext cx="1449300" cy="33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新しい機能Bの実装用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349" name="Google Shape;349;p33"/>
          <p:cNvSpPr/>
          <p:nvPr/>
        </p:nvSpPr>
        <p:spPr>
          <a:xfrm>
            <a:off x="5977725" y="2315175"/>
            <a:ext cx="1078800" cy="518700"/>
          </a:xfrm>
          <a:prstGeom prst="wedgeRectCallout">
            <a:avLst>
              <a:gd fmla="val -12776" name="adj1"/>
              <a:gd fmla="val 7937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機能Aが完成したのでマージ</a:t>
            </a:r>
            <a:endParaRPr sz="1000">
              <a:solidFill>
                <a:srgbClr val="666666"/>
              </a:solidFill>
            </a:endParaRPr>
          </a:p>
        </p:txBody>
      </p:sp>
      <p:sp>
        <p:nvSpPr>
          <p:cNvPr id="350" name="Google Shape;350;p33"/>
          <p:cNvSpPr/>
          <p:nvPr/>
        </p:nvSpPr>
        <p:spPr>
          <a:xfrm>
            <a:off x="3929725" y="4124175"/>
            <a:ext cx="1078800" cy="518700"/>
          </a:xfrm>
          <a:prstGeom prst="wedgeRectCallout">
            <a:avLst>
              <a:gd fmla="val -8693" name="adj1"/>
              <a:gd fmla="val -7234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機能Bは</a:t>
            </a:r>
            <a:r>
              <a:rPr lang="ja" sz="1000">
                <a:solidFill>
                  <a:srgbClr val="666666"/>
                </a:solidFill>
              </a:rPr>
              <a:t>まだ完成していない</a:t>
            </a:r>
            <a:endParaRPr sz="1000">
              <a:solidFill>
                <a:srgbClr val="666666"/>
              </a:solidFill>
            </a:endParaRPr>
          </a:p>
        </p:txBody>
      </p:sp>
      <p:sp>
        <p:nvSpPr>
          <p:cNvPr id="351" name="Google Shape;351;p33"/>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rebase</a:t>
            </a:r>
            <a:endParaRPr sz="2800"/>
          </a:p>
        </p:txBody>
      </p:sp>
      <p:sp>
        <p:nvSpPr>
          <p:cNvPr id="357" name="Google Shape;357;p34"/>
          <p:cNvSpPr/>
          <p:nvPr/>
        </p:nvSpPr>
        <p:spPr>
          <a:xfrm>
            <a:off x="2305249"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2862460"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3482455"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4039677"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34"/>
          <p:cNvCxnSpPr>
            <a:stCxn id="357" idx="6"/>
            <a:endCxn id="358" idx="2"/>
          </p:cNvCxnSpPr>
          <p:nvPr/>
        </p:nvCxnSpPr>
        <p:spPr>
          <a:xfrm>
            <a:off x="2544349" y="2412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4"/>
          <p:cNvCxnSpPr>
            <a:stCxn id="358" idx="6"/>
            <a:endCxn id="359" idx="2"/>
          </p:cNvCxnSpPr>
          <p:nvPr/>
        </p:nvCxnSpPr>
        <p:spPr>
          <a:xfrm>
            <a:off x="3101560" y="2412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4"/>
          <p:cNvCxnSpPr>
            <a:stCxn id="359" idx="6"/>
            <a:endCxn id="360" idx="2"/>
          </p:cNvCxnSpPr>
          <p:nvPr/>
        </p:nvCxnSpPr>
        <p:spPr>
          <a:xfrm>
            <a:off x="3721555" y="2412375"/>
            <a:ext cx="318000" cy="0"/>
          </a:xfrm>
          <a:prstGeom prst="straightConnector1">
            <a:avLst/>
          </a:prstGeom>
          <a:noFill/>
          <a:ln cap="flat" cmpd="sng" w="9525">
            <a:solidFill>
              <a:schemeClr val="dk2"/>
            </a:solidFill>
            <a:prstDash val="solid"/>
            <a:round/>
            <a:headEnd len="med" w="med" type="none"/>
            <a:tailEnd len="med" w="med" type="none"/>
          </a:ln>
        </p:spPr>
      </p:cxnSp>
      <p:sp>
        <p:nvSpPr>
          <p:cNvPr id="364" name="Google Shape;364;p34"/>
          <p:cNvSpPr/>
          <p:nvPr/>
        </p:nvSpPr>
        <p:spPr>
          <a:xfrm>
            <a:off x="3976764" y="17840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4511952" y="17840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5304677" y="17840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4659552"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5647152" y="2292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4"/>
          <p:cNvCxnSpPr>
            <a:stCxn id="360" idx="6"/>
            <a:endCxn id="367" idx="2"/>
          </p:cNvCxnSpPr>
          <p:nvPr/>
        </p:nvCxnSpPr>
        <p:spPr>
          <a:xfrm>
            <a:off x="4278777" y="2412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4"/>
          <p:cNvCxnSpPr>
            <a:stCxn id="367" idx="6"/>
            <a:endCxn id="368" idx="2"/>
          </p:cNvCxnSpPr>
          <p:nvPr/>
        </p:nvCxnSpPr>
        <p:spPr>
          <a:xfrm>
            <a:off x="4898652" y="2412375"/>
            <a:ext cx="748500" cy="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4"/>
          <p:cNvCxnSpPr>
            <a:stCxn id="359" idx="7"/>
            <a:endCxn id="364" idx="3"/>
          </p:cNvCxnSpPr>
          <p:nvPr/>
        </p:nvCxnSpPr>
        <p:spPr>
          <a:xfrm flipH="1" rot="10800000">
            <a:off x="3686540" y="1988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4"/>
          <p:cNvCxnSpPr>
            <a:stCxn id="364" idx="6"/>
            <a:endCxn id="365" idx="2"/>
          </p:cNvCxnSpPr>
          <p:nvPr/>
        </p:nvCxnSpPr>
        <p:spPr>
          <a:xfrm>
            <a:off x="4215864" y="1903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4"/>
          <p:cNvCxnSpPr>
            <a:stCxn id="365" idx="6"/>
            <a:endCxn id="366" idx="2"/>
          </p:cNvCxnSpPr>
          <p:nvPr/>
        </p:nvCxnSpPr>
        <p:spPr>
          <a:xfrm>
            <a:off x="4751052" y="1903575"/>
            <a:ext cx="553500" cy="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34"/>
          <p:cNvSpPr/>
          <p:nvPr/>
        </p:nvSpPr>
        <p:spPr>
          <a:xfrm rot="5400000">
            <a:off x="4426903" y="2947708"/>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txBox="1"/>
          <p:nvPr/>
        </p:nvSpPr>
        <p:spPr>
          <a:xfrm>
            <a:off x="4831850" y="298429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rebase</a:t>
            </a:r>
            <a:endParaRPr sz="1000">
              <a:solidFill>
                <a:srgbClr val="666666"/>
              </a:solidFill>
            </a:endParaRPr>
          </a:p>
        </p:txBody>
      </p:sp>
      <p:sp>
        <p:nvSpPr>
          <p:cNvPr id="376" name="Google Shape;376;p34"/>
          <p:cNvSpPr/>
          <p:nvPr/>
        </p:nvSpPr>
        <p:spPr>
          <a:xfrm>
            <a:off x="2305249"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2862460"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3482455"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4039677"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34"/>
          <p:cNvCxnSpPr>
            <a:stCxn id="376" idx="6"/>
            <a:endCxn id="377" idx="2"/>
          </p:cNvCxnSpPr>
          <p:nvPr/>
        </p:nvCxnSpPr>
        <p:spPr>
          <a:xfrm>
            <a:off x="2544349" y="40887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34"/>
          <p:cNvCxnSpPr>
            <a:stCxn id="377" idx="6"/>
            <a:endCxn id="378" idx="2"/>
          </p:cNvCxnSpPr>
          <p:nvPr/>
        </p:nvCxnSpPr>
        <p:spPr>
          <a:xfrm>
            <a:off x="3101560" y="40887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4"/>
          <p:cNvCxnSpPr>
            <a:stCxn id="378" idx="6"/>
            <a:endCxn id="379" idx="2"/>
          </p:cNvCxnSpPr>
          <p:nvPr/>
        </p:nvCxnSpPr>
        <p:spPr>
          <a:xfrm>
            <a:off x="3721555" y="4088775"/>
            <a:ext cx="318000" cy="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34"/>
          <p:cNvSpPr/>
          <p:nvPr/>
        </p:nvSpPr>
        <p:spPr>
          <a:xfrm>
            <a:off x="6186564" y="34604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6721752" y="34604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7514477" y="3460425"/>
            <a:ext cx="239100" cy="2391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4659552"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5647152" y="3969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34"/>
          <p:cNvCxnSpPr>
            <a:stCxn id="379" idx="6"/>
            <a:endCxn id="386" idx="2"/>
          </p:cNvCxnSpPr>
          <p:nvPr/>
        </p:nvCxnSpPr>
        <p:spPr>
          <a:xfrm>
            <a:off x="4278777" y="40887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34"/>
          <p:cNvCxnSpPr>
            <a:stCxn id="386" idx="6"/>
            <a:endCxn id="387" idx="2"/>
          </p:cNvCxnSpPr>
          <p:nvPr/>
        </p:nvCxnSpPr>
        <p:spPr>
          <a:xfrm>
            <a:off x="4898652" y="4088775"/>
            <a:ext cx="748500" cy="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34"/>
          <p:cNvCxnSpPr>
            <a:stCxn id="387" idx="7"/>
            <a:endCxn id="383" idx="3"/>
          </p:cNvCxnSpPr>
          <p:nvPr/>
        </p:nvCxnSpPr>
        <p:spPr>
          <a:xfrm flipH="1" rot="10800000">
            <a:off x="5851236" y="3664640"/>
            <a:ext cx="370200" cy="3396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4"/>
          <p:cNvCxnSpPr>
            <a:stCxn id="383" idx="6"/>
            <a:endCxn id="384" idx="2"/>
          </p:cNvCxnSpPr>
          <p:nvPr/>
        </p:nvCxnSpPr>
        <p:spPr>
          <a:xfrm>
            <a:off x="6425664" y="35799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4"/>
          <p:cNvCxnSpPr>
            <a:stCxn id="384" idx="6"/>
            <a:endCxn id="385" idx="2"/>
          </p:cNvCxnSpPr>
          <p:nvPr/>
        </p:nvCxnSpPr>
        <p:spPr>
          <a:xfrm>
            <a:off x="6960852" y="3579975"/>
            <a:ext cx="553500" cy="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34"/>
          <p:cNvSpPr txBox="1"/>
          <p:nvPr>
            <p:ph idx="1" type="body"/>
          </p:nvPr>
        </p:nvSpPr>
        <p:spPr>
          <a:xfrm>
            <a:off x="1875575" y="1044800"/>
            <a:ext cx="6956700" cy="48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rebase </a:t>
            </a:r>
            <a:r>
              <a:rPr lang="ja"/>
              <a:t>によりブランチの分岐元を変更することができる。</a:t>
            </a:r>
            <a:endParaRPr/>
          </a:p>
        </p:txBody>
      </p:sp>
      <p:sp>
        <p:nvSpPr>
          <p:cNvPr id="394" name="Google Shape;394;p34"/>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rebase</a:t>
            </a:r>
            <a:endParaRPr sz="2800"/>
          </a:p>
        </p:txBody>
      </p:sp>
      <p:sp>
        <p:nvSpPr>
          <p:cNvPr id="400" name="Google Shape;400;p35"/>
          <p:cNvSpPr/>
          <p:nvPr/>
        </p:nvSpPr>
        <p:spPr>
          <a:xfrm>
            <a:off x="2124100"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a:off x="2908196"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3780642"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a:off x="4564754"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35"/>
          <p:cNvCxnSpPr>
            <a:stCxn id="400" idx="6"/>
            <a:endCxn id="401" idx="2"/>
          </p:cNvCxnSpPr>
          <p:nvPr/>
        </p:nvCxnSpPr>
        <p:spPr>
          <a:xfrm>
            <a:off x="2460700" y="2465846"/>
            <a:ext cx="447600" cy="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5"/>
          <p:cNvCxnSpPr>
            <a:stCxn id="401" idx="6"/>
            <a:endCxn id="402" idx="2"/>
          </p:cNvCxnSpPr>
          <p:nvPr/>
        </p:nvCxnSpPr>
        <p:spPr>
          <a:xfrm>
            <a:off x="3244796" y="2465846"/>
            <a:ext cx="535800" cy="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35"/>
          <p:cNvCxnSpPr>
            <a:stCxn id="402" idx="6"/>
            <a:endCxn id="403" idx="2"/>
          </p:cNvCxnSpPr>
          <p:nvPr/>
        </p:nvCxnSpPr>
        <p:spPr>
          <a:xfrm>
            <a:off x="4117242" y="2465846"/>
            <a:ext cx="447600" cy="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35"/>
          <p:cNvSpPr/>
          <p:nvPr/>
        </p:nvSpPr>
        <p:spPr>
          <a:xfrm>
            <a:off x="4476224" y="18149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1</a:t>
            </a:r>
            <a:endParaRPr sz="800"/>
          </a:p>
        </p:txBody>
      </p:sp>
      <p:sp>
        <p:nvSpPr>
          <p:cNvPr id="408" name="Google Shape;408;p35"/>
          <p:cNvSpPr/>
          <p:nvPr/>
        </p:nvSpPr>
        <p:spPr>
          <a:xfrm>
            <a:off x="5229330" y="18149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2</a:t>
            </a:r>
            <a:endParaRPr sz="800"/>
          </a:p>
        </p:txBody>
      </p:sp>
      <p:sp>
        <p:nvSpPr>
          <p:cNvPr id="409" name="Google Shape;409;p35"/>
          <p:cNvSpPr/>
          <p:nvPr/>
        </p:nvSpPr>
        <p:spPr>
          <a:xfrm>
            <a:off x="5887638" y="18149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3</a:t>
            </a:r>
            <a:endParaRPr sz="800"/>
          </a:p>
        </p:txBody>
      </p:sp>
      <p:sp>
        <p:nvSpPr>
          <p:cNvPr id="410" name="Google Shape;410;p35"/>
          <p:cNvSpPr/>
          <p:nvPr/>
        </p:nvSpPr>
        <p:spPr>
          <a:xfrm>
            <a:off x="5437030"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6826762" y="22984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35"/>
          <p:cNvCxnSpPr>
            <a:stCxn id="403" idx="6"/>
            <a:endCxn id="410" idx="2"/>
          </p:cNvCxnSpPr>
          <p:nvPr/>
        </p:nvCxnSpPr>
        <p:spPr>
          <a:xfrm>
            <a:off x="4901354" y="2465846"/>
            <a:ext cx="5358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35"/>
          <p:cNvCxnSpPr>
            <a:stCxn id="410" idx="6"/>
            <a:endCxn id="411" idx="2"/>
          </p:cNvCxnSpPr>
          <p:nvPr/>
        </p:nvCxnSpPr>
        <p:spPr>
          <a:xfrm>
            <a:off x="5773630" y="2465846"/>
            <a:ext cx="1053000" cy="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35"/>
          <p:cNvCxnSpPr>
            <a:stCxn id="402" idx="7"/>
            <a:endCxn id="407" idx="2"/>
          </p:cNvCxnSpPr>
          <p:nvPr/>
        </p:nvCxnSpPr>
        <p:spPr>
          <a:xfrm flipH="1" rot="10800000">
            <a:off x="4067948" y="1982376"/>
            <a:ext cx="408300" cy="3651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35"/>
          <p:cNvCxnSpPr>
            <a:stCxn id="407" idx="6"/>
            <a:endCxn id="408" idx="2"/>
          </p:cNvCxnSpPr>
          <p:nvPr/>
        </p:nvCxnSpPr>
        <p:spPr>
          <a:xfrm>
            <a:off x="4812824" y="1982374"/>
            <a:ext cx="416400" cy="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35"/>
          <p:cNvCxnSpPr>
            <a:stCxn id="408" idx="6"/>
            <a:endCxn id="409" idx="2"/>
          </p:cNvCxnSpPr>
          <p:nvPr/>
        </p:nvCxnSpPr>
        <p:spPr>
          <a:xfrm>
            <a:off x="5565930" y="1982374"/>
            <a:ext cx="321600" cy="0"/>
          </a:xfrm>
          <a:prstGeom prst="straightConnector1">
            <a:avLst/>
          </a:prstGeom>
          <a:noFill/>
          <a:ln cap="flat" cmpd="sng" w="9525">
            <a:solidFill>
              <a:schemeClr val="dk2"/>
            </a:solidFill>
            <a:prstDash val="solid"/>
            <a:round/>
            <a:headEnd len="med" w="med" type="none"/>
            <a:tailEnd len="med" w="med" type="none"/>
          </a:ln>
        </p:spPr>
      </p:cxnSp>
      <p:sp>
        <p:nvSpPr>
          <p:cNvPr id="417" name="Google Shape;417;p35"/>
          <p:cNvSpPr/>
          <p:nvPr/>
        </p:nvSpPr>
        <p:spPr>
          <a:xfrm rot="5400000">
            <a:off x="4425895" y="2985233"/>
            <a:ext cx="675000" cy="4392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txBox="1"/>
          <p:nvPr/>
        </p:nvSpPr>
        <p:spPr>
          <a:xfrm>
            <a:off x="4870785" y="2963554"/>
            <a:ext cx="1469100" cy="3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rebase</a:t>
            </a:r>
            <a:endParaRPr sz="1000">
              <a:solidFill>
                <a:srgbClr val="666666"/>
              </a:solidFill>
            </a:endParaRPr>
          </a:p>
        </p:txBody>
      </p:sp>
      <p:sp>
        <p:nvSpPr>
          <p:cNvPr id="419" name="Google Shape;419;p35"/>
          <p:cNvSpPr txBox="1"/>
          <p:nvPr>
            <p:ph idx="1" type="body"/>
          </p:nvPr>
        </p:nvSpPr>
        <p:spPr>
          <a:xfrm>
            <a:off x="1875575" y="1044800"/>
            <a:ext cx="6956700" cy="48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rebase によりブランチ</a:t>
            </a:r>
            <a:r>
              <a:rPr lang="ja"/>
              <a:t>内コミットの整頓をすることができる。</a:t>
            </a:r>
            <a:endParaRPr/>
          </a:p>
        </p:txBody>
      </p:sp>
      <p:sp>
        <p:nvSpPr>
          <p:cNvPr id="420" name="Google Shape;420;p35"/>
          <p:cNvSpPr/>
          <p:nvPr/>
        </p:nvSpPr>
        <p:spPr>
          <a:xfrm>
            <a:off x="264550" y="8576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a:off x="7247828" y="18149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t>5</a:t>
            </a:r>
            <a:endParaRPr sz="800"/>
          </a:p>
        </p:txBody>
      </p:sp>
      <p:sp>
        <p:nvSpPr>
          <p:cNvPr id="422" name="Google Shape;422;p35"/>
          <p:cNvSpPr/>
          <p:nvPr/>
        </p:nvSpPr>
        <p:spPr>
          <a:xfrm>
            <a:off x="8009828" y="18149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6</a:t>
            </a:r>
            <a:endParaRPr sz="800"/>
          </a:p>
        </p:txBody>
      </p:sp>
      <p:cxnSp>
        <p:nvCxnSpPr>
          <p:cNvPr id="423" name="Google Shape;423;p35"/>
          <p:cNvCxnSpPr>
            <a:stCxn id="424" idx="6"/>
            <a:endCxn id="421" idx="2"/>
          </p:cNvCxnSpPr>
          <p:nvPr/>
        </p:nvCxnSpPr>
        <p:spPr>
          <a:xfrm>
            <a:off x="6904325" y="1982274"/>
            <a:ext cx="343500" cy="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35"/>
          <p:cNvCxnSpPr>
            <a:stCxn id="421" idx="6"/>
            <a:endCxn id="422" idx="2"/>
          </p:cNvCxnSpPr>
          <p:nvPr/>
        </p:nvCxnSpPr>
        <p:spPr>
          <a:xfrm>
            <a:off x="7584428" y="1982374"/>
            <a:ext cx="425400" cy="0"/>
          </a:xfrm>
          <a:prstGeom prst="straightConnector1">
            <a:avLst/>
          </a:prstGeom>
          <a:noFill/>
          <a:ln cap="flat" cmpd="sng" w="9525">
            <a:solidFill>
              <a:schemeClr val="dk2"/>
            </a:solidFill>
            <a:prstDash val="solid"/>
            <a:round/>
            <a:headEnd len="med" w="med" type="none"/>
            <a:tailEnd len="med" w="med" type="none"/>
          </a:ln>
        </p:spPr>
      </p:cxnSp>
      <p:sp>
        <p:nvSpPr>
          <p:cNvPr id="426" name="Google Shape;426;p35"/>
          <p:cNvSpPr/>
          <p:nvPr/>
        </p:nvSpPr>
        <p:spPr>
          <a:xfrm>
            <a:off x="2124100"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2908196"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3780642"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4564754"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0" name="Google Shape;430;p35"/>
          <p:cNvCxnSpPr>
            <a:stCxn id="426" idx="6"/>
            <a:endCxn id="427" idx="2"/>
          </p:cNvCxnSpPr>
          <p:nvPr/>
        </p:nvCxnSpPr>
        <p:spPr>
          <a:xfrm>
            <a:off x="2460700" y="4447046"/>
            <a:ext cx="447600" cy="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5"/>
          <p:cNvCxnSpPr>
            <a:stCxn id="427" idx="6"/>
            <a:endCxn id="428" idx="2"/>
          </p:cNvCxnSpPr>
          <p:nvPr/>
        </p:nvCxnSpPr>
        <p:spPr>
          <a:xfrm>
            <a:off x="3244796" y="4447046"/>
            <a:ext cx="535800" cy="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35"/>
          <p:cNvCxnSpPr>
            <a:stCxn id="428" idx="6"/>
            <a:endCxn id="429" idx="2"/>
          </p:cNvCxnSpPr>
          <p:nvPr/>
        </p:nvCxnSpPr>
        <p:spPr>
          <a:xfrm>
            <a:off x="4117242" y="4447046"/>
            <a:ext cx="447600" cy="0"/>
          </a:xfrm>
          <a:prstGeom prst="straightConnector1">
            <a:avLst/>
          </a:prstGeom>
          <a:noFill/>
          <a:ln cap="flat" cmpd="sng" w="9525">
            <a:solidFill>
              <a:schemeClr val="dk2"/>
            </a:solidFill>
            <a:prstDash val="solid"/>
            <a:round/>
            <a:headEnd len="med" w="med" type="none"/>
            <a:tailEnd len="med" w="med" type="none"/>
          </a:ln>
        </p:spPr>
      </p:cxnSp>
      <p:sp>
        <p:nvSpPr>
          <p:cNvPr id="433" name="Google Shape;433;p35"/>
          <p:cNvSpPr/>
          <p:nvPr/>
        </p:nvSpPr>
        <p:spPr>
          <a:xfrm>
            <a:off x="4476224" y="37961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1</a:t>
            </a:r>
            <a:endParaRPr sz="800"/>
          </a:p>
        </p:txBody>
      </p:sp>
      <p:sp>
        <p:nvSpPr>
          <p:cNvPr id="434" name="Google Shape;434;p35"/>
          <p:cNvSpPr/>
          <p:nvPr/>
        </p:nvSpPr>
        <p:spPr>
          <a:xfrm>
            <a:off x="5229330" y="37961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3</a:t>
            </a:r>
            <a:endParaRPr sz="800"/>
          </a:p>
        </p:txBody>
      </p:sp>
      <p:sp>
        <p:nvSpPr>
          <p:cNvPr id="435" name="Google Shape;435;p35"/>
          <p:cNvSpPr/>
          <p:nvPr/>
        </p:nvSpPr>
        <p:spPr>
          <a:xfrm>
            <a:off x="5887638" y="37961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t>2</a:t>
            </a:r>
            <a:endParaRPr sz="800"/>
          </a:p>
        </p:txBody>
      </p:sp>
      <p:sp>
        <p:nvSpPr>
          <p:cNvPr id="436" name="Google Shape;436;p35"/>
          <p:cNvSpPr/>
          <p:nvPr/>
        </p:nvSpPr>
        <p:spPr>
          <a:xfrm>
            <a:off x="5437030"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6826762" y="4279646"/>
            <a:ext cx="336600" cy="334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35"/>
          <p:cNvCxnSpPr>
            <a:stCxn id="429" idx="6"/>
            <a:endCxn id="436" idx="2"/>
          </p:cNvCxnSpPr>
          <p:nvPr/>
        </p:nvCxnSpPr>
        <p:spPr>
          <a:xfrm>
            <a:off x="4901354" y="4447046"/>
            <a:ext cx="535800" cy="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35"/>
          <p:cNvCxnSpPr>
            <a:stCxn id="436" idx="6"/>
            <a:endCxn id="437" idx="2"/>
          </p:cNvCxnSpPr>
          <p:nvPr/>
        </p:nvCxnSpPr>
        <p:spPr>
          <a:xfrm>
            <a:off x="5773630" y="4447046"/>
            <a:ext cx="1053000" cy="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35"/>
          <p:cNvCxnSpPr>
            <a:stCxn id="428" idx="7"/>
            <a:endCxn id="433" idx="2"/>
          </p:cNvCxnSpPr>
          <p:nvPr/>
        </p:nvCxnSpPr>
        <p:spPr>
          <a:xfrm flipH="1" rot="10800000">
            <a:off x="4067948" y="3963576"/>
            <a:ext cx="408300" cy="3651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35"/>
          <p:cNvCxnSpPr>
            <a:stCxn id="433" idx="6"/>
            <a:endCxn id="434" idx="2"/>
          </p:cNvCxnSpPr>
          <p:nvPr/>
        </p:nvCxnSpPr>
        <p:spPr>
          <a:xfrm>
            <a:off x="4812824" y="3963574"/>
            <a:ext cx="416400" cy="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35"/>
          <p:cNvCxnSpPr>
            <a:stCxn id="434" idx="6"/>
            <a:endCxn id="435" idx="2"/>
          </p:cNvCxnSpPr>
          <p:nvPr/>
        </p:nvCxnSpPr>
        <p:spPr>
          <a:xfrm>
            <a:off x="5565930" y="3963574"/>
            <a:ext cx="321600" cy="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35"/>
          <p:cNvSpPr/>
          <p:nvPr/>
        </p:nvSpPr>
        <p:spPr>
          <a:xfrm>
            <a:off x="6866828" y="37961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t>5</a:t>
            </a:r>
            <a:endParaRPr sz="800"/>
          </a:p>
          <a:p>
            <a:pPr indent="0" lvl="0" marL="0" rtl="0" algn="l">
              <a:spcBef>
                <a:spcPts val="0"/>
              </a:spcBef>
              <a:spcAft>
                <a:spcPts val="0"/>
              </a:spcAft>
              <a:buNone/>
            </a:pPr>
            <a:r>
              <a:rPr lang="ja" sz="800"/>
              <a:t>6</a:t>
            </a:r>
            <a:endParaRPr sz="800"/>
          </a:p>
        </p:txBody>
      </p:sp>
      <p:cxnSp>
        <p:nvCxnSpPr>
          <p:cNvPr id="444" name="Google Shape;444;p35"/>
          <p:cNvCxnSpPr>
            <a:stCxn id="435" idx="6"/>
            <a:endCxn id="443" idx="2"/>
          </p:cNvCxnSpPr>
          <p:nvPr/>
        </p:nvCxnSpPr>
        <p:spPr>
          <a:xfrm>
            <a:off x="6224238" y="3963574"/>
            <a:ext cx="642600" cy="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35"/>
          <p:cNvCxnSpPr>
            <a:stCxn id="408" idx="4"/>
            <a:endCxn id="435" idx="0"/>
          </p:cNvCxnSpPr>
          <p:nvPr/>
        </p:nvCxnSpPr>
        <p:spPr>
          <a:xfrm>
            <a:off x="5397630" y="2149774"/>
            <a:ext cx="658200" cy="1646400"/>
          </a:xfrm>
          <a:prstGeom prst="straightConnector1">
            <a:avLst/>
          </a:prstGeom>
          <a:noFill/>
          <a:ln cap="flat" cmpd="sng" w="9525">
            <a:solidFill>
              <a:schemeClr val="dk2"/>
            </a:solidFill>
            <a:prstDash val="dash"/>
            <a:round/>
            <a:headEnd len="med" w="med" type="none"/>
            <a:tailEnd len="med" w="med" type="triangle"/>
          </a:ln>
        </p:spPr>
      </p:cxnSp>
      <p:cxnSp>
        <p:nvCxnSpPr>
          <p:cNvPr id="446" name="Google Shape;446;p35"/>
          <p:cNvCxnSpPr>
            <a:stCxn id="409" idx="4"/>
            <a:endCxn id="434" idx="0"/>
          </p:cNvCxnSpPr>
          <p:nvPr/>
        </p:nvCxnSpPr>
        <p:spPr>
          <a:xfrm flipH="1">
            <a:off x="5397738" y="2149774"/>
            <a:ext cx="658200" cy="1646400"/>
          </a:xfrm>
          <a:prstGeom prst="straightConnector1">
            <a:avLst/>
          </a:prstGeom>
          <a:noFill/>
          <a:ln cap="flat" cmpd="sng" w="9525">
            <a:solidFill>
              <a:schemeClr val="dk2"/>
            </a:solidFill>
            <a:prstDash val="dash"/>
            <a:round/>
            <a:headEnd len="med" w="med" type="none"/>
            <a:tailEnd len="med" w="med" type="triangle"/>
          </a:ln>
        </p:spPr>
      </p:cxnSp>
      <p:cxnSp>
        <p:nvCxnSpPr>
          <p:cNvPr id="447" name="Google Shape;447;p35"/>
          <p:cNvCxnSpPr>
            <a:stCxn id="421" idx="4"/>
            <a:endCxn id="443" idx="0"/>
          </p:cNvCxnSpPr>
          <p:nvPr/>
        </p:nvCxnSpPr>
        <p:spPr>
          <a:xfrm flipH="1">
            <a:off x="7035128" y="2149774"/>
            <a:ext cx="381000" cy="1646400"/>
          </a:xfrm>
          <a:prstGeom prst="straightConnector1">
            <a:avLst/>
          </a:prstGeom>
          <a:noFill/>
          <a:ln cap="flat" cmpd="sng" w="9525">
            <a:solidFill>
              <a:schemeClr val="dk2"/>
            </a:solidFill>
            <a:prstDash val="dash"/>
            <a:round/>
            <a:headEnd len="med" w="med" type="none"/>
            <a:tailEnd len="med" w="med" type="triangle"/>
          </a:ln>
        </p:spPr>
      </p:cxnSp>
      <p:cxnSp>
        <p:nvCxnSpPr>
          <p:cNvPr id="448" name="Google Shape;448;p35"/>
          <p:cNvCxnSpPr>
            <a:stCxn id="422" idx="4"/>
            <a:endCxn id="443" idx="0"/>
          </p:cNvCxnSpPr>
          <p:nvPr/>
        </p:nvCxnSpPr>
        <p:spPr>
          <a:xfrm flipH="1">
            <a:off x="7035128" y="2149774"/>
            <a:ext cx="1143000" cy="1646400"/>
          </a:xfrm>
          <a:prstGeom prst="straightConnector1">
            <a:avLst/>
          </a:prstGeom>
          <a:noFill/>
          <a:ln cap="flat" cmpd="sng" w="9525">
            <a:solidFill>
              <a:schemeClr val="dk2"/>
            </a:solidFill>
            <a:prstDash val="dash"/>
            <a:round/>
            <a:headEnd len="med" w="med" type="none"/>
            <a:tailEnd len="med" w="med" type="triangle"/>
          </a:ln>
        </p:spPr>
      </p:cxnSp>
      <p:sp>
        <p:nvSpPr>
          <p:cNvPr id="424" name="Google Shape;424;p35"/>
          <p:cNvSpPr/>
          <p:nvPr/>
        </p:nvSpPr>
        <p:spPr>
          <a:xfrm>
            <a:off x="6567725" y="1814874"/>
            <a:ext cx="336600" cy="334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4</a:t>
            </a:r>
            <a:endParaRPr sz="800"/>
          </a:p>
        </p:txBody>
      </p:sp>
      <p:cxnSp>
        <p:nvCxnSpPr>
          <p:cNvPr id="449" name="Google Shape;449;p35"/>
          <p:cNvCxnSpPr>
            <a:stCxn id="409" idx="6"/>
            <a:endCxn id="424" idx="2"/>
          </p:cNvCxnSpPr>
          <p:nvPr/>
        </p:nvCxnSpPr>
        <p:spPr>
          <a:xfrm>
            <a:off x="6224238" y="1982374"/>
            <a:ext cx="343500" cy="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35"/>
          <p:cNvCxnSpPr>
            <a:stCxn id="424" idx="4"/>
            <a:endCxn id="451" idx="0"/>
          </p:cNvCxnSpPr>
          <p:nvPr/>
        </p:nvCxnSpPr>
        <p:spPr>
          <a:xfrm flipH="1">
            <a:off x="6584225" y="2149674"/>
            <a:ext cx="151800" cy="649200"/>
          </a:xfrm>
          <a:prstGeom prst="straightConnector1">
            <a:avLst/>
          </a:prstGeom>
          <a:noFill/>
          <a:ln cap="flat" cmpd="sng" w="9525">
            <a:solidFill>
              <a:schemeClr val="dk2"/>
            </a:solidFill>
            <a:prstDash val="dash"/>
            <a:round/>
            <a:headEnd len="med" w="med" type="none"/>
            <a:tailEnd len="med" w="med" type="triangle"/>
          </a:ln>
        </p:spPr>
      </p:cxnSp>
      <p:pic>
        <p:nvPicPr>
          <p:cNvPr id="451" name="Google Shape;451;p35"/>
          <p:cNvPicPr preferRelativeResize="0"/>
          <p:nvPr/>
        </p:nvPicPr>
        <p:blipFill>
          <a:blip r:embed="rId3">
            <a:alphaModFix/>
          </a:blip>
          <a:stretch>
            <a:fillRect/>
          </a:stretch>
        </p:blipFill>
        <p:spPr>
          <a:xfrm>
            <a:off x="6376026" y="2798799"/>
            <a:ext cx="416400" cy="5156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 </a:t>
            </a:r>
            <a:r>
              <a:rPr lang="ja"/>
              <a:t>設定の確認</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ターミナル起動</a:t>
            </a:r>
            <a:endParaRPr/>
          </a:p>
        </p:txBody>
      </p:sp>
      <p:pic>
        <p:nvPicPr>
          <p:cNvPr id="462" name="Google Shape;462;p37"/>
          <p:cNvPicPr preferRelativeResize="0"/>
          <p:nvPr/>
        </p:nvPicPr>
        <p:blipFill>
          <a:blip r:embed="rId3">
            <a:alphaModFix/>
          </a:blip>
          <a:stretch>
            <a:fillRect/>
          </a:stretch>
        </p:blipFill>
        <p:spPr>
          <a:xfrm>
            <a:off x="2164600" y="1848773"/>
            <a:ext cx="3958437" cy="967912"/>
          </a:xfrm>
          <a:prstGeom prst="rect">
            <a:avLst/>
          </a:prstGeom>
          <a:noFill/>
          <a:ln>
            <a:noFill/>
          </a:ln>
        </p:spPr>
      </p:pic>
      <p:sp>
        <p:nvSpPr>
          <p:cNvPr id="463" name="Google Shape;463;p37"/>
          <p:cNvSpPr txBox="1"/>
          <p:nvPr/>
        </p:nvSpPr>
        <p:spPr>
          <a:xfrm>
            <a:off x="2084075" y="1152475"/>
            <a:ext cx="6748200" cy="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Windows の場合は「コマンドプロンプト」でも良いですが</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スタートメニューから辿って開ける「Git Bash」を用いるのがより好ましいです。</a:t>
            </a:r>
            <a:endParaRPr sz="1200">
              <a:solidFill>
                <a:srgbClr val="5E696C"/>
              </a:solidFill>
              <a:latin typeface="Verdana"/>
              <a:ea typeface="Verdana"/>
              <a:cs typeface="Verdana"/>
              <a:sym typeface="Verdana"/>
            </a:endParaRPr>
          </a:p>
        </p:txBody>
      </p:sp>
      <p:sp>
        <p:nvSpPr>
          <p:cNvPr id="464" name="Google Shape;464;p37"/>
          <p:cNvSpPr txBox="1"/>
          <p:nvPr/>
        </p:nvSpPr>
        <p:spPr>
          <a:xfrm>
            <a:off x="2083975" y="33927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Verdana"/>
                <a:ea typeface="Verdana"/>
                <a:cs typeface="Verdana"/>
                <a:sym typeface="Verdana"/>
              </a:rPr>
              <a:t>それ以外の OS の方は普段使っているターミナルを開けばOK。</a:t>
            </a:r>
            <a:endParaRPr sz="1600">
              <a:solidFill>
                <a:srgbClr val="5E696C"/>
              </a:solidFill>
              <a:latin typeface="Verdana"/>
              <a:ea typeface="Verdana"/>
              <a:cs typeface="Verdana"/>
              <a:sym typeface="Verdana"/>
            </a:endParaRPr>
          </a:p>
        </p:txBody>
      </p:sp>
      <p:pic>
        <p:nvPicPr>
          <p:cNvPr id="465" name="Google Shape;465;p37"/>
          <p:cNvPicPr preferRelativeResize="0"/>
          <p:nvPr/>
        </p:nvPicPr>
        <p:blipFill>
          <a:blip r:embed="rId4">
            <a:alphaModFix/>
          </a:blip>
          <a:stretch>
            <a:fillRect/>
          </a:stretch>
        </p:blipFill>
        <p:spPr>
          <a:xfrm>
            <a:off x="4321750" y="3828578"/>
            <a:ext cx="1919999" cy="1028947"/>
          </a:xfrm>
          <a:prstGeom prst="rect">
            <a:avLst/>
          </a:prstGeom>
          <a:noFill/>
          <a:ln>
            <a:noFill/>
          </a:ln>
        </p:spPr>
      </p:pic>
      <p:pic>
        <p:nvPicPr>
          <p:cNvPr id="466" name="Google Shape;466;p37"/>
          <p:cNvPicPr preferRelativeResize="0"/>
          <p:nvPr/>
        </p:nvPicPr>
        <p:blipFill>
          <a:blip r:embed="rId5">
            <a:alphaModFix/>
          </a:blip>
          <a:stretch>
            <a:fillRect/>
          </a:stretch>
        </p:blipFill>
        <p:spPr>
          <a:xfrm>
            <a:off x="6730133" y="1825771"/>
            <a:ext cx="2217160" cy="1264150"/>
          </a:xfrm>
          <a:prstGeom prst="rect">
            <a:avLst/>
          </a:prstGeom>
          <a:noFill/>
          <a:ln>
            <a:noFill/>
          </a:ln>
        </p:spPr>
      </p:pic>
      <p:sp>
        <p:nvSpPr>
          <p:cNvPr id="467" name="Google Shape;467;p37"/>
          <p:cNvSpPr/>
          <p:nvPr/>
        </p:nvSpPr>
        <p:spPr>
          <a:xfrm>
            <a:off x="6185078" y="1922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264550" y="10862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8"/>
          <p:cNvSpPr txBox="1"/>
          <p:nvPr/>
        </p:nvSpPr>
        <p:spPr>
          <a:xfrm>
            <a:off x="2084075" y="2650250"/>
            <a:ext cx="6907200" cy="1173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FFFFFF"/>
                </a:solidFill>
                <a:latin typeface="Courier New"/>
                <a:ea typeface="Courier New"/>
                <a:cs typeface="Courier New"/>
                <a:sym typeface="Courier New"/>
              </a:rPr>
              <a:t>$ git config --global -l | grep user</a:t>
            </a:r>
            <a:endParaRPr b="1">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user.name=kobake</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user.email=pg.kobake@gmail.com</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474" name="Google Shape;474;p3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r>
              <a:rPr lang="ja"/>
              <a:t>ユーザ設定確認</a:t>
            </a:r>
            <a:endParaRPr/>
          </a:p>
        </p:txBody>
      </p:sp>
      <p:sp>
        <p:nvSpPr>
          <p:cNvPr id="475" name="Google Shape;475;p38"/>
          <p:cNvSpPr txBox="1"/>
          <p:nvPr/>
        </p:nvSpPr>
        <p:spPr>
          <a:xfrm>
            <a:off x="2084075" y="1017450"/>
            <a:ext cx="6748200" cy="13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5E696C"/>
                </a:solidFill>
                <a:latin typeface="Courier New"/>
                <a:ea typeface="Courier New"/>
                <a:cs typeface="Courier New"/>
                <a:sym typeface="Courier New"/>
              </a:rPr>
              <a:t>以下コマンドにより、</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ユーザ名</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・メールアドレス</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が設定されていることを確認。</a:t>
            </a:r>
            <a:br>
              <a:rPr lang="ja" sz="1200">
                <a:solidFill>
                  <a:srgbClr val="5E696C"/>
                </a:solidFill>
                <a:latin typeface="Courier New"/>
                <a:ea typeface="Courier New"/>
                <a:cs typeface="Courier New"/>
                <a:sym typeface="Courier New"/>
              </a:rPr>
            </a:b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※この設定は認証に用いられるものではなくコミット履歴に記録されるものです。</a:t>
            </a:r>
            <a:endParaRPr sz="1200">
              <a:solidFill>
                <a:srgbClr val="5E696C"/>
              </a:solidFill>
              <a:latin typeface="Courier New"/>
              <a:ea typeface="Courier New"/>
              <a:cs typeface="Courier New"/>
              <a:sym typeface="Courier New"/>
            </a:endParaRPr>
          </a:p>
          <a:p>
            <a:pPr indent="0" lvl="0" marL="0" rtl="0" algn="l">
              <a:lnSpc>
                <a:spcPct val="115000"/>
              </a:lnSpc>
              <a:spcBef>
                <a:spcPts val="1600"/>
              </a:spcBef>
              <a:spcAft>
                <a:spcPts val="1600"/>
              </a:spcAft>
              <a:buNone/>
            </a:pPr>
            <a:br>
              <a:rPr lang="ja" sz="1200">
                <a:solidFill>
                  <a:srgbClr val="5E696C"/>
                </a:solidFill>
                <a:latin typeface="Courier New"/>
                <a:ea typeface="Courier New"/>
                <a:cs typeface="Courier New"/>
                <a:sym typeface="Courier New"/>
              </a:rPr>
            </a:br>
            <a:endParaRPr sz="1200">
              <a:solidFill>
                <a:srgbClr val="5E696C"/>
              </a:solidFill>
              <a:latin typeface="Courier New"/>
              <a:ea typeface="Courier New"/>
              <a:cs typeface="Courier New"/>
              <a:sym typeface="Courier New"/>
            </a:endParaRPr>
          </a:p>
        </p:txBody>
      </p:sp>
      <p:sp>
        <p:nvSpPr>
          <p:cNvPr id="476" name="Google Shape;476;p38"/>
          <p:cNvSpPr txBox="1"/>
          <p:nvPr/>
        </p:nvSpPr>
        <p:spPr>
          <a:xfrm>
            <a:off x="2236475" y="4181925"/>
            <a:ext cx="6748200" cy="5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※実は GitHub </a:t>
            </a:r>
            <a:r>
              <a:rPr lang="ja" sz="1200">
                <a:solidFill>
                  <a:srgbClr val="5E696C"/>
                </a:solidFill>
                <a:latin typeface="Verdana"/>
                <a:ea typeface="Verdana"/>
                <a:cs typeface="Verdana"/>
                <a:sym typeface="Verdana"/>
              </a:rPr>
              <a:t>アカウント名やメールアドレスとは別のものを設定して</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　運用することもできてしまいますが、オススメしません。</a:t>
            </a:r>
            <a:endParaRPr sz="1200">
              <a:solidFill>
                <a:srgbClr val="5E696C"/>
              </a:solidFill>
              <a:latin typeface="Verdana"/>
              <a:ea typeface="Verdana"/>
              <a:cs typeface="Verdana"/>
              <a:sym typeface="Verdana"/>
            </a:endParaRPr>
          </a:p>
        </p:txBody>
      </p:sp>
      <p:sp>
        <p:nvSpPr>
          <p:cNvPr id="477" name="Google Shape;477;p38"/>
          <p:cNvSpPr/>
          <p:nvPr/>
        </p:nvSpPr>
        <p:spPr>
          <a:xfrm>
            <a:off x="264550" y="10862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9"/>
          <p:cNvSpPr txBox="1"/>
          <p:nvPr/>
        </p:nvSpPr>
        <p:spPr>
          <a:xfrm>
            <a:off x="2084075" y="3282576"/>
            <a:ext cx="6907200" cy="1467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200">
                <a:solidFill>
                  <a:srgbClr val="FFFFFF"/>
                </a:solidFill>
                <a:latin typeface="Courier New"/>
                <a:ea typeface="Courier New"/>
                <a:cs typeface="Courier New"/>
                <a:sym typeface="Courier New"/>
              </a:rPr>
              <a:t>$ ssh -T git@github.com</a:t>
            </a:r>
            <a:endParaRPr b="1"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The authenticity of host 'github.com (192.30.255.113)' can't be established.</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RSA key fingerprint is 16:27:ac:a5:76:28:2d:36:63:1b:56:4d:eb:df:a6:48.</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Are you sure you want to continue connecting (yes/no)? </a:t>
            </a:r>
            <a:r>
              <a:rPr b="1" lang="ja" sz="1000">
                <a:solidFill>
                  <a:srgbClr val="FFFFFF"/>
                </a:solidFill>
                <a:latin typeface="Courier New"/>
                <a:ea typeface="Courier New"/>
                <a:cs typeface="Courier New"/>
                <a:sym typeface="Courier New"/>
              </a:rPr>
              <a:t>yes</a:t>
            </a:r>
            <a:endParaRPr b="1"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Warning: Permanently added 'github.com,192.30.255.113' (RSA) to the list of known hosts.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Hi </a:t>
            </a:r>
            <a:r>
              <a:rPr b="1" lang="ja" sz="1000">
                <a:solidFill>
                  <a:srgbClr val="FFFFFF"/>
                </a:solidFill>
                <a:latin typeface="Courier New"/>
                <a:ea typeface="Courier New"/>
                <a:cs typeface="Courier New"/>
                <a:sym typeface="Courier New"/>
              </a:rPr>
              <a:t>kobake</a:t>
            </a:r>
            <a:r>
              <a:rPr lang="ja" sz="1000">
                <a:solidFill>
                  <a:srgbClr val="FFFFFF"/>
                </a:solidFill>
                <a:latin typeface="Courier New"/>
                <a:ea typeface="Courier New"/>
                <a:cs typeface="Courier New"/>
                <a:sym typeface="Courier New"/>
              </a:rPr>
              <a:t>! You've successfully authenticated, but GitHub does not provide shell access.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p:txBody>
      </p:sp>
      <p:sp>
        <p:nvSpPr>
          <p:cNvPr id="483" name="Google Shape;483;p39"/>
          <p:cNvSpPr/>
          <p:nvPr/>
        </p:nvSpPr>
        <p:spPr>
          <a:xfrm>
            <a:off x="2018600" y="3877775"/>
            <a:ext cx="4848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SSH認証確認</a:t>
            </a:r>
            <a:endParaRPr/>
          </a:p>
        </p:txBody>
      </p:sp>
      <p:sp>
        <p:nvSpPr>
          <p:cNvPr id="485" name="Google Shape;485;p39"/>
          <p:cNvSpPr/>
          <p:nvPr/>
        </p:nvSpPr>
        <p:spPr>
          <a:xfrm>
            <a:off x="5853550" y="3511723"/>
            <a:ext cx="3168300" cy="306900"/>
          </a:xfrm>
          <a:prstGeom prst="wedgeRectCallout">
            <a:avLst>
              <a:gd fmla="val -28160" name="adj1"/>
              <a:gd fmla="val 6209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これは初回だけ聞かれる。「yes」を入力。</a:t>
            </a:r>
            <a:endParaRPr sz="1200">
              <a:solidFill>
                <a:srgbClr val="666666"/>
              </a:solidFill>
            </a:endParaRPr>
          </a:p>
        </p:txBody>
      </p:sp>
      <p:sp>
        <p:nvSpPr>
          <p:cNvPr id="486" name="Google Shape;486;p39"/>
          <p:cNvSpPr/>
          <p:nvPr/>
        </p:nvSpPr>
        <p:spPr>
          <a:xfrm>
            <a:off x="2018600" y="4262536"/>
            <a:ext cx="36174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txBox="1"/>
          <p:nvPr>
            <p:ph idx="1" type="body"/>
          </p:nvPr>
        </p:nvSpPr>
        <p:spPr>
          <a:xfrm>
            <a:off x="1875575" y="1044800"/>
            <a:ext cx="6956700" cy="40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latin typeface="Courier New"/>
                <a:ea typeface="Courier New"/>
                <a:cs typeface="Courier New"/>
                <a:sym typeface="Courier New"/>
              </a:rPr>
              <a:t>以下コマンドにより認証がうまくいくかどうかを確認。</a:t>
            </a:r>
            <a:endParaRPr sz="1200"/>
          </a:p>
        </p:txBody>
      </p:sp>
      <p:sp>
        <p:nvSpPr>
          <p:cNvPr id="488" name="Google Shape;488;p39"/>
          <p:cNvSpPr/>
          <p:nvPr/>
        </p:nvSpPr>
        <p:spPr>
          <a:xfrm>
            <a:off x="264550" y="10862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txBox="1"/>
          <p:nvPr/>
        </p:nvSpPr>
        <p:spPr>
          <a:xfrm>
            <a:off x="2084075" y="1453778"/>
            <a:ext cx="6907200" cy="804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200">
                <a:solidFill>
                  <a:srgbClr val="FFFFFF"/>
                </a:solidFill>
                <a:latin typeface="Courier New"/>
                <a:ea typeface="Courier New"/>
                <a:cs typeface="Courier New"/>
                <a:sym typeface="Courier New"/>
              </a:rPr>
              <a:t>$ ssh -T git@github.com</a:t>
            </a:r>
            <a:endParaRPr b="1"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Hi </a:t>
            </a:r>
            <a:r>
              <a:rPr b="1" lang="ja" sz="1000">
                <a:solidFill>
                  <a:srgbClr val="FFFFFF"/>
                </a:solidFill>
                <a:latin typeface="Courier New"/>
                <a:ea typeface="Courier New"/>
                <a:cs typeface="Courier New"/>
                <a:sym typeface="Courier New"/>
              </a:rPr>
              <a:t>kobake</a:t>
            </a:r>
            <a:r>
              <a:rPr lang="ja" sz="1000">
                <a:solidFill>
                  <a:srgbClr val="FFFFFF"/>
                </a:solidFill>
                <a:latin typeface="Courier New"/>
                <a:ea typeface="Courier New"/>
                <a:cs typeface="Courier New"/>
                <a:sym typeface="Courier New"/>
              </a:rPr>
              <a:t>! You've successfully authenticated, but GitHub does not provide shell access.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p:txBody>
      </p:sp>
      <p:sp>
        <p:nvSpPr>
          <p:cNvPr id="490" name="Google Shape;490;p39"/>
          <p:cNvSpPr/>
          <p:nvPr/>
        </p:nvSpPr>
        <p:spPr>
          <a:xfrm>
            <a:off x="2018600" y="2105663"/>
            <a:ext cx="3378600" cy="306900"/>
          </a:xfrm>
          <a:prstGeom prst="wedgeRectCallout">
            <a:avLst>
              <a:gd fmla="val -30783" name="adj1"/>
              <a:gd fmla="val -8147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自分のGitHubアカウント名が出</a:t>
            </a:r>
            <a:r>
              <a:rPr lang="ja" sz="1200">
                <a:solidFill>
                  <a:srgbClr val="666666"/>
                </a:solidFill>
              </a:rPr>
              <a:t>ていれば</a:t>
            </a:r>
            <a:r>
              <a:rPr lang="ja" sz="1200">
                <a:solidFill>
                  <a:srgbClr val="666666"/>
                </a:solidFill>
              </a:rPr>
              <a:t>OK</a:t>
            </a:r>
            <a:endParaRPr sz="1200">
              <a:solidFill>
                <a:srgbClr val="666666"/>
              </a:solidFill>
            </a:endParaRPr>
          </a:p>
        </p:txBody>
      </p:sp>
      <p:sp>
        <p:nvSpPr>
          <p:cNvPr id="491" name="Google Shape;491;p39"/>
          <p:cNvSpPr/>
          <p:nvPr/>
        </p:nvSpPr>
        <p:spPr>
          <a:xfrm>
            <a:off x="2018600" y="1747936"/>
            <a:ext cx="36174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txBox="1"/>
          <p:nvPr>
            <p:ph idx="1" type="body"/>
          </p:nvPr>
        </p:nvSpPr>
        <p:spPr>
          <a:xfrm>
            <a:off x="1875575" y="2721200"/>
            <a:ext cx="6956700" cy="56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latin typeface="Courier New"/>
                <a:ea typeface="Courier New"/>
                <a:cs typeface="Courier New"/>
                <a:sym typeface="Courier New"/>
              </a:rPr>
              <a:t>※（今回のレベルでは想定していませんが</a:t>
            </a:r>
            <a:r>
              <a:rPr lang="ja" sz="1200">
                <a:latin typeface="Courier New"/>
                <a:ea typeface="Courier New"/>
                <a:cs typeface="Courier New"/>
                <a:sym typeface="Courier New"/>
              </a:rPr>
              <a:t>）</a:t>
            </a:r>
            <a:br>
              <a:rPr lang="ja" sz="1200">
                <a:latin typeface="Courier New"/>
                <a:ea typeface="Courier New"/>
                <a:cs typeface="Courier New"/>
                <a:sym typeface="Courier New"/>
              </a:rPr>
            </a:br>
            <a:r>
              <a:rPr lang="ja" sz="1200">
                <a:latin typeface="Courier New"/>
                <a:ea typeface="Courier New"/>
                <a:cs typeface="Courier New"/>
                <a:sym typeface="Courier New"/>
              </a:rPr>
              <a:t>　</a:t>
            </a:r>
            <a:r>
              <a:rPr lang="ja" sz="1200">
                <a:latin typeface="Courier New"/>
                <a:ea typeface="Courier New"/>
                <a:cs typeface="Courier New"/>
                <a:sym typeface="Courier New"/>
              </a:rPr>
              <a:t>初回の SSH 認証時は以下のように接続先ホストの確認が出ます。</a:t>
            </a:r>
            <a:endParaRPr sz="1200"/>
          </a:p>
        </p:txBody>
      </p:sp>
      <p:sp>
        <p:nvSpPr>
          <p:cNvPr id="493" name="Google Shape;493;p39"/>
          <p:cNvSpPr/>
          <p:nvPr/>
        </p:nvSpPr>
        <p:spPr>
          <a:xfrm>
            <a:off x="2018600" y="4620263"/>
            <a:ext cx="3378600" cy="306900"/>
          </a:xfrm>
          <a:prstGeom prst="wedgeRectCallout">
            <a:avLst>
              <a:gd fmla="val -30783" name="adj1"/>
              <a:gd fmla="val -8147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自分のGitHubアカウント名が出ていればOK</a:t>
            </a:r>
            <a:endParaRPr sz="1200">
              <a:solidFill>
                <a:srgbClr val="666666"/>
              </a:solidFill>
            </a:endParaRPr>
          </a:p>
        </p:txBody>
      </p:sp>
      <p:sp>
        <p:nvSpPr>
          <p:cNvPr id="494" name="Google Shape;494;p39"/>
          <p:cNvSpPr/>
          <p:nvPr/>
        </p:nvSpPr>
        <p:spPr>
          <a:xfrm>
            <a:off x="1832525" y="3249600"/>
            <a:ext cx="7255200" cy="1822200"/>
          </a:xfrm>
          <a:prstGeom prst="rect">
            <a:avLst/>
          </a:prstGeom>
          <a:solidFill>
            <a:srgbClr val="FFFFFF">
              <a:alpha val="4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40"/>
          <p:cNvPicPr preferRelativeResize="0"/>
          <p:nvPr/>
        </p:nvPicPr>
        <p:blipFill>
          <a:blip r:embed="rId3">
            <a:alphaModFix/>
          </a:blip>
          <a:stretch>
            <a:fillRect/>
          </a:stretch>
        </p:blipFill>
        <p:spPr>
          <a:xfrm>
            <a:off x="4390125" y="998650"/>
            <a:ext cx="3810774" cy="3356951"/>
          </a:xfrm>
          <a:prstGeom prst="rect">
            <a:avLst/>
          </a:prstGeom>
          <a:noFill/>
          <a:ln>
            <a:noFill/>
          </a:ln>
        </p:spPr>
      </p:pic>
      <p:sp>
        <p:nvSpPr>
          <p:cNvPr id="500" name="Google Shape;500;p4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SourceTree </a:t>
            </a:r>
            <a:r>
              <a:rPr lang="ja"/>
              <a:t>設定</a:t>
            </a:r>
            <a:endParaRPr/>
          </a:p>
        </p:txBody>
      </p:sp>
      <p:pic>
        <p:nvPicPr>
          <p:cNvPr id="501" name="Google Shape;501;p40"/>
          <p:cNvPicPr preferRelativeResize="0"/>
          <p:nvPr/>
        </p:nvPicPr>
        <p:blipFill>
          <a:blip r:embed="rId4">
            <a:alphaModFix/>
          </a:blip>
          <a:stretch>
            <a:fillRect/>
          </a:stretch>
        </p:blipFill>
        <p:spPr>
          <a:xfrm>
            <a:off x="1875500" y="1044800"/>
            <a:ext cx="2133150" cy="925846"/>
          </a:xfrm>
          <a:prstGeom prst="rect">
            <a:avLst/>
          </a:prstGeom>
          <a:noFill/>
          <a:ln>
            <a:noFill/>
          </a:ln>
        </p:spPr>
      </p:pic>
      <p:sp>
        <p:nvSpPr>
          <p:cNvPr id="502" name="Google Shape;502;p40"/>
          <p:cNvSpPr/>
          <p:nvPr/>
        </p:nvSpPr>
        <p:spPr>
          <a:xfrm>
            <a:off x="2259075" y="1600125"/>
            <a:ext cx="15084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3360000" y="976950"/>
            <a:ext cx="4476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3837591" y="1587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4146975" y="3413874"/>
            <a:ext cx="2426100" cy="18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1837000" y="3155950"/>
            <a:ext cx="1882800" cy="585600"/>
          </a:xfrm>
          <a:prstGeom prst="wedgeRectCallout">
            <a:avLst>
              <a:gd fmla="val 69239" name="adj1"/>
              <a:gd fmla="val 1440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ここのチェックボックスはOFFにしておく</a:t>
            </a:r>
            <a:endParaRPr sz="1000">
              <a:solidFill>
                <a:srgbClr val="666666"/>
              </a:solidFill>
            </a:endParaRPr>
          </a:p>
        </p:txBody>
      </p:sp>
      <p:sp>
        <p:nvSpPr>
          <p:cNvPr id="507" name="Google Shape;507;p40"/>
          <p:cNvSpPr/>
          <p:nvPr/>
        </p:nvSpPr>
        <p:spPr>
          <a:xfrm>
            <a:off x="4493075" y="2357225"/>
            <a:ext cx="1278300" cy="18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1837000" y="2107100"/>
            <a:ext cx="2242200" cy="925800"/>
          </a:xfrm>
          <a:prstGeom prst="wedgeRectCallout">
            <a:avLst>
              <a:gd fmla="val 69215" name="adj1"/>
              <a:gd fmla="val -1215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ここを「PuTTY</a:t>
            </a:r>
            <a:r>
              <a:rPr lang="ja" sz="1000">
                <a:solidFill>
                  <a:srgbClr val="666666"/>
                </a:solidFill>
              </a:rPr>
              <a:t>」から</a:t>
            </a:r>
            <a:br>
              <a:rPr lang="ja" sz="1000">
                <a:solidFill>
                  <a:srgbClr val="666666"/>
                </a:solidFill>
              </a:rPr>
            </a:br>
            <a:r>
              <a:rPr lang="ja" sz="1000">
                <a:solidFill>
                  <a:srgbClr val="666666"/>
                </a:solidFill>
              </a:rPr>
              <a:t>「OpenSSH」に</a:t>
            </a:r>
            <a:r>
              <a:rPr lang="ja" sz="1000">
                <a:solidFill>
                  <a:srgbClr val="666666"/>
                </a:solidFill>
              </a:rPr>
              <a:t>変更する</a:t>
            </a:r>
            <a:endParaRPr sz="1000">
              <a:solidFill>
                <a:srgbClr val="666666"/>
              </a:solidFill>
            </a:endParaRPr>
          </a:p>
          <a:p>
            <a:pPr indent="0" lvl="0" marL="0" rtl="0" algn="l">
              <a:spcBef>
                <a:spcPts val="0"/>
              </a:spcBef>
              <a:spcAft>
                <a:spcPts val="0"/>
              </a:spcAft>
              <a:buNone/>
            </a:pPr>
            <a:br>
              <a:rPr lang="ja" sz="1000">
                <a:solidFill>
                  <a:srgbClr val="666666"/>
                </a:solidFill>
              </a:rPr>
            </a:br>
            <a:r>
              <a:rPr lang="ja" sz="1000">
                <a:solidFill>
                  <a:srgbClr val="666666"/>
                </a:solidFill>
              </a:rPr>
              <a:t>※Windowsの</a:t>
            </a:r>
            <a:r>
              <a:rPr lang="ja" sz="1000">
                <a:solidFill>
                  <a:srgbClr val="666666"/>
                </a:solidFill>
              </a:rPr>
              <a:t>場合のみ設定が必要</a:t>
            </a:r>
            <a:br>
              <a:rPr lang="ja" sz="1000">
                <a:solidFill>
                  <a:srgbClr val="666666"/>
                </a:solidFill>
              </a:rPr>
            </a:br>
            <a:r>
              <a:rPr lang="ja" sz="1000">
                <a:solidFill>
                  <a:srgbClr val="666666"/>
                </a:solidFill>
              </a:rPr>
              <a:t>※Macの場合は設定不要</a:t>
            </a:r>
            <a:endParaRPr sz="1000">
              <a:solidFill>
                <a:srgbClr val="666666"/>
              </a:solidFill>
            </a:endParaRPr>
          </a:p>
        </p:txBody>
      </p:sp>
      <p:sp>
        <p:nvSpPr>
          <p:cNvPr id="509" name="Google Shape;509;p40"/>
          <p:cNvSpPr/>
          <p:nvPr/>
        </p:nvSpPr>
        <p:spPr>
          <a:xfrm>
            <a:off x="264550" y="108622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41"/>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 </a:t>
            </a:r>
            <a:r>
              <a:rPr lang="ja"/>
              <a:t>エディタ設定</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本ハンズオンの目的</a:t>
            </a:r>
            <a:endParaRPr/>
          </a:p>
        </p:txBody>
      </p:sp>
      <p:sp>
        <p:nvSpPr>
          <p:cNvPr id="75" name="Google Shape;75;p15"/>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t>「ハンズオン」ですので、</a:t>
            </a:r>
            <a:br>
              <a:rPr lang="ja" sz="2600"/>
            </a:br>
            <a:r>
              <a:rPr lang="ja" sz="2600"/>
              <a:t>是非、手元で積極的に</a:t>
            </a:r>
            <a:br>
              <a:rPr lang="ja" sz="2600"/>
            </a:br>
            <a:r>
              <a:rPr lang="ja" sz="2600"/>
              <a:t>手を動かしてみてください。</a:t>
            </a:r>
            <a:endParaRPr/>
          </a:p>
        </p:txBody>
      </p:sp>
      <p:sp>
        <p:nvSpPr>
          <p:cNvPr id="76" name="Google Shape;76;p15"/>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エディタ設定</a:t>
            </a:r>
            <a:endParaRPr/>
          </a:p>
        </p:txBody>
      </p:sp>
      <p:sp>
        <p:nvSpPr>
          <p:cNvPr id="520" name="Google Shape;520;p42"/>
          <p:cNvSpPr txBox="1"/>
          <p:nvPr>
            <p:ph idx="1" type="body"/>
          </p:nvPr>
        </p:nvSpPr>
        <p:spPr>
          <a:xfrm>
            <a:off x="1875575" y="1044800"/>
            <a:ext cx="6956700" cy="17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a:t>
            </a:r>
            <a:r>
              <a:rPr lang="ja"/>
              <a:t>操作時にしばしばテキストエディタが起動されることがある。</a:t>
            </a:r>
            <a:br>
              <a:rPr lang="ja"/>
            </a:br>
            <a:r>
              <a:rPr lang="ja"/>
              <a:t>　例：rebase -i, merge, commit 時</a:t>
            </a:r>
            <a:br>
              <a:rPr lang="ja"/>
            </a:br>
            <a:r>
              <a:rPr lang="ja"/>
              <a:t>・デフォルトのテキストエディタは Vi。</a:t>
            </a:r>
            <a:br>
              <a:rPr lang="ja"/>
            </a:br>
            <a:r>
              <a:rPr lang="ja"/>
              <a:t>・「core.editor」</a:t>
            </a:r>
            <a:r>
              <a:rPr lang="ja"/>
              <a:t>設定により、Vi 以外のエディタが起動するようにできる。</a:t>
            </a:r>
            <a:br>
              <a:rPr lang="ja"/>
            </a:br>
            <a:r>
              <a:rPr b="1" lang="ja"/>
              <a:t>・Vi 操作が苦手な人はこのエディタ設定を行っておくことを強くお勧めします。</a:t>
            </a:r>
            <a:br>
              <a:rPr b="1" lang="ja"/>
            </a:br>
            <a:r>
              <a:rPr b="1" lang="ja"/>
              <a:t>　（特に今回の rebase 操作では頻繁にテキストエディタ操作が絡むため）</a:t>
            </a:r>
            <a:endParaRPr b="1"/>
          </a:p>
        </p:txBody>
      </p:sp>
      <p:sp>
        <p:nvSpPr>
          <p:cNvPr id="521" name="Google Shape;521;p42"/>
          <p:cNvSpPr txBox="1"/>
          <p:nvPr>
            <p:ph idx="1" type="body"/>
          </p:nvPr>
        </p:nvSpPr>
        <p:spPr>
          <a:xfrm>
            <a:off x="1967750" y="2972825"/>
            <a:ext cx="6956700" cy="1468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chemeClr val="lt1"/>
                </a:solidFill>
                <a:latin typeface="Courier New"/>
                <a:ea typeface="Courier New"/>
                <a:cs typeface="Courier New"/>
                <a:sym typeface="Courier New"/>
              </a:rPr>
              <a:t>(Windows での例)</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git config --global core.editor "'C:/WINDOWS/system32/notepad.exe'"</a:t>
            </a:r>
            <a:br>
              <a:rPr lang="ja" sz="1200">
                <a:solidFill>
                  <a:schemeClr val="lt1"/>
                </a:solidFill>
                <a:latin typeface="Courier New"/>
                <a:ea typeface="Courier New"/>
                <a:cs typeface="Courier New"/>
                <a:sym typeface="Courier New"/>
              </a:rPr>
            </a:b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(Linux での例)</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git config --global core.editor "'/usr/bin/nano'"</a:t>
            </a:r>
            <a:endParaRPr sz="1200">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1200">
              <a:solidFill>
                <a:srgbClr val="FFFFFF"/>
              </a:solidFill>
              <a:latin typeface="Courier New"/>
              <a:ea typeface="Courier New"/>
              <a:cs typeface="Courier New"/>
              <a:sym typeface="Courier New"/>
            </a:endParaRPr>
          </a:p>
        </p:txBody>
      </p:sp>
      <p:sp>
        <p:nvSpPr>
          <p:cNvPr id="522" name="Google Shape;522;p42"/>
          <p:cNvSpPr/>
          <p:nvPr/>
        </p:nvSpPr>
        <p:spPr>
          <a:xfrm>
            <a:off x="264550" y="12849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000"/>
              <a:t>テキストエディタによるコミットメッセージ入力練習</a:t>
            </a:r>
            <a:endParaRPr sz="2000"/>
          </a:p>
        </p:txBody>
      </p:sp>
      <p:sp>
        <p:nvSpPr>
          <p:cNvPr id="528" name="Google Shape;528;p43"/>
          <p:cNvSpPr txBox="1"/>
          <p:nvPr>
            <p:ph idx="1" type="body"/>
          </p:nvPr>
        </p:nvSpPr>
        <p:spPr>
          <a:xfrm>
            <a:off x="1967750" y="1146075"/>
            <a:ext cx="6956700" cy="3695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chemeClr val="lt1"/>
                </a:solidFill>
                <a:latin typeface="Courier New"/>
                <a:ea typeface="Courier New"/>
                <a:cs typeface="Courier New"/>
                <a:sym typeface="Courier New"/>
              </a:rPr>
              <a:t>$ cd</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mkdir repos35</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cd repos35</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git init</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echo 1 &gt; 1.txt</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 git add .</a:t>
            </a:r>
            <a:br>
              <a:rPr lang="ja" sz="1200">
                <a:solidFill>
                  <a:schemeClr val="lt1"/>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git commit</a:t>
            </a:r>
            <a:br>
              <a:rPr lang="ja" sz="1200">
                <a:solidFill>
                  <a:schemeClr val="lt1"/>
                </a:solidFill>
                <a:latin typeface="Courier New"/>
                <a:ea typeface="Courier New"/>
                <a:cs typeface="Courier New"/>
                <a:sym typeface="Courier New"/>
              </a:rPr>
            </a:br>
            <a:r>
              <a:rPr lang="ja" sz="1200">
                <a:solidFill>
                  <a:schemeClr val="lt1"/>
                </a:solidFill>
                <a:latin typeface="Courier New"/>
                <a:ea typeface="Courier New"/>
                <a:cs typeface="Courier New"/>
                <a:sym typeface="Courier New"/>
              </a:rPr>
              <a:t>(ここでエディタが起動する。コミットメッセージを入力して保存＆終了)</a:t>
            </a:r>
            <a:br>
              <a:rPr lang="ja" sz="1200">
                <a:solidFill>
                  <a:schemeClr val="lt1"/>
                </a:solidFill>
                <a:latin typeface="Courier New"/>
                <a:ea typeface="Courier New"/>
                <a:cs typeface="Courier New"/>
                <a:sym typeface="Courier New"/>
              </a:rPr>
            </a:br>
            <a:br>
              <a:rPr lang="ja" sz="1200">
                <a:solidFill>
                  <a:schemeClr val="lt1"/>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git log</a:t>
            </a:r>
            <a:br>
              <a:rPr lang="ja" sz="1200">
                <a:solidFill>
                  <a:schemeClr val="lt1"/>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commit 2072cac489f6ac4e07693e9b9c490fda2c5d3cad (HEAD -&gt; master)</a:t>
            </a:r>
            <a:endParaRPr sz="12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ja" sz="1200">
                <a:solidFill>
                  <a:srgbClr val="FFFFFF"/>
                </a:solidFill>
                <a:latin typeface="Courier New"/>
                <a:ea typeface="Courier New"/>
                <a:cs typeface="Courier New"/>
                <a:sym typeface="Courier New"/>
              </a:rPr>
              <a:t>Author: kobake &lt;pg.kobake@gmail.com&gt;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200">
                <a:solidFill>
                  <a:srgbClr val="FFFFFF"/>
                </a:solidFill>
                <a:latin typeface="Courier New"/>
                <a:ea typeface="Courier New"/>
                <a:cs typeface="Courier New"/>
                <a:sym typeface="Courier New"/>
              </a:rPr>
              <a:t>Date:   2018-10-14 18:48:26 +0900</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ja" sz="1200">
                <a:solidFill>
                  <a:srgbClr val="FFFFFF"/>
                </a:solidFill>
                <a:latin typeface="Courier New"/>
                <a:ea typeface="Courier New"/>
                <a:cs typeface="Courier New"/>
                <a:sym typeface="Courier New"/>
              </a:rPr>
              <a:t>    test commit</a:t>
            </a:r>
            <a:endParaRPr sz="12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200">
              <a:solidFill>
                <a:schemeClr val="lt1"/>
              </a:solidFill>
              <a:latin typeface="Courier New"/>
              <a:ea typeface="Courier New"/>
              <a:cs typeface="Courier New"/>
              <a:sym typeface="Courier New"/>
            </a:endParaRPr>
          </a:p>
        </p:txBody>
      </p:sp>
      <p:sp>
        <p:nvSpPr>
          <p:cNvPr id="529" name="Google Shape;529;p43"/>
          <p:cNvSpPr/>
          <p:nvPr/>
        </p:nvSpPr>
        <p:spPr>
          <a:xfrm>
            <a:off x="264550" y="12849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3809975" y="4381425"/>
            <a:ext cx="4716300" cy="413400"/>
          </a:xfrm>
          <a:prstGeom prst="wedgeRectCallout">
            <a:avLst>
              <a:gd fmla="val -54491" name="adj1"/>
              <a:gd fmla="val -2993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エディタで入力したコミットメッセージが</a:t>
            </a:r>
            <a:br>
              <a:rPr lang="ja" sz="1200">
                <a:solidFill>
                  <a:srgbClr val="666666"/>
                </a:solidFill>
              </a:rPr>
            </a:br>
            <a:r>
              <a:rPr lang="ja" sz="1200">
                <a:solidFill>
                  <a:srgbClr val="666666"/>
                </a:solidFill>
              </a:rPr>
              <a:t>記録されていることを確認。</a:t>
            </a:r>
            <a:endParaRPr sz="12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4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コミット詳細</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コミットオブジェクト</a:t>
            </a:r>
            <a:endParaRPr/>
          </a:p>
        </p:txBody>
      </p:sp>
      <p:sp>
        <p:nvSpPr>
          <p:cNvPr id="541" name="Google Shape;541;p45"/>
          <p:cNvSpPr txBox="1"/>
          <p:nvPr>
            <p:ph idx="1" type="body"/>
          </p:nvPr>
        </p:nvSpPr>
        <p:spPr>
          <a:xfrm>
            <a:off x="4323300" y="3003625"/>
            <a:ext cx="4768500" cy="203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FFFFFF"/>
                </a:solidFill>
                <a:latin typeface="Courier New"/>
                <a:ea typeface="Courier New"/>
                <a:cs typeface="Courier New"/>
                <a:sym typeface="Courier New"/>
              </a:rPr>
              <a:t>$ git log --pretty=fuller --stat</a:t>
            </a:r>
            <a:br>
              <a:rPr lang="ja" sz="900">
                <a:solidFill>
                  <a:srgbClr val="FFFFFF"/>
                </a:solidFill>
                <a:latin typeface="Courier New"/>
                <a:ea typeface="Courier New"/>
                <a:cs typeface="Courier New"/>
                <a:sym typeface="Courier New"/>
              </a:rPr>
            </a:br>
            <a:r>
              <a:rPr lang="ja" sz="900">
                <a:solidFill>
                  <a:srgbClr val="FFFF00"/>
                </a:solidFill>
                <a:latin typeface="Courier New"/>
                <a:ea typeface="Courier New"/>
                <a:cs typeface="Courier New"/>
                <a:sym typeface="Courier New"/>
              </a:rPr>
              <a:t>commit 96cbacda0f2da28cc893cfca0e76383a5caba1b7 (</a:t>
            </a:r>
            <a:r>
              <a:rPr lang="ja" sz="900">
                <a:solidFill>
                  <a:srgbClr val="00FFFF"/>
                </a:solidFill>
                <a:latin typeface="Courier New"/>
                <a:ea typeface="Courier New"/>
                <a:cs typeface="Courier New"/>
                <a:sym typeface="Courier New"/>
              </a:rPr>
              <a:t>HEAD -&gt;</a:t>
            </a:r>
            <a:r>
              <a:rPr lang="ja" sz="900">
                <a:solidFill>
                  <a:srgbClr val="FFFF00"/>
                </a:solidFill>
                <a:latin typeface="Courier New"/>
                <a:ea typeface="Courier New"/>
                <a:cs typeface="Courier New"/>
                <a:sym typeface="Courier New"/>
              </a:rPr>
              <a:t> </a:t>
            </a:r>
            <a:r>
              <a:rPr lang="ja" sz="900">
                <a:solidFill>
                  <a:srgbClr val="00FF00"/>
                </a:solidFill>
                <a:latin typeface="Courier New"/>
                <a:ea typeface="Courier New"/>
                <a:cs typeface="Courier New"/>
                <a:sym typeface="Courier New"/>
              </a:rPr>
              <a:t>master</a:t>
            </a:r>
            <a:r>
              <a:rPr lang="ja" sz="900">
                <a:solidFill>
                  <a:srgbClr val="FFFF00"/>
                </a:solidFill>
                <a:latin typeface="Courier New"/>
                <a:ea typeface="Courier New"/>
                <a:cs typeface="Courier New"/>
                <a:sym typeface="Courier New"/>
              </a:rPr>
              <a: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AuthorDate: 2018-07-15 09:17:19 +0900</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Commit: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CommitDate: 2018-07-15 09:17:19 +0900</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2回目のファイル作成</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b.txt | 1 +</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1 file changed, 1 insertion(+)</a:t>
            </a:r>
            <a:endParaRPr sz="9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rgbClr val="FFFFFF"/>
              </a:solidFill>
              <a:latin typeface="Courier New"/>
              <a:ea typeface="Courier New"/>
              <a:cs typeface="Courier New"/>
              <a:sym typeface="Courier New"/>
            </a:endParaRPr>
          </a:p>
        </p:txBody>
      </p:sp>
      <p:sp>
        <p:nvSpPr>
          <p:cNvPr id="542" name="Google Shape;542;p45"/>
          <p:cNvSpPr/>
          <p:nvPr/>
        </p:nvSpPr>
        <p:spPr>
          <a:xfrm>
            <a:off x="3003600" y="1113350"/>
            <a:ext cx="1756200" cy="17475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txBox="1"/>
          <p:nvPr>
            <p:ph idx="1" type="body"/>
          </p:nvPr>
        </p:nvSpPr>
        <p:spPr>
          <a:xfrm>
            <a:off x="3005843" y="1409392"/>
            <a:ext cx="1895400" cy="1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900"/>
              <a:t>・Author / AuthorDate</a:t>
            </a:r>
            <a:br>
              <a:rPr lang="ja" sz="900"/>
            </a:br>
            <a:r>
              <a:rPr lang="ja" sz="900"/>
              <a:t>・Commiter / CommiterDate</a:t>
            </a:r>
            <a:br>
              <a:rPr lang="ja" sz="900"/>
            </a:br>
            <a:r>
              <a:rPr lang="ja" sz="900"/>
              <a:t>・コミットメッセージ</a:t>
            </a:r>
            <a:br>
              <a:rPr lang="ja" sz="900"/>
            </a:br>
            <a:r>
              <a:rPr lang="ja" sz="900"/>
              <a:t>・ファイル変更内容</a:t>
            </a:r>
            <a:br>
              <a:rPr lang="ja" sz="900"/>
            </a:br>
            <a:r>
              <a:rPr lang="ja" sz="900"/>
              <a:t>・親コミット</a:t>
            </a:r>
            <a:br>
              <a:rPr lang="ja" sz="900"/>
            </a:br>
            <a:endParaRPr sz="900"/>
          </a:p>
        </p:txBody>
      </p:sp>
      <p:sp>
        <p:nvSpPr>
          <p:cNvPr id="544" name="Google Shape;544;p45"/>
          <p:cNvSpPr txBox="1"/>
          <p:nvPr/>
        </p:nvSpPr>
        <p:spPr>
          <a:xfrm>
            <a:off x="5078825" y="1714500"/>
            <a:ext cx="39702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これらのコミット内容をもとに</a:t>
            </a:r>
            <a:br>
              <a:rPr lang="ja" sz="900">
                <a:solidFill>
                  <a:srgbClr val="666666"/>
                </a:solidFill>
              </a:rPr>
            </a:br>
            <a:r>
              <a:rPr lang="ja" sz="900">
                <a:solidFill>
                  <a:srgbClr val="666666"/>
                </a:solidFill>
              </a:rPr>
              <a:t>ハッシュ値（コミット識別子）が定まる</a:t>
            </a:r>
            <a:endParaRPr sz="900">
              <a:solidFill>
                <a:srgbClr val="666666"/>
              </a:solidFill>
            </a:endParaRPr>
          </a:p>
        </p:txBody>
      </p:sp>
      <p:sp>
        <p:nvSpPr>
          <p:cNvPr id="545" name="Google Shape;545;p45"/>
          <p:cNvSpPr/>
          <p:nvPr/>
        </p:nvSpPr>
        <p:spPr>
          <a:xfrm>
            <a:off x="4762100" y="1393950"/>
            <a:ext cx="238500" cy="1080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6" name="Google Shape;546;p45"/>
          <p:cNvCxnSpPr>
            <a:stCxn id="543" idx="1"/>
          </p:cNvCxnSpPr>
          <p:nvPr/>
        </p:nvCxnSpPr>
        <p:spPr>
          <a:xfrm rot="10800000">
            <a:off x="2041943" y="2005192"/>
            <a:ext cx="963900" cy="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45"/>
          <p:cNvSpPr/>
          <p:nvPr/>
        </p:nvSpPr>
        <p:spPr>
          <a:xfrm>
            <a:off x="4838050" y="3240125"/>
            <a:ext cx="2852700" cy="188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 name="Google Shape;548;p45"/>
          <p:cNvCxnSpPr>
            <a:stCxn id="547" idx="0"/>
            <a:endCxn id="549" idx="2"/>
          </p:cNvCxnSpPr>
          <p:nvPr/>
        </p:nvCxnSpPr>
        <p:spPr>
          <a:xfrm flipH="1" rot="10800000">
            <a:off x="6264400" y="2741525"/>
            <a:ext cx="1071900" cy="498600"/>
          </a:xfrm>
          <a:prstGeom prst="straightConnector1">
            <a:avLst/>
          </a:prstGeom>
          <a:noFill/>
          <a:ln cap="flat" cmpd="sng" w="19050">
            <a:solidFill>
              <a:srgbClr val="FF0000"/>
            </a:solidFill>
            <a:prstDash val="solid"/>
            <a:round/>
            <a:headEnd len="med" w="med" type="none"/>
            <a:tailEnd len="med" w="med" type="none"/>
          </a:ln>
        </p:spPr>
      </p:cxnSp>
      <p:sp>
        <p:nvSpPr>
          <p:cNvPr id="549" name="Google Shape;549;p45"/>
          <p:cNvSpPr txBox="1"/>
          <p:nvPr/>
        </p:nvSpPr>
        <p:spPr>
          <a:xfrm>
            <a:off x="6270650" y="2474547"/>
            <a:ext cx="2131500" cy="2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900">
                <a:solidFill>
                  <a:srgbClr val="666666"/>
                </a:solidFill>
              </a:rPr>
              <a:t>ハッシュ値は</a:t>
            </a:r>
            <a:r>
              <a:rPr lang="ja" sz="900">
                <a:solidFill>
                  <a:srgbClr val="666666"/>
                </a:solidFill>
              </a:rPr>
              <a:t>ログ上で確認できる</a:t>
            </a:r>
            <a:endParaRPr sz="900">
              <a:solidFill>
                <a:srgbClr val="666666"/>
              </a:solidFill>
            </a:endParaRPr>
          </a:p>
        </p:txBody>
      </p:sp>
      <p:sp>
        <p:nvSpPr>
          <p:cNvPr id="550" name="Google Shape;550;p45"/>
          <p:cNvSpPr/>
          <p:nvPr/>
        </p:nvSpPr>
        <p:spPr>
          <a:xfrm>
            <a:off x="264550" y="149168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コミットオブジェクトは不動</a:t>
            </a:r>
            <a:endParaRPr/>
          </a:p>
        </p:txBody>
      </p:sp>
      <p:sp>
        <p:nvSpPr>
          <p:cNvPr id="556" name="Google Shape;556;p46"/>
          <p:cNvSpPr txBox="1"/>
          <p:nvPr>
            <p:ph idx="1" type="body"/>
          </p:nvPr>
        </p:nvSpPr>
        <p:spPr>
          <a:xfrm>
            <a:off x="1875575" y="2797400"/>
            <a:ext cx="6956700" cy="22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ときどき「コミットを変更する」という言い回しを目にするかもしれないが、</a:t>
            </a:r>
            <a:br>
              <a:rPr lang="ja" sz="1200"/>
            </a:br>
            <a:r>
              <a:rPr lang="ja" sz="1200"/>
              <a:t>基本的にコミットオブジェクトは変更できない。</a:t>
            </a:r>
            <a:endParaRPr sz="1200"/>
          </a:p>
          <a:p>
            <a:pPr indent="0" lvl="0" marL="0" rtl="0" algn="l">
              <a:spcBef>
                <a:spcPts val="1600"/>
              </a:spcBef>
              <a:spcAft>
                <a:spcPts val="0"/>
              </a:spcAft>
              <a:buNone/>
            </a:pPr>
            <a:r>
              <a:rPr lang="ja" sz="1200"/>
              <a:t>例えばコミット </a:t>
            </a:r>
            <a:r>
              <a:rPr b="1" lang="ja" sz="1200">
                <a:solidFill>
                  <a:srgbClr val="0000FF"/>
                </a:solidFill>
                <a:latin typeface="Arial"/>
                <a:ea typeface="Arial"/>
                <a:cs typeface="Arial"/>
                <a:sym typeface="Arial"/>
              </a:rPr>
              <a:t>96cbacda0f2da28cc893cfca0e76383a5caba1b7</a:t>
            </a:r>
            <a:r>
              <a:rPr lang="ja" sz="1200">
                <a:solidFill>
                  <a:srgbClr val="666666"/>
                </a:solidFill>
                <a:latin typeface="Arial"/>
                <a:ea typeface="Arial"/>
                <a:cs typeface="Arial"/>
                <a:sym typeface="Arial"/>
              </a:rPr>
              <a:t> は</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2018-07-15 09:17:19 に kobake が b.txt を変更したものであり、その親コミットは</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ddf5def8176d6eecef4203f56618d62f0de5439e である。</a:t>
            </a:r>
            <a:endParaRPr sz="1200">
              <a:solidFill>
                <a:srgbClr val="666666"/>
              </a:solidFill>
              <a:latin typeface="Arial"/>
              <a:ea typeface="Arial"/>
              <a:cs typeface="Arial"/>
              <a:sym typeface="Arial"/>
            </a:endParaRPr>
          </a:p>
          <a:p>
            <a:pPr indent="0" lvl="0" marL="0" rtl="0" algn="l">
              <a:spcBef>
                <a:spcPts val="1600"/>
              </a:spcBef>
              <a:spcAft>
                <a:spcPts val="1600"/>
              </a:spcAft>
              <a:buNone/>
            </a:pPr>
            <a:r>
              <a:rPr lang="ja" sz="1200">
                <a:solidFill>
                  <a:srgbClr val="666666"/>
                </a:solidFill>
                <a:latin typeface="Arial"/>
                <a:ea typeface="Arial"/>
                <a:cs typeface="Arial"/>
                <a:sym typeface="Arial"/>
              </a:rPr>
              <a:t>これらどの値を変更したとしてもハッシュ値は変わってしまうため、</a:t>
            </a:r>
            <a:br>
              <a:rPr lang="ja" sz="1200">
                <a:solidFill>
                  <a:srgbClr val="666666"/>
                </a:solidFill>
                <a:latin typeface="Arial"/>
                <a:ea typeface="Arial"/>
                <a:cs typeface="Arial"/>
                <a:sym typeface="Arial"/>
              </a:rPr>
            </a:br>
            <a:r>
              <a:rPr lang="ja" sz="1200">
                <a:solidFill>
                  <a:srgbClr val="666666"/>
                </a:solidFill>
                <a:latin typeface="Arial"/>
                <a:ea typeface="Arial"/>
                <a:cs typeface="Arial"/>
                <a:sym typeface="Arial"/>
              </a:rPr>
              <a:t>「あるコミット </a:t>
            </a:r>
            <a:r>
              <a:rPr b="1" lang="ja" sz="1200">
                <a:solidFill>
                  <a:srgbClr val="0000FF"/>
                </a:solidFill>
                <a:latin typeface="Arial"/>
                <a:ea typeface="Arial"/>
                <a:cs typeface="Arial"/>
                <a:sym typeface="Arial"/>
              </a:rPr>
              <a:t>96cbacda0f2da28cc893cfca0e76383a5caba1b7</a:t>
            </a:r>
            <a:r>
              <a:rPr lang="ja" sz="1200">
                <a:solidFill>
                  <a:srgbClr val="666666"/>
                </a:solidFill>
                <a:latin typeface="Arial"/>
                <a:ea typeface="Arial"/>
                <a:cs typeface="Arial"/>
                <a:sym typeface="Arial"/>
              </a:rPr>
              <a:t> を変更する」という操作は原理的に不可能であり、「値を変更した別のコミットを作る」操作であれば可能。</a:t>
            </a:r>
            <a:endParaRPr sz="1200">
              <a:solidFill>
                <a:srgbClr val="666666"/>
              </a:solidFill>
              <a:latin typeface="Arial"/>
              <a:ea typeface="Arial"/>
              <a:cs typeface="Arial"/>
              <a:sym typeface="Arial"/>
            </a:endParaRPr>
          </a:p>
        </p:txBody>
      </p:sp>
      <p:sp>
        <p:nvSpPr>
          <p:cNvPr id="557" name="Google Shape;557;p46"/>
          <p:cNvSpPr/>
          <p:nvPr/>
        </p:nvSpPr>
        <p:spPr>
          <a:xfrm>
            <a:off x="3003600" y="960950"/>
            <a:ext cx="1756200" cy="17475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6"/>
          <p:cNvSpPr txBox="1"/>
          <p:nvPr>
            <p:ph idx="1" type="body"/>
          </p:nvPr>
        </p:nvSpPr>
        <p:spPr>
          <a:xfrm>
            <a:off x="2995288" y="1315092"/>
            <a:ext cx="1895400" cy="1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900"/>
              <a:t>・Author / AuthorDate</a:t>
            </a:r>
            <a:br>
              <a:rPr lang="ja" sz="900"/>
            </a:br>
            <a:r>
              <a:rPr lang="ja" sz="900"/>
              <a:t>・Commiter / CommiterDate</a:t>
            </a:r>
            <a:br>
              <a:rPr lang="ja" sz="900"/>
            </a:br>
            <a:r>
              <a:rPr lang="ja" sz="900"/>
              <a:t>・コミットメッセージ</a:t>
            </a:r>
            <a:br>
              <a:rPr lang="ja" sz="900"/>
            </a:br>
            <a:r>
              <a:rPr lang="ja" sz="900"/>
              <a:t>・ファイル変更内容</a:t>
            </a:r>
            <a:br>
              <a:rPr lang="ja" sz="900"/>
            </a:br>
            <a:r>
              <a:rPr lang="ja" sz="900"/>
              <a:t>・親コミット</a:t>
            </a:r>
            <a:br>
              <a:rPr lang="ja" sz="900"/>
            </a:br>
            <a:endParaRPr sz="900"/>
          </a:p>
        </p:txBody>
      </p:sp>
      <p:sp>
        <p:nvSpPr>
          <p:cNvPr id="559" name="Google Shape;559;p46"/>
          <p:cNvSpPr txBox="1"/>
          <p:nvPr/>
        </p:nvSpPr>
        <p:spPr>
          <a:xfrm>
            <a:off x="5078825" y="1619250"/>
            <a:ext cx="38865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rPr>
              <a:t>これらをもとにハッシュ値が定まる（前</a:t>
            </a:r>
            <a:r>
              <a:rPr lang="ja" sz="900">
                <a:solidFill>
                  <a:srgbClr val="666666"/>
                </a:solidFill>
              </a:rPr>
              <a:t>ページの例では</a:t>
            </a:r>
            <a:br>
              <a:rPr lang="ja" sz="900">
                <a:solidFill>
                  <a:srgbClr val="666666"/>
                </a:solidFill>
              </a:rPr>
            </a:br>
            <a:r>
              <a:rPr b="1" lang="ja" sz="900">
                <a:solidFill>
                  <a:srgbClr val="0000FF"/>
                </a:solidFill>
              </a:rPr>
              <a:t>96cbacda0f2da28cc893cfca0e76383a5caba1b7</a:t>
            </a:r>
            <a:r>
              <a:rPr lang="ja" sz="900">
                <a:solidFill>
                  <a:srgbClr val="666666"/>
                </a:solidFill>
              </a:rPr>
              <a:t> ）</a:t>
            </a:r>
            <a:endParaRPr sz="900">
              <a:solidFill>
                <a:srgbClr val="666666"/>
              </a:solidFill>
            </a:endParaRPr>
          </a:p>
        </p:txBody>
      </p:sp>
      <p:sp>
        <p:nvSpPr>
          <p:cNvPr id="560" name="Google Shape;560;p46"/>
          <p:cNvSpPr/>
          <p:nvPr/>
        </p:nvSpPr>
        <p:spPr>
          <a:xfrm>
            <a:off x="4762100" y="1241550"/>
            <a:ext cx="238500" cy="1080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46"/>
          <p:cNvCxnSpPr>
            <a:stCxn id="557" idx="2"/>
          </p:cNvCxnSpPr>
          <p:nvPr/>
        </p:nvCxnSpPr>
        <p:spPr>
          <a:xfrm rot="10800000">
            <a:off x="2191200" y="1834700"/>
            <a:ext cx="812400" cy="0"/>
          </a:xfrm>
          <a:prstGeom prst="straightConnector1">
            <a:avLst/>
          </a:prstGeom>
          <a:noFill/>
          <a:ln cap="flat" cmpd="sng" w="9525">
            <a:solidFill>
              <a:schemeClr val="dk2"/>
            </a:solidFill>
            <a:prstDash val="solid"/>
            <a:round/>
            <a:headEnd len="med" w="med" type="none"/>
            <a:tailEnd len="med" w="med" type="none"/>
          </a:ln>
        </p:spPr>
      </p:cxnSp>
      <p:sp>
        <p:nvSpPr>
          <p:cNvPr id="562" name="Google Shape;562;p46"/>
          <p:cNvSpPr/>
          <p:nvPr/>
        </p:nvSpPr>
        <p:spPr>
          <a:xfrm>
            <a:off x="264550" y="149168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4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HEADと</a:t>
            </a:r>
            <a:r>
              <a:rPr lang="ja"/>
              <a:t>分岐</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HEAD </a:t>
            </a:r>
            <a:r>
              <a:rPr lang="ja"/>
              <a:t>ポインタ</a:t>
            </a:r>
            <a:endParaRPr/>
          </a:p>
        </p:txBody>
      </p:sp>
      <p:sp>
        <p:nvSpPr>
          <p:cNvPr id="573" name="Google Shape;573;p48"/>
          <p:cNvSpPr txBox="1"/>
          <p:nvPr>
            <p:ph idx="1" type="body"/>
          </p:nvPr>
        </p:nvSpPr>
        <p:spPr>
          <a:xfrm>
            <a:off x="1875575" y="1044800"/>
            <a:ext cx="69567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HEAD </a:t>
            </a:r>
            <a:r>
              <a:rPr lang="ja"/>
              <a:t>という名前のポインタが現在の作業場所を示す。</a:t>
            </a:r>
            <a:endParaRPr/>
          </a:p>
        </p:txBody>
      </p:sp>
      <p:sp>
        <p:nvSpPr>
          <p:cNvPr id="574" name="Google Shape;574;p48"/>
          <p:cNvSpPr/>
          <p:nvPr/>
        </p:nvSpPr>
        <p:spPr>
          <a:xfrm>
            <a:off x="1875575"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2579450"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3328050"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4046825" y="15634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a:off x="6870375" y="15634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579" name="Google Shape;579;p48"/>
          <p:cNvSpPr/>
          <p:nvPr/>
        </p:nvSpPr>
        <p:spPr>
          <a:xfrm>
            <a:off x="8053975" y="15634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580" name="Google Shape;580;p48"/>
          <p:cNvCxnSpPr>
            <a:stCxn id="574" idx="6"/>
            <a:endCxn id="575" idx="2"/>
          </p:cNvCxnSpPr>
          <p:nvPr/>
        </p:nvCxnSpPr>
        <p:spPr>
          <a:xfrm>
            <a:off x="2218175" y="17338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48"/>
          <p:cNvCxnSpPr>
            <a:stCxn id="575" idx="6"/>
            <a:endCxn id="576" idx="2"/>
          </p:cNvCxnSpPr>
          <p:nvPr/>
        </p:nvCxnSpPr>
        <p:spPr>
          <a:xfrm>
            <a:off x="2922050" y="17338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48"/>
          <p:cNvCxnSpPr>
            <a:stCxn id="576" idx="6"/>
            <a:endCxn id="577" idx="2"/>
          </p:cNvCxnSpPr>
          <p:nvPr/>
        </p:nvCxnSpPr>
        <p:spPr>
          <a:xfrm>
            <a:off x="3670650" y="17338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48"/>
          <p:cNvCxnSpPr>
            <a:stCxn id="579" idx="1"/>
            <a:endCxn id="578" idx="3"/>
          </p:cNvCxnSpPr>
          <p:nvPr/>
        </p:nvCxnSpPr>
        <p:spPr>
          <a:xfrm rot="10800000">
            <a:off x="7586275" y="17338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584" name="Google Shape;584;p48"/>
          <p:cNvCxnSpPr>
            <a:stCxn id="578" idx="1"/>
            <a:endCxn id="577" idx="6"/>
          </p:cNvCxnSpPr>
          <p:nvPr/>
        </p:nvCxnSpPr>
        <p:spPr>
          <a:xfrm rot="10800000">
            <a:off x="4389375" y="1733875"/>
            <a:ext cx="2481000" cy="0"/>
          </a:xfrm>
          <a:prstGeom prst="straightConnector1">
            <a:avLst/>
          </a:prstGeom>
          <a:noFill/>
          <a:ln cap="flat" cmpd="sng" w="9525">
            <a:solidFill>
              <a:schemeClr val="dk2"/>
            </a:solidFill>
            <a:prstDash val="solid"/>
            <a:round/>
            <a:headEnd len="med" w="med" type="none"/>
            <a:tailEnd len="med" w="med" type="triangle"/>
          </a:ln>
        </p:spPr>
      </p:cxnSp>
      <p:sp>
        <p:nvSpPr>
          <p:cNvPr id="585" name="Google Shape;585;p48"/>
          <p:cNvSpPr txBox="1"/>
          <p:nvPr>
            <p:ph idx="1" type="body"/>
          </p:nvPr>
        </p:nvSpPr>
        <p:spPr>
          <a:xfrm>
            <a:off x="1875575" y="218780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この時点では HEAD は master の最新コミットを向いている。</a:t>
            </a:r>
            <a:br>
              <a:rPr lang="ja"/>
            </a:br>
            <a:r>
              <a:rPr lang="ja"/>
              <a:t>この状態で新しいコミットを積むと、</a:t>
            </a:r>
            <a:r>
              <a:rPr b="1" lang="ja">
                <a:solidFill>
                  <a:srgbClr val="E06666"/>
                </a:solidFill>
              </a:rPr>
              <a:t>新コミットは master の先頭に積まれる。</a:t>
            </a:r>
            <a:endParaRPr b="1">
              <a:solidFill>
                <a:srgbClr val="E06666"/>
              </a:solidFill>
            </a:endParaRPr>
          </a:p>
        </p:txBody>
      </p:sp>
      <p:sp>
        <p:nvSpPr>
          <p:cNvPr id="586" name="Google Shape;586;p48"/>
          <p:cNvSpPr/>
          <p:nvPr/>
        </p:nvSpPr>
        <p:spPr>
          <a:xfrm>
            <a:off x="1875575"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2579450"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3328050"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4046825" y="3011275"/>
            <a:ext cx="342600" cy="340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a:off x="6870375" y="3011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591" name="Google Shape;591;p48"/>
          <p:cNvSpPr/>
          <p:nvPr/>
        </p:nvSpPr>
        <p:spPr>
          <a:xfrm>
            <a:off x="8053975" y="30112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592" name="Google Shape;592;p48"/>
          <p:cNvCxnSpPr>
            <a:stCxn id="586" idx="6"/>
            <a:endCxn id="587" idx="2"/>
          </p:cNvCxnSpPr>
          <p:nvPr/>
        </p:nvCxnSpPr>
        <p:spPr>
          <a:xfrm>
            <a:off x="2218175" y="3181675"/>
            <a:ext cx="361200" cy="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48"/>
          <p:cNvCxnSpPr>
            <a:stCxn id="587" idx="6"/>
            <a:endCxn id="588" idx="2"/>
          </p:cNvCxnSpPr>
          <p:nvPr/>
        </p:nvCxnSpPr>
        <p:spPr>
          <a:xfrm>
            <a:off x="2922050" y="3181675"/>
            <a:ext cx="405900" cy="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48"/>
          <p:cNvCxnSpPr>
            <a:stCxn id="588" idx="6"/>
            <a:endCxn id="589" idx="2"/>
          </p:cNvCxnSpPr>
          <p:nvPr/>
        </p:nvCxnSpPr>
        <p:spPr>
          <a:xfrm>
            <a:off x="3670650" y="3181675"/>
            <a:ext cx="376200" cy="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48"/>
          <p:cNvCxnSpPr>
            <a:stCxn id="591" idx="1"/>
            <a:endCxn id="590" idx="3"/>
          </p:cNvCxnSpPr>
          <p:nvPr/>
        </p:nvCxnSpPr>
        <p:spPr>
          <a:xfrm rot="10800000">
            <a:off x="7586275" y="31816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596" name="Google Shape;596;p48"/>
          <p:cNvCxnSpPr>
            <a:stCxn id="590" idx="1"/>
            <a:endCxn id="597" idx="6"/>
          </p:cNvCxnSpPr>
          <p:nvPr/>
        </p:nvCxnSpPr>
        <p:spPr>
          <a:xfrm rot="10800000">
            <a:off x="5112375" y="3181675"/>
            <a:ext cx="1758000" cy="0"/>
          </a:xfrm>
          <a:prstGeom prst="straightConnector1">
            <a:avLst/>
          </a:prstGeom>
          <a:noFill/>
          <a:ln cap="flat" cmpd="sng" w="9525">
            <a:solidFill>
              <a:schemeClr val="dk2"/>
            </a:solidFill>
            <a:prstDash val="solid"/>
            <a:round/>
            <a:headEnd len="med" w="med" type="none"/>
            <a:tailEnd len="med" w="med" type="triangle"/>
          </a:ln>
        </p:spPr>
      </p:cxnSp>
      <p:sp>
        <p:nvSpPr>
          <p:cNvPr id="597" name="Google Shape;597;p48"/>
          <p:cNvSpPr/>
          <p:nvPr/>
        </p:nvSpPr>
        <p:spPr>
          <a:xfrm>
            <a:off x="4769812" y="3011275"/>
            <a:ext cx="342600" cy="3408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48"/>
          <p:cNvCxnSpPr>
            <a:stCxn id="589" idx="6"/>
            <a:endCxn id="597" idx="2"/>
          </p:cNvCxnSpPr>
          <p:nvPr/>
        </p:nvCxnSpPr>
        <p:spPr>
          <a:xfrm>
            <a:off x="4389425" y="3181675"/>
            <a:ext cx="380400" cy="0"/>
          </a:xfrm>
          <a:prstGeom prst="straightConnector1">
            <a:avLst/>
          </a:prstGeom>
          <a:noFill/>
          <a:ln cap="flat" cmpd="sng" w="9525">
            <a:solidFill>
              <a:schemeClr val="dk2"/>
            </a:solidFill>
            <a:prstDash val="solid"/>
            <a:round/>
            <a:headEnd len="med" w="med" type="none"/>
            <a:tailEnd len="med" w="med" type="none"/>
          </a:ln>
        </p:spPr>
      </p:cxnSp>
      <p:sp>
        <p:nvSpPr>
          <p:cNvPr id="599" name="Google Shape;599;p48"/>
          <p:cNvSpPr txBox="1"/>
          <p:nvPr>
            <p:ph idx="1" type="body"/>
          </p:nvPr>
        </p:nvSpPr>
        <p:spPr>
          <a:xfrm>
            <a:off x="1833875" y="3984250"/>
            <a:ext cx="6594900" cy="837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000">
                <a:solidFill>
                  <a:srgbClr val="FFFFFF"/>
                </a:solidFill>
                <a:latin typeface="Courier New"/>
                <a:ea typeface="Courier New"/>
                <a:cs typeface="Courier New"/>
                <a:sym typeface="Courier New"/>
              </a:rPr>
              <a:t>$ git log -1 HEAD</a:t>
            </a:r>
            <a:br>
              <a:rPr lang="ja" sz="900">
                <a:solidFill>
                  <a:srgbClr val="FFFFFF"/>
                </a:solidFill>
                <a:latin typeface="Courier New"/>
                <a:ea typeface="Courier New"/>
                <a:cs typeface="Courier New"/>
                <a:sym typeface="Courier New"/>
              </a:rPr>
            </a:br>
            <a:r>
              <a:rPr lang="ja" sz="900">
                <a:solidFill>
                  <a:srgbClr val="FFFF00"/>
                </a:solidFill>
                <a:latin typeface="Courier New"/>
                <a:ea typeface="Courier New"/>
                <a:cs typeface="Courier New"/>
                <a:sym typeface="Courier New"/>
              </a:rPr>
              <a:t>commit 96cbacda0f2da28cc893cfca0e76383a5caba1b7 (</a:t>
            </a:r>
            <a:r>
              <a:rPr lang="ja" sz="900">
                <a:solidFill>
                  <a:srgbClr val="00FFFF"/>
                </a:solidFill>
                <a:latin typeface="Courier New"/>
                <a:ea typeface="Courier New"/>
                <a:cs typeface="Courier New"/>
                <a:sym typeface="Courier New"/>
              </a:rPr>
              <a:t>HEAD -&gt;</a:t>
            </a:r>
            <a:r>
              <a:rPr lang="ja" sz="900">
                <a:solidFill>
                  <a:srgbClr val="FFFF00"/>
                </a:solidFill>
                <a:latin typeface="Courier New"/>
                <a:ea typeface="Courier New"/>
                <a:cs typeface="Courier New"/>
                <a:sym typeface="Courier New"/>
              </a:rPr>
              <a:t> </a:t>
            </a:r>
            <a:r>
              <a:rPr lang="ja" sz="900">
                <a:solidFill>
                  <a:srgbClr val="00FF00"/>
                </a:solidFill>
                <a:latin typeface="Courier New"/>
                <a:ea typeface="Courier New"/>
                <a:cs typeface="Courier New"/>
                <a:sym typeface="Courier New"/>
              </a:rPr>
              <a:t>master</a:t>
            </a:r>
            <a:r>
              <a:rPr lang="ja" sz="900">
                <a:solidFill>
                  <a:srgbClr val="FFFF00"/>
                </a:solidFill>
                <a:latin typeface="Courier New"/>
                <a:ea typeface="Courier New"/>
                <a:cs typeface="Courier New"/>
                <a:sym typeface="Courier New"/>
              </a:rPr>
              <a: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Author: kobake &lt;pg.kobake@gmail.com&gt;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Date:   2018-07-15 09:17:19 +0900</a:t>
            </a:r>
            <a:endParaRPr sz="900">
              <a:solidFill>
                <a:srgbClr val="FFFFFF"/>
              </a:solidFill>
              <a:latin typeface="Courier New"/>
              <a:ea typeface="Courier New"/>
              <a:cs typeface="Courier New"/>
              <a:sym typeface="Courier New"/>
            </a:endParaRPr>
          </a:p>
        </p:txBody>
      </p:sp>
      <p:sp>
        <p:nvSpPr>
          <p:cNvPr id="600" name="Google Shape;600;p48"/>
          <p:cNvSpPr txBox="1"/>
          <p:nvPr>
            <p:ph idx="1" type="body"/>
          </p:nvPr>
        </p:nvSpPr>
        <p:spPr>
          <a:xfrm>
            <a:off x="1799375" y="3635600"/>
            <a:ext cx="69567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HEAD </a:t>
            </a:r>
            <a:r>
              <a:rPr lang="ja"/>
              <a:t>位置は以下コマンドにより確認できる。</a:t>
            </a:r>
            <a:endParaRPr/>
          </a:p>
        </p:txBody>
      </p:sp>
      <p:sp>
        <p:nvSpPr>
          <p:cNvPr id="601" name="Google Shape;601;p48"/>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4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a:t>
            </a:r>
            <a:endParaRPr/>
          </a:p>
        </p:txBody>
      </p:sp>
      <p:sp>
        <p:nvSpPr>
          <p:cNvPr id="607" name="Google Shape;607;p49"/>
          <p:cNvSpPr txBox="1"/>
          <p:nvPr>
            <p:ph idx="1" type="body"/>
          </p:nvPr>
        </p:nvSpPr>
        <p:spPr>
          <a:xfrm>
            <a:off x="1875575" y="1044800"/>
            <a:ext cx="6956700" cy="6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コミットオブジェクトが「親オブジェクト」の参照を持つ仕組みにより、</a:t>
            </a:r>
            <a:br>
              <a:rPr lang="ja"/>
            </a:br>
            <a:r>
              <a:rPr lang="ja"/>
              <a:t>コミットログの分岐構造を作ることができる。</a:t>
            </a:r>
            <a:endParaRPr/>
          </a:p>
        </p:txBody>
      </p:sp>
      <p:sp>
        <p:nvSpPr>
          <p:cNvPr id="608" name="Google Shape;608;p49"/>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609" name="Google Shape;609;p49"/>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610" name="Google Shape;610;p49"/>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611" name="Google Shape;611;p49"/>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612" name="Google Shape;612;p49"/>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613" name="Google Shape;613;p49"/>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614" name="Google Shape;614;p49"/>
          <p:cNvCxnSpPr>
            <a:stCxn id="608" idx="6"/>
            <a:endCxn id="609"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615" name="Google Shape;615;p49"/>
          <p:cNvCxnSpPr>
            <a:stCxn id="609" idx="6"/>
            <a:endCxn id="610" idx="2"/>
          </p:cNvCxnSpPr>
          <p:nvPr/>
        </p:nvCxnSpPr>
        <p:spPr>
          <a:xfrm>
            <a:off x="3032970" y="3064521"/>
            <a:ext cx="492900" cy="8700"/>
          </a:xfrm>
          <a:prstGeom prst="straightConnector1">
            <a:avLst/>
          </a:prstGeom>
          <a:noFill/>
          <a:ln cap="flat" cmpd="sng" w="9525">
            <a:solidFill>
              <a:schemeClr val="dk2"/>
            </a:solidFill>
            <a:prstDash val="solid"/>
            <a:round/>
            <a:headEnd len="med" w="med" type="triangle"/>
            <a:tailEnd len="med" w="med" type="none"/>
          </a:ln>
        </p:spPr>
      </p:cxnSp>
      <p:cxnSp>
        <p:nvCxnSpPr>
          <p:cNvPr id="616" name="Google Shape;616;p49"/>
          <p:cNvCxnSpPr>
            <a:stCxn id="610" idx="6"/>
            <a:endCxn id="611"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617" name="Google Shape;617;p49"/>
          <p:cNvCxnSpPr>
            <a:stCxn id="613" idx="1"/>
            <a:endCxn id="612"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618" name="Google Shape;618;p49"/>
          <p:cNvCxnSpPr>
            <a:stCxn id="612" idx="1"/>
            <a:endCxn id="619"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49"/>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621" name="Google Shape;621;p49"/>
          <p:cNvCxnSpPr>
            <a:stCxn id="609" idx="7"/>
            <a:endCxn id="620"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622" name="Google Shape;622;p49"/>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623" name="Google Shape;623;p49"/>
          <p:cNvCxnSpPr>
            <a:stCxn id="620" idx="6"/>
            <a:endCxn id="622"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624" name="Google Shape;624;p49"/>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625" name="Google Shape;625;p49"/>
          <p:cNvCxnSpPr>
            <a:stCxn id="609" idx="5"/>
            <a:endCxn id="624"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626" name="Google Shape;626;p49"/>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627" name="Google Shape;627;p49"/>
          <p:cNvCxnSpPr>
            <a:stCxn id="609" idx="4"/>
            <a:endCxn id="626"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628" name="Google Shape;628;p49"/>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629" name="Google Shape;629;p49"/>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630" name="Google Shape;630;p49"/>
          <p:cNvCxnSpPr>
            <a:stCxn id="624" idx="6"/>
            <a:endCxn id="629"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619" name="Google Shape;619;p49"/>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631" name="Google Shape;631;p49"/>
          <p:cNvCxnSpPr>
            <a:stCxn id="611" idx="6"/>
            <a:endCxn id="619"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632" name="Google Shape;632;p49"/>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633" name="Google Shape;633;p49"/>
          <p:cNvCxnSpPr>
            <a:stCxn id="611" idx="5"/>
            <a:endCxn id="632"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634" name="Google Shape;634;p49"/>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635" name="Google Shape;635;p49"/>
          <p:cNvCxnSpPr>
            <a:stCxn id="632" idx="6"/>
            <a:endCxn id="634"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cxnSp>
        <p:nvCxnSpPr>
          <p:cNvPr id="636" name="Google Shape;636;p49"/>
          <p:cNvCxnSpPr>
            <a:stCxn id="628" idx="2"/>
            <a:endCxn id="610"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637" name="Google Shape;637;p49"/>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5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a:t>
            </a:r>
            <a:r>
              <a:rPr lang="ja"/>
              <a:t>ブランチ</a:t>
            </a:r>
            <a:endParaRPr/>
          </a:p>
        </p:txBody>
      </p:sp>
      <p:sp>
        <p:nvSpPr>
          <p:cNvPr id="643" name="Google Shape;643;p50"/>
          <p:cNvSpPr txBox="1"/>
          <p:nvPr>
            <p:ph idx="1" type="body"/>
          </p:nvPr>
        </p:nvSpPr>
        <p:spPr>
          <a:xfrm>
            <a:off x="1875575" y="1044800"/>
            <a:ext cx="6956700" cy="6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一般的に、分岐により生まれた枝のような構造は</a:t>
            </a:r>
            <a:br>
              <a:rPr lang="ja"/>
            </a:br>
            <a:r>
              <a:rPr lang="ja"/>
              <a:t>「ブランチ」という名前で管理される。</a:t>
            </a:r>
            <a:endParaRPr/>
          </a:p>
        </p:txBody>
      </p:sp>
      <p:sp>
        <p:nvSpPr>
          <p:cNvPr id="644" name="Google Shape;644;p50"/>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645" name="Google Shape;645;p50"/>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646" name="Google Shape;646;p50"/>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647" name="Google Shape;647;p50"/>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648" name="Google Shape;648;p50"/>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649" name="Google Shape;649;p50"/>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650" name="Google Shape;650;p50"/>
          <p:cNvCxnSpPr>
            <a:stCxn id="644" idx="6"/>
            <a:endCxn id="645"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651" name="Google Shape;651;p50"/>
          <p:cNvCxnSpPr>
            <a:stCxn id="645" idx="6"/>
            <a:endCxn id="646"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50"/>
          <p:cNvCxnSpPr>
            <a:stCxn id="646" idx="6"/>
            <a:endCxn id="647"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653" name="Google Shape;653;p50"/>
          <p:cNvCxnSpPr>
            <a:stCxn id="649" idx="1"/>
            <a:endCxn id="648"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654" name="Google Shape;654;p50"/>
          <p:cNvCxnSpPr>
            <a:stCxn id="648" idx="1"/>
            <a:endCxn id="655"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50"/>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657" name="Google Shape;657;p50"/>
          <p:cNvCxnSpPr>
            <a:stCxn id="645" idx="7"/>
            <a:endCxn id="656"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658" name="Google Shape;658;p50"/>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659" name="Google Shape;659;p50"/>
          <p:cNvCxnSpPr>
            <a:stCxn id="656" idx="6"/>
            <a:endCxn id="658"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660" name="Google Shape;660;p50"/>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661" name="Google Shape;661;p50"/>
          <p:cNvCxnSpPr>
            <a:stCxn id="645" idx="5"/>
            <a:endCxn id="660"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662" name="Google Shape;662;p50"/>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663" name="Google Shape;663;p50"/>
          <p:cNvCxnSpPr>
            <a:stCxn id="645" idx="4"/>
            <a:endCxn id="662"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664" name="Google Shape;664;p50"/>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665" name="Google Shape;665;p50"/>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666" name="Google Shape;666;p50"/>
          <p:cNvCxnSpPr>
            <a:stCxn id="660" idx="6"/>
            <a:endCxn id="665"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655" name="Google Shape;655;p50"/>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667" name="Google Shape;667;p50"/>
          <p:cNvCxnSpPr>
            <a:stCxn id="647" idx="6"/>
            <a:endCxn id="655"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668" name="Google Shape;668;p50"/>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669" name="Google Shape;669;p50"/>
          <p:cNvCxnSpPr>
            <a:stCxn id="647" idx="5"/>
            <a:endCxn id="668"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670" name="Google Shape;670;p50"/>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671" name="Google Shape;671;p50"/>
          <p:cNvCxnSpPr>
            <a:stCxn id="668" idx="6"/>
            <a:endCxn id="670"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672" name="Google Shape;672;p50"/>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673" name="Google Shape;673;p50"/>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674" name="Google Shape;674;p50"/>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675" name="Google Shape;675;p50"/>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676" name="Google Shape;676;p50"/>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677" name="Google Shape;677;p50"/>
          <p:cNvCxnSpPr>
            <a:stCxn id="662" idx="6"/>
            <a:endCxn id="676"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678" name="Google Shape;678;p50"/>
          <p:cNvCxnSpPr>
            <a:stCxn id="665" idx="6"/>
            <a:endCxn id="675"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679" name="Google Shape;679;p50"/>
          <p:cNvCxnSpPr>
            <a:stCxn id="670" idx="6"/>
            <a:endCxn id="674"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50"/>
          <p:cNvCxnSpPr>
            <a:stCxn id="658" idx="6"/>
            <a:endCxn id="673"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681" name="Google Shape;681;p50"/>
          <p:cNvCxnSpPr>
            <a:stCxn id="664" idx="6"/>
            <a:endCxn id="672"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682" name="Google Shape;682;p50"/>
          <p:cNvCxnSpPr>
            <a:stCxn id="664" idx="2"/>
            <a:endCxn id="646"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683" name="Google Shape;683;p50"/>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5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サンプルを</a:t>
            </a:r>
            <a:r>
              <a:rPr lang="ja"/>
              <a:t>取得してみる</a:t>
            </a:r>
            <a:endParaRPr/>
          </a:p>
        </p:txBody>
      </p:sp>
      <p:sp>
        <p:nvSpPr>
          <p:cNvPr id="689" name="Google Shape;689;p51"/>
          <p:cNvSpPr txBox="1"/>
          <p:nvPr>
            <p:ph idx="1" type="body"/>
          </p:nvPr>
        </p:nvSpPr>
        <p:spPr>
          <a:xfrm>
            <a:off x="1875500" y="921550"/>
            <a:ext cx="6594900" cy="711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clone </a:t>
            </a:r>
            <a:r>
              <a:rPr b="1" lang="ja" sz="1000">
                <a:solidFill>
                  <a:srgbClr val="FFFFFF"/>
                </a:solidFill>
                <a:latin typeface="Courier New"/>
                <a:ea typeface="Courier New"/>
                <a:cs typeface="Courier New"/>
                <a:sym typeface="Courier New"/>
              </a:rPr>
              <a:t>git@github.com:kobake/sample3.git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sample3</a:t>
            </a:r>
            <a:br>
              <a:rPr lang="ja" sz="900">
                <a:solidFill>
                  <a:srgbClr val="FFFFFF"/>
                </a:solidFill>
                <a:latin typeface="Courier New"/>
                <a:ea typeface="Courier New"/>
                <a:cs typeface="Courier New"/>
                <a:sym typeface="Courier New"/>
              </a:rPr>
            </a:br>
            <a:endParaRPr sz="900">
              <a:solidFill>
                <a:srgbClr val="FFFFFF"/>
              </a:solidFill>
              <a:latin typeface="Courier New"/>
              <a:ea typeface="Courier New"/>
              <a:cs typeface="Courier New"/>
              <a:sym typeface="Courier New"/>
            </a:endParaRPr>
          </a:p>
        </p:txBody>
      </p:sp>
      <p:sp>
        <p:nvSpPr>
          <p:cNvPr id="690" name="Google Shape;690;p51"/>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691" name="Google Shape;691;p51"/>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692" name="Google Shape;692;p51"/>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693" name="Google Shape;693;p51"/>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694" name="Google Shape;694;p51"/>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695" name="Google Shape;695;p51"/>
          <p:cNvSpPr/>
          <p:nvPr/>
        </p:nvSpPr>
        <p:spPr>
          <a:xfrm>
            <a:off x="8054125" y="2919838"/>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696" name="Google Shape;696;p51"/>
          <p:cNvCxnSpPr>
            <a:stCxn id="690" idx="6"/>
            <a:endCxn id="691"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697" name="Google Shape;697;p51"/>
          <p:cNvCxnSpPr>
            <a:stCxn id="691" idx="6"/>
            <a:endCxn id="692"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51"/>
          <p:cNvCxnSpPr>
            <a:stCxn id="692" idx="6"/>
            <a:endCxn id="693"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699" name="Google Shape;699;p51"/>
          <p:cNvCxnSpPr>
            <a:stCxn id="695" idx="1"/>
            <a:endCxn id="694" idx="3"/>
          </p:cNvCxnSpPr>
          <p:nvPr/>
        </p:nvCxnSpPr>
        <p:spPr>
          <a:xfrm rot="10800000">
            <a:off x="7586125" y="3087238"/>
            <a:ext cx="468000" cy="3000"/>
          </a:xfrm>
          <a:prstGeom prst="straightConnector1">
            <a:avLst/>
          </a:prstGeom>
          <a:noFill/>
          <a:ln cap="flat" cmpd="sng" w="9525">
            <a:solidFill>
              <a:schemeClr val="dk2"/>
            </a:solidFill>
            <a:prstDash val="solid"/>
            <a:round/>
            <a:headEnd len="med" w="med" type="none"/>
            <a:tailEnd len="med" w="med" type="triangle"/>
          </a:ln>
        </p:spPr>
      </p:cxnSp>
      <p:cxnSp>
        <p:nvCxnSpPr>
          <p:cNvPr id="700" name="Google Shape;700;p51"/>
          <p:cNvCxnSpPr>
            <a:stCxn id="694" idx="1"/>
            <a:endCxn id="701"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702" name="Google Shape;702;p51"/>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703" name="Google Shape;703;p51"/>
          <p:cNvCxnSpPr>
            <a:stCxn id="691" idx="7"/>
            <a:endCxn id="702"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704" name="Google Shape;704;p51"/>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705" name="Google Shape;705;p51"/>
          <p:cNvCxnSpPr>
            <a:stCxn id="702" idx="6"/>
            <a:endCxn id="704"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706" name="Google Shape;706;p51"/>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707" name="Google Shape;707;p51"/>
          <p:cNvCxnSpPr>
            <a:stCxn id="691" idx="5"/>
            <a:endCxn id="706"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708" name="Google Shape;708;p51"/>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709" name="Google Shape;709;p51"/>
          <p:cNvCxnSpPr>
            <a:stCxn id="691" idx="4"/>
            <a:endCxn id="708"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710" name="Google Shape;710;p51"/>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711" name="Google Shape;711;p51"/>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712" name="Google Shape;712;p51"/>
          <p:cNvCxnSpPr>
            <a:stCxn id="706" idx="6"/>
            <a:endCxn id="711"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701" name="Google Shape;701;p51"/>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713" name="Google Shape;713;p51"/>
          <p:cNvCxnSpPr>
            <a:stCxn id="693" idx="6"/>
            <a:endCxn id="701"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714" name="Google Shape;714;p51"/>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715" name="Google Shape;715;p51"/>
          <p:cNvCxnSpPr>
            <a:stCxn id="693" idx="5"/>
            <a:endCxn id="714"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716" name="Google Shape;716;p51"/>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717" name="Google Shape;717;p51"/>
          <p:cNvCxnSpPr>
            <a:stCxn id="714" idx="6"/>
            <a:endCxn id="716"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718" name="Google Shape;718;p51"/>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719" name="Google Shape;719;p51"/>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720" name="Google Shape;720;p51"/>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721" name="Google Shape;721;p51"/>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722" name="Google Shape;722;p51"/>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723" name="Google Shape;723;p51"/>
          <p:cNvCxnSpPr>
            <a:stCxn id="708" idx="6"/>
            <a:endCxn id="722"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724" name="Google Shape;724;p51"/>
          <p:cNvCxnSpPr>
            <a:stCxn id="711" idx="6"/>
            <a:endCxn id="721"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725" name="Google Shape;725;p51"/>
          <p:cNvCxnSpPr>
            <a:stCxn id="716" idx="6"/>
            <a:endCxn id="720"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51"/>
          <p:cNvCxnSpPr>
            <a:stCxn id="704" idx="6"/>
            <a:endCxn id="719"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727" name="Google Shape;727;p51"/>
          <p:cNvCxnSpPr>
            <a:stCxn id="710" idx="6"/>
            <a:endCxn id="718"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728" name="Google Shape;728;p51"/>
          <p:cNvCxnSpPr>
            <a:stCxn id="710" idx="2"/>
            <a:endCxn id="692"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729" name="Google Shape;729;p51"/>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a:t>
            </a:r>
            <a:r>
              <a:rPr lang="ja"/>
              <a:t>ハンズオンの目的</a:t>
            </a:r>
            <a:endParaRPr/>
          </a:p>
        </p:txBody>
      </p:sp>
      <p:sp>
        <p:nvSpPr>
          <p:cNvPr id="82" name="Google Shape;82;p16"/>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solidFill>
                  <a:srgbClr val="5E696C"/>
                </a:solidFill>
              </a:rPr>
              <a:t>主にローカルリポジトリにて</a:t>
            </a:r>
            <a:br>
              <a:rPr lang="ja" sz="2600">
                <a:solidFill>
                  <a:srgbClr val="5E696C"/>
                </a:solidFill>
              </a:rPr>
            </a:br>
            <a:r>
              <a:rPr b="1" lang="ja" sz="2600">
                <a:solidFill>
                  <a:srgbClr val="0000FF"/>
                </a:solidFill>
              </a:rPr>
              <a:t>rebase作業をひたすらやってみる</a:t>
            </a:r>
            <a:endParaRPr sz="2600">
              <a:solidFill>
                <a:srgbClr val="5E696C"/>
              </a:solidFill>
              <a:latin typeface="Verdana"/>
              <a:ea typeface="Verdana"/>
              <a:cs typeface="Verdana"/>
              <a:sym typeface="Verdana"/>
            </a:endParaRPr>
          </a:p>
        </p:txBody>
      </p:sp>
      <p:sp>
        <p:nvSpPr>
          <p:cNvPr id="83" name="Google Shape;83;p16"/>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pic>
        <p:nvPicPr>
          <p:cNvPr id="734" name="Google Shape;734;p52"/>
          <p:cNvPicPr preferRelativeResize="0"/>
          <p:nvPr/>
        </p:nvPicPr>
        <p:blipFill>
          <a:blip r:embed="rId3">
            <a:alphaModFix/>
          </a:blip>
          <a:stretch>
            <a:fillRect/>
          </a:stretch>
        </p:blipFill>
        <p:spPr>
          <a:xfrm>
            <a:off x="5638302" y="1053150"/>
            <a:ext cx="3424125" cy="2219101"/>
          </a:xfrm>
          <a:prstGeom prst="rect">
            <a:avLst/>
          </a:prstGeom>
          <a:noFill/>
          <a:ln>
            <a:noFill/>
          </a:ln>
          <a:effectLst>
            <a:outerShdw blurRad="57150" rotWithShape="0" algn="bl" dir="5400000" dist="19050">
              <a:srgbClr val="000000">
                <a:alpha val="50000"/>
              </a:srgbClr>
            </a:outerShdw>
          </a:effectLst>
        </p:spPr>
      </p:pic>
      <p:sp>
        <p:nvSpPr>
          <p:cNvPr id="735" name="Google Shape;735;p5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a:t>
            </a:r>
            <a:r>
              <a:rPr lang="ja"/>
              <a:t>SourceTree </a:t>
            </a:r>
            <a:r>
              <a:rPr lang="ja"/>
              <a:t>による確認</a:t>
            </a:r>
            <a:endParaRPr/>
          </a:p>
        </p:txBody>
      </p:sp>
      <p:pic>
        <p:nvPicPr>
          <p:cNvPr id="736" name="Google Shape;736;p52"/>
          <p:cNvPicPr preferRelativeResize="0"/>
          <p:nvPr/>
        </p:nvPicPr>
        <p:blipFill>
          <a:blip r:embed="rId4">
            <a:alphaModFix/>
          </a:blip>
          <a:stretch>
            <a:fillRect/>
          </a:stretch>
        </p:blipFill>
        <p:spPr>
          <a:xfrm>
            <a:off x="1875500" y="935750"/>
            <a:ext cx="3608700" cy="1526175"/>
          </a:xfrm>
          <a:prstGeom prst="rect">
            <a:avLst/>
          </a:prstGeom>
          <a:noFill/>
          <a:ln>
            <a:noFill/>
          </a:ln>
          <a:effectLst>
            <a:outerShdw blurRad="57150" rotWithShape="0" algn="bl" dir="5400000" dist="19050">
              <a:srgbClr val="000000">
                <a:alpha val="50000"/>
              </a:srgbClr>
            </a:outerShdw>
          </a:effectLst>
        </p:spPr>
      </p:pic>
      <p:sp>
        <p:nvSpPr>
          <p:cNvPr id="737" name="Google Shape;737;p52"/>
          <p:cNvSpPr/>
          <p:nvPr/>
        </p:nvSpPr>
        <p:spPr>
          <a:xfrm>
            <a:off x="2953775" y="1105825"/>
            <a:ext cx="2592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3343327" y="1121725"/>
            <a:ext cx="2187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5831075" y="2063625"/>
            <a:ext cx="28497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5831075" y="2876708"/>
            <a:ext cx="5745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rot="8100000">
            <a:off x="5404842" y="3230412"/>
            <a:ext cx="379292" cy="31225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txBox="1"/>
          <p:nvPr>
            <p:ph idx="1" type="body"/>
          </p:nvPr>
        </p:nvSpPr>
        <p:spPr>
          <a:xfrm>
            <a:off x="5565850" y="4331150"/>
            <a:ext cx="3266400" cy="72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今回はログ閲覧のために</a:t>
            </a:r>
            <a:br>
              <a:rPr lang="ja"/>
            </a:br>
            <a:r>
              <a:rPr lang="ja"/>
              <a:t>SourceTree を用います。</a:t>
            </a:r>
            <a:endParaRPr/>
          </a:p>
        </p:txBody>
      </p:sp>
      <p:pic>
        <p:nvPicPr>
          <p:cNvPr id="743" name="Google Shape;743;p52"/>
          <p:cNvPicPr preferRelativeResize="0"/>
          <p:nvPr/>
        </p:nvPicPr>
        <p:blipFill>
          <a:blip r:embed="rId5">
            <a:alphaModFix/>
          </a:blip>
          <a:stretch>
            <a:fillRect/>
          </a:stretch>
        </p:blipFill>
        <p:spPr>
          <a:xfrm>
            <a:off x="1942024" y="2643725"/>
            <a:ext cx="3475652" cy="2290050"/>
          </a:xfrm>
          <a:prstGeom prst="rect">
            <a:avLst/>
          </a:prstGeom>
          <a:noFill/>
          <a:ln>
            <a:noFill/>
          </a:ln>
        </p:spPr>
      </p:pic>
      <p:sp>
        <p:nvSpPr>
          <p:cNvPr id="744" name="Google Shape;744;p52"/>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5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SourceTree による確認</a:t>
            </a:r>
            <a:endParaRPr/>
          </a:p>
        </p:txBody>
      </p:sp>
      <p:pic>
        <p:nvPicPr>
          <p:cNvPr id="750" name="Google Shape;750;p53"/>
          <p:cNvPicPr preferRelativeResize="0"/>
          <p:nvPr/>
        </p:nvPicPr>
        <p:blipFill>
          <a:blip r:embed="rId3">
            <a:alphaModFix/>
          </a:blip>
          <a:stretch>
            <a:fillRect/>
          </a:stretch>
        </p:blipFill>
        <p:spPr>
          <a:xfrm>
            <a:off x="1875500" y="1077000"/>
            <a:ext cx="5861032" cy="3861749"/>
          </a:xfrm>
          <a:prstGeom prst="rect">
            <a:avLst/>
          </a:prstGeom>
          <a:noFill/>
          <a:ln>
            <a:noFill/>
          </a:ln>
        </p:spPr>
      </p:pic>
      <p:sp>
        <p:nvSpPr>
          <p:cNvPr id="751" name="Google Shape;751;p53"/>
          <p:cNvSpPr/>
          <p:nvPr/>
        </p:nvSpPr>
        <p:spPr>
          <a:xfrm>
            <a:off x="4000800" y="1763000"/>
            <a:ext cx="946500" cy="34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3"/>
          <p:cNvSpPr/>
          <p:nvPr/>
        </p:nvSpPr>
        <p:spPr>
          <a:xfrm>
            <a:off x="4482475" y="1150225"/>
            <a:ext cx="1882800" cy="439500"/>
          </a:xfrm>
          <a:prstGeom prst="wedgeRectCallout">
            <a:avLst>
              <a:gd fmla="val -32270" name="adj1"/>
              <a:gd fmla="val 7872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ここをチェック</a:t>
            </a:r>
            <a:endParaRPr sz="1000">
              <a:solidFill>
                <a:srgbClr val="666666"/>
              </a:solidFill>
            </a:endParaRPr>
          </a:p>
        </p:txBody>
      </p:sp>
      <p:sp>
        <p:nvSpPr>
          <p:cNvPr id="753" name="Google Shape;753;p53"/>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5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分岐: コマンドによる確認</a:t>
            </a:r>
            <a:endParaRPr/>
          </a:p>
        </p:txBody>
      </p:sp>
      <p:sp>
        <p:nvSpPr>
          <p:cNvPr id="759" name="Google Shape;759;p54"/>
          <p:cNvSpPr txBox="1"/>
          <p:nvPr>
            <p:ph idx="1" type="body"/>
          </p:nvPr>
        </p:nvSpPr>
        <p:spPr>
          <a:xfrm>
            <a:off x="1875500" y="1157550"/>
            <a:ext cx="6594900" cy="335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100">
                <a:solidFill>
                  <a:srgbClr val="FFFFFF"/>
                </a:solidFill>
                <a:latin typeface="Courier New"/>
                <a:ea typeface="Courier New"/>
                <a:cs typeface="Courier New"/>
                <a:sym typeface="Courier New"/>
              </a:rPr>
              <a:t>$ cd</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cd sample3</a:t>
            </a: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a:t>
            </a:r>
            <a:r>
              <a:rPr b="1" lang="ja" sz="1100">
                <a:solidFill>
                  <a:srgbClr val="FFFFFF"/>
                </a:solidFill>
                <a:latin typeface="Courier New"/>
                <a:ea typeface="Courier New"/>
                <a:cs typeface="Courier New"/>
                <a:sym typeface="Courier New"/>
              </a:rPr>
              <a:t>git branch</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master</a:t>
            </a: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branch -a</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a:t>
            </a:r>
            <a:r>
              <a:rPr b="1" lang="ja" sz="1100">
                <a:solidFill>
                  <a:srgbClr val="FF0000"/>
                </a:solidFill>
                <a:latin typeface="Courier New"/>
                <a:ea typeface="Courier New"/>
                <a:cs typeface="Courier New"/>
                <a:sym typeface="Courier New"/>
              </a:rPr>
              <a:t>master</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remotes/origin/BranchA</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remotes/origin/BranchB</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remotes/origin/BranchC</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remotes/origin/BranchD</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remotes/origin/BranchE</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remotes/origin/HEAD -&gt; origin/master</a:t>
            </a:r>
            <a:br>
              <a:rPr lang="ja" sz="1100">
                <a:solidFill>
                  <a:srgbClr val="FFFFFF"/>
                </a:solidFill>
                <a:latin typeface="Courier New"/>
                <a:ea typeface="Courier New"/>
                <a:cs typeface="Courier New"/>
                <a:sym typeface="Courier New"/>
              </a:rPr>
            </a:br>
            <a:r>
              <a:rPr lang="ja" sz="1100">
                <a:solidFill>
                  <a:srgbClr val="FFFFFF"/>
                </a:solidFill>
                <a:latin typeface="Courier New"/>
                <a:ea typeface="Courier New"/>
                <a:cs typeface="Courier New"/>
                <a:sym typeface="Courier New"/>
              </a:rPr>
              <a:t>  remotes/origin/master</a:t>
            </a: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endParaRPr sz="1100">
              <a:solidFill>
                <a:srgbClr val="FFFFFF"/>
              </a:solidFill>
              <a:latin typeface="Courier New"/>
              <a:ea typeface="Courier New"/>
              <a:cs typeface="Courier New"/>
              <a:sym typeface="Courier New"/>
            </a:endParaRPr>
          </a:p>
        </p:txBody>
      </p:sp>
      <p:sp>
        <p:nvSpPr>
          <p:cNvPr id="760" name="Google Shape;760;p54"/>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5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作業位置 HEAD の切替: checkout</a:t>
            </a:r>
            <a:endParaRPr/>
          </a:p>
        </p:txBody>
      </p:sp>
      <p:sp>
        <p:nvSpPr>
          <p:cNvPr id="766" name="Google Shape;766;p55"/>
          <p:cNvSpPr txBox="1"/>
          <p:nvPr>
            <p:ph idx="1" type="body"/>
          </p:nvPr>
        </p:nvSpPr>
        <p:spPr>
          <a:xfrm>
            <a:off x="1875575" y="1357587"/>
            <a:ext cx="6956700" cy="361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a:t>
            </a:r>
            <a:r>
              <a:rPr b="1" lang="ja" sz="1200">
                <a:solidFill>
                  <a:srgbClr val="FFFFFF"/>
                </a:solidFill>
                <a:latin typeface="Courier New"/>
                <a:ea typeface="Courier New"/>
                <a:cs typeface="Courier New"/>
                <a:sym typeface="Courier New"/>
              </a:rPr>
              <a:t>git checkout BranchB</a:t>
            </a:r>
            <a:endParaRPr b="1" sz="1200">
              <a:solidFill>
                <a:srgbClr val="FFFFFF"/>
              </a:solidFill>
              <a:latin typeface="Courier New"/>
              <a:ea typeface="Courier New"/>
              <a:cs typeface="Courier New"/>
              <a:sym typeface="Courier New"/>
            </a:endParaRPr>
          </a:p>
        </p:txBody>
      </p:sp>
      <p:sp>
        <p:nvSpPr>
          <p:cNvPr id="767" name="Google Shape;767;p55"/>
          <p:cNvSpPr txBox="1"/>
          <p:nvPr>
            <p:ph idx="1" type="body"/>
          </p:nvPr>
        </p:nvSpPr>
        <p:spPr>
          <a:xfrm>
            <a:off x="1875575" y="968600"/>
            <a:ext cx="6956700" cy="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checkout </a:t>
            </a:r>
            <a:r>
              <a:rPr lang="ja"/>
              <a:t>コマンドにより HEAD 位置を変更することができる。</a:t>
            </a:r>
            <a:endParaRPr/>
          </a:p>
        </p:txBody>
      </p:sp>
      <p:sp>
        <p:nvSpPr>
          <p:cNvPr id="768" name="Google Shape;768;p55"/>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769" name="Google Shape;769;p55"/>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770" name="Google Shape;770;p55"/>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771" name="Google Shape;771;p55"/>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772" name="Google Shape;772;p55"/>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773" name="Google Shape;773;p55"/>
          <p:cNvSpPr/>
          <p:nvPr/>
        </p:nvSpPr>
        <p:spPr>
          <a:xfrm>
            <a:off x="8054125" y="2280913"/>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774" name="Google Shape;774;p55"/>
          <p:cNvCxnSpPr>
            <a:stCxn id="768" idx="6"/>
            <a:endCxn id="769"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775" name="Google Shape;775;p55"/>
          <p:cNvCxnSpPr>
            <a:stCxn id="769" idx="6"/>
            <a:endCxn id="770"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55"/>
          <p:cNvCxnSpPr>
            <a:stCxn id="770" idx="6"/>
            <a:endCxn id="771"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777" name="Google Shape;777;p55"/>
          <p:cNvCxnSpPr>
            <a:stCxn id="773" idx="1"/>
            <a:endCxn id="778" idx="3"/>
          </p:cNvCxnSpPr>
          <p:nvPr/>
        </p:nvCxnSpPr>
        <p:spPr>
          <a:xfrm rot="10800000">
            <a:off x="7586125" y="2451313"/>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779" name="Google Shape;779;p55"/>
          <p:cNvCxnSpPr>
            <a:stCxn id="772" idx="1"/>
            <a:endCxn id="780"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781" name="Google Shape;781;p55"/>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782" name="Google Shape;782;p55"/>
          <p:cNvCxnSpPr>
            <a:stCxn id="769" idx="7"/>
            <a:endCxn id="781"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783" name="Google Shape;783;p55"/>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784" name="Google Shape;784;p55"/>
          <p:cNvCxnSpPr>
            <a:stCxn id="781" idx="6"/>
            <a:endCxn id="783"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785" name="Google Shape;785;p55"/>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786" name="Google Shape;786;p55"/>
          <p:cNvCxnSpPr>
            <a:stCxn id="769" idx="5"/>
            <a:endCxn id="785"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787" name="Google Shape;787;p55"/>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788" name="Google Shape;788;p55"/>
          <p:cNvCxnSpPr>
            <a:stCxn id="769" idx="4"/>
            <a:endCxn id="787"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789" name="Google Shape;789;p55"/>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790" name="Google Shape;790;p55"/>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791" name="Google Shape;791;p55"/>
          <p:cNvCxnSpPr>
            <a:stCxn id="785" idx="6"/>
            <a:endCxn id="790"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780" name="Google Shape;780;p55"/>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792" name="Google Shape;792;p55"/>
          <p:cNvCxnSpPr>
            <a:stCxn id="771" idx="6"/>
            <a:endCxn id="780"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793" name="Google Shape;793;p55"/>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794" name="Google Shape;794;p55"/>
          <p:cNvCxnSpPr>
            <a:stCxn id="771" idx="5"/>
            <a:endCxn id="793"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795" name="Google Shape;795;p55"/>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796" name="Google Shape;796;p55"/>
          <p:cNvCxnSpPr>
            <a:stCxn id="793" idx="6"/>
            <a:endCxn id="795"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778" name="Google Shape;778;p55"/>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797" name="Google Shape;797;p55"/>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798" name="Google Shape;798;p55"/>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799" name="Google Shape;799;p55"/>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800" name="Google Shape;800;p55"/>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801" name="Google Shape;801;p55"/>
          <p:cNvCxnSpPr>
            <a:stCxn id="787" idx="6"/>
            <a:endCxn id="800"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802" name="Google Shape;802;p55"/>
          <p:cNvCxnSpPr>
            <a:stCxn id="790" idx="6"/>
            <a:endCxn id="799"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803" name="Google Shape;803;p55"/>
          <p:cNvCxnSpPr>
            <a:stCxn id="795" idx="6"/>
            <a:endCxn id="798"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55"/>
          <p:cNvCxnSpPr>
            <a:stCxn id="783" idx="6"/>
            <a:endCxn id="797"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cxnSp>
        <p:nvCxnSpPr>
          <p:cNvPr id="805" name="Google Shape;805;p55"/>
          <p:cNvCxnSpPr>
            <a:stCxn id="789" idx="6"/>
            <a:endCxn id="778" idx="1"/>
          </p:cNvCxnSpPr>
          <p:nvPr/>
        </p:nvCxnSpPr>
        <p:spPr>
          <a:xfrm flipH="1" rot="10800000">
            <a:off x="5490060" y="2451259"/>
            <a:ext cx="1380300" cy="11400"/>
          </a:xfrm>
          <a:prstGeom prst="straightConnector1">
            <a:avLst/>
          </a:prstGeom>
          <a:noFill/>
          <a:ln cap="flat" cmpd="sng" w="9525">
            <a:solidFill>
              <a:schemeClr val="dk2"/>
            </a:solidFill>
            <a:prstDash val="solid"/>
            <a:round/>
            <a:headEnd len="med" w="med" type="triangle"/>
            <a:tailEnd len="med" w="med" type="none"/>
          </a:ln>
        </p:spPr>
      </p:cxnSp>
      <p:cxnSp>
        <p:nvCxnSpPr>
          <p:cNvPr id="806" name="Google Shape;806;p55"/>
          <p:cNvCxnSpPr>
            <a:stCxn id="789" idx="2"/>
            <a:endCxn id="770"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55"/>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5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コミットは常にHEAD位置に積まれる</a:t>
            </a:r>
            <a:endParaRPr/>
          </a:p>
        </p:txBody>
      </p:sp>
      <p:sp>
        <p:nvSpPr>
          <p:cNvPr id="813" name="Google Shape;813;p56"/>
          <p:cNvSpPr/>
          <p:nvPr/>
        </p:nvSpPr>
        <p:spPr>
          <a:xfrm>
            <a:off x="1875500" y="28846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a:t>
            </a:r>
            <a:endParaRPr sz="600"/>
          </a:p>
        </p:txBody>
      </p:sp>
      <p:sp>
        <p:nvSpPr>
          <p:cNvPr id="814" name="Google Shape;814;p56"/>
          <p:cNvSpPr/>
          <p:nvPr/>
        </p:nvSpPr>
        <p:spPr>
          <a:xfrm>
            <a:off x="2654070" y="287597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2</a:t>
            </a:r>
            <a:endParaRPr sz="600"/>
          </a:p>
        </p:txBody>
      </p:sp>
      <p:sp>
        <p:nvSpPr>
          <p:cNvPr id="815" name="Google Shape;815;p56"/>
          <p:cNvSpPr/>
          <p:nvPr/>
        </p:nvSpPr>
        <p:spPr>
          <a:xfrm>
            <a:off x="3525787" y="2884825"/>
            <a:ext cx="378900" cy="37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5</a:t>
            </a:r>
            <a:endParaRPr sz="600"/>
          </a:p>
        </p:txBody>
      </p:sp>
      <p:sp>
        <p:nvSpPr>
          <p:cNvPr id="816" name="Google Shape;816;p56"/>
          <p:cNvSpPr/>
          <p:nvPr/>
        </p:nvSpPr>
        <p:spPr>
          <a:xfrm>
            <a:off x="4466163" y="2898608"/>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7</a:t>
            </a:r>
            <a:endParaRPr sz="600"/>
          </a:p>
        </p:txBody>
      </p:sp>
      <p:sp>
        <p:nvSpPr>
          <p:cNvPr id="817" name="Google Shape;817;p56"/>
          <p:cNvSpPr/>
          <p:nvPr/>
        </p:nvSpPr>
        <p:spPr>
          <a:xfrm>
            <a:off x="6870425" y="291675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818" name="Google Shape;818;p56"/>
          <p:cNvSpPr/>
          <p:nvPr/>
        </p:nvSpPr>
        <p:spPr>
          <a:xfrm>
            <a:off x="8054125" y="2280913"/>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819" name="Google Shape;819;p56"/>
          <p:cNvCxnSpPr>
            <a:stCxn id="813" idx="6"/>
            <a:endCxn id="814" idx="2"/>
          </p:cNvCxnSpPr>
          <p:nvPr/>
        </p:nvCxnSpPr>
        <p:spPr>
          <a:xfrm flipH="1" rot="10800000">
            <a:off x="2254400" y="3064521"/>
            <a:ext cx="399600" cy="8700"/>
          </a:xfrm>
          <a:prstGeom prst="straightConnector1">
            <a:avLst/>
          </a:prstGeom>
          <a:noFill/>
          <a:ln cap="flat" cmpd="sng" w="9525">
            <a:solidFill>
              <a:schemeClr val="dk2"/>
            </a:solidFill>
            <a:prstDash val="solid"/>
            <a:round/>
            <a:headEnd len="med" w="med" type="triangle"/>
            <a:tailEnd len="med" w="med" type="none"/>
          </a:ln>
        </p:spPr>
      </p:cxnSp>
      <p:cxnSp>
        <p:nvCxnSpPr>
          <p:cNvPr id="820" name="Google Shape;820;p56"/>
          <p:cNvCxnSpPr>
            <a:stCxn id="814" idx="6"/>
            <a:endCxn id="815" idx="2"/>
          </p:cNvCxnSpPr>
          <p:nvPr/>
        </p:nvCxnSpPr>
        <p:spPr>
          <a:xfrm>
            <a:off x="3032970" y="3064521"/>
            <a:ext cx="492900" cy="87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56"/>
          <p:cNvCxnSpPr>
            <a:stCxn id="815" idx="6"/>
            <a:endCxn id="816" idx="2"/>
          </p:cNvCxnSpPr>
          <p:nvPr/>
        </p:nvCxnSpPr>
        <p:spPr>
          <a:xfrm>
            <a:off x="3904687" y="3073225"/>
            <a:ext cx="561600" cy="13800"/>
          </a:xfrm>
          <a:prstGeom prst="straightConnector1">
            <a:avLst/>
          </a:prstGeom>
          <a:noFill/>
          <a:ln cap="flat" cmpd="sng" w="9525">
            <a:solidFill>
              <a:schemeClr val="dk2"/>
            </a:solidFill>
            <a:prstDash val="solid"/>
            <a:round/>
            <a:headEnd len="med" w="med" type="triangle"/>
            <a:tailEnd len="med" w="med" type="none"/>
          </a:ln>
        </p:spPr>
      </p:cxnSp>
      <p:cxnSp>
        <p:nvCxnSpPr>
          <p:cNvPr id="822" name="Google Shape;822;p56"/>
          <p:cNvCxnSpPr>
            <a:stCxn id="818" idx="1"/>
            <a:endCxn id="823" idx="3"/>
          </p:cNvCxnSpPr>
          <p:nvPr/>
        </p:nvCxnSpPr>
        <p:spPr>
          <a:xfrm rot="10800000">
            <a:off x="7586125" y="2451313"/>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824" name="Google Shape;824;p56"/>
          <p:cNvCxnSpPr>
            <a:stCxn id="817" idx="1"/>
            <a:endCxn id="825" idx="6"/>
          </p:cNvCxnSpPr>
          <p:nvPr/>
        </p:nvCxnSpPr>
        <p:spPr>
          <a:xfrm flipH="1">
            <a:off x="6140225" y="3087150"/>
            <a:ext cx="730200" cy="3000"/>
          </a:xfrm>
          <a:prstGeom prst="straightConnector1">
            <a:avLst/>
          </a:prstGeom>
          <a:noFill/>
          <a:ln cap="flat" cmpd="sng" w="9525">
            <a:solidFill>
              <a:schemeClr val="dk2"/>
            </a:solidFill>
            <a:prstDash val="solid"/>
            <a:round/>
            <a:headEnd len="med" w="med" type="none"/>
            <a:tailEnd len="med" w="med" type="triangle"/>
          </a:ln>
        </p:spPr>
      </p:cxnSp>
      <p:sp>
        <p:nvSpPr>
          <p:cNvPr id="826" name="Google Shape;826;p56"/>
          <p:cNvSpPr/>
          <p:nvPr/>
        </p:nvSpPr>
        <p:spPr>
          <a:xfrm>
            <a:off x="3309899" y="1805563"/>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3</a:t>
            </a:r>
            <a:endParaRPr sz="600">
              <a:solidFill>
                <a:srgbClr val="666666"/>
              </a:solidFill>
            </a:endParaRPr>
          </a:p>
        </p:txBody>
      </p:sp>
      <p:cxnSp>
        <p:nvCxnSpPr>
          <p:cNvPr id="827" name="Google Shape;827;p56"/>
          <p:cNvCxnSpPr>
            <a:stCxn id="814" idx="7"/>
            <a:endCxn id="826" idx="3"/>
          </p:cNvCxnSpPr>
          <p:nvPr/>
        </p:nvCxnSpPr>
        <p:spPr>
          <a:xfrm flipH="1" rot="10800000">
            <a:off x="2977482" y="2127496"/>
            <a:ext cx="387900" cy="803700"/>
          </a:xfrm>
          <a:prstGeom prst="straightConnector1">
            <a:avLst/>
          </a:prstGeom>
          <a:noFill/>
          <a:ln cap="flat" cmpd="sng" w="9525">
            <a:solidFill>
              <a:schemeClr val="dk2"/>
            </a:solidFill>
            <a:prstDash val="solid"/>
            <a:round/>
            <a:headEnd len="med" w="med" type="triangle"/>
            <a:tailEnd len="med" w="med" type="none"/>
          </a:ln>
        </p:spPr>
      </p:cxnSp>
      <p:sp>
        <p:nvSpPr>
          <p:cNvPr id="828" name="Google Shape;828;p56"/>
          <p:cNvSpPr/>
          <p:nvPr/>
        </p:nvSpPr>
        <p:spPr>
          <a:xfrm>
            <a:off x="4626603" y="1773914"/>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solidFill>
                  <a:srgbClr val="666666"/>
                </a:solidFill>
              </a:rPr>
              <a:t>4</a:t>
            </a:r>
            <a:endParaRPr sz="600">
              <a:solidFill>
                <a:srgbClr val="666666"/>
              </a:solidFill>
            </a:endParaRPr>
          </a:p>
        </p:txBody>
      </p:sp>
      <p:cxnSp>
        <p:nvCxnSpPr>
          <p:cNvPr id="829" name="Google Shape;829;p56"/>
          <p:cNvCxnSpPr>
            <a:stCxn id="826" idx="6"/>
            <a:endCxn id="828" idx="2"/>
          </p:cNvCxnSpPr>
          <p:nvPr/>
        </p:nvCxnSpPr>
        <p:spPr>
          <a:xfrm flipH="1" rot="10800000">
            <a:off x="3688799" y="1962613"/>
            <a:ext cx="937800" cy="31500"/>
          </a:xfrm>
          <a:prstGeom prst="straightConnector1">
            <a:avLst/>
          </a:prstGeom>
          <a:noFill/>
          <a:ln cap="flat" cmpd="sng" w="9525">
            <a:solidFill>
              <a:schemeClr val="dk2"/>
            </a:solidFill>
            <a:prstDash val="solid"/>
            <a:round/>
            <a:headEnd len="med" w="med" type="triangle"/>
            <a:tailEnd len="med" w="med" type="none"/>
          </a:ln>
        </p:spPr>
      </p:cxnSp>
      <p:sp>
        <p:nvSpPr>
          <p:cNvPr id="830" name="Google Shape;830;p56"/>
          <p:cNvSpPr/>
          <p:nvPr/>
        </p:nvSpPr>
        <p:spPr>
          <a:xfrm>
            <a:off x="3904676" y="4021472"/>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11</a:t>
            </a:r>
            <a:endParaRPr sz="600"/>
          </a:p>
        </p:txBody>
      </p:sp>
      <p:cxnSp>
        <p:nvCxnSpPr>
          <p:cNvPr id="831" name="Google Shape;831;p56"/>
          <p:cNvCxnSpPr>
            <a:stCxn id="814" idx="5"/>
            <a:endCxn id="830" idx="1"/>
          </p:cNvCxnSpPr>
          <p:nvPr/>
        </p:nvCxnSpPr>
        <p:spPr>
          <a:xfrm>
            <a:off x="2977482" y="3197846"/>
            <a:ext cx="982800" cy="879000"/>
          </a:xfrm>
          <a:prstGeom prst="straightConnector1">
            <a:avLst/>
          </a:prstGeom>
          <a:noFill/>
          <a:ln cap="flat" cmpd="sng" w="9525">
            <a:solidFill>
              <a:schemeClr val="dk2"/>
            </a:solidFill>
            <a:prstDash val="solid"/>
            <a:round/>
            <a:headEnd len="med" w="med" type="triangle"/>
            <a:tailEnd len="med" w="med" type="none"/>
          </a:ln>
        </p:spPr>
      </p:cxnSp>
      <p:sp>
        <p:nvSpPr>
          <p:cNvPr id="832" name="Google Shape;832;p56"/>
          <p:cNvSpPr/>
          <p:nvPr/>
        </p:nvSpPr>
        <p:spPr>
          <a:xfrm>
            <a:off x="4804528" y="457483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600"/>
              <a:t>13</a:t>
            </a:r>
            <a:endParaRPr sz="600"/>
          </a:p>
        </p:txBody>
      </p:sp>
      <p:cxnSp>
        <p:nvCxnSpPr>
          <p:cNvPr id="833" name="Google Shape;833;p56"/>
          <p:cNvCxnSpPr>
            <a:stCxn id="814" idx="4"/>
            <a:endCxn id="832" idx="2"/>
          </p:cNvCxnSpPr>
          <p:nvPr/>
        </p:nvCxnSpPr>
        <p:spPr>
          <a:xfrm flipH="1" rot="-5400000">
            <a:off x="3068970" y="3027621"/>
            <a:ext cx="1510200" cy="1961100"/>
          </a:xfrm>
          <a:prstGeom prst="curvedConnector2">
            <a:avLst/>
          </a:prstGeom>
          <a:noFill/>
          <a:ln cap="flat" cmpd="sng" w="9525">
            <a:solidFill>
              <a:schemeClr val="dk2"/>
            </a:solidFill>
            <a:prstDash val="solid"/>
            <a:round/>
            <a:headEnd len="med" w="med" type="triangle"/>
            <a:tailEnd len="med" w="med" type="none"/>
          </a:ln>
        </p:spPr>
      </p:cxnSp>
      <p:sp>
        <p:nvSpPr>
          <p:cNvPr id="834" name="Google Shape;834;p56"/>
          <p:cNvSpPr/>
          <p:nvPr/>
        </p:nvSpPr>
        <p:spPr>
          <a:xfrm>
            <a:off x="5111160" y="227410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6</a:t>
            </a:r>
            <a:endParaRPr sz="600"/>
          </a:p>
        </p:txBody>
      </p:sp>
      <p:sp>
        <p:nvSpPr>
          <p:cNvPr id="835" name="Google Shape;835;p56"/>
          <p:cNvSpPr/>
          <p:nvPr/>
        </p:nvSpPr>
        <p:spPr>
          <a:xfrm>
            <a:off x="5075055" y="4021485"/>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12</a:t>
            </a:r>
            <a:endParaRPr sz="600"/>
          </a:p>
        </p:txBody>
      </p:sp>
      <p:cxnSp>
        <p:nvCxnSpPr>
          <p:cNvPr id="836" name="Google Shape;836;p56"/>
          <p:cNvCxnSpPr>
            <a:stCxn id="830" idx="6"/>
            <a:endCxn id="835" idx="2"/>
          </p:cNvCxnSpPr>
          <p:nvPr/>
        </p:nvCxnSpPr>
        <p:spPr>
          <a:xfrm>
            <a:off x="4283576" y="4210022"/>
            <a:ext cx="791400" cy="0"/>
          </a:xfrm>
          <a:prstGeom prst="straightConnector1">
            <a:avLst/>
          </a:prstGeom>
          <a:noFill/>
          <a:ln cap="flat" cmpd="sng" w="9525">
            <a:solidFill>
              <a:schemeClr val="dk2"/>
            </a:solidFill>
            <a:prstDash val="solid"/>
            <a:round/>
            <a:headEnd len="med" w="med" type="triangle"/>
            <a:tailEnd len="med" w="med" type="none"/>
          </a:ln>
        </p:spPr>
      </p:cxnSp>
      <p:sp>
        <p:nvSpPr>
          <p:cNvPr id="825" name="Google Shape;825;p56"/>
          <p:cNvSpPr/>
          <p:nvPr/>
        </p:nvSpPr>
        <p:spPr>
          <a:xfrm>
            <a:off x="5761446" y="2901689"/>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8</a:t>
            </a:r>
            <a:endParaRPr sz="600"/>
          </a:p>
        </p:txBody>
      </p:sp>
      <p:cxnSp>
        <p:nvCxnSpPr>
          <p:cNvPr id="837" name="Google Shape;837;p56"/>
          <p:cNvCxnSpPr>
            <a:stCxn id="816" idx="6"/>
            <a:endCxn id="825" idx="2"/>
          </p:cNvCxnSpPr>
          <p:nvPr/>
        </p:nvCxnSpPr>
        <p:spPr>
          <a:xfrm>
            <a:off x="4845063" y="3087158"/>
            <a:ext cx="916500" cy="3000"/>
          </a:xfrm>
          <a:prstGeom prst="straightConnector1">
            <a:avLst/>
          </a:prstGeom>
          <a:noFill/>
          <a:ln cap="flat" cmpd="sng" w="9525">
            <a:solidFill>
              <a:schemeClr val="dk2"/>
            </a:solidFill>
            <a:prstDash val="solid"/>
            <a:round/>
            <a:headEnd len="med" w="med" type="triangle"/>
            <a:tailEnd len="med" w="med" type="none"/>
          </a:ln>
        </p:spPr>
      </p:cxnSp>
      <p:sp>
        <p:nvSpPr>
          <p:cNvPr id="838" name="Google Shape;838;p56"/>
          <p:cNvSpPr/>
          <p:nvPr/>
        </p:nvSpPr>
        <p:spPr>
          <a:xfrm>
            <a:off x="5053960" y="3520581"/>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9</a:t>
            </a:r>
            <a:endParaRPr sz="600"/>
          </a:p>
        </p:txBody>
      </p:sp>
      <p:cxnSp>
        <p:nvCxnSpPr>
          <p:cNvPr id="839" name="Google Shape;839;p56"/>
          <p:cNvCxnSpPr>
            <a:stCxn id="816" idx="5"/>
            <a:endCxn id="838" idx="2"/>
          </p:cNvCxnSpPr>
          <p:nvPr/>
        </p:nvCxnSpPr>
        <p:spPr>
          <a:xfrm>
            <a:off x="4789574" y="3220483"/>
            <a:ext cx="264300" cy="488700"/>
          </a:xfrm>
          <a:prstGeom prst="straightConnector1">
            <a:avLst/>
          </a:prstGeom>
          <a:noFill/>
          <a:ln cap="flat" cmpd="sng" w="9525">
            <a:solidFill>
              <a:schemeClr val="dk2"/>
            </a:solidFill>
            <a:prstDash val="solid"/>
            <a:round/>
            <a:headEnd len="med" w="med" type="triangle"/>
            <a:tailEnd len="med" w="med" type="none"/>
          </a:ln>
        </p:spPr>
      </p:cxnSp>
      <p:sp>
        <p:nvSpPr>
          <p:cNvPr id="840" name="Google Shape;840;p56"/>
          <p:cNvSpPr/>
          <p:nvPr/>
        </p:nvSpPr>
        <p:spPr>
          <a:xfrm>
            <a:off x="6050418" y="3526106"/>
            <a:ext cx="378900" cy="377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10</a:t>
            </a:r>
            <a:endParaRPr sz="600"/>
          </a:p>
        </p:txBody>
      </p:sp>
      <p:cxnSp>
        <p:nvCxnSpPr>
          <p:cNvPr id="841" name="Google Shape;841;p56"/>
          <p:cNvCxnSpPr>
            <a:stCxn id="838" idx="6"/>
            <a:endCxn id="840" idx="2"/>
          </p:cNvCxnSpPr>
          <p:nvPr/>
        </p:nvCxnSpPr>
        <p:spPr>
          <a:xfrm>
            <a:off x="5432860" y="3709131"/>
            <a:ext cx="617700" cy="5400"/>
          </a:xfrm>
          <a:prstGeom prst="straightConnector1">
            <a:avLst/>
          </a:prstGeom>
          <a:noFill/>
          <a:ln cap="flat" cmpd="sng" w="9525">
            <a:solidFill>
              <a:schemeClr val="dk2"/>
            </a:solidFill>
            <a:prstDash val="solid"/>
            <a:round/>
            <a:headEnd len="med" w="med" type="triangle"/>
            <a:tailEnd len="med" w="med" type="none"/>
          </a:ln>
        </p:spPr>
      </p:cxnSp>
      <p:sp>
        <p:nvSpPr>
          <p:cNvPr id="823" name="Google Shape;823;p56"/>
          <p:cNvSpPr/>
          <p:nvPr/>
        </p:nvSpPr>
        <p:spPr>
          <a:xfrm>
            <a:off x="6870413" y="228091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BranchB</a:t>
            </a:r>
            <a:endParaRPr sz="1000">
              <a:solidFill>
                <a:srgbClr val="666666"/>
              </a:solidFill>
            </a:endParaRPr>
          </a:p>
        </p:txBody>
      </p:sp>
      <p:sp>
        <p:nvSpPr>
          <p:cNvPr id="842" name="Google Shape;842;p56"/>
          <p:cNvSpPr/>
          <p:nvPr/>
        </p:nvSpPr>
        <p:spPr>
          <a:xfrm>
            <a:off x="6870375" y="17920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BranchA</a:t>
            </a:r>
            <a:endParaRPr sz="1000">
              <a:solidFill>
                <a:srgbClr val="666666"/>
              </a:solidFill>
            </a:endParaRPr>
          </a:p>
        </p:txBody>
      </p:sp>
      <p:sp>
        <p:nvSpPr>
          <p:cNvPr id="843" name="Google Shape;843;p56"/>
          <p:cNvSpPr/>
          <p:nvPr/>
        </p:nvSpPr>
        <p:spPr>
          <a:xfrm>
            <a:off x="6879625" y="35525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BranchC</a:t>
            </a:r>
            <a:endParaRPr sz="1000">
              <a:solidFill>
                <a:srgbClr val="666666"/>
              </a:solidFill>
            </a:endParaRPr>
          </a:p>
        </p:txBody>
      </p:sp>
      <p:sp>
        <p:nvSpPr>
          <p:cNvPr id="844" name="Google Shape;844;p56"/>
          <p:cNvSpPr/>
          <p:nvPr/>
        </p:nvSpPr>
        <p:spPr>
          <a:xfrm>
            <a:off x="6879625" y="404392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BranchD</a:t>
            </a:r>
            <a:endParaRPr sz="1000">
              <a:solidFill>
                <a:srgbClr val="666666"/>
              </a:solidFill>
            </a:endParaRPr>
          </a:p>
        </p:txBody>
      </p:sp>
      <p:sp>
        <p:nvSpPr>
          <p:cNvPr id="845" name="Google Shape;845;p56"/>
          <p:cNvSpPr/>
          <p:nvPr/>
        </p:nvSpPr>
        <p:spPr>
          <a:xfrm>
            <a:off x="6870375" y="4535275"/>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BrandhE</a:t>
            </a:r>
            <a:endParaRPr sz="1000">
              <a:solidFill>
                <a:srgbClr val="666666"/>
              </a:solidFill>
            </a:endParaRPr>
          </a:p>
        </p:txBody>
      </p:sp>
      <p:cxnSp>
        <p:nvCxnSpPr>
          <p:cNvPr id="846" name="Google Shape;846;p56"/>
          <p:cNvCxnSpPr>
            <a:stCxn id="832" idx="6"/>
            <a:endCxn id="845" idx="1"/>
          </p:cNvCxnSpPr>
          <p:nvPr/>
        </p:nvCxnSpPr>
        <p:spPr>
          <a:xfrm flipH="1" rot="10800000">
            <a:off x="5183428" y="4705786"/>
            <a:ext cx="1686900" cy="57600"/>
          </a:xfrm>
          <a:prstGeom prst="straightConnector1">
            <a:avLst/>
          </a:prstGeom>
          <a:noFill/>
          <a:ln cap="flat" cmpd="sng" w="9525">
            <a:solidFill>
              <a:schemeClr val="dk2"/>
            </a:solidFill>
            <a:prstDash val="solid"/>
            <a:round/>
            <a:headEnd len="med" w="med" type="triangle"/>
            <a:tailEnd len="med" w="med" type="none"/>
          </a:ln>
        </p:spPr>
      </p:cxnSp>
      <p:cxnSp>
        <p:nvCxnSpPr>
          <p:cNvPr id="847" name="Google Shape;847;p56"/>
          <p:cNvCxnSpPr>
            <a:stCxn id="835" idx="6"/>
            <a:endCxn id="844" idx="1"/>
          </p:cNvCxnSpPr>
          <p:nvPr/>
        </p:nvCxnSpPr>
        <p:spPr>
          <a:xfrm>
            <a:off x="5453955" y="4210035"/>
            <a:ext cx="1425600" cy="4200"/>
          </a:xfrm>
          <a:prstGeom prst="straightConnector1">
            <a:avLst/>
          </a:prstGeom>
          <a:noFill/>
          <a:ln cap="flat" cmpd="sng" w="9525">
            <a:solidFill>
              <a:schemeClr val="dk2"/>
            </a:solidFill>
            <a:prstDash val="solid"/>
            <a:round/>
            <a:headEnd len="med" w="med" type="triangle"/>
            <a:tailEnd len="med" w="med" type="none"/>
          </a:ln>
        </p:spPr>
      </p:cxnSp>
      <p:cxnSp>
        <p:nvCxnSpPr>
          <p:cNvPr id="848" name="Google Shape;848;p56"/>
          <p:cNvCxnSpPr>
            <a:stCxn id="840" idx="6"/>
            <a:endCxn id="843" idx="1"/>
          </p:cNvCxnSpPr>
          <p:nvPr/>
        </p:nvCxnSpPr>
        <p:spPr>
          <a:xfrm>
            <a:off x="6429318" y="3714656"/>
            <a:ext cx="450300" cy="84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56"/>
          <p:cNvCxnSpPr>
            <a:stCxn id="850" idx="6"/>
            <a:endCxn id="823" idx="1"/>
          </p:cNvCxnSpPr>
          <p:nvPr/>
        </p:nvCxnSpPr>
        <p:spPr>
          <a:xfrm flipH="1" rot="10800000">
            <a:off x="6481543" y="2451246"/>
            <a:ext cx="388800" cy="11400"/>
          </a:xfrm>
          <a:prstGeom prst="straightConnector1">
            <a:avLst/>
          </a:prstGeom>
          <a:noFill/>
          <a:ln cap="flat" cmpd="sng" w="9525">
            <a:solidFill>
              <a:schemeClr val="dk2"/>
            </a:solidFill>
            <a:prstDash val="solid"/>
            <a:round/>
            <a:headEnd len="med" w="med" type="triangle"/>
            <a:tailEnd len="med" w="med" type="none"/>
          </a:ln>
        </p:spPr>
      </p:cxnSp>
      <p:cxnSp>
        <p:nvCxnSpPr>
          <p:cNvPr id="851" name="Google Shape;851;p56"/>
          <p:cNvCxnSpPr>
            <a:stCxn id="828" idx="6"/>
            <a:endCxn id="842" idx="1"/>
          </p:cNvCxnSpPr>
          <p:nvPr/>
        </p:nvCxnSpPr>
        <p:spPr>
          <a:xfrm>
            <a:off x="5005503" y="1962464"/>
            <a:ext cx="1864800" cy="0"/>
          </a:xfrm>
          <a:prstGeom prst="straightConnector1">
            <a:avLst/>
          </a:prstGeom>
          <a:noFill/>
          <a:ln cap="flat" cmpd="sng" w="9525">
            <a:solidFill>
              <a:schemeClr val="dk2"/>
            </a:solidFill>
            <a:prstDash val="solid"/>
            <a:round/>
            <a:headEnd len="med" w="med" type="triangle"/>
            <a:tailEnd len="med" w="med" type="none"/>
          </a:ln>
        </p:spPr>
      </p:cxnSp>
      <p:sp>
        <p:nvSpPr>
          <p:cNvPr id="852" name="Google Shape;852;p56"/>
          <p:cNvSpPr txBox="1"/>
          <p:nvPr>
            <p:ph idx="1" type="body"/>
          </p:nvPr>
        </p:nvSpPr>
        <p:spPr>
          <a:xfrm>
            <a:off x="1786150" y="1013875"/>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この時点では HEAD は BranchB の最新コミットを向いている。</a:t>
            </a:r>
            <a:br>
              <a:rPr lang="ja"/>
            </a:br>
            <a:r>
              <a:rPr lang="ja"/>
              <a:t>この状態で新しいコミットを積むと、新コミットは BranchB の先頭に積まれる。</a:t>
            </a:r>
            <a:endParaRPr/>
          </a:p>
        </p:txBody>
      </p:sp>
      <p:sp>
        <p:nvSpPr>
          <p:cNvPr id="850" name="Google Shape;850;p56"/>
          <p:cNvSpPr/>
          <p:nvPr/>
        </p:nvSpPr>
        <p:spPr>
          <a:xfrm>
            <a:off x="6102643" y="2274096"/>
            <a:ext cx="378900" cy="377100"/>
          </a:xfrm>
          <a:prstGeom prst="ellipse">
            <a:avLst/>
          </a:prstGeom>
          <a:solidFill>
            <a:srgbClr val="F4CCCC"/>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14</a:t>
            </a:r>
            <a:endParaRPr sz="600"/>
          </a:p>
        </p:txBody>
      </p:sp>
      <p:cxnSp>
        <p:nvCxnSpPr>
          <p:cNvPr id="853" name="Google Shape;853;p56"/>
          <p:cNvCxnSpPr>
            <a:stCxn id="834" idx="6"/>
            <a:endCxn id="850" idx="2"/>
          </p:cNvCxnSpPr>
          <p:nvPr/>
        </p:nvCxnSpPr>
        <p:spPr>
          <a:xfrm>
            <a:off x="5490060" y="2462659"/>
            <a:ext cx="612600" cy="0"/>
          </a:xfrm>
          <a:prstGeom prst="straightConnector1">
            <a:avLst/>
          </a:prstGeom>
          <a:noFill/>
          <a:ln cap="flat" cmpd="sng" w="9525">
            <a:solidFill>
              <a:schemeClr val="dk2"/>
            </a:solidFill>
            <a:prstDash val="solid"/>
            <a:round/>
            <a:headEnd len="med" w="med" type="triangle"/>
            <a:tailEnd len="med" w="med" type="none"/>
          </a:ln>
        </p:spPr>
      </p:cxnSp>
      <p:cxnSp>
        <p:nvCxnSpPr>
          <p:cNvPr id="854" name="Google Shape;854;p56"/>
          <p:cNvCxnSpPr>
            <a:stCxn id="834" idx="2"/>
            <a:endCxn id="815" idx="7"/>
          </p:cNvCxnSpPr>
          <p:nvPr/>
        </p:nvCxnSpPr>
        <p:spPr>
          <a:xfrm flipH="1">
            <a:off x="3849060" y="2462659"/>
            <a:ext cx="1262100" cy="47730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56"/>
          <p:cNvSpPr/>
          <p:nvPr/>
        </p:nvSpPr>
        <p:spPr>
          <a:xfrm>
            <a:off x="264550" y="170079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5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rebase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5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a:t>
            </a:r>
            <a:endParaRPr/>
          </a:p>
        </p:txBody>
      </p:sp>
      <p:sp>
        <p:nvSpPr>
          <p:cNvPr id="866" name="Google Shape;866;p58"/>
          <p:cNvSpPr txBox="1"/>
          <p:nvPr>
            <p:ph idx="1" type="body"/>
          </p:nvPr>
        </p:nvSpPr>
        <p:spPr>
          <a:xfrm>
            <a:off x="1723175" y="860125"/>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いわゆるコミットの積み直し操作。</a:t>
            </a:r>
            <a:endParaRPr/>
          </a:p>
        </p:txBody>
      </p:sp>
      <p:sp>
        <p:nvSpPr>
          <p:cNvPr id="867" name="Google Shape;867;p58"/>
          <p:cNvSpPr/>
          <p:nvPr/>
        </p:nvSpPr>
        <p:spPr>
          <a:xfrm>
            <a:off x="1875650"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868" name="Google Shape;868;p58"/>
          <p:cNvSpPr/>
          <p:nvPr/>
        </p:nvSpPr>
        <p:spPr>
          <a:xfrm>
            <a:off x="2516225"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869" name="Google Shape;869;p58"/>
          <p:cNvSpPr/>
          <p:nvPr/>
        </p:nvSpPr>
        <p:spPr>
          <a:xfrm>
            <a:off x="3328050"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870" name="Google Shape;870;p58"/>
          <p:cNvSpPr/>
          <p:nvPr/>
        </p:nvSpPr>
        <p:spPr>
          <a:xfrm>
            <a:off x="4046825"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871" name="Google Shape;871;p58"/>
          <p:cNvSpPr/>
          <p:nvPr/>
        </p:nvSpPr>
        <p:spPr>
          <a:xfrm>
            <a:off x="6870375" y="13034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872" name="Google Shape;872;p58"/>
          <p:cNvSpPr/>
          <p:nvPr/>
        </p:nvSpPr>
        <p:spPr>
          <a:xfrm>
            <a:off x="8054075" y="130340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873" name="Google Shape;873;p58"/>
          <p:cNvCxnSpPr>
            <a:stCxn id="867" idx="6"/>
            <a:endCxn id="868" idx="2"/>
          </p:cNvCxnSpPr>
          <p:nvPr/>
        </p:nvCxnSpPr>
        <p:spPr>
          <a:xfrm>
            <a:off x="2281550" y="1473808"/>
            <a:ext cx="234600" cy="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58"/>
          <p:cNvCxnSpPr>
            <a:stCxn id="868" idx="6"/>
            <a:endCxn id="869" idx="2"/>
          </p:cNvCxnSpPr>
          <p:nvPr/>
        </p:nvCxnSpPr>
        <p:spPr>
          <a:xfrm>
            <a:off x="2922125" y="14738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58"/>
          <p:cNvCxnSpPr>
            <a:stCxn id="869" idx="6"/>
            <a:endCxn id="870" idx="2"/>
          </p:cNvCxnSpPr>
          <p:nvPr/>
        </p:nvCxnSpPr>
        <p:spPr>
          <a:xfrm>
            <a:off x="3733950" y="14738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58"/>
          <p:cNvCxnSpPr>
            <a:stCxn id="872" idx="1"/>
            <a:endCxn id="871" idx="3"/>
          </p:cNvCxnSpPr>
          <p:nvPr/>
        </p:nvCxnSpPr>
        <p:spPr>
          <a:xfrm rot="10800000">
            <a:off x="7586075" y="147380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877" name="Google Shape;877;p58"/>
          <p:cNvCxnSpPr>
            <a:stCxn id="871" idx="1"/>
            <a:endCxn id="870" idx="6"/>
          </p:cNvCxnSpPr>
          <p:nvPr/>
        </p:nvCxnSpPr>
        <p:spPr>
          <a:xfrm rot="10800000">
            <a:off x="4452675" y="1473800"/>
            <a:ext cx="2417700" cy="0"/>
          </a:xfrm>
          <a:prstGeom prst="straightConnector1">
            <a:avLst/>
          </a:prstGeom>
          <a:noFill/>
          <a:ln cap="flat" cmpd="sng" w="9525">
            <a:solidFill>
              <a:schemeClr val="dk2"/>
            </a:solidFill>
            <a:prstDash val="solid"/>
            <a:round/>
            <a:headEnd len="med" w="med" type="none"/>
            <a:tailEnd len="med" w="med" type="triangle"/>
          </a:ln>
        </p:spPr>
      </p:cxnSp>
      <p:sp>
        <p:nvSpPr>
          <p:cNvPr id="878" name="Google Shape;878;p58"/>
          <p:cNvSpPr txBox="1"/>
          <p:nvPr>
            <p:ph idx="1" type="body"/>
          </p:nvPr>
        </p:nvSpPr>
        <p:spPr>
          <a:xfrm>
            <a:off x="1875500" y="1786424"/>
            <a:ext cx="6956700" cy="444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FFFFFF"/>
                </a:solidFill>
                <a:latin typeface="Courier New"/>
                <a:ea typeface="Courier New"/>
                <a:cs typeface="Courier New"/>
                <a:sym typeface="Courier New"/>
              </a:rPr>
              <a:t>$ git rebase &lt;起点&gt; … 例えばここで「2」のコミットIDを指定</a:t>
            </a:r>
            <a:endParaRPr sz="1200">
              <a:solidFill>
                <a:srgbClr val="FFFFFF"/>
              </a:solidFill>
              <a:latin typeface="Courier New"/>
              <a:ea typeface="Courier New"/>
              <a:cs typeface="Courier New"/>
              <a:sym typeface="Courier New"/>
            </a:endParaRPr>
          </a:p>
        </p:txBody>
      </p:sp>
      <p:sp>
        <p:nvSpPr>
          <p:cNvPr id="879" name="Google Shape;879;p58"/>
          <p:cNvSpPr/>
          <p:nvPr/>
        </p:nvSpPr>
        <p:spPr>
          <a:xfrm>
            <a:off x="6870375" y="4614392"/>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880" name="Google Shape;880;p58"/>
          <p:cNvSpPr/>
          <p:nvPr/>
        </p:nvSpPr>
        <p:spPr>
          <a:xfrm>
            <a:off x="8054075" y="46143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881" name="Google Shape;881;p58"/>
          <p:cNvCxnSpPr>
            <a:stCxn id="880" idx="1"/>
            <a:endCxn id="879" idx="3"/>
          </p:cNvCxnSpPr>
          <p:nvPr/>
        </p:nvCxnSpPr>
        <p:spPr>
          <a:xfrm rot="10800000">
            <a:off x="7586075" y="4784792"/>
            <a:ext cx="468000" cy="0"/>
          </a:xfrm>
          <a:prstGeom prst="straightConnector1">
            <a:avLst/>
          </a:prstGeom>
          <a:noFill/>
          <a:ln cap="flat" cmpd="sng" w="9525">
            <a:solidFill>
              <a:schemeClr val="dk2"/>
            </a:solidFill>
            <a:prstDash val="solid"/>
            <a:round/>
            <a:headEnd len="med" w="med" type="none"/>
            <a:tailEnd len="med" w="med" type="triangle"/>
          </a:ln>
        </p:spPr>
      </p:cxnSp>
      <p:sp>
        <p:nvSpPr>
          <p:cNvPr id="882" name="Google Shape;882;p58"/>
          <p:cNvSpPr/>
          <p:nvPr/>
        </p:nvSpPr>
        <p:spPr>
          <a:xfrm>
            <a:off x="264550" y="192022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8"/>
          <p:cNvSpPr/>
          <p:nvPr/>
        </p:nvSpPr>
        <p:spPr>
          <a:xfrm rot="5400000">
            <a:off x="2256625" y="2280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8"/>
          <p:cNvSpPr/>
          <p:nvPr/>
        </p:nvSpPr>
        <p:spPr>
          <a:xfrm>
            <a:off x="1875650"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885" name="Google Shape;885;p58"/>
          <p:cNvSpPr/>
          <p:nvPr/>
        </p:nvSpPr>
        <p:spPr>
          <a:xfrm>
            <a:off x="2516225"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886" name="Google Shape;886;p58"/>
          <p:cNvCxnSpPr>
            <a:stCxn id="884" idx="6"/>
            <a:endCxn id="885" idx="2"/>
          </p:cNvCxnSpPr>
          <p:nvPr/>
        </p:nvCxnSpPr>
        <p:spPr>
          <a:xfrm>
            <a:off x="2281550" y="2769208"/>
            <a:ext cx="234600" cy="0"/>
          </a:xfrm>
          <a:prstGeom prst="straightConnector1">
            <a:avLst/>
          </a:prstGeom>
          <a:noFill/>
          <a:ln cap="flat" cmpd="sng" w="9525">
            <a:solidFill>
              <a:schemeClr val="dk2"/>
            </a:solidFill>
            <a:prstDash val="solid"/>
            <a:round/>
            <a:headEnd len="med" w="med" type="none"/>
            <a:tailEnd len="med" w="med" type="none"/>
          </a:ln>
        </p:spPr>
      </p:cxnSp>
      <p:sp>
        <p:nvSpPr>
          <p:cNvPr id="887" name="Google Shape;887;p58"/>
          <p:cNvSpPr/>
          <p:nvPr/>
        </p:nvSpPr>
        <p:spPr>
          <a:xfrm>
            <a:off x="1875650" y="32531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888" name="Google Shape;888;p58"/>
          <p:cNvSpPr/>
          <p:nvPr/>
        </p:nvSpPr>
        <p:spPr>
          <a:xfrm>
            <a:off x="2516225" y="32531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889" name="Google Shape;889;p58"/>
          <p:cNvCxnSpPr>
            <a:stCxn id="887" idx="6"/>
            <a:endCxn id="888" idx="2"/>
          </p:cNvCxnSpPr>
          <p:nvPr/>
        </p:nvCxnSpPr>
        <p:spPr>
          <a:xfrm>
            <a:off x="2281550" y="3455008"/>
            <a:ext cx="234600" cy="0"/>
          </a:xfrm>
          <a:prstGeom prst="straightConnector1">
            <a:avLst/>
          </a:prstGeom>
          <a:noFill/>
          <a:ln cap="flat" cmpd="sng" w="9525">
            <a:solidFill>
              <a:schemeClr val="dk2"/>
            </a:solidFill>
            <a:prstDash val="solid"/>
            <a:round/>
            <a:headEnd len="med" w="med" type="none"/>
            <a:tailEnd len="med" w="med" type="none"/>
          </a:ln>
        </p:spPr>
      </p:cxnSp>
      <p:sp>
        <p:nvSpPr>
          <p:cNvPr id="890" name="Google Shape;890;p58"/>
          <p:cNvSpPr txBox="1"/>
          <p:nvPr>
            <p:ph idx="1" type="body"/>
          </p:nvPr>
        </p:nvSpPr>
        <p:spPr>
          <a:xfrm>
            <a:off x="2485175" y="2231725"/>
            <a:ext cx="19062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「2」の起点から</a:t>
            </a:r>
            <a:endParaRPr sz="1000"/>
          </a:p>
        </p:txBody>
      </p:sp>
      <p:sp>
        <p:nvSpPr>
          <p:cNvPr id="891" name="Google Shape;891;p58"/>
          <p:cNvSpPr/>
          <p:nvPr/>
        </p:nvSpPr>
        <p:spPr>
          <a:xfrm>
            <a:off x="1875650" y="3938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892" name="Google Shape;892;p58"/>
          <p:cNvSpPr/>
          <p:nvPr/>
        </p:nvSpPr>
        <p:spPr>
          <a:xfrm>
            <a:off x="2516225" y="3938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893" name="Google Shape;893;p58"/>
          <p:cNvCxnSpPr>
            <a:stCxn id="891" idx="6"/>
            <a:endCxn id="892" idx="2"/>
          </p:cNvCxnSpPr>
          <p:nvPr/>
        </p:nvCxnSpPr>
        <p:spPr>
          <a:xfrm>
            <a:off x="2281550" y="4140808"/>
            <a:ext cx="234600" cy="0"/>
          </a:xfrm>
          <a:prstGeom prst="straightConnector1">
            <a:avLst/>
          </a:prstGeom>
          <a:noFill/>
          <a:ln cap="flat" cmpd="sng" w="9525">
            <a:solidFill>
              <a:schemeClr val="dk2"/>
            </a:solidFill>
            <a:prstDash val="solid"/>
            <a:round/>
            <a:headEnd len="med" w="med" type="none"/>
            <a:tailEnd len="med" w="med" type="none"/>
          </a:ln>
        </p:spPr>
      </p:cxnSp>
      <p:sp>
        <p:nvSpPr>
          <p:cNvPr id="894" name="Google Shape;894;p58"/>
          <p:cNvSpPr/>
          <p:nvPr/>
        </p:nvSpPr>
        <p:spPr>
          <a:xfrm>
            <a:off x="3328050" y="32531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895" name="Google Shape;895;p58"/>
          <p:cNvSpPr/>
          <p:nvPr/>
        </p:nvSpPr>
        <p:spPr>
          <a:xfrm>
            <a:off x="4046825" y="3938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896" name="Google Shape;896;p58"/>
          <p:cNvSpPr/>
          <p:nvPr/>
        </p:nvSpPr>
        <p:spPr>
          <a:xfrm>
            <a:off x="3328050" y="3938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897" name="Google Shape;897;p58"/>
          <p:cNvSpPr/>
          <p:nvPr/>
        </p:nvSpPr>
        <p:spPr>
          <a:xfrm rot="5400000">
            <a:off x="2256625" y="29658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txBox="1"/>
          <p:nvPr>
            <p:ph idx="1" type="body"/>
          </p:nvPr>
        </p:nvSpPr>
        <p:spPr>
          <a:xfrm>
            <a:off x="2477487" y="2955283"/>
            <a:ext cx="12450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「3」の積み直し</a:t>
            </a:r>
            <a:endParaRPr sz="1000"/>
          </a:p>
        </p:txBody>
      </p:sp>
      <p:cxnSp>
        <p:nvCxnSpPr>
          <p:cNvPr id="899" name="Google Shape;899;p58"/>
          <p:cNvCxnSpPr>
            <a:stCxn id="888" idx="6"/>
            <a:endCxn id="894" idx="2"/>
          </p:cNvCxnSpPr>
          <p:nvPr/>
        </p:nvCxnSpPr>
        <p:spPr>
          <a:xfrm>
            <a:off x="2922125" y="3455008"/>
            <a:ext cx="405900" cy="0"/>
          </a:xfrm>
          <a:prstGeom prst="straightConnector1">
            <a:avLst/>
          </a:prstGeom>
          <a:noFill/>
          <a:ln cap="flat" cmpd="sng" w="9525">
            <a:solidFill>
              <a:schemeClr val="dk2"/>
            </a:solidFill>
            <a:prstDash val="solid"/>
            <a:round/>
            <a:headEnd len="med" w="med" type="none"/>
            <a:tailEnd len="med" w="med" type="none"/>
          </a:ln>
        </p:spPr>
      </p:cxnSp>
      <p:sp>
        <p:nvSpPr>
          <p:cNvPr id="900" name="Google Shape;900;p58"/>
          <p:cNvSpPr/>
          <p:nvPr/>
        </p:nvSpPr>
        <p:spPr>
          <a:xfrm rot="5400000">
            <a:off x="2256625" y="36516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8"/>
          <p:cNvSpPr txBox="1"/>
          <p:nvPr>
            <p:ph idx="1" type="body"/>
          </p:nvPr>
        </p:nvSpPr>
        <p:spPr>
          <a:xfrm>
            <a:off x="2478170" y="3634078"/>
            <a:ext cx="12450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「4」の積み直し</a:t>
            </a:r>
            <a:endParaRPr sz="1000"/>
          </a:p>
        </p:txBody>
      </p:sp>
      <p:cxnSp>
        <p:nvCxnSpPr>
          <p:cNvPr id="902" name="Google Shape;902;p58"/>
          <p:cNvCxnSpPr>
            <a:stCxn id="892" idx="6"/>
            <a:endCxn id="896" idx="2"/>
          </p:cNvCxnSpPr>
          <p:nvPr/>
        </p:nvCxnSpPr>
        <p:spPr>
          <a:xfrm>
            <a:off x="2922125" y="41408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58"/>
          <p:cNvCxnSpPr>
            <a:stCxn id="896" idx="6"/>
            <a:endCxn id="895" idx="2"/>
          </p:cNvCxnSpPr>
          <p:nvPr/>
        </p:nvCxnSpPr>
        <p:spPr>
          <a:xfrm>
            <a:off x="3733950" y="4140808"/>
            <a:ext cx="312900" cy="0"/>
          </a:xfrm>
          <a:prstGeom prst="straightConnector1">
            <a:avLst/>
          </a:prstGeom>
          <a:noFill/>
          <a:ln cap="flat" cmpd="sng" w="9525">
            <a:solidFill>
              <a:schemeClr val="dk2"/>
            </a:solidFill>
            <a:prstDash val="solid"/>
            <a:round/>
            <a:headEnd len="med" w="med" type="none"/>
            <a:tailEnd len="med" w="med" type="none"/>
          </a:ln>
        </p:spPr>
      </p:cxnSp>
      <p:sp>
        <p:nvSpPr>
          <p:cNvPr id="904" name="Google Shape;904;p58"/>
          <p:cNvSpPr/>
          <p:nvPr/>
        </p:nvSpPr>
        <p:spPr>
          <a:xfrm>
            <a:off x="1875650"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05" name="Google Shape;905;p58"/>
          <p:cNvSpPr/>
          <p:nvPr/>
        </p:nvSpPr>
        <p:spPr>
          <a:xfrm>
            <a:off x="2516225"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906" name="Google Shape;906;p58"/>
          <p:cNvCxnSpPr>
            <a:stCxn id="904" idx="6"/>
            <a:endCxn id="905" idx="2"/>
          </p:cNvCxnSpPr>
          <p:nvPr/>
        </p:nvCxnSpPr>
        <p:spPr>
          <a:xfrm>
            <a:off x="2281550" y="4788849"/>
            <a:ext cx="234600" cy="0"/>
          </a:xfrm>
          <a:prstGeom prst="straightConnector1">
            <a:avLst/>
          </a:prstGeom>
          <a:noFill/>
          <a:ln cap="flat" cmpd="sng" w="9525">
            <a:solidFill>
              <a:schemeClr val="dk2"/>
            </a:solidFill>
            <a:prstDash val="solid"/>
            <a:round/>
            <a:headEnd len="med" w="med" type="none"/>
            <a:tailEnd len="med" w="med" type="none"/>
          </a:ln>
        </p:spPr>
      </p:cxnSp>
      <p:sp>
        <p:nvSpPr>
          <p:cNvPr id="907" name="Google Shape;907;p58"/>
          <p:cNvSpPr/>
          <p:nvPr/>
        </p:nvSpPr>
        <p:spPr>
          <a:xfrm>
            <a:off x="4046825"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908" name="Google Shape;908;p58"/>
          <p:cNvSpPr/>
          <p:nvPr/>
        </p:nvSpPr>
        <p:spPr>
          <a:xfrm>
            <a:off x="3328050"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909" name="Google Shape;909;p58"/>
          <p:cNvSpPr/>
          <p:nvPr/>
        </p:nvSpPr>
        <p:spPr>
          <a:xfrm rot="5400000">
            <a:off x="2256625" y="43374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8"/>
          <p:cNvSpPr txBox="1"/>
          <p:nvPr>
            <p:ph idx="1" type="body"/>
          </p:nvPr>
        </p:nvSpPr>
        <p:spPr>
          <a:xfrm>
            <a:off x="2478177" y="4319875"/>
            <a:ext cx="16428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ポインタの付け直し</a:t>
            </a:r>
            <a:endParaRPr sz="1000"/>
          </a:p>
        </p:txBody>
      </p:sp>
      <p:cxnSp>
        <p:nvCxnSpPr>
          <p:cNvPr id="911" name="Google Shape;911;p58"/>
          <p:cNvCxnSpPr>
            <a:stCxn id="905" idx="6"/>
            <a:endCxn id="908" idx="2"/>
          </p:cNvCxnSpPr>
          <p:nvPr/>
        </p:nvCxnSpPr>
        <p:spPr>
          <a:xfrm>
            <a:off x="2922125" y="4788849"/>
            <a:ext cx="405900" cy="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58"/>
          <p:cNvCxnSpPr>
            <a:stCxn id="908" idx="6"/>
            <a:endCxn id="907" idx="2"/>
          </p:cNvCxnSpPr>
          <p:nvPr/>
        </p:nvCxnSpPr>
        <p:spPr>
          <a:xfrm>
            <a:off x="3733950" y="4788849"/>
            <a:ext cx="312900" cy="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58"/>
          <p:cNvCxnSpPr>
            <a:stCxn id="879" idx="1"/>
            <a:endCxn id="907" idx="6"/>
          </p:cNvCxnSpPr>
          <p:nvPr/>
        </p:nvCxnSpPr>
        <p:spPr>
          <a:xfrm flipH="1">
            <a:off x="4452675" y="4784792"/>
            <a:ext cx="2417700" cy="4200"/>
          </a:xfrm>
          <a:prstGeom prst="straightConnector1">
            <a:avLst/>
          </a:prstGeom>
          <a:noFill/>
          <a:ln cap="flat" cmpd="sng" w="9525">
            <a:solidFill>
              <a:schemeClr val="dk2"/>
            </a:solidFill>
            <a:prstDash val="solid"/>
            <a:round/>
            <a:headEnd len="med" w="med" type="none"/>
            <a:tailEnd len="med" w="med" type="triangle"/>
          </a:ln>
        </p:spPr>
      </p:cxnSp>
      <p:sp>
        <p:nvSpPr>
          <p:cNvPr id="914" name="Google Shape;914;p58"/>
          <p:cNvSpPr/>
          <p:nvPr/>
        </p:nvSpPr>
        <p:spPr>
          <a:xfrm>
            <a:off x="8054175" y="25987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15" name="Google Shape;915;p58"/>
          <p:cNvCxnSpPr>
            <a:stCxn id="914" idx="1"/>
            <a:endCxn id="885" idx="6"/>
          </p:cNvCxnSpPr>
          <p:nvPr/>
        </p:nvCxnSpPr>
        <p:spPr>
          <a:xfrm rot="10800000">
            <a:off x="2922075" y="2769192"/>
            <a:ext cx="5132100" cy="0"/>
          </a:xfrm>
          <a:prstGeom prst="straightConnector1">
            <a:avLst/>
          </a:prstGeom>
          <a:noFill/>
          <a:ln cap="flat" cmpd="sng" w="9525">
            <a:solidFill>
              <a:schemeClr val="dk2"/>
            </a:solidFill>
            <a:prstDash val="solid"/>
            <a:round/>
            <a:headEnd len="med" w="med" type="none"/>
            <a:tailEnd len="med" w="med" type="triangle"/>
          </a:ln>
        </p:spPr>
      </p:cxnSp>
      <p:sp>
        <p:nvSpPr>
          <p:cNvPr id="916" name="Google Shape;916;p58"/>
          <p:cNvSpPr/>
          <p:nvPr/>
        </p:nvSpPr>
        <p:spPr>
          <a:xfrm>
            <a:off x="8054175" y="32845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17" name="Google Shape;917;p58"/>
          <p:cNvCxnSpPr>
            <a:stCxn id="916" idx="1"/>
            <a:endCxn id="894" idx="6"/>
          </p:cNvCxnSpPr>
          <p:nvPr/>
        </p:nvCxnSpPr>
        <p:spPr>
          <a:xfrm rot="10800000">
            <a:off x="3733875" y="3454992"/>
            <a:ext cx="4320300" cy="0"/>
          </a:xfrm>
          <a:prstGeom prst="straightConnector1">
            <a:avLst/>
          </a:prstGeom>
          <a:noFill/>
          <a:ln cap="flat" cmpd="sng" w="9525">
            <a:solidFill>
              <a:schemeClr val="dk2"/>
            </a:solidFill>
            <a:prstDash val="solid"/>
            <a:round/>
            <a:headEnd len="med" w="med" type="none"/>
            <a:tailEnd len="med" w="med" type="triangle"/>
          </a:ln>
        </p:spPr>
      </p:cxnSp>
      <p:sp>
        <p:nvSpPr>
          <p:cNvPr id="918" name="Google Shape;918;p58"/>
          <p:cNvSpPr/>
          <p:nvPr/>
        </p:nvSpPr>
        <p:spPr>
          <a:xfrm>
            <a:off x="8054175" y="39703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19" name="Google Shape;919;p58"/>
          <p:cNvCxnSpPr>
            <a:stCxn id="918" idx="1"/>
            <a:endCxn id="895" idx="6"/>
          </p:cNvCxnSpPr>
          <p:nvPr/>
        </p:nvCxnSpPr>
        <p:spPr>
          <a:xfrm rot="10800000">
            <a:off x="4452675" y="4140792"/>
            <a:ext cx="3601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5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-i</a:t>
            </a:r>
            <a:endParaRPr/>
          </a:p>
        </p:txBody>
      </p:sp>
      <p:sp>
        <p:nvSpPr>
          <p:cNvPr id="925" name="Google Shape;925;p59"/>
          <p:cNvSpPr txBox="1"/>
          <p:nvPr>
            <p:ph idx="1" type="body"/>
          </p:nvPr>
        </p:nvSpPr>
        <p:spPr>
          <a:xfrm>
            <a:off x="1723175" y="860125"/>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「-i」</a:t>
            </a:r>
            <a:r>
              <a:rPr lang="ja" sz="1200"/>
              <a:t>オプション指定により、</a:t>
            </a:r>
            <a:r>
              <a:rPr lang="ja" sz="1200"/>
              <a:t>積み直す</a:t>
            </a:r>
            <a:r>
              <a:rPr lang="ja" sz="1200"/>
              <a:t>コミット内容をエディタで編集できる。</a:t>
            </a:r>
            <a:endParaRPr sz="1200"/>
          </a:p>
        </p:txBody>
      </p:sp>
      <p:sp>
        <p:nvSpPr>
          <p:cNvPr id="926" name="Google Shape;926;p59"/>
          <p:cNvSpPr/>
          <p:nvPr/>
        </p:nvSpPr>
        <p:spPr>
          <a:xfrm>
            <a:off x="1875650"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27" name="Google Shape;927;p59"/>
          <p:cNvSpPr/>
          <p:nvPr/>
        </p:nvSpPr>
        <p:spPr>
          <a:xfrm>
            <a:off x="2516225"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928" name="Google Shape;928;p59"/>
          <p:cNvSpPr/>
          <p:nvPr/>
        </p:nvSpPr>
        <p:spPr>
          <a:xfrm>
            <a:off x="3328050"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929" name="Google Shape;929;p59"/>
          <p:cNvSpPr/>
          <p:nvPr/>
        </p:nvSpPr>
        <p:spPr>
          <a:xfrm>
            <a:off x="4046825" y="12719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930" name="Google Shape;930;p59"/>
          <p:cNvSpPr/>
          <p:nvPr/>
        </p:nvSpPr>
        <p:spPr>
          <a:xfrm>
            <a:off x="6870375" y="13034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31" name="Google Shape;931;p59"/>
          <p:cNvSpPr/>
          <p:nvPr/>
        </p:nvSpPr>
        <p:spPr>
          <a:xfrm>
            <a:off x="8054075" y="130340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32" name="Google Shape;932;p59"/>
          <p:cNvCxnSpPr>
            <a:stCxn id="926" idx="6"/>
            <a:endCxn id="927" idx="2"/>
          </p:cNvCxnSpPr>
          <p:nvPr/>
        </p:nvCxnSpPr>
        <p:spPr>
          <a:xfrm>
            <a:off x="2281550" y="1473808"/>
            <a:ext cx="2346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59"/>
          <p:cNvCxnSpPr>
            <a:stCxn id="927" idx="6"/>
            <a:endCxn id="928" idx="2"/>
          </p:cNvCxnSpPr>
          <p:nvPr/>
        </p:nvCxnSpPr>
        <p:spPr>
          <a:xfrm>
            <a:off x="2922125" y="14738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59"/>
          <p:cNvCxnSpPr>
            <a:stCxn id="928" idx="6"/>
            <a:endCxn id="929" idx="2"/>
          </p:cNvCxnSpPr>
          <p:nvPr/>
        </p:nvCxnSpPr>
        <p:spPr>
          <a:xfrm>
            <a:off x="3733950" y="14738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59"/>
          <p:cNvCxnSpPr>
            <a:stCxn id="931" idx="1"/>
            <a:endCxn id="930" idx="3"/>
          </p:cNvCxnSpPr>
          <p:nvPr/>
        </p:nvCxnSpPr>
        <p:spPr>
          <a:xfrm rot="10800000">
            <a:off x="7586075" y="147380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936" name="Google Shape;936;p59"/>
          <p:cNvCxnSpPr>
            <a:stCxn id="930" idx="1"/>
            <a:endCxn id="929" idx="6"/>
          </p:cNvCxnSpPr>
          <p:nvPr/>
        </p:nvCxnSpPr>
        <p:spPr>
          <a:xfrm rot="10800000">
            <a:off x="4452675" y="1473800"/>
            <a:ext cx="2417700" cy="0"/>
          </a:xfrm>
          <a:prstGeom prst="straightConnector1">
            <a:avLst/>
          </a:prstGeom>
          <a:noFill/>
          <a:ln cap="flat" cmpd="sng" w="9525">
            <a:solidFill>
              <a:schemeClr val="dk2"/>
            </a:solidFill>
            <a:prstDash val="solid"/>
            <a:round/>
            <a:headEnd len="med" w="med" type="none"/>
            <a:tailEnd len="med" w="med" type="triangle"/>
          </a:ln>
        </p:spPr>
      </p:cxnSp>
      <p:sp>
        <p:nvSpPr>
          <p:cNvPr id="937" name="Google Shape;937;p59"/>
          <p:cNvSpPr txBox="1"/>
          <p:nvPr>
            <p:ph idx="1" type="body"/>
          </p:nvPr>
        </p:nvSpPr>
        <p:spPr>
          <a:xfrm>
            <a:off x="1875500" y="1786424"/>
            <a:ext cx="6956700" cy="444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200">
                <a:solidFill>
                  <a:srgbClr val="FFFFFF"/>
                </a:solidFill>
                <a:latin typeface="Courier New"/>
                <a:ea typeface="Courier New"/>
                <a:cs typeface="Courier New"/>
                <a:sym typeface="Courier New"/>
              </a:rPr>
              <a:t>$ git rebase -i &lt;起点&gt; … 例えばここで「2」のコミットIDを指定</a:t>
            </a:r>
            <a:endParaRPr sz="1200">
              <a:solidFill>
                <a:srgbClr val="FFFFFF"/>
              </a:solidFill>
              <a:latin typeface="Courier New"/>
              <a:ea typeface="Courier New"/>
              <a:cs typeface="Courier New"/>
              <a:sym typeface="Courier New"/>
            </a:endParaRPr>
          </a:p>
        </p:txBody>
      </p:sp>
      <p:sp>
        <p:nvSpPr>
          <p:cNvPr id="938" name="Google Shape;938;p59"/>
          <p:cNvSpPr/>
          <p:nvPr/>
        </p:nvSpPr>
        <p:spPr>
          <a:xfrm>
            <a:off x="6870375" y="4614392"/>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39" name="Google Shape;939;p59"/>
          <p:cNvSpPr/>
          <p:nvPr/>
        </p:nvSpPr>
        <p:spPr>
          <a:xfrm>
            <a:off x="8054075" y="46143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40" name="Google Shape;940;p59"/>
          <p:cNvCxnSpPr>
            <a:stCxn id="939" idx="1"/>
            <a:endCxn id="938" idx="3"/>
          </p:cNvCxnSpPr>
          <p:nvPr/>
        </p:nvCxnSpPr>
        <p:spPr>
          <a:xfrm rot="10800000">
            <a:off x="7586075" y="4784792"/>
            <a:ext cx="468000" cy="0"/>
          </a:xfrm>
          <a:prstGeom prst="straightConnector1">
            <a:avLst/>
          </a:prstGeom>
          <a:noFill/>
          <a:ln cap="flat" cmpd="sng" w="9525">
            <a:solidFill>
              <a:schemeClr val="dk2"/>
            </a:solidFill>
            <a:prstDash val="solid"/>
            <a:round/>
            <a:headEnd len="med" w="med" type="none"/>
            <a:tailEnd len="med" w="med" type="triangle"/>
          </a:ln>
        </p:spPr>
      </p:cxnSp>
      <p:sp>
        <p:nvSpPr>
          <p:cNvPr id="941" name="Google Shape;941;p59"/>
          <p:cNvSpPr/>
          <p:nvPr/>
        </p:nvSpPr>
        <p:spPr>
          <a:xfrm>
            <a:off x="264550" y="192022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9"/>
          <p:cNvSpPr/>
          <p:nvPr/>
        </p:nvSpPr>
        <p:spPr>
          <a:xfrm rot="5400000">
            <a:off x="2104225" y="23562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9"/>
          <p:cNvSpPr txBox="1"/>
          <p:nvPr>
            <p:ph idx="1" type="body"/>
          </p:nvPr>
        </p:nvSpPr>
        <p:spPr>
          <a:xfrm>
            <a:off x="2485175" y="2231725"/>
            <a:ext cx="4972500" cy="4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「2」の起点から</a:t>
            </a:r>
            <a:r>
              <a:rPr lang="ja" sz="1000"/>
              <a:t>積み直すべき「3」「4」のコミットをどのように積み直すかを</a:t>
            </a:r>
            <a:br>
              <a:rPr lang="ja" sz="1000"/>
            </a:br>
            <a:r>
              <a:rPr lang="ja" sz="1000"/>
              <a:t>編集するエディタが開く。</a:t>
            </a:r>
            <a:endParaRPr sz="1000"/>
          </a:p>
        </p:txBody>
      </p:sp>
      <p:sp>
        <p:nvSpPr>
          <p:cNvPr id="944" name="Google Shape;944;p59"/>
          <p:cNvSpPr/>
          <p:nvPr/>
        </p:nvSpPr>
        <p:spPr>
          <a:xfrm>
            <a:off x="1875650"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45" name="Google Shape;945;p59"/>
          <p:cNvSpPr/>
          <p:nvPr/>
        </p:nvSpPr>
        <p:spPr>
          <a:xfrm>
            <a:off x="2516225" y="45869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946" name="Google Shape;946;p59"/>
          <p:cNvCxnSpPr>
            <a:stCxn id="944" idx="6"/>
            <a:endCxn id="945" idx="2"/>
          </p:cNvCxnSpPr>
          <p:nvPr/>
        </p:nvCxnSpPr>
        <p:spPr>
          <a:xfrm>
            <a:off x="2281550" y="4788849"/>
            <a:ext cx="234600" cy="0"/>
          </a:xfrm>
          <a:prstGeom prst="straightConnector1">
            <a:avLst/>
          </a:prstGeom>
          <a:noFill/>
          <a:ln cap="flat" cmpd="sng" w="9525">
            <a:solidFill>
              <a:schemeClr val="dk2"/>
            </a:solidFill>
            <a:prstDash val="solid"/>
            <a:round/>
            <a:headEnd len="med" w="med" type="none"/>
            <a:tailEnd len="med" w="med" type="none"/>
          </a:ln>
        </p:spPr>
      </p:cxnSp>
      <p:sp>
        <p:nvSpPr>
          <p:cNvPr id="947" name="Google Shape;947;p59"/>
          <p:cNvSpPr/>
          <p:nvPr/>
        </p:nvSpPr>
        <p:spPr>
          <a:xfrm>
            <a:off x="4046825" y="4586949"/>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cxnSp>
        <p:nvCxnSpPr>
          <p:cNvPr id="948" name="Google Shape;948;p59"/>
          <p:cNvCxnSpPr>
            <a:stCxn id="945" idx="6"/>
            <a:endCxn id="947" idx="2"/>
          </p:cNvCxnSpPr>
          <p:nvPr/>
        </p:nvCxnSpPr>
        <p:spPr>
          <a:xfrm>
            <a:off x="2922125" y="4788849"/>
            <a:ext cx="1124700" cy="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59"/>
          <p:cNvCxnSpPr>
            <a:stCxn id="938" idx="1"/>
            <a:endCxn id="947" idx="6"/>
          </p:cNvCxnSpPr>
          <p:nvPr/>
        </p:nvCxnSpPr>
        <p:spPr>
          <a:xfrm flipH="1">
            <a:off x="4452675" y="4784792"/>
            <a:ext cx="2417700" cy="4200"/>
          </a:xfrm>
          <a:prstGeom prst="straightConnector1">
            <a:avLst/>
          </a:prstGeom>
          <a:noFill/>
          <a:ln cap="flat" cmpd="sng" w="9525">
            <a:solidFill>
              <a:schemeClr val="dk2"/>
            </a:solidFill>
            <a:prstDash val="solid"/>
            <a:round/>
            <a:headEnd len="med" w="med" type="none"/>
            <a:tailEnd len="med" w="med" type="triangle"/>
          </a:ln>
        </p:spPr>
      </p:cxnSp>
      <p:pic>
        <p:nvPicPr>
          <p:cNvPr id="950" name="Google Shape;950;p59"/>
          <p:cNvPicPr preferRelativeResize="0"/>
          <p:nvPr/>
        </p:nvPicPr>
        <p:blipFill>
          <a:blip r:embed="rId3">
            <a:alphaModFix/>
          </a:blip>
          <a:stretch>
            <a:fillRect/>
          </a:stretch>
        </p:blipFill>
        <p:spPr>
          <a:xfrm>
            <a:off x="1875500" y="2741953"/>
            <a:ext cx="3321826" cy="1482600"/>
          </a:xfrm>
          <a:prstGeom prst="rect">
            <a:avLst/>
          </a:prstGeom>
          <a:noFill/>
          <a:ln>
            <a:noFill/>
          </a:ln>
        </p:spPr>
      </p:pic>
      <p:sp>
        <p:nvSpPr>
          <p:cNvPr id="951" name="Google Shape;951;p59"/>
          <p:cNvSpPr/>
          <p:nvPr/>
        </p:nvSpPr>
        <p:spPr>
          <a:xfrm rot="5400000">
            <a:off x="2104225" y="42612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9"/>
          <p:cNvSpPr txBox="1"/>
          <p:nvPr>
            <p:ph idx="1" type="body"/>
          </p:nvPr>
        </p:nvSpPr>
        <p:spPr>
          <a:xfrm>
            <a:off x="2408975" y="4212925"/>
            <a:ext cx="65481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エディタを終了すると、編集内容に基づきコミット積み直しが行われる。（以下は「3」の行を削除した例）</a:t>
            </a:r>
            <a:endParaRPr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6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の</a:t>
            </a:r>
            <a:r>
              <a:rPr lang="ja"/>
              <a:t>注意点</a:t>
            </a:r>
            <a:endParaRPr/>
          </a:p>
        </p:txBody>
      </p:sp>
      <p:sp>
        <p:nvSpPr>
          <p:cNvPr id="958" name="Google Shape;958;p60"/>
          <p:cNvSpPr txBox="1"/>
          <p:nvPr>
            <p:ph idx="1" type="body"/>
          </p:nvPr>
        </p:nvSpPr>
        <p:spPr>
          <a:xfrm>
            <a:off x="1723175" y="860125"/>
            <a:ext cx="6956700" cy="12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・rebase によるコミットの積み直しの結果、ほとんどの場合</a:t>
            </a:r>
            <a:r>
              <a:rPr b="1" lang="ja" sz="1200"/>
              <a:t>コミットIDが変わる</a:t>
            </a:r>
            <a:r>
              <a:rPr lang="ja" sz="1200"/>
              <a:t>。</a:t>
            </a:r>
            <a:br>
              <a:rPr lang="ja" sz="1200"/>
            </a:br>
            <a:r>
              <a:rPr lang="ja" sz="1200"/>
              <a:t>・そのため、リモートブランチに push 済みのコミット群がある場合、rebase 後の通常 push は失敗することが多い。</a:t>
            </a:r>
            <a:br>
              <a:rPr lang="ja" sz="1200"/>
            </a:br>
            <a:r>
              <a:rPr lang="ja" sz="1200"/>
              <a:t>・多くの場合、</a:t>
            </a:r>
            <a:r>
              <a:rPr b="1" lang="ja" sz="1200"/>
              <a:t>rebase 後の push は「-f」オプションを付けて実行する</a:t>
            </a:r>
            <a:r>
              <a:rPr lang="ja" sz="1200"/>
              <a:t>。</a:t>
            </a:r>
            <a:br>
              <a:rPr lang="ja" sz="1200"/>
            </a:br>
            <a:r>
              <a:rPr lang="ja" sz="1200"/>
              <a:t>・このような性質があるため、</a:t>
            </a:r>
            <a:r>
              <a:rPr b="1" lang="ja" sz="1200"/>
              <a:t>rebase は master ではなくブランチ上で実行する</a:t>
            </a:r>
            <a:r>
              <a:rPr lang="ja" sz="1200"/>
              <a:t>のが一般的。</a:t>
            </a:r>
            <a:endParaRPr sz="1200"/>
          </a:p>
        </p:txBody>
      </p:sp>
      <p:sp>
        <p:nvSpPr>
          <p:cNvPr id="959" name="Google Shape;959;p60"/>
          <p:cNvSpPr/>
          <p:nvPr/>
        </p:nvSpPr>
        <p:spPr>
          <a:xfrm>
            <a:off x="1875650" y="2186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60" name="Google Shape;960;p60"/>
          <p:cNvSpPr/>
          <p:nvPr/>
        </p:nvSpPr>
        <p:spPr>
          <a:xfrm>
            <a:off x="2516225" y="2186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961" name="Google Shape;961;p60"/>
          <p:cNvSpPr/>
          <p:nvPr/>
        </p:nvSpPr>
        <p:spPr>
          <a:xfrm>
            <a:off x="3328050" y="2186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962" name="Google Shape;962;p60"/>
          <p:cNvSpPr/>
          <p:nvPr/>
        </p:nvSpPr>
        <p:spPr>
          <a:xfrm>
            <a:off x="4046825" y="2186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963" name="Google Shape;963;p60"/>
          <p:cNvSpPr/>
          <p:nvPr/>
        </p:nvSpPr>
        <p:spPr>
          <a:xfrm>
            <a:off x="6870375" y="22178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64" name="Google Shape;964;p60"/>
          <p:cNvSpPr/>
          <p:nvPr/>
        </p:nvSpPr>
        <p:spPr>
          <a:xfrm>
            <a:off x="8054075" y="221780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65" name="Google Shape;965;p60"/>
          <p:cNvCxnSpPr>
            <a:stCxn id="959" idx="6"/>
            <a:endCxn id="960" idx="2"/>
          </p:cNvCxnSpPr>
          <p:nvPr/>
        </p:nvCxnSpPr>
        <p:spPr>
          <a:xfrm>
            <a:off x="2281550" y="2388208"/>
            <a:ext cx="234600" cy="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60"/>
          <p:cNvCxnSpPr>
            <a:stCxn id="960" idx="6"/>
            <a:endCxn id="961" idx="2"/>
          </p:cNvCxnSpPr>
          <p:nvPr/>
        </p:nvCxnSpPr>
        <p:spPr>
          <a:xfrm>
            <a:off x="2922125" y="23882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60"/>
          <p:cNvCxnSpPr>
            <a:stCxn id="961" idx="6"/>
            <a:endCxn id="962" idx="2"/>
          </p:cNvCxnSpPr>
          <p:nvPr/>
        </p:nvCxnSpPr>
        <p:spPr>
          <a:xfrm>
            <a:off x="3733950" y="23882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60"/>
          <p:cNvCxnSpPr>
            <a:stCxn id="964" idx="1"/>
            <a:endCxn id="963" idx="3"/>
          </p:cNvCxnSpPr>
          <p:nvPr/>
        </p:nvCxnSpPr>
        <p:spPr>
          <a:xfrm rot="10800000">
            <a:off x="7586075" y="238820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969" name="Google Shape;969;p60"/>
          <p:cNvCxnSpPr>
            <a:stCxn id="963" idx="1"/>
            <a:endCxn id="962" idx="6"/>
          </p:cNvCxnSpPr>
          <p:nvPr/>
        </p:nvCxnSpPr>
        <p:spPr>
          <a:xfrm rot="10800000">
            <a:off x="4452675" y="2388200"/>
            <a:ext cx="2417700" cy="0"/>
          </a:xfrm>
          <a:prstGeom prst="straightConnector1">
            <a:avLst/>
          </a:prstGeom>
          <a:noFill/>
          <a:ln cap="flat" cmpd="sng" w="9525">
            <a:solidFill>
              <a:schemeClr val="dk2"/>
            </a:solidFill>
            <a:prstDash val="solid"/>
            <a:round/>
            <a:headEnd len="med" w="med" type="none"/>
            <a:tailEnd len="med" w="med" type="triangle"/>
          </a:ln>
        </p:spPr>
      </p:cxnSp>
      <p:sp>
        <p:nvSpPr>
          <p:cNvPr id="970" name="Google Shape;970;p60"/>
          <p:cNvSpPr/>
          <p:nvPr/>
        </p:nvSpPr>
        <p:spPr>
          <a:xfrm>
            <a:off x="6870375" y="3242792"/>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sp>
        <p:nvSpPr>
          <p:cNvPr id="971" name="Google Shape;971;p60"/>
          <p:cNvSpPr/>
          <p:nvPr/>
        </p:nvSpPr>
        <p:spPr>
          <a:xfrm>
            <a:off x="8054075" y="32427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72" name="Google Shape;972;p60"/>
          <p:cNvCxnSpPr>
            <a:stCxn id="971" idx="1"/>
            <a:endCxn id="970" idx="3"/>
          </p:cNvCxnSpPr>
          <p:nvPr/>
        </p:nvCxnSpPr>
        <p:spPr>
          <a:xfrm rot="10800000">
            <a:off x="7586075" y="3413192"/>
            <a:ext cx="468000" cy="0"/>
          </a:xfrm>
          <a:prstGeom prst="straightConnector1">
            <a:avLst/>
          </a:prstGeom>
          <a:noFill/>
          <a:ln cap="flat" cmpd="sng" w="9525">
            <a:solidFill>
              <a:schemeClr val="dk2"/>
            </a:solidFill>
            <a:prstDash val="solid"/>
            <a:round/>
            <a:headEnd len="med" w="med" type="none"/>
            <a:tailEnd len="med" w="med" type="triangle"/>
          </a:ln>
        </p:spPr>
      </p:cxnSp>
      <p:sp>
        <p:nvSpPr>
          <p:cNvPr id="973" name="Google Shape;973;p60"/>
          <p:cNvSpPr/>
          <p:nvPr/>
        </p:nvSpPr>
        <p:spPr>
          <a:xfrm>
            <a:off x="264550" y="192022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0"/>
          <p:cNvSpPr/>
          <p:nvPr/>
        </p:nvSpPr>
        <p:spPr>
          <a:xfrm rot="5400000">
            <a:off x="2064625" y="27739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0"/>
          <p:cNvSpPr txBox="1"/>
          <p:nvPr>
            <p:ph idx="1" type="body"/>
          </p:nvPr>
        </p:nvSpPr>
        <p:spPr>
          <a:xfrm>
            <a:off x="2485175" y="2688925"/>
            <a:ext cx="4972500" cy="4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rebase -i（今回は「3」のコミットを削除する）</a:t>
            </a:r>
            <a:endParaRPr sz="1000"/>
          </a:p>
        </p:txBody>
      </p:sp>
      <p:sp>
        <p:nvSpPr>
          <p:cNvPr id="976" name="Google Shape;976;p60"/>
          <p:cNvSpPr/>
          <p:nvPr/>
        </p:nvSpPr>
        <p:spPr>
          <a:xfrm>
            <a:off x="1875650" y="32153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77" name="Google Shape;977;p60"/>
          <p:cNvSpPr/>
          <p:nvPr/>
        </p:nvSpPr>
        <p:spPr>
          <a:xfrm>
            <a:off x="2516225" y="321534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978" name="Google Shape;978;p60"/>
          <p:cNvCxnSpPr>
            <a:stCxn id="976" idx="6"/>
            <a:endCxn id="977" idx="2"/>
          </p:cNvCxnSpPr>
          <p:nvPr/>
        </p:nvCxnSpPr>
        <p:spPr>
          <a:xfrm>
            <a:off x="2281550" y="3417249"/>
            <a:ext cx="234600" cy="0"/>
          </a:xfrm>
          <a:prstGeom prst="straightConnector1">
            <a:avLst/>
          </a:prstGeom>
          <a:noFill/>
          <a:ln cap="flat" cmpd="sng" w="9525">
            <a:solidFill>
              <a:schemeClr val="dk2"/>
            </a:solidFill>
            <a:prstDash val="solid"/>
            <a:round/>
            <a:headEnd len="med" w="med" type="none"/>
            <a:tailEnd len="med" w="med" type="none"/>
          </a:ln>
        </p:spPr>
      </p:cxnSp>
      <p:sp>
        <p:nvSpPr>
          <p:cNvPr id="979" name="Google Shape;979;p60"/>
          <p:cNvSpPr/>
          <p:nvPr/>
        </p:nvSpPr>
        <p:spPr>
          <a:xfrm>
            <a:off x="4046825" y="3215349"/>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cxnSp>
        <p:nvCxnSpPr>
          <p:cNvPr id="980" name="Google Shape;980;p60"/>
          <p:cNvCxnSpPr>
            <a:stCxn id="977" idx="6"/>
            <a:endCxn id="979" idx="2"/>
          </p:cNvCxnSpPr>
          <p:nvPr/>
        </p:nvCxnSpPr>
        <p:spPr>
          <a:xfrm>
            <a:off x="2922125" y="3417249"/>
            <a:ext cx="11247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60"/>
          <p:cNvCxnSpPr>
            <a:stCxn id="970" idx="1"/>
            <a:endCxn id="979" idx="6"/>
          </p:cNvCxnSpPr>
          <p:nvPr/>
        </p:nvCxnSpPr>
        <p:spPr>
          <a:xfrm flipH="1">
            <a:off x="4452675" y="3413192"/>
            <a:ext cx="2417700" cy="4200"/>
          </a:xfrm>
          <a:prstGeom prst="straightConnector1">
            <a:avLst/>
          </a:prstGeom>
          <a:noFill/>
          <a:ln cap="flat" cmpd="sng" w="9525">
            <a:solidFill>
              <a:schemeClr val="dk2"/>
            </a:solidFill>
            <a:prstDash val="solid"/>
            <a:round/>
            <a:headEnd len="med" w="med" type="none"/>
            <a:tailEnd len="med" w="med" type="triangle"/>
          </a:ln>
        </p:spPr>
      </p:cxnSp>
      <p:sp>
        <p:nvSpPr>
          <p:cNvPr id="982" name="Google Shape;982;p60"/>
          <p:cNvSpPr txBox="1"/>
          <p:nvPr>
            <p:ph idx="1" type="body"/>
          </p:nvPr>
        </p:nvSpPr>
        <p:spPr>
          <a:xfrm>
            <a:off x="1875650" y="3863400"/>
            <a:ext cx="70890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この時点で「1」「2</a:t>
            </a:r>
            <a:r>
              <a:rPr lang="ja" sz="1000"/>
              <a:t>」「</a:t>
            </a:r>
            <a:r>
              <a:rPr lang="ja" sz="1000"/>
              <a:t>3</a:t>
            </a:r>
            <a:r>
              <a:rPr lang="ja" sz="1000"/>
              <a:t>」「</a:t>
            </a:r>
            <a:r>
              <a:rPr lang="ja" sz="1000"/>
              <a:t>4</a:t>
            </a:r>
            <a:r>
              <a:rPr lang="ja" sz="1000"/>
              <a:t>」がすべてリモートの master に保管済みの場合、</a:t>
            </a:r>
            <a:br>
              <a:rPr lang="ja" sz="1000"/>
            </a:br>
            <a:r>
              <a:rPr lang="ja" sz="1000"/>
              <a:t>「1」「2」「4'」という新しいコミット群の git push origin master は失敗する。</a:t>
            </a:r>
            <a:br>
              <a:rPr lang="ja" sz="1000"/>
            </a:br>
            <a:r>
              <a:rPr lang="ja" sz="1000"/>
              <a:t>git push origin master -f とすれば push は成功するが、共同作業時の master への force push は一般的にはNG。</a:t>
            </a:r>
            <a:endParaRPr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6" name="Shape 986"/>
        <p:cNvGrpSpPr/>
        <p:nvPr/>
      </p:nvGrpSpPr>
      <p:grpSpPr>
        <a:xfrm>
          <a:off x="0" y="0"/>
          <a:ext cx="0" cy="0"/>
          <a:chOff x="0" y="0"/>
          <a:chExt cx="0" cy="0"/>
        </a:xfrm>
      </p:grpSpPr>
      <p:sp>
        <p:nvSpPr>
          <p:cNvPr id="987" name="Google Shape;987;p6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の注意点</a:t>
            </a:r>
            <a:endParaRPr/>
          </a:p>
        </p:txBody>
      </p:sp>
      <p:sp>
        <p:nvSpPr>
          <p:cNvPr id="988" name="Google Shape;988;p61"/>
          <p:cNvSpPr txBox="1"/>
          <p:nvPr>
            <p:ph idx="1" type="body"/>
          </p:nvPr>
        </p:nvSpPr>
        <p:spPr>
          <a:xfrm>
            <a:off x="1723175" y="860125"/>
            <a:ext cx="6956700" cy="12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・rebase によるコミットの積み直しの結果、ほとんどの場合</a:t>
            </a:r>
            <a:r>
              <a:rPr b="1" lang="ja" sz="1200"/>
              <a:t>コミットIDが変わる</a:t>
            </a:r>
            <a:r>
              <a:rPr lang="ja" sz="1200"/>
              <a:t>。</a:t>
            </a:r>
            <a:br>
              <a:rPr lang="ja" sz="1200"/>
            </a:br>
            <a:r>
              <a:rPr lang="ja" sz="1200"/>
              <a:t>・そのため、リモートブランチに push 済みのコミット群がある場合、rebase 後の通常 push は失敗することが多い。</a:t>
            </a:r>
            <a:br>
              <a:rPr lang="ja" sz="1200"/>
            </a:br>
            <a:r>
              <a:rPr lang="ja" sz="1200"/>
              <a:t>・多くの場合、</a:t>
            </a:r>
            <a:r>
              <a:rPr b="1" lang="ja" sz="1200"/>
              <a:t>rebase 後の push は「-f」オプションを付けて実行する</a:t>
            </a:r>
            <a:r>
              <a:rPr lang="ja" sz="1200"/>
              <a:t>。</a:t>
            </a:r>
            <a:br>
              <a:rPr lang="ja" sz="1200"/>
            </a:br>
            <a:r>
              <a:rPr lang="ja" sz="1200"/>
              <a:t>・このような性質があるため、</a:t>
            </a:r>
            <a:r>
              <a:rPr b="1" lang="ja" sz="1200"/>
              <a:t>rebase は master ではなくブランチ上で実行する</a:t>
            </a:r>
            <a:r>
              <a:rPr lang="ja" sz="1200"/>
              <a:t>のが一般的。</a:t>
            </a:r>
            <a:endParaRPr sz="1200"/>
          </a:p>
        </p:txBody>
      </p:sp>
      <p:sp>
        <p:nvSpPr>
          <p:cNvPr id="989" name="Google Shape;989;p61"/>
          <p:cNvSpPr/>
          <p:nvPr/>
        </p:nvSpPr>
        <p:spPr>
          <a:xfrm>
            <a:off x="264550" y="192022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1"/>
          <p:cNvSpPr/>
          <p:nvPr/>
        </p:nvSpPr>
        <p:spPr>
          <a:xfrm rot="5400000">
            <a:off x="2064625" y="30787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1"/>
          <p:cNvSpPr txBox="1"/>
          <p:nvPr>
            <p:ph idx="1" type="body"/>
          </p:nvPr>
        </p:nvSpPr>
        <p:spPr>
          <a:xfrm>
            <a:off x="2400603" y="3039855"/>
            <a:ext cx="4972500" cy="4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rebase -i（今回は「A」のコミットを削除する）</a:t>
            </a:r>
            <a:endParaRPr sz="1000"/>
          </a:p>
        </p:txBody>
      </p:sp>
      <p:sp>
        <p:nvSpPr>
          <p:cNvPr id="992" name="Google Shape;992;p61"/>
          <p:cNvSpPr txBox="1"/>
          <p:nvPr>
            <p:ph idx="1" type="body"/>
          </p:nvPr>
        </p:nvSpPr>
        <p:spPr>
          <a:xfrm>
            <a:off x="1875575" y="4212925"/>
            <a:ext cx="7089000" cy="82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この時点で「1」「2」「B」がすべてリモートの BranchX に保管済みの場合、</a:t>
            </a:r>
            <a:br>
              <a:rPr lang="ja" sz="1000"/>
            </a:br>
            <a:r>
              <a:rPr lang="ja" sz="1000"/>
              <a:t>「1」「2」「B'」という</a:t>
            </a:r>
            <a:r>
              <a:rPr lang="ja" sz="1000"/>
              <a:t>新しい</a:t>
            </a:r>
            <a:r>
              <a:rPr lang="ja" sz="1000"/>
              <a:t>コミット群の git push origin BranchX は失敗する。</a:t>
            </a:r>
            <a:br>
              <a:rPr lang="ja" sz="1000"/>
            </a:br>
            <a:r>
              <a:rPr lang="ja" sz="1000"/>
              <a:t>git push origin BranchX -f とすれば push は成功する。</a:t>
            </a:r>
            <a:br>
              <a:rPr lang="ja" sz="1000"/>
            </a:br>
            <a:r>
              <a:rPr lang="ja" sz="1000"/>
              <a:t>このようなブランチの force push は共同作業者がいなければ（または合意が取れていれば）問題ない。</a:t>
            </a:r>
            <a:endParaRPr sz="1000"/>
          </a:p>
        </p:txBody>
      </p:sp>
      <p:sp>
        <p:nvSpPr>
          <p:cNvPr id="993" name="Google Shape;993;p61"/>
          <p:cNvSpPr/>
          <p:nvPr/>
        </p:nvSpPr>
        <p:spPr>
          <a:xfrm>
            <a:off x="1875650"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994" name="Google Shape;994;p61"/>
          <p:cNvSpPr/>
          <p:nvPr/>
        </p:nvSpPr>
        <p:spPr>
          <a:xfrm>
            <a:off x="2516225"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995" name="Google Shape;995;p61"/>
          <p:cNvSpPr/>
          <p:nvPr/>
        </p:nvSpPr>
        <p:spPr>
          <a:xfrm>
            <a:off x="3328050"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996" name="Google Shape;996;p61"/>
          <p:cNvSpPr/>
          <p:nvPr/>
        </p:nvSpPr>
        <p:spPr>
          <a:xfrm>
            <a:off x="4046825" y="2567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997" name="Google Shape;997;p61"/>
          <p:cNvSpPr/>
          <p:nvPr/>
        </p:nvSpPr>
        <p:spPr>
          <a:xfrm>
            <a:off x="6870375" y="21416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998" name="Google Shape;998;p61"/>
          <p:cNvSpPr/>
          <p:nvPr/>
        </p:nvSpPr>
        <p:spPr>
          <a:xfrm>
            <a:off x="8054075" y="214160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999" name="Google Shape;999;p61"/>
          <p:cNvCxnSpPr>
            <a:stCxn id="993" idx="6"/>
            <a:endCxn id="994" idx="2"/>
          </p:cNvCxnSpPr>
          <p:nvPr/>
        </p:nvCxnSpPr>
        <p:spPr>
          <a:xfrm>
            <a:off x="2281550" y="2769208"/>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61"/>
          <p:cNvCxnSpPr>
            <a:stCxn id="994" idx="6"/>
            <a:endCxn id="995" idx="2"/>
          </p:cNvCxnSpPr>
          <p:nvPr/>
        </p:nvCxnSpPr>
        <p:spPr>
          <a:xfrm>
            <a:off x="2922125" y="27692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61"/>
          <p:cNvCxnSpPr>
            <a:stCxn id="995" idx="6"/>
            <a:endCxn id="996" idx="2"/>
          </p:cNvCxnSpPr>
          <p:nvPr/>
        </p:nvCxnSpPr>
        <p:spPr>
          <a:xfrm>
            <a:off x="3733950" y="27692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61"/>
          <p:cNvCxnSpPr>
            <a:stCxn id="998" idx="1"/>
            <a:endCxn id="997" idx="3"/>
          </p:cNvCxnSpPr>
          <p:nvPr/>
        </p:nvCxnSpPr>
        <p:spPr>
          <a:xfrm rot="10800000">
            <a:off x="7586075" y="231200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003" name="Google Shape;1003;p61"/>
          <p:cNvCxnSpPr>
            <a:stCxn id="997" idx="1"/>
            <a:endCxn id="1004" idx="6"/>
          </p:cNvCxnSpPr>
          <p:nvPr/>
        </p:nvCxnSpPr>
        <p:spPr>
          <a:xfrm rot="10800000">
            <a:off x="4452675" y="2312000"/>
            <a:ext cx="2417700" cy="0"/>
          </a:xfrm>
          <a:prstGeom prst="straightConnector1">
            <a:avLst/>
          </a:prstGeom>
          <a:noFill/>
          <a:ln cap="flat" cmpd="sng" w="9525">
            <a:solidFill>
              <a:schemeClr val="dk2"/>
            </a:solidFill>
            <a:prstDash val="solid"/>
            <a:round/>
            <a:headEnd len="med" w="med" type="none"/>
            <a:tailEnd len="med" w="med" type="triangle"/>
          </a:ln>
        </p:spPr>
      </p:cxnSp>
      <p:sp>
        <p:nvSpPr>
          <p:cNvPr id="1005" name="Google Shape;1005;p61"/>
          <p:cNvSpPr/>
          <p:nvPr/>
        </p:nvSpPr>
        <p:spPr>
          <a:xfrm>
            <a:off x="3328050" y="21101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004" name="Google Shape;1004;p61"/>
          <p:cNvSpPr/>
          <p:nvPr/>
        </p:nvSpPr>
        <p:spPr>
          <a:xfrm>
            <a:off x="4046825" y="21101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006" name="Google Shape;1006;p61"/>
          <p:cNvCxnSpPr>
            <a:stCxn id="1005" idx="6"/>
            <a:endCxn id="1004" idx="2"/>
          </p:cNvCxnSpPr>
          <p:nvPr/>
        </p:nvCxnSpPr>
        <p:spPr>
          <a:xfrm>
            <a:off x="3733950" y="23120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61"/>
          <p:cNvCxnSpPr>
            <a:stCxn id="994" idx="7"/>
            <a:endCxn id="1005" idx="2"/>
          </p:cNvCxnSpPr>
          <p:nvPr/>
        </p:nvCxnSpPr>
        <p:spPr>
          <a:xfrm flipH="1" rot="10800000">
            <a:off x="2862682" y="2312043"/>
            <a:ext cx="465300" cy="314400"/>
          </a:xfrm>
          <a:prstGeom prst="straightConnector1">
            <a:avLst/>
          </a:prstGeom>
          <a:noFill/>
          <a:ln cap="flat" cmpd="sng" w="9525">
            <a:solidFill>
              <a:schemeClr val="dk2"/>
            </a:solidFill>
            <a:prstDash val="solid"/>
            <a:round/>
            <a:headEnd len="med" w="med" type="none"/>
            <a:tailEnd len="med" w="med" type="none"/>
          </a:ln>
        </p:spPr>
      </p:cxnSp>
      <p:sp>
        <p:nvSpPr>
          <p:cNvPr id="1008" name="Google Shape;1008;p61"/>
          <p:cNvSpPr/>
          <p:nvPr/>
        </p:nvSpPr>
        <p:spPr>
          <a:xfrm>
            <a:off x="1875650" y="38627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009" name="Google Shape;1009;p61"/>
          <p:cNvSpPr/>
          <p:nvPr/>
        </p:nvSpPr>
        <p:spPr>
          <a:xfrm>
            <a:off x="2516225" y="38627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010" name="Google Shape;1010;p61"/>
          <p:cNvSpPr/>
          <p:nvPr/>
        </p:nvSpPr>
        <p:spPr>
          <a:xfrm>
            <a:off x="3328050" y="38627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011" name="Google Shape;1011;p61"/>
          <p:cNvSpPr/>
          <p:nvPr/>
        </p:nvSpPr>
        <p:spPr>
          <a:xfrm>
            <a:off x="4046825" y="38627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012" name="Google Shape;1012;p61"/>
          <p:cNvSpPr/>
          <p:nvPr/>
        </p:nvSpPr>
        <p:spPr>
          <a:xfrm>
            <a:off x="6870375" y="3437000"/>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013" name="Google Shape;1013;p61"/>
          <p:cNvSpPr/>
          <p:nvPr/>
        </p:nvSpPr>
        <p:spPr>
          <a:xfrm>
            <a:off x="8054075" y="343700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14" name="Google Shape;1014;p61"/>
          <p:cNvCxnSpPr>
            <a:stCxn id="1008" idx="6"/>
            <a:endCxn id="1009" idx="2"/>
          </p:cNvCxnSpPr>
          <p:nvPr/>
        </p:nvCxnSpPr>
        <p:spPr>
          <a:xfrm>
            <a:off x="2281550" y="4064608"/>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61"/>
          <p:cNvCxnSpPr>
            <a:stCxn id="1009" idx="6"/>
            <a:endCxn id="1010" idx="2"/>
          </p:cNvCxnSpPr>
          <p:nvPr/>
        </p:nvCxnSpPr>
        <p:spPr>
          <a:xfrm>
            <a:off x="2922125" y="4064608"/>
            <a:ext cx="405900" cy="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61"/>
          <p:cNvCxnSpPr>
            <a:stCxn id="1010" idx="6"/>
            <a:endCxn id="1011" idx="2"/>
          </p:cNvCxnSpPr>
          <p:nvPr/>
        </p:nvCxnSpPr>
        <p:spPr>
          <a:xfrm>
            <a:off x="3733950" y="40646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61"/>
          <p:cNvCxnSpPr>
            <a:stCxn id="1013" idx="1"/>
            <a:endCxn id="1012" idx="3"/>
          </p:cNvCxnSpPr>
          <p:nvPr/>
        </p:nvCxnSpPr>
        <p:spPr>
          <a:xfrm rot="10800000">
            <a:off x="7586075" y="360740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018" name="Google Shape;1018;p61"/>
          <p:cNvCxnSpPr>
            <a:stCxn id="1012" idx="1"/>
            <a:endCxn id="1019" idx="6"/>
          </p:cNvCxnSpPr>
          <p:nvPr/>
        </p:nvCxnSpPr>
        <p:spPr>
          <a:xfrm rot="10800000">
            <a:off x="4452675" y="3607400"/>
            <a:ext cx="2417700" cy="0"/>
          </a:xfrm>
          <a:prstGeom prst="straightConnector1">
            <a:avLst/>
          </a:prstGeom>
          <a:noFill/>
          <a:ln cap="flat" cmpd="sng" w="9525">
            <a:solidFill>
              <a:schemeClr val="dk2"/>
            </a:solidFill>
            <a:prstDash val="solid"/>
            <a:round/>
            <a:headEnd len="med" w="med" type="none"/>
            <a:tailEnd len="med" w="med" type="triangle"/>
          </a:ln>
        </p:spPr>
      </p:cxnSp>
      <p:sp>
        <p:nvSpPr>
          <p:cNvPr id="1019" name="Google Shape;1019;p61"/>
          <p:cNvSpPr/>
          <p:nvPr/>
        </p:nvSpPr>
        <p:spPr>
          <a:xfrm>
            <a:off x="4046825" y="3405508"/>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020" name="Google Shape;1020;p61"/>
          <p:cNvCxnSpPr>
            <a:stCxn id="1009" idx="7"/>
            <a:endCxn id="1019" idx="2"/>
          </p:cNvCxnSpPr>
          <p:nvPr/>
        </p:nvCxnSpPr>
        <p:spPr>
          <a:xfrm flipH="1" rot="10800000">
            <a:off x="2862682" y="3607443"/>
            <a:ext cx="1184100" cy="31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会場案内（茅場町 CO-EDO）</a:t>
            </a:r>
            <a:endParaRPr/>
          </a:p>
        </p:txBody>
      </p:sp>
      <p:sp>
        <p:nvSpPr>
          <p:cNvPr id="89" name="Google Shape;89;p17"/>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・Wi-Fi：受付カードをご覧ください。</a:t>
            </a:r>
            <a:endParaRPr/>
          </a:p>
          <a:p>
            <a:pPr indent="0" lvl="0" marL="0" rtl="0" algn="l">
              <a:spcBef>
                <a:spcPts val="1600"/>
              </a:spcBef>
              <a:spcAft>
                <a:spcPts val="0"/>
              </a:spcAft>
              <a:buNone/>
            </a:pPr>
            <a:r>
              <a:rPr lang="ja"/>
              <a:t>・飲食：常識の範囲であればOKです（ジュースとかパンとか）。</a:t>
            </a:r>
            <a:endParaRPr/>
          </a:p>
          <a:p>
            <a:pPr indent="0" lvl="0" marL="0" rtl="0" algn="l">
              <a:spcBef>
                <a:spcPts val="1600"/>
              </a:spcBef>
              <a:spcAft>
                <a:spcPts val="0"/>
              </a:spcAft>
              <a:buNone/>
            </a:pPr>
            <a:r>
              <a:rPr lang="ja"/>
              <a:t>・お手洗い：エレベータ前にあります。</a:t>
            </a:r>
            <a:br>
              <a:rPr lang="ja"/>
            </a:br>
            <a:r>
              <a:rPr lang="ja"/>
              <a:t>　・5F … 男女兼用</a:t>
            </a:r>
            <a:br>
              <a:rPr lang="ja"/>
            </a:br>
            <a:r>
              <a:rPr lang="ja"/>
              <a:t>　・4F … 女性用</a:t>
            </a:r>
            <a:br>
              <a:rPr lang="ja"/>
            </a:br>
            <a:r>
              <a:rPr lang="ja"/>
              <a:t>　・3F … 男性用</a:t>
            </a:r>
            <a:endParaRPr sz="1600"/>
          </a:p>
          <a:p>
            <a:pPr indent="0" lvl="0" marL="0" rtl="0" algn="l">
              <a:spcBef>
                <a:spcPts val="1600"/>
              </a:spcBef>
              <a:spcAft>
                <a:spcPts val="1600"/>
              </a:spcAft>
              <a:buNone/>
            </a:pPr>
            <a:r>
              <a:t/>
            </a:r>
            <a:endParaRPr sz="1600"/>
          </a:p>
        </p:txBody>
      </p:sp>
      <p:sp>
        <p:nvSpPr>
          <p:cNvPr id="90" name="Google Shape;90;p17"/>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6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今日よく使うコマンド</a:t>
            </a:r>
            <a:endParaRPr/>
          </a:p>
        </p:txBody>
      </p:sp>
      <p:sp>
        <p:nvSpPr>
          <p:cNvPr id="1026" name="Google Shape;1026;p62"/>
          <p:cNvSpPr txBox="1"/>
          <p:nvPr>
            <p:ph idx="1" type="body"/>
          </p:nvPr>
        </p:nvSpPr>
        <p:spPr>
          <a:xfrm>
            <a:off x="1723175" y="1545925"/>
            <a:ext cx="7149300" cy="6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・各 rebase 操作を行う前に、コミット群の状態を図のような形にしておきます。</a:t>
            </a:r>
            <a:br>
              <a:rPr lang="ja" sz="1200"/>
            </a:br>
            <a:r>
              <a:rPr lang="ja" sz="1200"/>
              <a:t>・毎回この形を手動で作るのは大変だと思うので、以下コマンドを丸々コピペして使うと良いです。</a:t>
            </a:r>
            <a:endParaRPr sz="1200"/>
          </a:p>
        </p:txBody>
      </p:sp>
      <p:sp>
        <p:nvSpPr>
          <p:cNvPr id="1027" name="Google Shape;1027;p62"/>
          <p:cNvSpPr/>
          <p:nvPr/>
        </p:nvSpPr>
        <p:spPr>
          <a:xfrm>
            <a:off x="264550" y="192022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2"/>
          <p:cNvSpPr txBox="1"/>
          <p:nvPr>
            <p:ph idx="1" type="body"/>
          </p:nvPr>
        </p:nvSpPr>
        <p:spPr>
          <a:xfrm>
            <a:off x="1875500" y="2186725"/>
            <a:ext cx="6956700" cy="2808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REPOS_NAME=</a:t>
            </a:r>
            <a:r>
              <a:rPr lang="ja" sz="1000">
                <a:solidFill>
                  <a:srgbClr val="FFFFFF"/>
                </a:solidFill>
                <a:latin typeface="Courier New"/>
                <a:ea typeface="Courier New"/>
                <a:cs typeface="Courier New"/>
                <a:sym typeface="Courier New"/>
              </a:rPr>
              <a:t>repos35</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cd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rm -rf $</a:t>
            </a:r>
            <a:r>
              <a:rPr lang="ja" sz="1000">
                <a:solidFill>
                  <a:srgbClr val="FFFFFF"/>
                </a:solidFill>
                <a:latin typeface="Courier New"/>
                <a:ea typeface="Courier New"/>
                <a:cs typeface="Courier New"/>
                <a:sym typeface="Courier New"/>
              </a:rPr>
              <a:t>REPOS_NAME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mkdir </a:t>
            </a:r>
            <a:r>
              <a:rPr lang="ja" sz="1000">
                <a:solidFill>
                  <a:srgbClr val="FFFFFF"/>
                </a:solidFill>
                <a:latin typeface="Courier New"/>
                <a:ea typeface="Courier New"/>
                <a:cs typeface="Courier New"/>
                <a:sym typeface="Courier New"/>
              </a:rPr>
              <a:t>$REPOS_NAME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cd </a:t>
            </a:r>
            <a:r>
              <a:rPr lang="ja" sz="1000">
                <a:solidFill>
                  <a:srgbClr val="FFFFFF"/>
                </a:solidFill>
                <a:latin typeface="Courier New"/>
                <a:ea typeface="Courier New"/>
                <a:cs typeface="Courier New"/>
                <a:sym typeface="Courier New"/>
              </a:rPr>
              <a:t>$REPOS_NAME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git init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1 &gt; 1.txt &amp;&amp; git add . &amp;&amp; git commit -m "1"</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2 &gt; 2.txt &amp;&amp; git add . &amp;&amp; git commit -m "2"</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3 &gt; 3.txt &amp;&amp; git add . &amp;&amp; git commit -m "3"</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4 &gt; 4.txt &amp;&amp; git add . &amp;&amp; git commit -m "4"</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git checkout -b BranchX HEAD~~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A &gt; A.txt &amp;&amp; git add . &amp;&amp; git commit -m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echo B &gt; B.txt &amp;&amp; git add . &amp;&amp; git commit -m "B"</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git log --graph --all --oneline</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1029" name="Google Shape;1029;p62"/>
          <p:cNvSpPr/>
          <p:nvPr/>
        </p:nvSpPr>
        <p:spPr>
          <a:xfrm>
            <a:off x="4085450" y="1134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030" name="Google Shape;1030;p62"/>
          <p:cNvSpPr/>
          <p:nvPr/>
        </p:nvSpPr>
        <p:spPr>
          <a:xfrm>
            <a:off x="4726025" y="1134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031" name="Google Shape;1031;p62"/>
          <p:cNvSpPr/>
          <p:nvPr/>
        </p:nvSpPr>
        <p:spPr>
          <a:xfrm>
            <a:off x="5309250" y="1134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032" name="Google Shape;1032;p62"/>
          <p:cNvSpPr/>
          <p:nvPr/>
        </p:nvSpPr>
        <p:spPr>
          <a:xfrm>
            <a:off x="6028025" y="1134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033" name="Google Shape;1033;p62"/>
          <p:cNvSpPr/>
          <p:nvPr/>
        </p:nvSpPr>
        <p:spPr>
          <a:xfrm>
            <a:off x="6794175" y="7091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034" name="Google Shape;1034;p62"/>
          <p:cNvSpPr/>
          <p:nvPr/>
        </p:nvSpPr>
        <p:spPr>
          <a:xfrm>
            <a:off x="7749275" y="7091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35" name="Google Shape;1035;p62"/>
          <p:cNvCxnSpPr>
            <a:stCxn id="1029" idx="6"/>
            <a:endCxn id="1030" idx="2"/>
          </p:cNvCxnSpPr>
          <p:nvPr/>
        </p:nvCxnSpPr>
        <p:spPr>
          <a:xfrm>
            <a:off x="4491350" y="13367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62"/>
          <p:cNvCxnSpPr>
            <a:stCxn id="1030" idx="6"/>
            <a:endCxn id="1031" idx="2"/>
          </p:cNvCxnSpPr>
          <p:nvPr/>
        </p:nvCxnSpPr>
        <p:spPr>
          <a:xfrm>
            <a:off x="5131925" y="13367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62"/>
          <p:cNvCxnSpPr>
            <a:stCxn id="1031" idx="6"/>
            <a:endCxn id="1032" idx="2"/>
          </p:cNvCxnSpPr>
          <p:nvPr/>
        </p:nvCxnSpPr>
        <p:spPr>
          <a:xfrm>
            <a:off x="5715150" y="1336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62"/>
          <p:cNvCxnSpPr>
            <a:stCxn id="1034" idx="1"/>
            <a:endCxn id="1033" idx="3"/>
          </p:cNvCxnSpPr>
          <p:nvPr/>
        </p:nvCxnSpPr>
        <p:spPr>
          <a:xfrm rot="10800000">
            <a:off x="7509875" y="8795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039" name="Google Shape;1039;p62"/>
          <p:cNvCxnSpPr>
            <a:stCxn id="1033" idx="1"/>
            <a:endCxn id="1040" idx="6"/>
          </p:cNvCxnSpPr>
          <p:nvPr/>
        </p:nvCxnSpPr>
        <p:spPr>
          <a:xfrm rot="10800000">
            <a:off x="6433875" y="8795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041" name="Google Shape;1041;p62"/>
          <p:cNvSpPr/>
          <p:nvPr/>
        </p:nvSpPr>
        <p:spPr>
          <a:xfrm>
            <a:off x="5309250" y="6776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040" name="Google Shape;1040;p62"/>
          <p:cNvSpPr/>
          <p:nvPr/>
        </p:nvSpPr>
        <p:spPr>
          <a:xfrm>
            <a:off x="6028025" y="6776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042" name="Google Shape;1042;p62"/>
          <p:cNvCxnSpPr>
            <a:stCxn id="1041" idx="6"/>
            <a:endCxn id="1040" idx="2"/>
          </p:cNvCxnSpPr>
          <p:nvPr/>
        </p:nvCxnSpPr>
        <p:spPr>
          <a:xfrm>
            <a:off x="5715150" y="8795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62"/>
          <p:cNvCxnSpPr>
            <a:stCxn id="1030" idx="7"/>
            <a:endCxn id="1041" idx="2"/>
          </p:cNvCxnSpPr>
          <p:nvPr/>
        </p:nvCxnSpPr>
        <p:spPr>
          <a:xfrm flipH="1" rot="10800000">
            <a:off x="5072482" y="8796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044" name="Google Shape;1044;p62"/>
          <p:cNvSpPr/>
          <p:nvPr/>
        </p:nvSpPr>
        <p:spPr>
          <a:xfrm>
            <a:off x="6794175" y="1166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045" name="Google Shape;1045;p62"/>
          <p:cNvCxnSpPr>
            <a:stCxn id="1044" idx="1"/>
            <a:endCxn id="1032" idx="6"/>
          </p:cNvCxnSpPr>
          <p:nvPr/>
        </p:nvCxnSpPr>
        <p:spPr>
          <a:xfrm rot="10800000">
            <a:off x="6433875" y="1336777"/>
            <a:ext cx="36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6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rebase</a:t>
            </a:r>
            <a:r>
              <a:rPr lang="ja"/>
              <a:t>実践</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6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コミット削除</a:t>
            </a:r>
            <a:endParaRPr sz="2200"/>
          </a:p>
        </p:txBody>
      </p:sp>
      <p:sp>
        <p:nvSpPr>
          <p:cNvPr id="1056" name="Google Shape;1056;p64"/>
          <p:cNvSpPr txBox="1"/>
          <p:nvPr>
            <p:ph idx="1" type="body"/>
          </p:nvPr>
        </p:nvSpPr>
        <p:spPr>
          <a:xfrm>
            <a:off x="1875500" y="1671775"/>
            <a:ext cx="69567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a:t>
            </a:r>
            <a:r>
              <a:rPr lang="ja" sz="1000">
                <a:solidFill>
                  <a:srgbClr val="FFFFFF"/>
                </a:solidFill>
                <a:latin typeface="Courier New"/>
                <a:ea typeface="Courier New"/>
                <a:cs typeface="Courier New"/>
                <a:sym typeface="Courier New"/>
              </a:rPr>
              <a:t>コミットID</a:t>
            </a:r>
            <a:r>
              <a:rPr lang="ja" sz="1000">
                <a:solidFill>
                  <a:srgbClr val="FFFFFF"/>
                </a:solidFill>
                <a:latin typeface="Courier New"/>
                <a:ea typeface="Courier New"/>
                <a:cs typeface="Courier New"/>
                <a:sym typeface="Courier New"/>
              </a:rPr>
              <a:t>&gt;</a:t>
            </a:r>
            <a:endParaRPr sz="1000">
              <a:solidFill>
                <a:srgbClr val="FFFFFF"/>
              </a:solidFill>
              <a:latin typeface="Courier New"/>
              <a:ea typeface="Courier New"/>
              <a:cs typeface="Courier New"/>
              <a:sym typeface="Courier New"/>
            </a:endParaRPr>
          </a:p>
        </p:txBody>
      </p:sp>
      <p:sp>
        <p:nvSpPr>
          <p:cNvPr id="1057" name="Google Shape;1057;p64"/>
          <p:cNvSpPr/>
          <p:nvPr/>
        </p:nvSpPr>
        <p:spPr>
          <a:xfrm>
            <a:off x="264550" y="2125764"/>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4"/>
          <p:cNvSpPr txBox="1"/>
          <p:nvPr>
            <p:ph idx="1" type="body"/>
          </p:nvPr>
        </p:nvSpPr>
        <p:spPr>
          <a:xfrm>
            <a:off x="1723175" y="1355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a:t>
            </a:r>
            <a:r>
              <a:rPr lang="ja" sz="1000"/>
              <a:t>以下コマンドにより rebase 実行。</a:t>
            </a:r>
            <a:endParaRPr sz="1000"/>
          </a:p>
        </p:txBody>
      </p:sp>
      <p:sp>
        <p:nvSpPr>
          <p:cNvPr id="1059" name="Google Shape;1059;p64"/>
          <p:cNvSpPr txBox="1"/>
          <p:nvPr>
            <p:ph idx="1" type="body"/>
          </p:nvPr>
        </p:nvSpPr>
        <p:spPr>
          <a:xfrm>
            <a:off x="1875500" y="2433775"/>
            <a:ext cx="16920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fc7f90e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060" name="Google Shape;1060;p64"/>
          <p:cNvSpPr txBox="1"/>
          <p:nvPr>
            <p:ph idx="1" type="body"/>
          </p:nvPr>
        </p:nvSpPr>
        <p:spPr>
          <a:xfrm>
            <a:off x="1723175" y="2117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a:t>
            </a:r>
            <a:r>
              <a:rPr lang="ja" sz="1000"/>
              <a:t>エディタが起動するので、「A」のコミット行を削除してテキストを保存＆終了。</a:t>
            </a:r>
            <a:endParaRPr sz="1000"/>
          </a:p>
        </p:txBody>
      </p:sp>
      <p:sp>
        <p:nvSpPr>
          <p:cNvPr id="1061" name="Google Shape;1061;p64"/>
          <p:cNvSpPr txBox="1"/>
          <p:nvPr>
            <p:ph idx="1" type="body"/>
          </p:nvPr>
        </p:nvSpPr>
        <p:spPr>
          <a:xfrm>
            <a:off x="1723175" y="30314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(Step4) rebase が</a:t>
            </a:r>
            <a:r>
              <a:rPr lang="ja" sz="1000"/>
              <a:t>完了したことを確認。(SourceTree でも確認してみると分かりやすいです)</a:t>
            </a:r>
            <a:endParaRPr sz="1000"/>
          </a:p>
        </p:txBody>
      </p:sp>
      <p:sp>
        <p:nvSpPr>
          <p:cNvPr id="1062" name="Google Shape;1062;p64"/>
          <p:cNvSpPr txBox="1"/>
          <p:nvPr>
            <p:ph idx="1" type="body"/>
          </p:nvPr>
        </p:nvSpPr>
        <p:spPr>
          <a:xfrm>
            <a:off x="1875500" y="3348173"/>
            <a:ext cx="6956700" cy="651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Successfully rebased and updated refs/heads/BranchX.</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log</a:t>
            </a:r>
            <a:endParaRPr sz="1000">
              <a:solidFill>
                <a:srgbClr val="FFFFFF"/>
              </a:solidFill>
              <a:latin typeface="Courier New"/>
              <a:ea typeface="Courier New"/>
              <a:cs typeface="Courier New"/>
              <a:sym typeface="Courier New"/>
            </a:endParaRPr>
          </a:p>
        </p:txBody>
      </p:sp>
      <p:sp>
        <p:nvSpPr>
          <p:cNvPr id="1063" name="Google Shape;1063;p64"/>
          <p:cNvSpPr/>
          <p:nvPr/>
        </p:nvSpPr>
        <p:spPr>
          <a:xfrm>
            <a:off x="3708600" y="25614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4"/>
          <p:cNvSpPr txBox="1"/>
          <p:nvPr>
            <p:ph idx="1" type="body"/>
          </p:nvPr>
        </p:nvSpPr>
        <p:spPr>
          <a:xfrm>
            <a:off x="4237700" y="2433775"/>
            <a:ext cx="16920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065" name="Google Shape;1065;p64"/>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066" name="Google Shape;1066;p64"/>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067" name="Google Shape;1067;p64"/>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068" name="Google Shape;1068;p64"/>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069" name="Google Shape;1069;p64"/>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070" name="Google Shape;1070;p64"/>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071" name="Google Shape;1071;p64"/>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72" name="Google Shape;1072;p64"/>
          <p:cNvCxnSpPr>
            <a:stCxn id="1066" idx="6"/>
            <a:endCxn id="1067"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64"/>
          <p:cNvCxnSpPr>
            <a:stCxn id="1067" idx="6"/>
            <a:endCxn id="1068"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64"/>
          <p:cNvCxnSpPr>
            <a:stCxn id="1068" idx="6"/>
            <a:endCxn id="1069"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64"/>
          <p:cNvCxnSpPr>
            <a:stCxn id="1071" idx="1"/>
            <a:endCxn id="1070"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076" name="Google Shape;1076;p64"/>
          <p:cNvCxnSpPr>
            <a:stCxn id="1070" idx="1"/>
            <a:endCxn id="1077"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078" name="Google Shape;1078;p64"/>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077" name="Google Shape;1077;p64"/>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079" name="Google Shape;1079;p64"/>
          <p:cNvCxnSpPr>
            <a:stCxn id="1078" idx="6"/>
            <a:endCxn id="1077"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64"/>
          <p:cNvCxnSpPr>
            <a:stCxn id="1067" idx="7"/>
            <a:endCxn id="1078"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081" name="Google Shape;1081;p64"/>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082" name="Google Shape;1082;p64"/>
          <p:cNvCxnSpPr>
            <a:stCxn id="1081" idx="1"/>
            <a:endCxn id="1069"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083" name="Google Shape;1083;p64"/>
          <p:cNvSpPr/>
          <p:nvPr/>
        </p:nvSpPr>
        <p:spPr>
          <a:xfrm>
            <a:off x="4771250"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084" name="Google Shape;1084;p64"/>
          <p:cNvSpPr/>
          <p:nvPr/>
        </p:nvSpPr>
        <p:spPr>
          <a:xfrm>
            <a:off x="5411825"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085" name="Google Shape;1085;p64"/>
          <p:cNvSpPr/>
          <p:nvPr/>
        </p:nvSpPr>
        <p:spPr>
          <a:xfrm>
            <a:off x="5995050"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086" name="Google Shape;1086;p64"/>
          <p:cNvSpPr/>
          <p:nvPr/>
        </p:nvSpPr>
        <p:spPr>
          <a:xfrm>
            <a:off x="6713825"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087" name="Google Shape;1087;p64"/>
          <p:cNvSpPr/>
          <p:nvPr/>
        </p:nvSpPr>
        <p:spPr>
          <a:xfrm>
            <a:off x="7479975" y="41381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088" name="Google Shape;1088;p64"/>
          <p:cNvSpPr/>
          <p:nvPr/>
        </p:nvSpPr>
        <p:spPr>
          <a:xfrm>
            <a:off x="8435075" y="41381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089" name="Google Shape;1089;p64"/>
          <p:cNvCxnSpPr>
            <a:stCxn id="1083" idx="6"/>
            <a:endCxn id="1084" idx="2"/>
          </p:cNvCxnSpPr>
          <p:nvPr/>
        </p:nvCxnSpPr>
        <p:spPr>
          <a:xfrm>
            <a:off x="5177150" y="47657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64"/>
          <p:cNvCxnSpPr>
            <a:stCxn id="1084" idx="6"/>
            <a:endCxn id="1085" idx="2"/>
          </p:cNvCxnSpPr>
          <p:nvPr/>
        </p:nvCxnSpPr>
        <p:spPr>
          <a:xfrm>
            <a:off x="5817725" y="47657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64"/>
          <p:cNvCxnSpPr>
            <a:stCxn id="1085" idx="6"/>
            <a:endCxn id="1086" idx="2"/>
          </p:cNvCxnSpPr>
          <p:nvPr/>
        </p:nvCxnSpPr>
        <p:spPr>
          <a:xfrm>
            <a:off x="6400950" y="4765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64"/>
          <p:cNvCxnSpPr>
            <a:stCxn id="1088" idx="1"/>
            <a:endCxn id="1087" idx="3"/>
          </p:cNvCxnSpPr>
          <p:nvPr/>
        </p:nvCxnSpPr>
        <p:spPr>
          <a:xfrm rot="10800000">
            <a:off x="8195675" y="43085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093" name="Google Shape;1093;p64"/>
          <p:cNvCxnSpPr>
            <a:stCxn id="1087" idx="1"/>
            <a:endCxn id="1094" idx="6"/>
          </p:cNvCxnSpPr>
          <p:nvPr/>
        </p:nvCxnSpPr>
        <p:spPr>
          <a:xfrm rot="10800000">
            <a:off x="7119675" y="43085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094" name="Google Shape;1094;p64"/>
          <p:cNvSpPr/>
          <p:nvPr/>
        </p:nvSpPr>
        <p:spPr>
          <a:xfrm>
            <a:off x="6713825" y="4106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095" name="Google Shape;1095;p64"/>
          <p:cNvCxnSpPr>
            <a:stCxn id="1084" idx="7"/>
            <a:endCxn id="1094" idx="2"/>
          </p:cNvCxnSpPr>
          <p:nvPr/>
        </p:nvCxnSpPr>
        <p:spPr>
          <a:xfrm flipH="1" rot="10800000">
            <a:off x="5758282" y="4308619"/>
            <a:ext cx="955500" cy="314400"/>
          </a:xfrm>
          <a:prstGeom prst="straightConnector1">
            <a:avLst/>
          </a:prstGeom>
          <a:noFill/>
          <a:ln cap="flat" cmpd="sng" w="9525">
            <a:solidFill>
              <a:schemeClr val="dk2"/>
            </a:solidFill>
            <a:prstDash val="solid"/>
            <a:round/>
            <a:headEnd len="med" w="med" type="none"/>
            <a:tailEnd len="med" w="med" type="none"/>
          </a:ln>
        </p:spPr>
      </p:cxnSp>
      <p:sp>
        <p:nvSpPr>
          <p:cNvPr id="1096" name="Google Shape;1096;p64"/>
          <p:cNvSpPr/>
          <p:nvPr/>
        </p:nvSpPr>
        <p:spPr>
          <a:xfrm>
            <a:off x="7479975" y="4595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097" name="Google Shape;1097;p64"/>
          <p:cNvCxnSpPr>
            <a:stCxn id="1096" idx="1"/>
            <a:endCxn id="1086" idx="6"/>
          </p:cNvCxnSpPr>
          <p:nvPr/>
        </p:nvCxnSpPr>
        <p:spPr>
          <a:xfrm rot="10800000">
            <a:off x="7119675" y="4765777"/>
            <a:ext cx="36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Google Shape;1102;p6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コミット</a:t>
            </a:r>
            <a:r>
              <a:rPr lang="ja" sz="2200"/>
              <a:t>順序入替</a:t>
            </a:r>
            <a:endParaRPr sz="2200"/>
          </a:p>
        </p:txBody>
      </p:sp>
      <p:sp>
        <p:nvSpPr>
          <p:cNvPr id="1103" name="Google Shape;1103;p65"/>
          <p:cNvSpPr txBox="1"/>
          <p:nvPr>
            <p:ph idx="1" type="body"/>
          </p:nvPr>
        </p:nvSpPr>
        <p:spPr>
          <a:xfrm>
            <a:off x="1875500" y="1671775"/>
            <a:ext cx="69567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endParaRPr sz="1000">
              <a:solidFill>
                <a:srgbClr val="FFFFFF"/>
              </a:solidFill>
              <a:latin typeface="Courier New"/>
              <a:ea typeface="Courier New"/>
              <a:cs typeface="Courier New"/>
              <a:sym typeface="Courier New"/>
            </a:endParaRPr>
          </a:p>
        </p:txBody>
      </p:sp>
      <p:sp>
        <p:nvSpPr>
          <p:cNvPr id="1104" name="Google Shape;1104;p65"/>
          <p:cNvSpPr/>
          <p:nvPr/>
        </p:nvSpPr>
        <p:spPr>
          <a:xfrm>
            <a:off x="264550" y="233898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5"/>
          <p:cNvSpPr txBox="1"/>
          <p:nvPr>
            <p:ph idx="1" type="body"/>
          </p:nvPr>
        </p:nvSpPr>
        <p:spPr>
          <a:xfrm>
            <a:off x="1723175" y="1355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以下コマンドにより rebase 実行。</a:t>
            </a:r>
            <a:endParaRPr sz="1000"/>
          </a:p>
        </p:txBody>
      </p:sp>
      <p:sp>
        <p:nvSpPr>
          <p:cNvPr id="1106" name="Google Shape;1106;p65"/>
          <p:cNvSpPr txBox="1"/>
          <p:nvPr>
            <p:ph idx="1" type="body"/>
          </p:nvPr>
        </p:nvSpPr>
        <p:spPr>
          <a:xfrm>
            <a:off x="1723175" y="2117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エディタが起動するので、「A」</a:t>
            </a:r>
            <a:r>
              <a:rPr lang="ja" sz="1000"/>
              <a:t>と「B」の</a:t>
            </a:r>
            <a:r>
              <a:rPr lang="ja" sz="1000"/>
              <a:t>コミット行を</a:t>
            </a:r>
            <a:r>
              <a:rPr lang="ja" sz="1000"/>
              <a:t>入れ替えてテキスト</a:t>
            </a:r>
            <a:r>
              <a:rPr lang="ja" sz="1000"/>
              <a:t>を保存＆終了。</a:t>
            </a:r>
            <a:endParaRPr sz="1000"/>
          </a:p>
        </p:txBody>
      </p:sp>
      <p:sp>
        <p:nvSpPr>
          <p:cNvPr id="1107" name="Google Shape;1107;p65"/>
          <p:cNvSpPr txBox="1"/>
          <p:nvPr>
            <p:ph idx="1" type="body"/>
          </p:nvPr>
        </p:nvSpPr>
        <p:spPr>
          <a:xfrm>
            <a:off x="1723175" y="30314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(Step4) rebase が完了したことを確認。(SourceTree でも確認してみると分かりやすいです)</a:t>
            </a:r>
            <a:endParaRPr sz="1000"/>
          </a:p>
        </p:txBody>
      </p:sp>
      <p:sp>
        <p:nvSpPr>
          <p:cNvPr id="1108" name="Google Shape;1108;p65"/>
          <p:cNvSpPr txBox="1"/>
          <p:nvPr>
            <p:ph idx="1" type="body"/>
          </p:nvPr>
        </p:nvSpPr>
        <p:spPr>
          <a:xfrm>
            <a:off x="1875500" y="3348173"/>
            <a:ext cx="6956700" cy="651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Successfully rebased and updated refs/heads/BranchX.</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log</a:t>
            </a:r>
            <a:endParaRPr sz="1000">
              <a:solidFill>
                <a:srgbClr val="FFFFFF"/>
              </a:solidFill>
              <a:latin typeface="Courier New"/>
              <a:ea typeface="Courier New"/>
              <a:cs typeface="Courier New"/>
              <a:sym typeface="Courier New"/>
            </a:endParaRPr>
          </a:p>
        </p:txBody>
      </p:sp>
      <p:sp>
        <p:nvSpPr>
          <p:cNvPr id="1109" name="Google Shape;1109;p65"/>
          <p:cNvSpPr txBox="1"/>
          <p:nvPr>
            <p:ph idx="1" type="body"/>
          </p:nvPr>
        </p:nvSpPr>
        <p:spPr>
          <a:xfrm>
            <a:off x="1875500" y="2433775"/>
            <a:ext cx="16920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fc7f90e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110" name="Google Shape;1110;p65"/>
          <p:cNvSpPr/>
          <p:nvPr/>
        </p:nvSpPr>
        <p:spPr>
          <a:xfrm>
            <a:off x="3708600" y="25614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txBox="1"/>
          <p:nvPr>
            <p:ph idx="1" type="body"/>
          </p:nvPr>
        </p:nvSpPr>
        <p:spPr>
          <a:xfrm>
            <a:off x="4237700" y="2433775"/>
            <a:ext cx="16920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c0d32ea B</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fc7f90e A</a:t>
            </a:r>
            <a:endParaRPr sz="1000">
              <a:solidFill>
                <a:srgbClr val="FFFFFF"/>
              </a:solidFill>
              <a:latin typeface="Courier New"/>
              <a:ea typeface="Courier New"/>
              <a:cs typeface="Courier New"/>
              <a:sym typeface="Courier New"/>
            </a:endParaRPr>
          </a:p>
        </p:txBody>
      </p:sp>
      <p:sp>
        <p:nvSpPr>
          <p:cNvPr id="1112" name="Google Shape;1112;p65"/>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113" name="Google Shape;1113;p65"/>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114" name="Google Shape;1114;p65"/>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115" name="Google Shape;1115;p65"/>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116" name="Google Shape;1116;p65"/>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117" name="Google Shape;1117;p65"/>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18" name="Google Shape;1118;p65"/>
          <p:cNvCxnSpPr>
            <a:stCxn id="1112" idx="6"/>
            <a:endCxn id="1113"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65"/>
          <p:cNvCxnSpPr>
            <a:stCxn id="1113" idx="6"/>
            <a:endCxn id="1114"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65"/>
          <p:cNvCxnSpPr>
            <a:stCxn id="1114" idx="6"/>
            <a:endCxn id="1115"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65"/>
          <p:cNvCxnSpPr>
            <a:stCxn id="1117" idx="1"/>
            <a:endCxn id="1116"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122" name="Google Shape;1122;p65"/>
          <p:cNvCxnSpPr>
            <a:stCxn id="1116" idx="1"/>
            <a:endCxn id="1123"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24" name="Google Shape;1124;p65"/>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123" name="Google Shape;1123;p65"/>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125" name="Google Shape;1125;p65"/>
          <p:cNvCxnSpPr>
            <a:stCxn id="1124" idx="6"/>
            <a:endCxn id="1123"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65"/>
          <p:cNvCxnSpPr>
            <a:stCxn id="1113" idx="7"/>
            <a:endCxn id="1124"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127" name="Google Shape;1127;p65"/>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128" name="Google Shape;1128;p65"/>
          <p:cNvCxnSpPr>
            <a:stCxn id="1127" idx="1"/>
            <a:endCxn id="1115"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29" name="Google Shape;1129;p65"/>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130" name="Google Shape;1130;p65"/>
          <p:cNvSpPr/>
          <p:nvPr/>
        </p:nvSpPr>
        <p:spPr>
          <a:xfrm>
            <a:off x="4771250"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131" name="Google Shape;1131;p65"/>
          <p:cNvSpPr/>
          <p:nvPr/>
        </p:nvSpPr>
        <p:spPr>
          <a:xfrm>
            <a:off x="5411825"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132" name="Google Shape;1132;p65"/>
          <p:cNvSpPr/>
          <p:nvPr/>
        </p:nvSpPr>
        <p:spPr>
          <a:xfrm>
            <a:off x="5995050"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133" name="Google Shape;1133;p65"/>
          <p:cNvSpPr/>
          <p:nvPr/>
        </p:nvSpPr>
        <p:spPr>
          <a:xfrm>
            <a:off x="6713825" y="4563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134" name="Google Shape;1134;p65"/>
          <p:cNvSpPr/>
          <p:nvPr/>
        </p:nvSpPr>
        <p:spPr>
          <a:xfrm>
            <a:off x="7479975" y="41381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135" name="Google Shape;1135;p65"/>
          <p:cNvSpPr/>
          <p:nvPr/>
        </p:nvSpPr>
        <p:spPr>
          <a:xfrm>
            <a:off x="8435075" y="41381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36" name="Google Shape;1136;p65"/>
          <p:cNvCxnSpPr>
            <a:stCxn id="1130" idx="6"/>
            <a:endCxn id="1131" idx="2"/>
          </p:cNvCxnSpPr>
          <p:nvPr/>
        </p:nvCxnSpPr>
        <p:spPr>
          <a:xfrm>
            <a:off x="5177150" y="47657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65"/>
          <p:cNvCxnSpPr>
            <a:stCxn id="1131" idx="6"/>
            <a:endCxn id="1132" idx="2"/>
          </p:cNvCxnSpPr>
          <p:nvPr/>
        </p:nvCxnSpPr>
        <p:spPr>
          <a:xfrm>
            <a:off x="5817725" y="47657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65"/>
          <p:cNvCxnSpPr>
            <a:stCxn id="1132" idx="6"/>
            <a:endCxn id="1133" idx="2"/>
          </p:cNvCxnSpPr>
          <p:nvPr/>
        </p:nvCxnSpPr>
        <p:spPr>
          <a:xfrm>
            <a:off x="6400950" y="4765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65"/>
          <p:cNvCxnSpPr>
            <a:stCxn id="1135" idx="1"/>
            <a:endCxn id="1134" idx="3"/>
          </p:cNvCxnSpPr>
          <p:nvPr/>
        </p:nvCxnSpPr>
        <p:spPr>
          <a:xfrm rot="10800000">
            <a:off x="8195675" y="43085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140" name="Google Shape;1140;p65"/>
          <p:cNvCxnSpPr>
            <a:stCxn id="1134" idx="1"/>
            <a:endCxn id="1141" idx="6"/>
          </p:cNvCxnSpPr>
          <p:nvPr/>
        </p:nvCxnSpPr>
        <p:spPr>
          <a:xfrm rot="10800000">
            <a:off x="7119675" y="43085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42" name="Google Shape;1142;p65"/>
          <p:cNvSpPr/>
          <p:nvPr/>
        </p:nvSpPr>
        <p:spPr>
          <a:xfrm>
            <a:off x="5995050" y="4106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sp>
        <p:nvSpPr>
          <p:cNvPr id="1141" name="Google Shape;1141;p65"/>
          <p:cNvSpPr/>
          <p:nvPr/>
        </p:nvSpPr>
        <p:spPr>
          <a:xfrm>
            <a:off x="6713825" y="4106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143" name="Google Shape;1143;p65"/>
          <p:cNvCxnSpPr>
            <a:stCxn id="1142" idx="6"/>
            <a:endCxn id="1141" idx="2"/>
          </p:cNvCxnSpPr>
          <p:nvPr/>
        </p:nvCxnSpPr>
        <p:spPr>
          <a:xfrm>
            <a:off x="6400950" y="43085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65"/>
          <p:cNvCxnSpPr>
            <a:stCxn id="1131" idx="7"/>
            <a:endCxn id="1142" idx="2"/>
          </p:cNvCxnSpPr>
          <p:nvPr/>
        </p:nvCxnSpPr>
        <p:spPr>
          <a:xfrm flipH="1" rot="10800000">
            <a:off x="5758282" y="43086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65"/>
          <p:cNvSpPr/>
          <p:nvPr/>
        </p:nvSpPr>
        <p:spPr>
          <a:xfrm>
            <a:off x="7479975" y="4595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146" name="Google Shape;1146;p65"/>
          <p:cNvCxnSpPr>
            <a:stCxn id="1145" idx="1"/>
            <a:endCxn id="1133" idx="6"/>
          </p:cNvCxnSpPr>
          <p:nvPr/>
        </p:nvCxnSpPr>
        <p:spPr>
          <a:xfrm rot="10800000">
            <a:off x="7119675" y="4765777"/>
            <a:ext cx="36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6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コミット</a:t>
            </a:r>
            <a:r>
              <a:rPr lang="ja" sz="2200"/>
              <a:t>メッセージ</a:t>
            </a:r>
            <a:r>
              <a:rPr lang="ja" sz="2200"/>
              <a:t>変更</a:t>
            </a:r>
            <a:endParaRPr sz="2200"/>
          </a:p>
        </p:txBody>
      </p:sp>
      <p:sp>
        <p:nvSpPr>
          <p:cNvPr id="1152" name="Google Shape;1152;p66"/>
          <p:cNvSpPr txBox="1"/>
          <p:nvPr>
            <p:ph idx="1" type="body"/>
          </p:nvPr>
        </p:nvSpPr>
        <p:spPr>
          <a:xfrm>
            <a:off x="3416175" y="1366975"/>
            <a:ext cx="42729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endParaRPr sz="1000">
              <a:solidFill>
                <a:srgbClr val="FFFFFF"/>
              </a:solidFill>
              <a:latin typeface="Courier New"/>
              <a:ea typeface="Courier New"/>
              <a:cs typeface="Courier New"/>
              <a:sym typeface="Courier New"/>
            </a:endParaRPr>
          </a:p>
        </p:txBody>
      </p:sp>
      <p:sp>
        <p:nvSpPr>
          <p:cNvPr id="1153" name="Google Shape;1153;p66"/>
          <p:cNvSpPr/>
          <p:nvPr/>
        </p:nvSpPr>
        <p:spPr>
          <a:xfrm>
            <a:off x="264550" y="254452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6"/>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155" name="Google Shape;1155;p66"/>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156" name="Google Shape;1156;p66"/>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157" name="Google Shape;1157;p66"/>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158" name="Google Shape;1158;p66"/>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159" name="Google Shape;1159;p66"/>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60" name="Google Shape;1160;p66"/>
          <p:cNvCxnSpPr>
            <a:stCxn id="1154" idx="6"/>
            <a:endCxn id="1155"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66"/>
          <p:cNvCxnSpPr>
            <a:stCxn id="1155" idx="6"/>
            <a:endCxn id="1156"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66"/>
          <p:cNvCxnSpPr>
            <a:stCxn id="1156" idx="6"/>
            <a:endCxn id="1157"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66"/>
          <p:cNvCxnSpPr>
            <a:stCxn id="1159" idx="1"/>
            <a:endCxn id="1158"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164" name="Google Shape;1164;p66"/>
          <p:cNvCxnSpPr>
            <a:stCxn id="1158" idx="1"/>
            <a:endCxn id="1165"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66" name="Google Shape;1166;p66"/>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165" name="Google Shape;1165;p66"/>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167" name="Google Shape;1167;p66"/>
          <p:cNvCxnSpPr>
            <a:stCxn id="1166" idx="6"/>
            <a:endCxn id="1165"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66"/>
          <p:cNvCxnSpPr>
            <a:stCxn id="1155" idx="7"/>
            <a:endCxn id="1166"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169" name="Google Shape;1169;p66"/>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170" name="Google Shape;1170;p66"/>
          <p:cNvCxnSpPr>
            <a:stCxn id="1169" idx="1"/>
            <a:endCxn id="1157"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71" name="Google Shape;1171;p66"/>
          <p:cNvSpPr txBox="1"/>
          <p:nvPr>
            <p:ph idx="1" type="body"/>
          </p:nvPr>
        </p:nvSpPr>
        <p:spPr>
          <a:xfrm>
            <a:off x="1723175" y="1278875"/>
            <a:ext cx="18444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rebase -i 実行。</a:t>
            </a:r>
            <a:endParaRPr sz="1000"/>
          </a:p>
        </p:txBody>
      </p:sp>
      <p:sp>
        <p:nvSpPr>
          <p:cNvPr id="1172" name="Google Shape;1172;p66"/>
          <p:cNvSpPr txBox="1"/>
          <p:nvPr>
            <p:ph idx="1" type="body"/>
          </p:nvPr>
        </p:nvSpPr>
        <p:spPr>
          <a:xfrm>
            <a:off x="1723175" y="1736073"/>
            <a:ext cx="3566400" cy="65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エディタが起動される。</a:t>
            </a:r>
            <a:br>
              <a:rPr lang="ja" sz="1000"/>
            </a:br>
            <a:r>
              <a:rPr lang="ja" sz="1000"/>
              <a:t>「A」のコミット行の「pick」を「reword」に変更して</a:t>
            </a:r>
            <a:br>
              <a:rPr lang="ja" sz="1000"/>
            </a:br>
            <a:r>
              <a:rPr lang="ja" sz="1000"/>
              <a:t>テキストを保存＆終了。</a:t>
            </a:r>
            <a:endParaRPr sz="1000"/>
          </a:p>
        </p:txBody>
      </p:sp>
      <p:sp>
        <p:nvSpPr>
          <p:cNvPr id="1173" name="Google Shape;1173;p66"/>
          <p:cNvSpPr txBox="1"/>
          <p:nvPr>
            <p:ph idx="1" type="body"/>
          </p:nvPr>
        </p:nvSpPr>
        <p:spPr>
          <a:xfrm>
            <a:off x="1723175" y="33362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(Step4) rebase が完了したことを確認。(SourceTree でも確認してみると分かりやすいです)</a:t>
            </a:r>
            <a:endParaRPr sz="1000"/>
          </a:p>
        </p:txBody>
      </p:sp>
      <p:sp>
        <p:nvSpPr>
          <p:cNvPr id="1174" name="Google Shape;1174;p66"/>
          <p:cNvSpPr txBox="1"/>
          <p:nvPr>
            <p:ph idx="1" type="body"/>
          </p:nvPr>
        </p:nvSpPr>
        <p:spPr>
          <a:xfrm>
            <a:off x="1875500" y="3652973"/>
            <a:ext cx="6956700" cy="651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-i &lt;「2」のコミットID&gt;</a:t>
            </a:r>
            <a:br>
              <a:rPr lang="ja" sz="800">
                <a:solidFill>
                  <a:srgbClr val="FFFFFF"/>
                </a:solidFill>
                <a:latin typeface="Courier New"/>
                <a:ea typeface="Courier New"/>
                <a:cs typeface="Courier New"/>
                <a:sym typeface="Courier New"/>
              </a:rPr>
            </a:br>
            <a:r>
              <a:rPr b="1" lang="ja" sz="800">
                <a:solidFill>
                  <a:srgbClr val="FFFFFF"/>
                </a:solidFill>
                <a:latin typeface="Courier New"/>
                <a:ea typeface="Courier New"/>
                <a:cs typeface="Courier New"/>
                <a:sym typeface="Courier New"/>
              </a:rPr>
              <a:t>Successfully rebased and updated refs/heads/BranchX.</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
        <p:nvSpPr>
          <p:cNvPr id="1175" name="Google Shape;1175;p66"/>
          <p:cNvSpPr txBox="1"/>
          <p:nvPr>
            <p:ph idx="1" type="body"/>
          </p:nvPr>
        </p:nvSpPr>
        <p:spPr>
          <a:xfrm>
            <a:off x="5289575" y="1840875"/>
            <a:ext cx="13224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fc7f90e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176" name="Google Shape;1176;p66"/>
          <p:cNvSpPr/>
          <p:nvPr/>
        </p:nvSpPr>
        <p:spPr>
          <a:xfrm>
            <a:off x="6776750" y="19252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6"/>
          <p:cNvSpPr txBox="1"/>
          <p:nvPr>
            <p:ph idx="1" type="body"/>
          </p:nvPr>
        </p:nvSpPr>
        <p:spPr>
          <a:xfrm>
            <a:off x="7231400" y="1824175"/>
            <a:ext cx="15165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000">
                <a:solidFill>
                  <a:srgbClr val="FFFFFF"/>
                </a:solidFill>
                <a:latin typeface="Courier New"/>
                <a:ea typeface="Courier New"/>
                <a:cs typeface="Courier New"/>
                <a:sym typeface="Courier New"/>
              </a:rPr>
              <a:t>reword</a:t>
            </a:r>
            <a:r>
              <a:rPr lang="ja" sz="1000">
                <a:solidFill>
                  <a:srgbClr val="FFFFFF"/>
                </a:solidFill>
                <a:latin typeface="Courier New"/>
                <a:ea typeface="Courier New"/>
                <a:cs typeface="Courier New"/>
                <a:sym typeface="Courier New"/>
              </a:rPr>
              <a:t> fc7f90e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178" name="Google Shape;1178;p66"/>
          <p:cNvSpPr txBox="1"/>
          <p:nvPr>
            <p:ph idx="1" type="body"/>
          </p:nvPr>
        </p:nvSpPr>
        <p:spPr>
          <a:xfrm>
            <a:off x="1723175" y="2498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再度エディタが起動される。「A」のコミットメッセージを書き換えてテキストを保存＆終了。</a:t>
            </a:r>
            <a:endParaRPr sz="1000"/>
          </a:p>
        </p:txBody>
      </p:sp>
      <p:sp>
        <p:nvSpPr>
          <p:cNvPr id="1179" name="Google Shape;1179;p66"/>
          <p:cNvSpPr txBox="1"/>
          <p:nvPr>
            <p:ph idx="1" type="body"/>
          </p:nvPr>
        </p:nvSpPr>
        <p:spPr>
          <a:xfrm>
            <a:off x="1875500" y="2814775"/>
            <a:ext cx="3106500" cy="312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A</a:t>
            </a:r>
            <a:endParaRPr sz="800">
              <a:solidFill>
                <a:srgbClr val="FFFFFF"/>
              </a:solidFill>
              <a:latin typeface="Courier New"/>
              <a:ea typeface="Courier New"/>
              <a:cs typeface="Courier New"/>
              <a:sym typeface="Courier New"/>
            </a:endParaRPr>
          </a:p>
        </p:txBody>
      </p:sp>
      <p:sp>
        <p:nvSpPr>
          <p:cNvPr id="1180" name="Google Shape;1180;p66"/>
          <p:cNvSpPr/>
          <p:nvPr/>
        </p:nvSpPr>
        <p:spPr>
          <a:xfrm>
            <a:off x="5093525" y="2817572"/>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6"/>
          <p:cNvSpPr txBox="1"/>
          <p:nvPr>
            <p:ph idx="1" type="body"/>
          </p:nvPr>
        </p:nvSpPr>
        <p:spPr>
          <a:xfrm>
            <a:off x="5533100" y="2814775"/>
            <a:ext cx="3106500" cy="3123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A2</a:t>
            </a:r>
            <a:endParaRPr sz="800">
              <a:solidFill>
                <a:srgbClr val="FFFFFF"/>
              </a:solidFill>
              <a:latin typeface="Courier New"/>
              <a:ea typeface="Courier New"/>
              <a:cs typeface="Courier New"/>
              <a:sym typeface="Courier New"/>
            </a:endParaRPr>
          </a:p>
        </p:txBody>
      </p:sp>
      <p:sp>
        <p:nvSpPr>
          <p:cNvPr id="1182" name="Google Shape;1182;p66"/>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183" name="Google Shape;1183;p66"/>
          <p:cNvSpPr/>
          <p:nvPr/>
        </p:nvSpPr>
        <p:spPr>
          <a:xfrm>
            <a:off x="4771250" y="464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184" name="Google Shape;1184;p66"/>
          <p:cNvSpPr/>
          <p:nvPr/>
        </p:nvSpPr>
        <p:spPr>
          <a:xfrm>
            <a:off x="5411825" y="464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185" name="Google Shape;1185;p66"/>
          <p:cNvSpPr/>
          <p:nvPr/>
        </p:nvSpPr>
        <p:spPr>
          <a:xfrm>
            <a:off x="5995050" y="464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186" name="Google Shape;1186;p66"/>
          <p:cNvSpPr/>
          <p:nvPr/>
        </p:nvSpPr>
        <p:spPr>
          <a:xfrm>
            <a:off x="6713825" y="464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187" name="Google Shape;1187;p66"/>
          <p:cNvSpPr/>
          <p:nvPr/>
        </p:nvSpPr>
        <p:spPr>
          <a:xfrm>
            <a:off x="7479975" y="421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188" name="Google Shape;1188;p66"/>
          <p:cNvSpPr/>
          <p:nvPr/>
        </p:nvSpPr>
        <p:spPr>
          <a:xfrm>
            <a:off x="8435075" y="421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189" name="Google Shape;1189;p66"/>
          <p:cNvCxnSpPr>
            <a:stCxn id="1183" idx="6"/>
            <a:endCxn id="1184" idx="2"/>
          </p:cNvCxnSpPr>
          <p:nvPr/>
        </p:nvCxnSpPr>
        <p:spPr>
          <a:xfrm>
            <a:off x="5177150" y="484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66"/>
          <p:cNvCxnSpPr>
            <a:stCxn id="1184" idx="6"/>
            <a:endCxn id="1185" idx="2"/>
          </p:cNvCxnSpPr>
          <p:nvPr/>
        </p:nvCxnSpPr>
        <p:spPr>
          <a:xfrm>
            <a:off x="5817725" y="484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66"/>
          <p:cNvCxnSpPr>
            <a:stCxn id="1185" idx="6"/>
            <a:endCxn id="1186" idx="2"/>
          </p:cNvCxnSpPr>
          <p:nvPr/>
        </p:nvCxnSpPr>
        <p:spPr>
          <a:xfrm>
            <a:off x="6400950" y="484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66"/>
          <p:cNvCxnSpPr>
            <a:stCxn id="1188" idx="1"/>
            <a:endCxn id="1187" idx="3"/>
          </p:cNvCxnSpPr>
          <p:nvPr/>
        </p:nvCxnSpPr>
        <p:spPr>
          <a:xfrm rot="10800000">
            <a:off x="8195675" y="438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193" name="Google Shape;1193;p66"/>
          <p:cNvCxnSpPr>
            <a:stCxn id="1187" idx="1"/>
            <a:endCxn id="1194" idx="6"/>
          </p:cNvCxnSpPr>
          <p:nvPr/>
        </p:nvCxnSpPr>
        <p:spPr>
          <a:xfrm rot="10800000">
            <a:off x="7119675" y="438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94" name="Google Shape;1194;p66"/>
          <p:cNvSpPr/>
          <p:nvPr/>
        </p:nvSpPr>
        <p:spPr>
          <a:xfrm>
            <a:off x="6713825" y="41828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B'</a:t>
            </a:r>
            <a:endParaRPr sz="600"/>
          </a:p>
        </p:txBody>
      </p:sp>
      <p:cxnSp>
        <p:nvCxnSpPr>
          <p:cNvPr id="1195" name="Google Shape;1195;p66"/>
          <p:cNvCxnSpPr>
            <a:stCxn id="1184" idx="7"/>
            <a:endCxn id="1196" idx="2"/>
          </p:cNvCxnSpPr>
          <p:nvPr/>
        </p:nvCxnSpPr>
        <p:spPr>
          <a:xfrm flipH="1" rot="10800000">
            <a:off x="5758282" y="4384819"/>
            <a:ext cx="239700" cy="314400"/>
          </a:xfrm>
          <a:prstGeom prst="straightConnector1">
            <a:avLst/>
          </a:prstGeom>
          <a:noFill/>
          <a:ln cap="flat" cmpd="sng" w="9525">
            <a:solidFill>
              <a:schemeClr val="dk2"/>
            </a:solidFill>
            <a:prstDash val="solid"/>
            <a:round/>
            <a:headEnd len="med" w="med" type="none"/>
            <a:tailEnd len="med" w="med" type="none"/>
          </a:ln>
        </p:spPr>
      </p:cxnSp>
      <p:sp>
        <p:nvSpPr>
          <p:cNvPr id="1197" name="Google Shape;1197;p66"/>
          <p:cNvSpPr/>
          <p:nvPr/>
        </p:nvSpPr>
        <p:spPr>
          <a:xfrm>
            <a:off x="7479975" y="467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198" name="Google Shape;1198;p66"/>
          <p:cNvCxnSpPr>
            <a:stCxn id="1197" idx="1"/>
            <a:endCxn id="1186" idx="6"/>
          </p:cNvCxnSpPr>
          <p:nvPr/>
        </p:nvCxnSpPr>
        <p:spPr>
          <a:xfrm rot="10800000">
            <a:off x="7119675" y="484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196" name="Google Shape;1196;p66"/>
          <p:cNvSpPr/>
          <p:nvPr/>
        </p:nvSpPr>
        <p:spPr>
          <a:xfrm>
            <a:off x="5998075" y="41828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199" name="Google Shape;1199;p66"/>
          <p:cNvCxnSpPr>
            <a:stCxn id="1196" idx="6"/>
            <a:endCxn id="1194" idx="2"/>
          </p:cNvCxnSpPr>
          <p:nvPr/>
        </p:nvCxnSpPr>
        <p:spPr>
          <a:xfrm>
            <a:off x="6403975" y="4384784"/>
            <a:ext cx="309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6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コミット</a:t>
            </a:r>
            <a:r>
              <a:rPr lang="ja" sz="2200"/>
              <a:t>内容変更</a:t>
            </a:r>
            <a:endParaRPr sz="2200"/>
          </a:p>
        </p:txBody>
      </p:sp>
      <p:sp>
        <p:nvSpPr>
          <p:cNvPr id="1205" name="Google Shape;1205;p67"/>
          <p:cNvSpPr txBox="1"/>
          <p:nvPr>
            <p:ph idx="1" type="body"/>
          </p:nvPr>
        </p:nvSpPr>
        <p:spPr>
          <a:xfrm>
            <a:off x="3416175" y="1366975"/>
            <a:ext cx="42729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endParaRPr sz="1000">
              <a:solidFill>
                <a:srgbClr val="FFFFFF"/>
              </a:solidFill>
              <a:latin typeface="Courier New"/>
              <a:ea typeface="Courier New"/>
              <a:cs typeface="Courier New"/>
              <a:sym typeface="Courier New"/>
            </a:endParaRPr>
          </a:p>
        </p:txBody>
      </p:sp>
      <p:sp>
        <p:nvSpPr>
          <p:cNvPr id="1206" name="Google Shape;1206;p67"/>
          <p:cNvSpPr/>
          <p:nvPr/>
        </p:nvSpPr>
        <p:spPr>
          <a:xfrm>
            <a:off x="264550" y="254452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7"/>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208" name="Google Shape;1208;p67"/>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209" name="Google Shape;1209;p67"/>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210" name="Google Shape;1210;p67"/>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211" name="Google Shape;1211;p67"/>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212" name="Google Shape;1212;p67"/>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13" name="Google Shape;1213;p67"/>
          <p:cNvCxnSpPr>
            <a:stCxn id="1207" idx="6"/>
            <a:endCxn id="1208"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67"/>
          <p:cNvCxnSpPr>
            <a:stCxn id="1208" idx="6"/>
            <a:endCxn id="1209"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67"/>
          <p:cNvCxnSpPr>
            <a:stCxn id="1209" idx="6"/>
            <a:endCxn id="1210"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67"/>
          <p:cNvCxnSpPr>
            <a:stCxn id="1212" idx="1"/>
            <a:endCxn id="1211"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217" name="Google Shape;1217;p67"/>
          <p:cNvCxnSpPr>
            <a:stCxn id="1211" idx="1"/>
            <a:endCxn id="1218"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19" name="Google Shape;1219;p67"/>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218" name="Google Shape;1218;p67"/>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220" name="Google Shape;1220;p67"/>
          <p:cNvCxnSpPr>
            <a:stCxn id="1219" idx="6"/>
            <a:endCxn id="1218"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67"/>
          <p:cNvCxnSpPr>
            <a:stCxn id="1208" idx="7"/>
            <a:endCxn id="1219"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222" name="Google Shape;1222;p67"/>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223" name="Google Shape;1223;p67"/>
          <p:cNvCxnSpPr>
            <a:stCxn id="1222" idx="1"/>
            <a:endCxn id="1210"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24" name="Google Shape;1224;p67"/>
          <p:cNvSpPr txBox="1"/>
          <p:nvPr>
            <p:ph idx="1" type="body"/>
          </p:nvPr>
        </p:nvSpPr>
        <p:spPr>
          <a:xfrm>
            <a:off x="1723175" y="1278875"/>
            <a:ext cx="18444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rebase -i 実行。</a:t>
            </a:r>
            <a:endParaRPr sz="1000"/>
          </a:p>
        </p:txBody>
      </p:sp>
      <p:sp>
        <p:nvSpPr>
          <p:cNvPr id="1225" name="Google Shape;1225;p67"/>
          <p:cNvSpPr txBox="1"/>
          <p:nvPr>
            <p:ph idx="1" type="body"/>
          </p:nvPr>
        </p:nvSpPr>
        <p:spPr>
          <a:xfrm>
            <a:off x="1723175" y="1736073"/>
            <a:ext cx="3566400" cy="65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エディタが起動</a:t>
            </a:r>
            <a:r>
              <a:rPr lang="ja" sz="1000"/>
              <a:t>される。</a:t>
            </a:r>
            <a:br>
              <a:rPr lang="ja" sz="1000"/>
            </a:br>
            <a:r>
              <a:rPr lang="ja" sz="1000"/>
              <a:t>「A」のコミット行の「pick</a:t>
            </a:r>
            <a:r>
              <a:rPr lang="ja" sz="1000"/>
              <a:t>」を「edit」に変更して</a:t>
            </a:r>
            <a:br>
              <a:rPr lang="ja" sz="1000"/>
            </a:br>
            <a:r>
              <a:rPr lang="ja" sz="1000"/>
              <a:t>テキストを保存＆終了。</a:t>
            </a:r>
            <a:endParaRPr sz="1000"/>
          </a:p>
        </p:txBody>
      </p:sp>
      <p:sp>
        <p:nvSpPr>
          <p:cNvPr id="1226" name="Google Shape;1226;p67"/>
          <p:cNvSpPr txBox="1"/>
          <p:nvPr>
            <p:ph idx="1" type="body"/>
          </p:nvPr>
        </p:nvSpPr>
        <p:spPr>
          <a:xfrm>
            <a:off x="1723175" y="4273750"/>
            <a:ext cx="38124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(Step5) rebase の再開。結果確認。</a:t>
            </a:r>
            <a:endParaRPr sz="1000"/>
          </a:p>
        </p:txBody>
      </p:sp>
      <p:sp>
        <p:nvSpPr>
          <p:cNvPr id="1227" name="Google Shape;1227;p67"/>
          <p:cNvSpPr txBox="1"/>
          <p:nvPr>
            <p:ph idx="1" type="body"/>
          </p:nvPr>
        </p:nvSpPr>
        <p:spPr>
          <a:xfrm>
            <a:off x="1875500" y="4567375"/>
            <a:ext cx="69567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800">
                <a:solidFill>
                  <a:srgbClr val="FFFFFF"/>
                </a:solidFill>
                <a:latin typeface="Courier New"/>
                <a:ea typeface="Courier New"/>
                <a:cs typeface="Courier New"/>
                <a:sym typeface="Courier New"/>
              </a:rPr>
              <a:t>$ git rebase --continue</a:t>
            </a:r>
            <a:br>
              <a:rPr b="1" lang="ja" sz="800">
                <a:solidFill>
                  <a:srgbClr val="FFFFFF"/>
                </a:solidFill>
                <a:latin typeface="Courier New"/>
                <a:ea typeface="Courier New"/>
                <a:cs typeface="Courier New"/>
                <a:sym typeface="Courier New"/>
              </a:rPr>
            </a:br>
            <a:r>
              <a:rPr b="1" lang="ja" sz="800">
                <a:solidFill>
                  <a:srgbClr val="FFFFFF"/>
                </a:solidFill>
                <a:latin typeface="Courier New"/>
                <a:ea typeface="Courier New"/>
                <a:cs typeface="Courier New"/>
                <a:sym typeface="Courier New"/>
              </a:rPr>
              <a:t>Successfully rebased and updated refs/heads/BranchX.</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
        <p:nvSpPr>
          <p:cNvPr id="1228" name="Google Shape;1228;p67"/>
          <p:cNvSpPr txBox="1"/>
          <p:nvPr>
            <p:ph idx="1" type="body"/>
          </p:nvPr>
        </p:nvSpPr>
        <p:spPr>
          <a:xfrm>
            <a:off x="5289575" y="1839198"/>
            <a:ext cx="1322400" cy="462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pick fc7f90e 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pick c0d32ea B</a:t>
            </a:r>
            <a:endParaRPr sz="800">
              <a:solidFill>
                <a:srgbClr val="FFFFFF"/>
              </a:solidFill>
              <a:latin typeface="Courier New"/>
              <a:ea typeface="Courier New"/>
              <a:cs typeface="Courier New"/>
              <a:sym typeface="Courier New"/>
            </a:endParaRPr>
          </a:p>
        </p:txBody>
      </p:sp>
      <p:sp>
        <p:nvSpPr>
          <p:cNvPr id="1229" name="Google Shape;1229;p67"/>
          <p:cNvSpPr/>
          <p:nvPr/>
        </p:nvSpPr>
        <p:spPr>
          <a:xfrm>
            <a:off x="6738992" y="1909898"/>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7"/>
          <p:cNvSpPr txBox="1"/>
          <p:nvPr>
            <p:ph idx="1" type="body"/>
          </p:nvPr>
        </p:nvSpPr>
        <p:spPr>
          <a:xfrm>
            <a:off x="7231400" y="1824175"/>
            <a:ext cx="1516500" cy="462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800">
                <a:solidFill>
                  <a:srgbClr val="FFFFFF"/>
                </a:solidFill>
                <a:latin typeface="Courier New"/>
                <a:ea typeface="Courier New"/>
                <a:cs typeface="Courier New"/>
                <a:sym typeface="Courier New"/>
              </a:rPr>
              <a:t>edit</a:t>
            </a:r>
            <a:r>
              <a:rPr lang="ja" sz="800">
                <a:solidFill>
                  <a:srgbClr val="FFFFFF"/>
                </a:solidFill>
                <a:latin typeface="Courier New"/>
                <a:ea typeface="Courier New"/>
                <a:cs typeface="Courier New"/>
                <a:sym typeface="Courier New"/>
              </a:rPr>
              <a:t> fc7f90e 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pick c0d32ea B</a:t>
            </a:r>
            <a:endParaRPr sz="800">
              <a:solidFill>
                <a:srgbClr val="FFFFFF"/>
              </a:solidFill>
              <a:latin typeface="Courier New"/>
              <a:ea typeface="Courier New"/>
              <a:cs typeface="Courier New"/>
              <a:sym typeface="Courier New"/>
            </a:endParaRPr>
          </a:p>
        </p:txBody>
      </p:sp>
      <p:sp>
        <p:nvSpPr>
          <p:cNvPr id="1231" name="Google Shape;1231;p67"/>
          <p:cNvSpPr txBox="1"/>
          <p:nvPr>
            <p:ph idx="1" type="body"/>
          </p:nvPr>
        </p:nvSpPr>
        <p:spPr>
          <a:xfrm>
            <a:off x="1723175" y="2421877"/>
            <a:ext cx="6956700" cy="31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「A」</a:t>
            </a:r>
            <a:r>
              <a:rPr lang="ja" sz="1000"/>
              <a:t>コミットが積み直された直後の状態で rebase が中断されることを確認。</a:t>
            </a:r>
            <a:endParaRPr sz="1000"/>
          </a:p>
        </p:txBody>
      </p:sp>
      <p:sp>
        <p:nvSpPr>
          <p:cNvPr id="1232" name="Google Shape;1232;p67"/>
          <p:cNvSpPr txBox="1"/>
          <p:nvPr>
            <p:ph idx="1" type="body"/>
          </p:nvPr>
        </p:nvSpPr>
        <p:spPr>
          <a:xfrm>
            <a:off x="1875500" y="2738575"/>
            <a:ext cx="35664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FFFFFF"/>
                </a:solidFill>
                <a:latin typeface="Courier New"/>
                <a:ea typeface="Courier New"/>
                <a:cs typeface="Courier New"/>
                <a:sym typeface="Courier New"/>
              </a:rPr>
              <a:t>$ git rebase -i &lt;「2」のコミットID&gt;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Stopped at 5be3244...  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You can amend the commit now, with</a:t>
            </a:r>
            <a:endParaRPr sz="8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800">
              <a:solidFill>
                <a:srgbClr val="FFFFFF"/>
              </a:solidFill>
              <a:latin typeface="Courier New"/>
              <a:ea typeface="Courier New"/>
              <a:cs typeface="Courier New"/>
              <a:sym typeface="Courier New"/>
            </a:endParaRPr>
          </a:p>
        </p:txBody>
      </p:sp>
      <p:sp>
        <p:nvSpPr>
          <p:cNvPr id="1233" name="Google Shape;1233;p67"/>
          <p:cNvSpPr/>
          <p:nvPr/>
        </p:nvSpPr>
        <p:spPr>
          <a:xfrm>
            <a:off x="5724575" y="2809772"/>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7"/>
          <p:cNvSpPr txBox="1"/>
          <p:nvPr>
            <p:ph idx="1" type="body"/>
          </p:nvPr>
        </p:nvSpPr>
        <p:spPr>
          <a:xfrm>
            <a:off x="6296750" y="2738575"/>
            <a:ext cx="2598600" cy="880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rgbClr val="FFFFFF"/>
                </a:solidFill>
                <a:latin typeface="Courier New"/>
                <a:ea typeface="Courier New"/>
                <a:cs typeface="Courier New"/>
                <a:sym typeface="Courier New"/>
              </a:rPr>
              <a:t>$ git log -1</a:t>
            </a:r>
            <a:br>
              <a:rPr lang="ja" sz="700">
                <a:solidFill>
                  <a:srgbClr val="FFFFFF"/>
                </a:solidFill>
                <a:latin typeface="Courier New"/>
                <a:ea typeface="Courier New"/>
                <a:cs typeface="Courier New"/>
                <a:sym typeface="Courier New"/>
              </a:rPr>
            </a:br>
            <a:r>
              <a:rPr lang="ja" sz="700">
                <a:solidFill>
                  <a:srgbClr val="FFFFFF"/>
                </a:solidFill>
                <a:latin typeface="Courier New"/>
                <a:ea typeface="Courier New"/>
                <a:cs typeface="Courier New"/>
                <a:sym typeface="Courier New"/>
              </a:rPr>
              <a:t>commit 5be32448173178c (HEAD)</a:t>
            </a:r>
            <a:br>
              <a:rPr lang="ja" sz="700">
                <a:solidFill>
                  <a:srgbClr val="FFFFFF"/>
                </a:solidFill>
                <a:latin typeface="Courier New"/>
                <a:ea typeface="Courier New"/>
                <a:cs typeface="Courier New"/>
                <a:sym typeface="Courier New"/>
              </a:rPr>
            </a:br>
            <a:r>
              <a:rPr lang="ja" sz="700">
                <a:solidFill>
                  <a:srgbClr val="FFFFFF"/>
                </a:solidFill>
                <a:latin typeface="Courier New"/>
                <a:ea typeface="Courier New"/>
                <a:cs typeface="Courier New"/>
                <a:sym typeface="Courier New"/>
              </a:rPr>
              <a:t>Author: kobake &lt;pg.kobake@gmail.com&gt;</a:t>
            </a:r>
            <a:br>
              <a:rPr lang="ja" sz="700">
                <a:solidFill>
                  <a:srgbClr val="FFFFFF"/>
                </a:solidFill>
                <a:latin typeface="Courier New"/>
                <a:ea typeface="Courier New"/>
                <a:cs typeface="Courier New"/>
                <a:sym typeface="Courier New"/>
              </a:rPr>
            </a:br>
            <a:r>
              <a:rPr lang="ja" sz="700">
                <a:solidFill>
                  <a:srgbClr val="FFFFFF"/>
                </a:solidFill>
                <a:latin typeface="Courier New"/>
                <a:ea typeface="Courier New"/>
                <a:cs typeface="Courier New"/>
                <a:sym typeface="Courier New"/>
              </a:rPr>
              <a:t>Date:   2018-10-14 21:56:59 +0900</a:t>
            </a:r>
            <a:br>
              <a:rPr lang="ja" sz="700">
                <a:solidFill>
                  <a:srgbClr val="FFFFFF"/>
                </a:solidFill>
                <a:latin typeface="Courier New"/>
                <a:ea typeface="Courier New"/>
                <a:cs typeface="Courier New"/>
                <a:sym typeface="Courier New"/>
              </a:rPr>
            </a:br>
            <a:br>
              <a:rPr lang="ja" sz="700">
                <a:solidFill>
                  <a:srgbClr val="FFFFFF"/>
                </a:solidFill>
                <a:latin typeface="Courier New"/>
                <a:ea typeface="Courier New"/>
                <a:cs typeface="Courier New"/>
                <a:sym typeface="Courier New"/>
              </a:rPr>
            </a:br>
            <a:r>
              <a:rPr lang="ja" sz="700">
                <a:solidFill>
                  <a:srgbClr val="FFFFFF"/>
                </a:solidFill>
                <a:latin typeface="Courier New"/>
                <a:ea typeface="Courier New"/>
                <a:cs typeface="Courier New"/>
                <a:sym typeface="Courier New"/>
              </a:rPr>
              <a:t>    A</a:t>
            </a:r>
            <a:endParaRPr sz="7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700">
              <a:solidFill>
                <a:srgbClr val="FFFFFF"/>
              </a:solidFill>
              <a:latin typeface="Courier New"/>
              <a:ea typeface="Courier New"/>
              <a:cs typeface="Courier New"/>
              <a:sym typeface="Courier New"/>
            </a:endParaRPr>
          </a:p>
        </p:txBody>
      </p:sp>
      <p:sp>
        <p:nvSpPr>
          <p:cNvPr id="1235" name="Google Shape;1235;p67"/>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236" name="Google Shape;1236;p67"/>
          <p:cNvSpPr/>
          <p:nvPr/>
        </p:nvSpPr>
        <p:spPr>
          <a:xfrm>
            <a:off x="4771250"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237" name="Google Shape;1237;p67"/>
          <p:cNvSpPr/>
          <p:nvPr/>
        </p:nvSpPr>
        <p:spPr>
          <a:xfrm>
            <a:off x="5411825"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238" name="Google Shape;1238;p67"/>
          <p:cNvSpPr/>
          <p:nvPr/>
        </p:nvSpPr>
        <p:spPr>
          <a:xfrm>
            <a:off x="5995050"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239" name="Google Shape;1239;p67"/>
          <p:cNvSpPr/>
          <p:nvPr/>
        </p:nvSpPr>
        <p:spPr>
          <a:xfrm>
            <a:off x="6713825"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240" name="Google Shape;1240;p67"/>
          <p:cNvSpPr/>
          <p:nvPr/>
        </p:nvSpPr>
        <p:spPr>
          <a:xfrm>
            <a:off x="7479975" y="4290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241" name="Google Shape;1241;p67"/>
          <p:cNvSpPr/>
          <p:nvPr/>
        </p:nvSpPr>
        <p:spPr>
          <a:xfrm>
            <a:off x="8435075" y="42905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42" name="Google Shape;1242;p67"/>
          <p:cNvCxnSpPr>
            <a:stCxn id="1236" idx="6"/>
            <a:endCxn id="1237" idx="2"/>
          </p:cNvCxnSpPr>
          <p:nvPr/>
        </p:nvCxnSpPr>
        <p:spPr>
          <a:xfrm>
            <a:off x="5177150" y="49181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67"/>
          <p:cNvCxnSpPr>
            <a:stCxn id="1237" idx="6"/>
            <a:endCxn id="1238" idx="2"/>
          </p:cNvCxnSpPr>
          <p:nvPr/>
        </p:nvCxnSpPr>
        <p:spPr>
          <a:xfrm>
            <a:off x="5817725" y="49181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67"/>
          <p:cNvCxnSpPr>
            <a:stCxn id="1238" idx="6"/>
            <a:endCxn id="1239" idx="2"/>
          </p:cNvCxnSpPr>
          <p:nvPr/>
        </p:nvCxnSpPr>
        <p:spPr>
          <a:xfrm>
            <a:off x="6400950" y="49181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67"/>
          <p:cNvCxnSpPr>
            <a:stCxn id="1241" idx="1"/>
            <a:endCxn id="1240" idx="3"/>
          </p:cNvCxnSpPr>
          <p:nvPr/>
        </p:nvCxnSpPr>
        <p:spPr>
          <a:xfrm rot="10800000">
            <a:off x="8195675" y="44609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246" name="Google Shape;1246;p67"/>
          <p:cNvCxnSpPr>
            <a:stCxn id="1240" idx="1"/>
            <a:endCxn id="1247" idx="6"/>
          </p:cNvCxnSpPr>
          <p:nvPr/>
        </p:nvCxnSpPr>
        <p:spPr>
          <a:xfrm rot="10800000">
            <a:off x="7119675" y="4460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47" name="Google Shape;1247;p67"/>
          <p:cNvSpPr/>
          <p:nvPr/>
        </p:nvSpPr>
        <p:spPr>
          <a:xfrm>
            <a:off x="6713825" y="42590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B'</a:t>
            </a:r>
            <a:endParaRPr sz="600"/>
          </a:p>
        </p:txBody>
      </p:sp>
      <p:cxnSp>
        <p:nvCxnSpPr>
          <p:cNvPr id="1248" name="Google Shape;1248;p67"/>
          <p:cNvCxnSpPr>
            <a:stCxn id="1237" idx="7"/>
            <a:endCxn id="1249" idx="2"/>
          </p:cNvCxnSpPr>
          <p:nvPr/>
        </p:nvCxnSpPr>
        <p:spPr>
          <a:xfrm flipH="1" rot="10800000">
            <a:off x="5758282" y="4461019"/>
            <a:ext cx="239700" cy="314400"/>
          </a:xfrm>
          <a:prstGeom prst="straightConnector1">
            <a:avLst/>
          </a:prstGeom>
          <a:noFill/>
          <a:ln cap="flat" cmpd="sng" w="9525">
            <a:solidFill>
              <a:schemeClr val="dk2"/>
            </a:solidFill>
            <a:prstDash val="solid"/>
            <a:round/>
            <a:headEnd len="med" w="med" type="none"/>
            <a:tailEnd len="med" w="med" type="none"/>
          </a:ln>
        </p:spPr>
      </p:cxnSp>
      <p:sp>
        <p:nvSpPr>
          <p:cNvPr id="1250" name="Google Shape;1250;p67"/>
          <p:cNvSpPr/>
          <p:nvPr/>
        </p:nvSpPr>
        <p:spPr>
          <a:xfrm>
            <a:off x="7479975" y="47477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251" name="Google Shape;1251;p67"/>
          <p:cNvCxnSpPr>
            <a:stCxn id="1250" idx="1"/>
            <a:endCxn id="1239" idx="6"/>
          </p:cNvCxnSpPr>
          <p:nvPr/>
        </p:nvCxnSpPr>
        <p:spPr>
          <a:xfrm rot="10800000">
            <a:off x="7119675" y="49181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49" name="Google Shape;1249;p67"/>
          <p:cNvSpPr/>
          <p:nvPr/>
        </p:nvSpPr>
        <p:spPr>
          <a:xfrm>
            <a:off x="5998075" y="42590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252" name="Google Shape;1252;p67"/>
          <p:cNvCxnSpPr>
            <a:stCxn id="1249" idx="6"/>
            <a:endCxn id="1247" idx="2"/>
          </p:cNvCxnSpPr>
          <p:nvPr/>
        </p:nvCxnSpPr>
        <p:spPr>
          <a:xfrm>
            <a:off x="6403975" y="4460984"/>
            <a:ext cx="309900" cy="0"/>
          </a:xfrm>
          <a:prstGeom prst="straightConnector1">
            <a:avLst/>
          </a:prstGeom>
          <a:noFill/>
          <a:ln cap="flat" cmpd="sng" w="9525">
            <a:solidFill>
              <a:schemeClr val="dk2"/>
            </a:solidFill>
            <a:prstDash val="solid"/>
            <a:round/>
            <a:headEnd len="med" w="med" type="none"/>
            <a:tailEnd len="med" w="med" type="none"/>
          </a:ln>
        </p:spPr>
      </p:cxnSp>
      <p:sp>
        <p:nvSpPr>
          <p:cNvPr id="1253" name="Google Shape;1253;p67"/>
          <p:cNvSpPr txBox="1"/>
          <p:nvPr>
            <p:ph idx="1" type="body"/>
          </p:nvPr>
        </p:nvSpPr>
        <p:spPr>
          <a:xfrm>
            <a:off x="1723175" y="3359340"/>
            <a:ext cx="38124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(Step4) </a:t>
            </a:r>
            <a:r>
              <a:rPr lang="ja" sz="1000"/>
              <a:t>git commit --amend で「A」の内容書き換え。</a:t>
            </a:r>
            <a:endParaRPr sz="1000"/>
          </a:p>
        </p:txBody>
      </p:sp>
      <p:sp>
        <p:nvSpPr>
          <p:cNvPr id="1254" name="Google Shape;1254;p67"/>
          <p:cNvSpPr txBox="1"/>
          <p:nvPr>
            <p:ph idx="1" type="body"/>
          </p:nvPr>
        </p:nvSpPr>
        <p:spPr>
          <a:xfrm>
            <a:off x="1875500" y="3668352"/>
            <a:ext cx="31065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echo "aaaa" &gt;&gt;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add .</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commit --amend -m "A2"</a:t>
            </a:r>
            <a:endParaRPr sz="800">
              <a:solidFill>
                <a:srgbClr val="FFFFFF"/>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8" name="Shape 1258"/>
        <p:cNvGrpSpPr/>
        <p:nvPr/>
      </p:nvGrpSpPr>
      <p:grpSpPr>
        <a:xfrm>
          <a:off x="0" y="0"/>
          <a:ext cx="0" cy="0"/>
          <a:chOff x="0" y="0"/>
          <a:chExt cx="0" cy="0"/>
        </a:xfrm>
      </p:grpSpPr>
      <p:sp>
        <p:nvSpPr>
          <p:cNvPr id="1259" name="Google Shape;1259;p6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コミット統合</a:t>
            </a:r>
            <a:endParaRPr sz="2200"/>
          </a:p>
        </p:txBody>
      </p:sp>
      <p:sp>
        <p:nvSpPr>
          <p:cNvPr id="1260" name="Google Shape;1260;p68"/>
          <p:cNvSpPr txBox="1"/>
          <p:nvPr>
            <p:ph idx="1" type="body"/>
          </p:nvPr>
        </p:nvSpPr>
        <p:spPr>
          <a:xfrm>
            <a:off x="3416175" y="1366975"/>
            <a:ext cx="42729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rebase -i &lt;「2」のコミットID&gt;</a:t>
            </a:r>
            <a:endParaRPr sz="1000">
              <a:solidFill>
                <a:srgbClr val="FFFFFF"/>
              </a:solidFill>
              <a:latin typeface="Courier New"/>
              <a:ea typeface="Courier New"/>
              <a:cs typeface="Courier New"/>
              <a:sym typeface="Courier New"/>
            </a:endParaRPr>
          </a:p>
        </p:txBody>
      </p:sp>
      <p:sp>
        <p:nvSpPr>
          <p:cNvPr id="1261" name="Google Shape;1261;p68"/>
          <p:cNvSpPr/>
          <p:nvPr/>
        </p:nvSpPr>
        <p:spPr>
          <a:xfrm>
            <a:off x="264550" y="275005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8"/>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263" name="Google Shape;1263;p68"/>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264" name="Google Shape;1264;p68"/>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265" name="Google Shape;1265;p68"/>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266" name="Google Shape;1266;p68"/>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267" name="Google Shape;1267;p68"/>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68" name="Google Shape;1268;p68"/>
          <p:cNvCxnSpPr>
            <a:stCxn id="1262" idx="6"/>
            <a:endCxn id="1263"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68"/>
          <p:cNvCxnSpPr>
            <a:stCxn id="1263" idx="6"/>
            <a:endCxn id="1264"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68"/>
          <p:cNvCxnSpPr>
            <a:stCxn id="1264" idx="6"/>
            <a:endCxn id="1265"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68"/>
          <p:cNvCxnSpPr>
            <a:stCxn id="1267" idx="1"/>
            <a:endCxn id="1266"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272" name="Google Shape;1272;p68"/>
          <p:cNvCxnSpPr>
            <a:stCxn id="1266" idx="1"/>
            <a:endCxn id="1273"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74" name="Google Shape;1274;p68"/>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273" name="Google Shape;1273;p68"/>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275" name="Google Shape;1275;p68"/>
          <p:cNvCxnSpPr>
            <a:stCxn id="1274" idx="6"/>
            <a:endCxn id="1273"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68"/>
          <p:cNvCxnSpPr>
            <a:stCxn id="1263" idx="7"/>
            <a:endCxn id="1274"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277" name="Google Shape;1277;p68"/>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278" name="Google Shape;1278;p68"/>
          <p:cNvCxnSpPr>
            <a:stCxn id="1277" idx="1"/>
            <a:endCxn id="1265"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279" name="Google Shape;1279;p68"/>
          <p:cNvSpPr txBox="1"/>
          <p:nvPr>
            <p:ph idx="1" type="body"/>
          </p:nvPr>
        </p:nvSpPr>
        <p:spPr>
          <a:xfrm>
            <a:off x="1723175" y="1278875"/>
            <a:ext cx="18444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rebase -i 実行。</a:t>
            </a:r>
            <a:endParaRPr sz="1000"/>
          </a:p>
        </p:txBody>
      </p:sp>
      <p:sp>
        <p:nvSpPr>
          <p:cNvPr id="1280" name="Google Shape;1280;p68"/>
          <p:cNvSpPr txBox="1"/>
          <p:nvPr>
            <p:ph idx="1" type="body"/>
          </p:nvPr>
        </p:nvSpPr>
        <p:spPr>
          <a:xfrm>
            <a:off x="1723175" y="1736073"/>
            <a:ext cx="3566400" cy="65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エディタが起動される。</a:t>
            </a:r>
            <a:br>
              <a:rPr lang="ja" sz="1000"/>
            </a:br>
            <a:r>
              <a:rPr lang="ja" sz="1000"/>
              <a:t>「B」のコミット行の「pick」を「squash」に変更して</a:t>
            </a:r>
            <a:br>
              <a:rPr lang="ja" sz="1000"/>
            </a:br>
            <a:r>
              <a:rPr lang="ja" sz="1000"/>
              <a:t>テキストを保存＆終了。</a:t>
            </a:r>
            <a:endParaRPr sz="1000"/>
          </a:p>
        </p:txBody>
      </p:sp>
      <p:sp>
        <p:nvSpPr>
          <p:cNvPr id="1281" name="Google Shape;1281;p68"/>
          <p:cNvSpPr txBox="1"/>
          <p:nvPr>
            <p:ph idx="1" type="body"/>
          </p:nvPr>
        </p:nvSpPr>
        <p:spPr>
          <a:xfrm>
            <a:off x="1723175" y="41744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(Step4) rebase が完了したことを確認。</a:t>
            </a:r>
            <a:endParaRPr sz="1000"/>
          </a:p>
        </p:txBody>
      </p:sp>
      <p:sp>
        <p:nvSpPr>
          <p:cNvPr id="1282" name="Google Shape;1282;p68"/>
          <p:cNvSpPr txBox="1"/>
          <p:nvPr>
            <p:ph idx="1" type="body"/>
          </p:nvPr>
        </p:nvSpPr>
        <p:spPr>
          <a:xfrm>
            <a:off x="1875500" y="4414973"/>
            <a:ext cx="6956700" cy="651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-i &lt;「2」のコミットID&gt;</a:t>
            </a:r>
            <a:br>
              <a:rPr lang="ja" sz="800">
                <a:solidFill>
                  <a:srgbClr val="FFFFFF"/>
                </a:solidFill>
                <a:latin typeface="Courier New"/>
                <a:ea typeface="Courier New"/>
                <a:cs typeface="Courier New"/>
                <a:sym typeface="Courier New"/>
              </a:rPr>
            </a:br>
            <a:r>
              <a:rPr b="1" lang="ja" sz="800">
                <a:solidFill>
                  <a:srgbClr val="FFFFFF"/>
                </a:solidFill>
                <a:latin typeface="Courier New"/>
                <a:ea typeface="Courier New"/>
                <a:cs typeface="Courier New"/>
                <a:sym typeface="Courier New"/>
              </a:rPr>
              <a:t>Successfully rebased and updated refs/heads/BranchX.</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
        <p:nvSpPr>
          <p:cNvPr id="1283" name="Google Shape;1283;p68"/>
          <p:cNvSpPr txBox="1"/>
          <p:nvPr>
            <p:ph idx="1" type="body"/>
          </p:nvPr>
        </p:nvSpPr>
        <p:spPr>
          <a:xfrm>
            <a:off x="5289575" y="1840875"/>
            <a:ext cx="13224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fc7f90e 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pick c0d32ea B</a:t>
            </a:r>
            <a:endParaRPr sz="1000">
              <a:solidFill>
                <a:srgbClr val="FFFFFF"/>
              </a:solidFill>
              <a:latin typeface="Courier New"/>
              <a:ea typeface="Courier New"/>
              <a:cs typeface="Courier New"/>
              <a:sym typeface="Courier New"/>
            </a:endParaRPr>
          </a:p>
        </p:txBody>
      </p:sp>
      <p:sp>
        <p:nvSpPr>
          <p:cNvPr id="1284" name="Google Shape;1284;p68"/>
          <p:cNvSpPr/>
          <p:nvPr/>
        </p:nvSpPr>
        <p:spPr>
          <a:xfrm>
            <a:off x="6776750" y="19252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8"/>
          <p:cNvSpPr txBox="1"/>
          <p:nvPr>
            <p:ph idx="1" type="body"/>
          </p:nvPr>
        </p:nvSpPr>
        <p:spPr>
          <a:xfrm>
            <a:off x="7231400" y="1824175"/>
            <a:ext cx="1516500" cy="5145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pick fc7f90e A</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squash</a:t>
            </a:r>
            <a:r>
              <a:rPr lang="ja" sz="1000">
                <a:solidFill>
                  <a:srgbClr val="FFFFFF"/>
                </a:solidFill>
                <a:latin typeface="Courier New"/>
                <a:ea typeface="Courier New"/>
                <a:cs typeface="Courier New"/>
                <a:sym typeface="Courier New"/>
              </a:rPr>
              <a:t> c0d32ea B</a:t>
            </a:r>
            <a:endParaRPr sz="1000">
              <a:solidFill>
                <a:srgbClr val="FFFFFF"/>
              </a:solidFill>
              <a:latin typeface="Courier New"/>
              <a:ea typeface="Courier New"/>
              <a:cs typeface="Courier New"/>
              <a:sym typeface="Courier New"/>
            </a:endParaRPr>
          </a:p>
        </p:txBody>
      </p:sp>
      <p:sp>
        <p:nvSpPr>
          <p:cNvPr id="1286" name="Google Shape;1286;p68"/>
          <p:cNvSpPr txBox="1"/>
          <p:nvPr>
            <p:ph idx="1" type="body"/>
          </p:nvPr>
        </p:nvSpPr>
        <p:spPr>
          <a:xfrm>
            <a:off x="1723175" y="2498083"/>
            <a:ext cx="6956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再度エディタが起動される。「A」「B」をまとめたコミットメッセージを入力してテキストを保存＆終了。</a:t>
            </a:r>
            <a:endParaRPr sz="1000"/>
          </a:p>
        </p:txBody>
      </p:sp>
      <p:sp>
        <p:nvSpPr>
          <p:cNvPr id="1287" name="Google Shape;1287;p68"/>
          <p:cNvSpPr txBox="1"/>
          <p:nvPr>
            <p:ph idx="1" type="body"/>
          </p:nvPr>
        </p:nvSpPr>
        <p:spPr>
          <a:xfrm>
            <a:off x="1875500" y="2814775"/>
            <a:ext cx="3106500" cy="1303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This is a combination of 2 commits.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This is the 1st commit message:</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This is the commit message #2:</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B</a:t>
            </a:r>
            <a:endParaRPr sz="800">
              <a:solidFill>
                <a:srgbClr val="FFFFFF"/>
              </a:solidFill>
              <a:latin typeface="Courier New"/>
              <a:ea typeface="Courier New"/>
              <a:cs typeface="Courier New"/>
              <a:sym typeface="Courier New"/>
            </a:endParaRPr>
          </a:p>
        </p:txBody>
      </p:sp>
      <p:sp>
        <p:nvSpPr>
          <p:cNvPr id="1288" name="Google Shape;1288;p68"/>
          <p:cNvSpPr/>
          <p:nvPr/>
        </p:nvSpPr>
        <p:spPr>
          <a:xfrm>
            <a:off x="5093525" y="2993037"/>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8"/>
          <p:cNvSpPr txBox="1"/>
          <p:nvPr>
            <p:ph idx="1" type="body"/>
          </p:nvPr>
        </p:nvSpPr>
        <p:spPr>
          <a:xfrm>
            <a:off x="5533100" y="2814775"/>
            <a:ext cx="3106500" cy="79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This is a combination of 2 commits.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This is the 1st commit message:</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 and B</a:t>
            </a:r>
            <a:endParaRPr sz="800">
              <a:solidFill>
                <a:srgbClr val="FFFFFF"/>
              </a:solidFill>
              <a:latin typeface="Courier New"/>
              <a:ea typeface="Courier New"/>
              <a:cs typeface="Courier New"/>
              <a:sym typeface="Courier New"/>
            </a:endParaRPr>
          </a:p>
        </p:txBody>
      </p:sp>
      <p:sp>
        <p:nvSpPr>
          <p:cNvPr id="1290" name="Google Shape;1290;p68"/>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291" name="Google Shape;1291;p68"/>
          <p:cNvSpPr/>
          <p:nvPr/>
        </p:nvSpPr>
        <p:spPr>
          <a:xfrm>
            <a:off x="4771250"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292" name="Google Shape;1292;p68"/>
          <p:cNvSpPr/>
          <p:nvPr/>
        </p:nvSpPr>
        <p:spPr>
          <a:xfrm>
            <a:off x="5411825"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293" name="Google Shape;1293;p68"/>
          <p:cNvSpPr/>
          <p:nvPr/>
        </p:nvSpPr>
        <p:spPr>
          <a:xfrm>
            <a:off x="5995050"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294" name="Google Shape;1294;p68"/>
          <p:cNvSpPr/>
          <p:nvPr/>
        </p:nvSpPr>
        <p:spPr>
          <a:xfrm>
            <a:off x="6713825" y="47162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295" name="Google Shape;1295;p68"/>
          <p:cNvSpPr/>
          <p:nvPr/>
        </p:nvSpPr>
        <p:spPr>
          <a:xfrm>
            <a:off x="7479975" y="4290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296" name="Google Shape;1296;p68"/>
          <p:cNvSpPr/>
          <p:nvPr/>
        </p:nvSpPr>
        <p:spPr>
          <a:xfrm>
            <a:off x="8435075" y="42905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297" name="Google Shape;1297;p68"/>
          <p:cNvCxnSpPr>
            <a:stCxn id="1291" idx="6"/>
            <a:endCxn id="1292" idx="2"/>
          </p:cNvCxnSpPr>
          <p:nvPr/>
        </p:nvCxnSpPr>
        <p:spPr>
          <a:xfrm>
            <a:off x="5177150" y="49181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68"/>
          <p:cNvCxnSpPr>
            <a:stCxn id="1292" idx="6"/>
            <a:endCxn id="1293" idx="2"/>
          </p:cNvCxnSpPr>
          <p:nvPr/>
        </p:nvCxnSpPr>
        <p:spPr>
          <a:xfrm>
            <a:off x="5817725" y="49181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68"/>
          <p:cNvCxnSpPr>
            <a:stCxn id="1293" idx="6"/>
            <a:endCxn id="1294" idx="2"/>
          </p:cNvCxnSpPr>
          <p:nvPr/>
        </p:nvCxnSpPr>
        <p:spPr>
          <a:xfrm>
            <a:off x="6400950" y="49181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68"/>
          <p:cNvCxnSpPr>
            <a:stCxn id="1296" idx="1"/>
            <a:endCxn id="1295" idx="3"/>
          </p:cNvCxnSpPr>
          <p:nvPr/>
        </p:nvCxnSpPr>
        <p:spPr>
          <a:xfrm rot="10800000">
            <a:off x="8195675" y="44609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301" name="Google Shape;1301;p68"/>
          <p:cNvCxnSpPr>
            <a:stCxn id="1295" idx="1"/>
            <a:endCxn id="1302" idx="6"/>
          </p:cNvCxnSpPr>
          <p:nvPr/>
        </p:nvCxnSpPr>
        <p:spPr>
          <a:xfrm rot="10800000">
            <a:off x="7119675" y="4460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302" name="Google Shape;1302;p68"/>
          <p:cNvSpPr/>
          <p:nvPr/>
        </p:nvSpPr>
        <p:spPr>
          <a:xfrm>
            <a:off x="6713825" y="42590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AB</a:t>
            </a:r>
            <a:endParaRPr sz="600"/>
          </a:p>
        </p:txBody>
      </p:sp>
      <p:cxnSp>
        <p:nvCxnSpPr>
          <p:cNvPr id="1303" name="Google Shape;1303;p68"/>
          <p:cNvCxnSpPr>
            <a:stCxn id="1292" idx="7"/>
            <a:endCxn id="1302" idx="2"/>
          </p:cNvCxnSpPr>
          <p:nvPr/>
        </p:nvCxnSpPr>
        <p:spPr>
          <a:xfrm flipH="1" rot="10800000">
            <a:off x="5758282" y="4461019"/>
            <a:ext cx="955500" cy="314400"/>
          </a:xfrm>
          <a:prstGeom prst="straightConnector1">
            <a:avLst/>
          </a:prstGeom>
          <a:noFill/>
          <a:ln cap="flat" cmpd="sng" w="9525">
            <a:solidFill>
              <a:schemeClr val="dk2"/>
            </a:solidFill>
            <a:prstDash val="solid"/>
            <a:round/>
            <a:headEnd len="med" w="med" type="none"/>
            <a:tailEnd len="med" w="med" type="none"/>
          </a:ln>
        </p:spPr>
      </p:cxnSp>
      <p:sp>
        <p:nvSpPr>
          <p:cNvPr id="1304" name="Google Shape;1304;p68"/>
          <p:cNvSpPr/>
          <p:nvPr/>
        </p:nvSpPr>
        <p:spPr>
          <a:xfrm>
            <a:off x="7479975" y="47477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305" name="Google Shape;1305;p68"/>
          <p:cNvCxnSpPr>
            <a:stCxn id="1304" idx="1"/>
            <a:endCxn id="1294" idx="6"/>
          </p:cNvCxnSpPr>
          <p:nvPr/>
        </p:nvCxnSpPr>
        <p:spPr>
          <a:xfrm rot="10800000">
            <a:off x="7119675" y="4918177"/>
            <a:ext cx="36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9" name="Shape 1309"/>
        <p:cNvGrpSpPr/>
        <p:nvPr/>
      </p:nvGrpSpPr>
      <p:grpSpPr>
        <a:xfrm>
          <a:off x="0" y="0"/>
          <a:ext cx="0" cy="0"/>
          <a:chOff x="0" y="0"/>
          <a:chExt cx="0" cy="0"/>
        </a:xfrm>
      </p:grpSpPr>
      <p:sp>
        <p:nvSpPr>
          <p:cNvPr id="1310" name="Google Shape;1310;p6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分岐元の変更</a:t>
            </a:r>
            <a:endParaRPr sz="2200"/>
          </a:p>
        </p:txBody>
      </p:sp>
      <p:sp>
        <p:nvSpPr>
          <p:cNvPr id="1311" name="Google Shape;1311;p69"/>
          <p:cNvSpPr/>
          <p:nvPr/>
        </p:nvSpPr>
        <p:spPr>
          <a:xfrm>
            <a:off x="264550" y="2956276"/>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9"/>
          <p:cNvSpPr/>
          <p:nvPr/>
        </p:nvSpPr>
        <p:spPr>
          <a:xfrm>
            <a:off x="18756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313" name="Google Shape;1313;p69"/>
          <p:cNvSpPr/>
          <p:nvPr/>
        </p:nvSpPr>
        <p:spPr>
          <a:xfrm>
            <a:off x="25162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314" name="Google Shape;1314;p69"/>
          <p:cNvCxnSpPr>
            <a:stCxn id="1312" idx="6"/>
            <a:endCxn id="1313" idx="2"/>
          </p:cNvCxnSpPr>
          <p:nvPr/>
        </p:nvCxnSpPr>
        <p:spPr>
          <a:xfrm>
            <a:off x="2281550" y="2845408"/>
            <a:ext cx="234600" cy="0"/>
          </a:xfrm>
          <a:prstGeom prst="straightConnector1">
            <a:avLst/>
          </a:prstGeom>
          <a:noFill/>
          <a:ln cap="flat" cmpd="sng" w="9525">
            <a:solidFill>
              <a:schemeClr val="dk2"/>
            </a:solidFill>
            <a:prstDash val="solid"/>
            <a:round/>
            <a:headEnd len="med" w="med" type="none"/>
            <a:tailEnd len="med" w="med" type="none"/>
          </a:ln>
        </p:spPr>
      </p:cxnSp>
      <p:sp>
        <p:nvSpPr>
          <p:cNvPr id="1315" name="Google Shape;1315;p69"/>
          <p:cNvSpPr txBox="1"/>
          <p:nvPr>
            <p:ph idx="1" type="body"/>
          </p:nvPr>
        </p:nvSpPr>
        <p:spPr>
          <a:xfrm>
            <a:off x="2104175" y="23079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「master」が示す</a:t>
            </a:r>
            <a:r>
              <a:rPr lang="ja" sz="1000"/>
              <a:t>「4」の</a:t>
            </a:r>
            <a:r>
              <a:rPr lang="ja" sz="1000"/>
              <a:t>起点から</a:t>
            </a:r>
            <a:endParaRPr sz="1000"/>
          </a:p>
        </p:txBody>
      </p:sp>
      <p:sp>
        <p:nvSpPr>
          <p:cNvPr id="1316" name="Google Shape;1316;p69"/>
          <p:cNvSpPr/>
          <p:nvPr/>
        </p:nvSpPr>
        <p:spPr>
          <a:xfrm rot="5400000">
            <a:off x="2256625" y="3042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9"/>
          <p:cNvSpPr txBox="1"/>
          <p:nvPr>
            <p:ph idx="1" type="body"/>
          </p:nvPr>
        </p:nvSpPr>
        <p:spPr>
          <a:xfrm>
            <a:off x="2477444" y="3031475"/>
            <a:ext cx="44883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「A」「B」の積み直し</a:t>
            </a:r>
            <a:r>
              <a:rPr lang="ja" sz="1000"/>
              <a:t>、およびポインタの付け直し</a:t>
            </a:r>
            <a:endParaRPr sz="1000"/>
          </a:p>
        </p:txBody>
      </p:sp>
      <p:sp>
        <p:nvSpPr>
          <p:cNvPr id="1318" name="Google Shape;1318;p69"/>
          <p:cNvSpPr/>
          <p:nvPr/>
        </p:nvSpPr>
        <p:spPr>
          <a:xfrm>
            <a:off x="40468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319" name="Google Shape;1319;p69"/>
          <p:cNvSpPr/>
          <p:nvPr/>
        </p:nvSpPr>
        <p:spPr>
          <a:xfrm>
            <a:off x="33280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320" name="Google Shape;1320;p69"/>
          <p:cNvCxnSpPr>
            <a:stCxn id="1319" idx="6"/>
            <a:endCxn id="1318" idx="2"/>
          </p:cNvCxnSpPr>
          <p:nvPr/>
        </p:nvCxnSpPr>
        <p:spPr>
          <a:xfrm>
            <a:off x="3733950" y="28454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69"/>
          <p:cNvCxnSpPr>
            <a:stCxn id="1313" idx="6"/>
            <a:endCxn id="1319" idx="2"/>
          </p:cNvCxnSpPr>
          <p:nvPr/>
        </p:nvCxnSpPr>
        <p:spPr>
          <a:xfrm>
            <a:off x="2922125" y="2845408"/>
            <a:ext cx="405900" cy="0"/>
          </a:xfrm>
          <a:prstGeom prst="straightConnector1">
            <a:avLst/>
          </a:prstGeom>
          <a:noFill/>
          <a:ln cap="flat" cmpd="sng" w="9525">
            <a:solidFill>
              <a:schemeClr val="dk2"/>
            </a:solidFill>
            <a:prstDash val="solid"/>
            <a:round/>
            <a:headEnd len="med" w="med" type="none"/>
            <a:tailEnd len="med" w="med" type="none"/>
          </a:ln>
        </p:spPr>
      </p:cxnSp>
      <p:sp>
        <p:nvSpPr>
          <p:cNvPr id="1322" name="Google Shape;1322;p69"/>
          <p:cNvSpPr/>
          <p:nvPr/>
        </p:nvSpPr>
        <p:spPr>
          <a:xfrm>
            <a:off x="18756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323" name="Google Shape;1323;p69"/>
          <p:cNvSpPr/>
          <p:nvPr/>
        </p:nvSpPr>
        <p:spPr>
          <a:xfrm>
            <a:off x="25162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324" name="Google Shape;1324;p69"/>
          <p:cNvCxnSpPr>
            <a:stCxn id="1322" idx="6"/>
            <a:endCxn id="1323" idx="2"/>
          </p:cNvCxnSpPr>
          <p:nvPr/>
        </p:nvCxnSpPr>
        <p:spPr>
          <a:xfrm>
            <a:off x="2281550" y="3531208"/>
            <a:ext cx="234600" cy="0"/>
          </a:xfrm>
          <a:prstGeom prst="straightConnector1">
            <a:avLst/>
          </a:prstGeom>
          <a:noFill/>
          <a:ln cap="flat" cmpd="sng" w="9525">
            <a:solidFill>
              <a:schemeClr val="dk2"/>
            </a:solidFill>
            <a:prstDash val="solid"/>
            <a:round/>
            <a:headEnd len="med" w="med" type="none"/>
            <a:tailEnd len="med" w="med" type="none"/>
          </a:ln>
        </p:spPr>
      </p:cxnSp>
      <p:sp>
        <p:nvSpPr>
          <p:cNvPr id="1325" name="Google Shape;1325;p69"/>
          <p:cNvSpPr/>
          <p:nvPr/>
        </p:nvSpPr>
        <p:spPr>
          <a:xfrm>
            <a:off x="40468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326" name="Google Shape;1326;p69"/>
          <p:cNvSpPr/>
          <p:nvPr/>
        </p:nvSpPr>
        <p:spPr>
          <a:xfrm>
            <a:off x="33280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327" name="Google Shape;1327;p69"/>
          <p:cNvCxnSpPr>
            <a:stCxn id="1326" idx="6"/>
            <a:endCxn id="1325" idx="2"/>
          </p:cNvCxnSpPr>
          <p:nvPr/>
        </p:nvCxnSpPr>
        <p:spPr>
          <a:xfrm>
            <a:off x="3733950" y="3531208"/>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69"/>
          <p:cNvCxnSpPr>
            <a:stCxn id="1323" idx="6"/>
            <a:endCxn id="1326" idx="2"/>
          </p:cNvCxnSpPr>
          <p:nvPr/>
        </p:nvCxnSpPr>
        <p:spPr>
          <a:xfrm>
            <a:off x="2922125" y="3531208"/>
            <a:ext cx="405900" cy="0"/>
          </a:xfrm>
          <a:prstGeom prst="straightConnector1">
            <a:avLst/>
          </a:prstGeom>
          <a:noFill/>
          <a:ln cap="flat" cmpd="sng" w="9525">
            <a:solidFill>
              <a:schemeClr val="dk2"/>
            </a:solidFill>
            <a:prstDash val="solid"/>
            <a:round/>
            <a:headEnd len="med" w="med" type="none"/>
            <a:tailEnd len="med" w="med" type="none"/>
          </a:ln>
        </p:spPr>
      </p:cxnSp>
      <p:sp>
        <p:nvSpPr>
          <p:cNvPr id="1329" name="Google Shape;1329;p69"/>
          <p:cNvSpPr/>
          <p:nvPr/>
        </p:nvSpPr>
        <p:spPr>
          <a:xfrm>
            <a:off x="4722700" y="3329309"/>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330" name="Google Shape;1330;p69"/>
          <p:cNvSpPr/>
          <p:nvPr/>
        </p:nvSpPr>
        <p:spPr>
          <a:xfrm>
            <a:off x="5441475" y="3329309"/>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331" name="Google Shape;1331;p69"/>
          <p:cNvCxnSpPr>
            <a:stCxn id="1329" idx="6"/>
            <a:endCxn id="1330" idx="2"/>
          </p:cNvCxnSpPr>
          <p:nvPr/>
        </p:nvCxnSpPr>
        <p:spPr>
          <a:xfrm>
            <a:off x="5128600" y="3531209"/>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69"/>
          <p:cNvCxnSpPr>
            <a:stCxn id="1325" idx="6"/>
            <a:endCxn id="1329" idx="2"/>
          </p:cNvCxnSpPr>
          <p:nvPr/>
        </p:nvCxnSpPr>
        <p:spPr>
          <a:xfrm>
            <a:off x="4452725" y="3531208"/>
            <a:ext cx="270000" cy="0"/>
          </a:xfrm>
          <a:prstGeom prst="straightConnector1">
            <a:avLst/>
          </a:prstGeom>
          <a:noFill/>
          <a:ln cap="flat" cmpd="sng" w="9525">
            <a:solidFill>
              <a:schemeClr val="dk2"/>
            </a:solidFill>
            <a:prstDash val="solid"/>
            <a:round/>
            <a:headEnd len="med" w="med" type="none"/>
            <a:tailEnd len="med" w="med" type="none"/>
          </a:ln>
        </p:spPr>
      </p:cxnSp>
      <p:sp>
        <p:nvSpPr>
          <p:cNvPr id="1333" name="Google Shape;1333;p69"/>
          <p:cNvSpPr/>
          <p:nvPr/>
        </p:nvSpPr>
        <p:spPr>
          <a:xfrm>
            <a:off x="6893900" y="3360792"/>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334" name="Google Shape;1334;p69"/>
          <p:cNvSpPr/>
          <p:nvPr/>
        </p:nvSpPr>
        <p:spPr>
          <a:xfrm>
            <a:off x="8054075" y="3360792"/>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335" name="Google Shape;1335;p69"/>
          <p:cNvCxnSpPr>
            <a:stCxn id="1334" idx="1"/>
            <a:endCxn id="1333" idx="3"/>
          </p:cNvCxnSpPr>
          <p:nvPr/>
        </p:nvCxnSpPr>
        <p:spPr>
          <a:xfrm rot="10800000">
            <a:off x="7609775" y="3531192"/>
            <a:ext cx="444300" cy="0"/>
          </a:xfrm>
          <a:prstGeom prst="straightConnector1">
            <a:avLst/>
          </a:prstGeom>
          <a:noFill/>
          <a:ln cap="flat" cmpd="sng" w="9525">
            <a:solidFill>
              <a:schemeClr val="dk2"/>
            </a:solidFill>
            <a:prstDash val="solid"/>
            <a:round/>
            <a:headEnd len="med" w="med" type="none"/>
            <a:tailEnd len="med" w="med" type="triangle"/>
          </a:ln>
        </p:spPr>
      </p:cxnSp>
      <p:cxnSp>
        <p:nvCxnSpPr>
          <p:cNvPr id="1336" name="Google Shape;1336;p69"/>
          <p:cNvCxnSpPr>
            <a:stCxn id="1333" idx="1"/>
            <a:endCxn id="1330" idx="6"/>
          </p:cNvCxnSpPr>
          <p:nvPr/>
        </p:nvCxnSpPr>
        <p:spPr>
          <a:xfrm rot="10800000">
            <a:off x="5847500" y="3531192"/>
            <a:ext cx="1046400" cy="0"/>
          </a:xfrm>
          <a:prstGeom prst="straightConnector1">
            <a:avLst/>
          </a:prstGeom>
          <a:noFill/>
          <a:ln cap="flat" cmpd="sng" w="9525">
            <a:solidFill>
              <a:schemeClr val="dk2"/>
            </a:solidFill>
            <a:prstDash val="solid"/>
            <a:round/>
            <a:headEnd len="med" w="med" type="none"/>
            <a:tailEnd len="med" w="med" type="triangle"/>
          </a:ln>
        </p:spPr>
      </p:cxnSp>
      <p:sp>
        <p:nvSpPr>
          <p:cNvPr id="1337" name="Google Shape;1337;p69"/>
          <p:cNvSpPr/>
          <p:nvPr/>
        </p:nvSpPr>
        <p:spPr>
          <a:xfrm>
            <a:off x="1875650" y="4549191"/>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338" name="Google Shape;1338;p69"/>
          <p:cNvSpPr/>
          <p:nvPr/>
        </p:nvSpPr>
        <p:spPr>
          <a:xfrm>
            <a:off x="2516225" y="4549191"/>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339" name="Google Shape;1339;p69"/>
          <p:cNvSpPr/>
          <p:nvPr/>
        </p:nvSpPr>
        <p:spPr>
          <a:xfrm>
            <a:off x="4722700" y="4106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340" name="Google Shape;1340;p69"/>
          <p:cNvSpPr/>
          <p:nvPr/>
        </p:nvSpPr>
        <p:spPr>
          <a:xfrm>
            <a:off x="5457063" y="4106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sp>
        <p:nvSpPr>
          <p:cNvPr id="1341" name="Google Shape;1341;p69"/>
          <p:cNvSpPr/>
          <p:nvPr/>
        </p:nvSpPr>
        <p:spPr>
          <a:xfrm>
            <a:off x="6870375" y="41381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342" name="Google Shape;1342;p69"/>
          <p:cNvSpPr/>
          <p:nvPr/>
        </p:nvSpPr>
        <p:spPr>
          <a:xfrm>
            <a:off x="8054075" y="41381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343" name="Google Shape;1343;p69"/>
          <p:cNvCxnSpPr>
            <a:stCxn id="1337" idx="6"/>
            <a:endCxn id="1338" idx="2"/>
          </p:cNvCxnSpPr>
          <p:nvPr/>
        </p:nvCxnSpPr>
        <p:spPr>
          <a:xfrm>
            <a:off x="2281550" y="4751091"/>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69"/>
          <p:cNvCxnSpPr>
            <a:stCxn id="1345" idx="7"/>
            <a:endCxn id="1339" idx="2"/>
          </p:cNvCxnSpPr>
          <p:nvPr/>
        </p:nvCxnSpPr>
        <p:spPr>
          <a:xfrm flipH="1" rot="10800000">
            <a:off x="4393282" y="4308626"/>
            <a:ext cx="329400" cy="2997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69"/>
          <p:cNvCxnSpPr>
            <a:stCxn id="1339" idx="6"/>
            <a:endCxn id="1340" idx="2"/>
          </p:cNvCxnSpPr>
          <p:nvPr/>
        </p:nvCxnSpPr>
        <p:spPr>
          <a:xfrm>
            <a:off x="5128600" y="4308584"/>
            <a:ext cx="328500" cy="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69"/>
          <p:cNvCxnSpPr>
            <a:stCxn id="1342" idx="1"/>
            <a:endCxn id="1341" idx="3"/>
          </p:cNvCxnSpPr>
          <p:nvPr/>
        </p:nvCxnSpPr>
        <p:spPr>
          <a:xfrm rot="10800000">
            <a:off x="7586075" y="4308577"/>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348" name="Google Shape;1348;p69"/>
          <p:cNvCxnSpPr>
            <a:stCxn id="1341" idx="1"/>
            <a:endCxn id="1340" idx="6"/>
          </p:cNvCxnSpPr>
          <p:nvPr/>
        </p:nvCxnSpPr>
        <p:spPr>
          <a:xfrm rot="10800000">
            <a:off x="5862975" y="4308577"/>
            <a:ext cx="1007400" cy="0"/>
          </a:xfrm>
          <a:prstGeom prst="straightConnector1">
            <a:avLst/>
          </a:prstGeom>
          <a:noFill/>
          <a:ln cap="flat" cmpd="sng" w="9525">
            <a:solidFill>
              <a:schemeClr val="dk2"/>
            </a:solidFill>
            <a:prstDash val="solid"/>
            <a:round/>
            <a:headEnd len="med" w="med" type="none"/>
            <a:tailEnd len="med" w="med" type="triangle"/>
          </a:ln>
        </p:spPr>
      </p:cxnSp>
      <p:sp>
        <p:nvSpPr>
          <p:cNvPr id="1349" name="Google Shape;1349;p69"/>
          <p:cNvSpPr/>
          <p:nvPr/>
        </p:nvSpPr>
        <p:spPr>
          <a:xfrm>
            <a:off x="3328050" y="4549191"/>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345" name="Google Shape;1345;p69"/>
          <p:cNvSpPr/>
          <p:nvPr/>
        </p:nvSpPr>
        <p:spPr>
          <a:xfrm>
            <a:off x="4046825" y="4549191"/>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350" name="Google Shape;1350;p69"/>
          <p:cNvSpPr/>
          <p:nvPr/>
        </p:nvSpPr>
        <p:spPr>
          <a:xfrm>
            <a:off x="6870375" y="4580683"/>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351" name="Google Shape;1351;p69"/>
          <p:cNvCxnSpPr>
            <a:stCxn id="1349" idx="6"/>
            <a:endCxn id="1345" idx="2"/>
          </p:cNvCxnSpPr>
          <p:nvPr/>
        </p:nvCxnSpPr>
        <p:spPr>
          <a:xfrm>
            <a:off x="3733950" y="4751091"/>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69"/>
          <p:cNvCxnSpPr>
            <a:stCxn id="1350" idx="1"/>
            <a:endCxn id="1345" idx="6"/>
          </p:cNvCxnSpPr>
          <p:nvPr/>
        </p:nvCxnSpPr>
        <p:spPr>
          <a:xfrm rot="10800000">
            <a:off x="4452675" y="4751083"/>
            <a:ext cx="2417700" cy="0"/>
          </a:xfrm>
          <a:prstGeom prst="straightConnector1">
            <a:avLst/>
          </a:prstGeom>
          <a:noFill/>
          <a:ln cap="flat" cmpd="sng" w="9525">
            <a:solidFill>
              <a:schemeClr val="dk2"/>
            </a:solidFill>
            <a:prstDash val="solid"/>
            <a:round/>
            <a:headEnd len="med" w="med" type="none"/>
            <a:tailEnd len="med" w="med" type="triangle"/>
          </a:ln>
        </p:spPr>
      </p:cxnSp>
      <p:cxnSp>
        <p:nvCxnSpPr>
          <p:cNvPr id="1353" name="Google Shape;1353;p69"/>
          <p:cNvCxnSpPr>
            <a:stCxn id="1338" idx="6"/>
            <a:endCxn id="1349" idx="2"/>
          </p:cNvCxnSpPr>
          <p:nvPr/>
        </p:nvCxnSpPr>
        <p:spPr>
          <a:xfrm>
            <a:off x="2922125" y="4751091"/>
            <a:ext cx="405900" cy="0"/>
          </a:xfrm>
          <a:prstGeom prst="straightConnector1">
            <a:avLst/>
          </a:prstGeom>
          <a:noFill/>
          <a:ln cap="flat" cmpd="sng" w="9525">
            <a:solidFill>
              <a:schemeClr val="dk2"/>
            </a:solidFill>
            <a:prstDash val="solid"/>
            <a:round/>
            <a:headEnd len="med" w="med" type="none"/>
            <a:tailEnd len="med" w="med" type="none"/>
          </a:ln>
        </p:spPr>
      </p:cxnSp>
      <p:sp>
        <p:nvSpPr>
          <p:cNvPr id="1354" name="Google Shape;1354;p69"/>
          <p:cNvSpPr txBox="1"/>
          <p:nvPr>
            <p:ph idx="1" type="body"/>
          </p:nvPr>
        </p:nvSpPr>
        <p:spPr>
          <a:xfrm>
            <a:off x="1791644" y="3945875"/>
            <a:ext cx="44883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rebase完了後の全体像</a:t>
            </a:r>
            <a:endParaRPr sz="1000"/>
          </a:p>
        </p:txBody>
      </p:sp>
      <p:sp>
        <p:nvSpPr>
          <p:cNvPr id="1355" name="Google Shape;1355;p69"/>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356" name="Google Shape;1356;p69"/>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357" name="Google Shape;1357;p69"/>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358" name="Google Shape;1358;p69"/>
          <p:cNvSpPr/>
          <p:nvPr/>
        </p:nvSpPr>
        <p:spPr>
          <a:xfrm>
            <a:off x="6713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359" name="Google Shape;1359;p69"/>
          <p:cNvSpPr/>
          <p:nvPr/>
        </p:nvSpPr>
        <p:spPr>
          <a:xfrm>
            <a:off x="7479975" y="4043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BranchX</a:t>
            </a:r>
            <a:endParaRPr sz="1000">
              <a:solidFill>
                <a:srgbClr val="666666"/>
              </a:solidFill>
            </a:endParaRPr>
          </a:p>
        </p:txBody>
      </p:sp>
      <p:sp>
        <p:nvSpPr>
          <p:cNvPr id="1360" name="Google Shape;1360;p69"/>
          <p:cNvSpPr/>
          <p:nvPr/>
        </p:nvSpPr>
        <p:spPr>
          <a:xfrm>
            <a:off x="8435075" y="404377"/>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HEAD</a:t>
            </a:r>
            <a:endParaRPr sz="1000">
              <a:solidFill>
                <a:srgbClr val="666666"/>
              </a:solidFill>
            </a:endParaRPr>
          </a:p>
        </p:txBody>
      </p:sp>
      <p:cxnSp>
        <p:nvCxnSpPr>
          <p:cNvPr id="1361" name="Google Shape;1361;p69"/>
          <p:cNvCxnSpPr>
            <a:stCxn id="1355" idx="6"/>
            <a:endCxn id="1356"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69"/>
          <p:cNvCxnSpPr>
            <a:stCxn id="1356" idx="6"/>
            <a:endCxn id="1357"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69"/>
          <p:cNvCxnSpPr>
            <a:stCxn id="1357" idx="6"/>
            <a:endCxn id="1358" idx="2"/>
          </p:cNvCxnSpPr>
          <p:nvPr/>
        </p:nvCxnSpPr>
        <p:spPr>
          <a:xfrm>
            <a:off x="6400950" y="10319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69"/>
          <p:cNvCxnSpPr>
            <a:stCxn id="1360" idx="1"/>
            <a:endCxn id="1359" idx="3"/>
          </p:cNvCxnSpPr>
          <p:nvPr/>
        </p:nvCxnSpPr>
        <p:spPr>
          <a:xfrm rot="10800000">
            <a:off x="8195675" y="574777"/>
            <a:ext cx="239400" cy="0"/>
          </a:xfrm>
          <a:prstGeom prst="straightConnector1">
            <a:avLst/>
          </a:prstGeom>
          <a:noFill/>
          <a:ln cap="flat" cmpd="sng" w="9525">
            <a:solidFill>
              <a:schemeClr val="dk2"/>
            </a:solidFill>
            <a:prstDash val="solid"/>
            <a:round/>
            <a:headEnd len="med" w="med" type="none"/>
            <a:tailEnd len="med" w="med" type="triangle"/>
          </a:ln>
        </p:spPr>
      </p:cxnSp>
      <p:cxnSp>
        <p:nvCxnSpPr>
          <p:cNvPr id="1365" name="Google Shape;1365;p69"/>
          <p:cNvCxnSpPr>
            <a:stCxn id="1359" idx="1"/>
            <a:endCxn id="1366" idx="6"/>
          </p:cNvCxnSpPr>
          <p:nvPr/>
        </p:nvCxnSpPr>
        <p:spPr>
          <a:xfrm rot="10800000">
            <a:off x="7119675" y="5747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367" name="Google Shape;1367;p69"/>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366" name="Google Shape;1366;p69"/>
          <p:cNvSpPr/>
          <p:nvPr/>
        </p:nvSpPr>
        <p:spPr>
          <a:xfrm>
            <a:off x="67138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368" name="Google Shape;1368;p69"/>
          <p:cNvCxnSpPr>
            <a:stCxn id="1367" idx="6"/>
            <a:endCxn id="1366" idx="2"/>
          </p:cNvCxnSpPr>
          <p:nvPr/>
        </p:nvCxnSpPr>
        <p:spPr>
          <a:xfrm>
            <a:off x="6400950" y="574784"/>
            <a:ext cx="312900" cy="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69"/>
          <p:cNvCxnSpPr>
            <a:stCxn id="1356" idx="7"/>
            <a:endCxn id="1367"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370" name="Google Shape;1370;p69"/>
          <p:cNvSpPr/>
          <p:nvPr/>
        </p:nvSpPr>
        <p:spPr>
          <a:xfrm>
            <a:off x="7479975" y="861577"/>
            <a:ext cx="7158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master</a:t>
            </a:r>
            <a:endParaRPr sz="1000">
              <a:solidFill>
                <a:srgbClr val="666666"/>
              </a:solidFill>
            </a:endParaRPr>
          </a:p>
        </p:txBody>
      </p:sp>
      <p:cxnSp>
        <p:nvCxnSpPr>
          <p:cNvPr id="1371" name="Google Shape;1371;p69"/>
          <p:cNvCxnSpPr>
            <a:stCxn id="1370" idx="1"/>
            <a:endCxn id="1358" idx="6"/>
          </p:cNvCxnSpPr>
          <p:nvPr/>
        </p:nvCxnSpPr>
        <p:spPr>
          <a:xfrm rot="10800000">
            <a:off x="7119675" y="1031977"/>
            <a:ext cx="360300" cy="0"/>
          </a:xfrm>
          <a:prstGeom prst="straightConnector1">
            <a:avLst/>
          </a:prstGeom>
          <a:noFill/>
          <a:ln cap="flat" cmpd="sng" w="9525">
            <a:solidFill>
              <a:schemeClr val="dk2"/>
            </a:solidFill>
            <a:prstDash val="solid"/>
            <a:round/>
            <a:headEnd len="med" w="med" type="none"/>
            <a:tailEnd len="med" w="med" type="triangle"/>
          </a:ln>
        </p:spPr>
      </p:cxnSp>
      <p:sp>
        <p:nvSpPr>
          <p:cNvPr id="1372" name="Google Shape;1372;p69"/>
          <p:cNvSpPr txBox="1"/>
          <p:nvPr>
            <p:ph idx="1" type="body"/>
          </p:nvPr>
        </p:nvSpPr>
        <p:spPr>
          <a:xfrm>
            <a:off x="3949575" y="1366975"/>
            <a:ext cx="4010700" cy="763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master</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Successfully rebased and updated refs/heads/BranchX.</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
        <p:nvSpPr>
          <p:cNvPr id="1373" name="Google Shape;1373;p69"/>
          <p:cNvSpPr txBox="1"/>
          <p:nvPr>
            <p:ph idx="1" type="body"/>
          </p:nvPr>
        </p:nvSpPr>
        <p:spPr>
          <a:xfrm>
            <a:off x="1723175" y="1278875"/>
            <a:ext cx="24978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rebase 実行・</a:t>
            </a:r>
            <a:r>
              <a:rPr lang="ja" sz="1000"/>
              <a:t>結果確認</a:t>
            </a:r>
            <a:r>
              <a:rPr lang="ja" sz="1000"/>
              <a:t>。</a:t>
            </a:r>
            <a:endParaRPr sz="1000"/>
          </a:p>
        </p:txBody>
      </p:sp>
      <p:sp>
        <p:nvSpPr>
          <p:cNvPr id="1374" name="Google Shape;1374;p69"/>
          <p:cNvSpPr txBox="1"/>
          <p:nvPr>
            <p:ph idx="1" type="body"/>
          </p:nvPr>
        </p:nvSpPr>
        <p:spPr>
          <a:xfrm>
            <a:off x="1723175" y="2117075"/>
            <a:ext cx="7542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(解説)</a:t>
            </a:r>
            <a:endParaRPr sz="1000"/>
          </a:p>
        </p:txBody>
      </p:sp>
      <p:sp>
        <p:nvSpPr>
          <p:cNvPr id="1375" name="Google Shape;1375;p69"/>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9" name="Shape 1379"/>
        <p:cNvGrpSpPr/>
        <p:nvPr/>
      </p:nvGrpSpPr>
      <p:grpSpPr>
        <a:xfrm>
          <a:off x="0" y="0"/>
          <a:ext cx="0" cy="0"/>
          <a:chOff x="0" y="0"/>
          <a:chExt cx="0" cy="0"/>
        </a:xfrm>
      </p:grpSpPr>
      <p:sp>
        <p:nvSpPr>
          <p:cNvPr id="1380" name="Google Shape;1380;p7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の確認</a:t>
            </a:r>
            <a:endParaRPr sz="2200"/>
          </a:p>
        </p:txBody>
      </p:sp>
      <p:sp>
        <p:nvSpPr>
          <p:cNvPr id="1381" name="Google Shape;1381;p70"/>
          <p:cNvSpPr/>
          <p:nvPr/>
        </p:nvSpPr>
        <p:spPr>
          <a:xfrm>
            <a:off x="264550" y="316949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0"/>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383" name="Google Shape;1383;p70"/>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384" name="Google Shape;1384;p70"/>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385" name="Google Shape;1385;p70"/>
          <p:cNvSpPr/>
          <p:nvPr/>
        </p:nvSpPr>
        <p:spPr>
          <a:xfrm>
            <a:off x="65614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386" name="Google Shape;1386;p70"/>
          <p:cNvSpPr/>
          <p:nvPr/>
        </p:nvSpPr>
        <p:spPr>
          <a:xfrm>
            <a:off x="7767975" y="4043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387" name="Google Shape;1387;p70"/>
          <p:cNvSpPr/>
          <p:nvPr/>
        </p:nvSpPr>
        <p:spPr>
          <a:xfrm>
            <a:off x="8575225" y="404375"/>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388" name="Google Shape;1388;p70"/>
          <p:cNvCxnSpPr>
            <a:stCxn id="1382" idx="6"/>
            <a:endCxn id="1383"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70"/>
          <p:cNvCxnSpPr>
            <a:stCxn id="1383" idx="6"/>
            <a:endCxn id="1384"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70"/>
          <p:cNvCxnSpPr>
            <a:stCxn id="1384" idx="6"/>
            <a:endCxn id="1385" idx="2"/>
          </p:cNvCxnSpPr>
          <p:nvPr/>
        </p:nvCxnSpPr>
        <p:spPr>
          <a:xfrm>
            <a:off x="6400950" y="1031984"/>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70"/>
          <p:cNvCxnSpPr>
            <a:stCxn id="1387" idx="1"/>
            <a:endCxn id="1386" idx="3"/>
          </p:cNvCxnSpPr>
          <p:nvPr/>
        </p:nvCxnSpPr>
        <p:spPr>
          <a:xfrm rot="10800000">
            <a:off x="8358025" y="574775"/>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392" name="Google Shape;1392;p70"/>
          <p:cNvCxnSpPr>
            <a:stCxn id="1386" idx="1"/>
            <a:endCxn id="1393" idx="6"/>
          </p:cNvCxnSpPr>
          <p:nvPr/>
        </p:nvCxnSpPr>
        <p:spPr>
          <a:xfrm rot="10800000">
            <a:off x="6967275" y="574775"/>
            <a:ext cx="800700" cy="0"/>
          </a:xfrm>
          <a:prstGeom prst="straightConnector1">
            <a:avLst/>
          </a:prstGeom>
          <a:noFill/>
          <a:ln cap="flat" cmpd="sng" w="9525">
            <a:solidFill>
              <a:schemeClr val="dk2"/>
            </a:solidFill>
            <a:prstDash val="solid"/>
            <a:round/>
            <a:headEnd len="med" w="med" type="none"/>
            <a:tailEnd len="med" w="med" type="triangle"/>
          </a:ln>
        </p:spPr>
      </p:cxnSp>
      <p:sp>
        <p:nvSpPr>
          <p:cNvPr id="1394" name="Google Shape;1394;p70"/>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393" name="Google Shape;1393;p70"/>
          <p:cNvSpPr/>
          <p:nvPr/>
        </p:nvSpPr>
        <p:spPr>
          <a:xfrm>
            <a:off x="65614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395" name="Google Shape;1395;p70"/>
          <p:cNvCxnSpPr>
            <a:stCxn id="1394" idx="6"/>
            <a:endCxn id="1393" idx="2"/>
          </p:cNvCxnSpPr>
          <p:nvPr/>
        </p:nvCxnSpPr>
        <p:spPr>
          <a:xfrm>
            <a:off x="6400950" y="574784"/>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70"/>
          <p:cNvCxnSpPr>
            <a:stCxn id="1383" idx="7"/>
            <a:endCxn id="1394"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397" name="Google Shape;1397;p70"/>
          <p:cNvSpPr/>
          <p:nvPr/>
        </p:nvSpPr>
        <p:spPr>
          <a:xfrm>
            <a:off x="7767975" y="8615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398" name="Google Shape;1398;p70"/>
          <p:cNvCxnSpPr>
            <a:stCxn id="1397" idx="1"/>
            <a:endCxn id="1399" idx="6"/>
          </p:cNvCxnSpPr>
          <p:nvPr/>
        </p:nvCxnSpPr>
        <p:spPr>
          <a:xfrm rot="10800000">
            <a:off x="7543875" y="1031975"/>
            <a:ext cx="224100" cy="0"/>
          </a:xfrm>
          <a:prstGeom prst="straightConnector1">
            <a:avLst/>
          </a:prstGeom>
          <a:noFill/>
          <a:ln cap="flat" cmpd="sng" w="9525">
            <a:solidFill>
              <a:schemeClr val="dk2"/>
            </a:solidFill>
            <a:prstDash val="solid"/>
            <a:round/>
            <a:headEnd len="med" w="med" type="none"/>
            <a:tailEnd len="med" w="med" type="triangle"/>
          </a:ln>
        </p:spPr>
      </p:cxnSp>
      <p:sp>
        <p:nvSpPr>
          <p:cNvPr id="1400" name="Google Shape;1400;p70"/>
          <p:cNvSpPr txBox="1"/>
          <p:nvPr>
            <p:ph idx="1" type="body"/>
          </p:nvPr>
        </p:nvSpPr>
        <p:spPr>
          <a:xfrm>
            <a:off x="1811875" y="1377225"/>
            <a:ext cx="4821900" cy="3443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900">
                <a:solidFill>
                  <a:srgbClr val="FFFFFF"/>
                </a:solidFill>
                <a:latin typeface="Courier New"/>
                <a:ea typeface="Courier New"/>
                <a:cs typeface="Courier New"/>
                <a:sym typeface="Courier New"/>
              </a:rPr>
              <a:t>REPOS_NAME=repos35</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rm -rf $REPOS_NAME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mkdir $REPOS_NAME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cd $REPOS_NAME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git init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1 &gt; 1.txt &amp;&amp; git add . &amp;&amp; git commit -m "1"</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2 &gt; 2.txt &amp;&amp; git add . &amp;&amp; git commit -m "2"</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3 &gt; 3.txt &amp;&amp; git add . &amp;&amp; git commit -m "3"</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4 &gt; 4.txt &amp;&amp; git add . &amp;&amp; git commit -m "4"</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git checkout -b BranchX HEAD~~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A &gt; A.txt &amp;&amp; git add . &amp;&amp; git commit -m "A"</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B &gt; B.txt &amp;&amp; git add . &amp;&amp; git commit -m "B"</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git checkout master</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echo A2 &gt; A.txt &amp;&amp; git add . &amp;&amp; git commit -m "A2"</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git checkout BranchX</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git log --graph --all --oneline</a:t>
            </a:r>
            <a:endParaRPr sz="900">
              <a:solidFill>
                <a:srgbClr val="FFFFFF"/>
              </a:solidFill>
              <a:latin typeface="Courier New"/>
              <a:ea typeface="Courier New"/>
              <a:cs typeface="Courier New"/>
              <a:sym typeface="Courier New"/>
            </a:endParaRPr>
          </a:p>
        </p:txBody>
      </p:sp>
      <p:sp>
        <p:nvSpPr>
          <p:cNvPr id="1401" name="Google Shape;1401;p70"/>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399" name="Google Shape;1399;p70"/>
          <p:cNvSpPr/>
          <p:nvPr/>
        </p:nvSpPr>
        <p:spPr>
          <a:xfrm>
            <a:off x="7138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402" name="Google Shape;1402;p70"/>
          <p:cNvCxnSpPr>
            <a:stCxn id="1385" idx="6"/>
            <a:endCxn id="1399" idx="2"/>
          </p:cNvCxnSpPr>
          <p:nvPr/>
        </p:nvCxnSpPr>
        <p:spPr>
          <a:xfrm>
            <a:off x="6967325" y="1031984"/>
            <a:ext cx="170700" cy="0"/>
          </a:xfrm>
          <a:prstGeom prst="straightConnector1">
            <a:avLst/>
          </a:prstGeom>
          <a:noFill/>
          <a:ln cap="flat" cmpd="sng" w="9525">
            <a:solidFill>
              <a:schemeClr val="dk2"/>
            </a:solidFill>
            <a:prstDash val="solid"/>
            <a:round/>
            <a:headEnd len="med" w="med" type="none"/>
            <a:tailEnd len="med" w="med" type="none"/>
          </a:ln>
        </p:spPr>
      </p:cxnSp>
      <p:sp>
        <p:nvSpPr>
          <p:cNvPr id="1403" name="Google Shape;1403;p70"/>
          <p:cNvSpPr/>
          <p:nvPr/>
        </p:nvSpPr>
        <p:spPr>
          <a:xfrm>
            <a:off x="4497675" y="228950"/>
            <a:ext cx="1365300" cy="284400"/>
          </a:xfrm>
          <a:prstGeom prst="wedgeRectCallout">
            <a:avLst>
              <a:gd fmla="val 60363" name="adj1"/>
              <a:gd fmla="val 3582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404" name="Google Shape;1404;p70"/>
          <p:cNvSpPr/>
          <p:nvPr/>
        </p:nvSpPr>
        <p:spPr>
          <a:xfrm>
            <a:off x="6711225" y="1287275"/>
            <a:ext cx="1365300" cy="284400"/>
          </a:xfrm>
          <a:prstGeom prst="wedgeRectCallout">
            <a:avLst>
              <a:gd fmla="val 6414" name="adj1"/>
              <a:gd fmla="val -7910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Google Shape;1409;p7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の確認</a:t>
            </a:r>
            <a:endParaRPr sz="2200"/>
          </a:p>
        </p:txBody>
      </p:sp>
      <p:sp>
        <p:nvSpPr>
          <p:cNvPr id="1410" name="Google Shape;1410;p71"/>
          <p:cNvSpPr/>
          <p:nvPr/>
        </p:nvSpPr>
        <p:spPr>
          <a:xfrm>
            <a:off x="264550" y="316949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1"/>
          <p:cNvSpPr/>
          <p:nvPr/>
        </p:nvSpPr>
        <p:spPr>
          <a:xfrm>
            <a:off x="1875650" y="3405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412" name="Google Shape;1412;p71"/>
          <p:cNvSpPr/>
          <p:nvPr/>
        </p:nvSpPr>
        <p:spPr>
          <a:xfrm>
            <a:off x="2363825" y="3405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413" name="Google Shape;1413;p71"/>
          <p:cNvCxnSpPr>
            <a:stCxn id="1411" idx="6"/>
            <a:endCxn id="1412" idx="2"/>
          </p:cNvCxnSpPr>
          <p:nvPr/>
        </p:nvCxnSpPr>
        <p:spPr>
          <a:xfrm>
            <a:off x="2281550" y="3607408"/>
            <a:ext cx="82200" cy="0"/>
          </a:xfrm>
          <a:prstGeom prst="straightConnector1">
            <a:avLst/>
          </a:prstGeom>
          <a:noFill/>
          <a:ln cap="flat" cmpd="sng" w="9525">
            <a:solidFill>
              <a:schemeClr val="dk2"/>
            </a:solidFill>
            <a:prstDash val="solid"/>
            <a:round/>
            <a:headEnd len="med" w="med" type="none"/>
            <a:tailEnd len="med" w="med" type="none"/>
          </a:ln>
        </p:spPr>
      </p:cxnSp>
      <p:sp>
        <p:nvSpPr>
          <p:cNvPr id="1414" name="Google Shape;1414;p71"/>
          <p:cNvSpPr txBox="1"/>
          <p:nvPr>
            <p:ph idx="1" type="body"/>
          </p:nvPr>
        </p:nvSpPr>
        <p:spPr>
          <a:xfrm>
            <a:off x="2104175" y="30699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「master」が示す「A2」の起点から</a:t>
            </a:r>
            <a:endParaRPr sz="1000"/>
          </a:p>
        </p:txBody>
      </p:sp>
      <p:sp>
        <p:nvSpPr>
          <p:cNvPr id="1415" name="Google Shape;1415;p71"/>
          <p:cNvSpPr/>
          <p:nvPr/>
        </p:nvSpPr>
        <p:spPr>
          <a:xfrm rot="5400000">
            <a:off x="2256625" y="3804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1"/>
          <p:cNvSpPr txBox="1"/>
          <p:nvPr>
            <p:ph idx="1" type="body"/>
          </p:nvPr>
        </p:nvSpPr>
        <p:spPr>
          <a:xfrm>
            <a:off x="2477444" y="3793475"/>
            <a:ext cx="44883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「A」「B」の積み直しを</a:t>
            </a:r>
            <a:r>
              <a:rPr lang="ja" sz="1000"/>
              <a:t>試みるが…</a:t>
            </a:r>
            <a:endParaRPr sz="1000"/>
          </a:p>
        </p:txBody>
      </p:sp>
      <p:sp>
        <p:nvSpPr>
          <p:cNvPr id="1417" name="Google Shape;1417;p71"/>
          <p:cNvSpPr/>
          <p:nvPr/>
        </p:nvSpPr>
        <p:spPr>
          <a:xfrm>
            <a:off x="3361025" y="3405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418" name="Google Shape;1418;p71"/>
          <p:cNvSpPr/>
          <p:nvPr/>
        </p:nvSpPr>
        <p:spPr>
          <a:xfrm>
            <a:off x="2870850" y="3405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419" name="Google Shape;1419;p71"/>
          <p:cNvCxnSpPr>
            <a:stCxn id="1418" idx="6"/>
            <a:endCxn id="1417" idx="2"/>
          </p:cNvCxnSpPr>
          <p:nvPr/>
        </p:nvCxnSpPr>
        <p:spPr>
          <a:xfrm>
            <a:off x="3276750" y="36074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71"/>
          <p:cNvCxnSpPr>
            <a:stCxn id="1412" idx="6"/>
            <a:endCxn id="1418" idx="2"/>
          </p:cNvCxnSpPr>
          <p:nvPr/>
        </p:nvCxnSpPr>
        <p:spPr>
          <a:xfrm>
            <a:off x="2769725" y="3607408"/>
            <a:ext cx="101100" cy="0"/>
          </a:xfrm>
          <a:prstGeom prst="straightConnector1">
            <a:avLst/>
          </a:prstGeom>
          <a:noFill/>
          <a:ln cap="flat" cmpd="sng" w="9525">
            <a:solidFill>
              <a:schemeClr val="dk2"/>
            </a:solidFill>
            <a:prstDash val="solid"/>
            <a:round/>
            <a:headEnd len="med" w="med" type="none"/>
            <a:tailEnd len="med" w="med" type="none"/>
          </a:ln>
        </p:spPr>
      </p:cxnSp>
      <p:sp>
        <p:nvSpPr>
          <p:cNvPr id="1421" name="Google Shape;1421;p71"/>
          <p:cNvSpPr/>
          <p:nvPr/>
        </p:nvSpPr>
        <p:spPr>
          <a:xfrm>
            <a:off x="4722700" y="4091309"/>
            <a:ext cx="405900" cy="403800"/>
          </a:xfrm>
          <a:prstGeom prst="ellipse">
            <a:avLst/>
          </a:prstGeom>
          <a:solidFill>
            <a:srgbClr val="F4CCCC"/>
          </a:solidFill>
          <a:ln cap="flat" cmpd="sng" w="9525">
            <a:solidFill>
              <a:srgbClr val="CC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422" name="Google Shape;1422;p71"/>
          <p:cNvCxnSpPr>
            <a:stCxn id="1423" idx="6"/>
            <a:endCxn id="1421" idx="2"/>
          </p:cNvCxnSpPr>
          <p:nvPr/>
        </p:nvCxnSpPr>
        <p:spPr>
          <a:xfrm>
            <a:off x="4260828" y="4293195"/>
            <a:ext cx="462000" cy="0"/>
          </a:xfrm>
          <a:prstGeom prst="straightConnector1">
            <a:avLst/>
          </a:prstGeom>
          <a:noFill/>
          <a:ln cap="flat" cmpd="sng" w="9525">
            <a:solidFill>
              <a:schemeClr val="dk2"/>
            </a:solidFill>
            <a:prstDash val="solid"/>
            <a:round/>
            <a:headEnd len="med" w="med" type="none"/>
            <a:tailEnd len="med" w="med" type="none"/>
          </a:ln>
        </p:spPr>
      </p:cxnSp>
      <p:sp>
        <p:nvSpPr>
          <p:cNvPr id="1424" name="Google Shape;1424;p71"/>
          <p:cNvSpPr/>
          <p:nvPr/>
        </p:nvSpPr>
        <p:spPr>
          <a:xfrm>
            <a:off x="47712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425" name="Google Shape;1425;p71"/>
          <p:cNvSpPr/>
          <p:nvPr/>
        </p:nvSpPr>
        <p:spPr>
          <a:xfrm>
            <a:off x="54118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426" name="Google Shape;1426;p71"/>
          <p:cNvSpPr/>
          <p:nvPr/>
        </p:nvSpPr>
        <p:spPr>
          <a:xfrm>
            <a:off x="5995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427" name="Google Shape;1427;p71"/>
          <p:cNvSpPr/>
          <p:nvPr/>
        </p:nvSpPr>
        <p:spPr>
          <a:xfrm>
            <a:off x="6561425"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428" name="Google Shape;1428;p71"/>
          <p:cNvSpPr/>
          <p:nvPr/>
        </p:nvSpPr>
        <p:spPr>
          <a:xfrm>
            <a:off x="7767975" y="4043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429" name="Google Shape;1429;p71"/>
          <p:cNvSpPr/>
          <p:nvPr/>
        </p:nvSpPr>
        <p:spPr>
          <a:xfrm>
            <a:off x="8575225" y="404375"/>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430" name="Google Shape;1430;p71"/>
          <p:cNvCxnSpPr>
            <a:stCxn id="1424" idx="6"/>
            <a:endCxn id="1425" idx="2"/>
          </p:cNvCxnSpPr>
          <p:nvPr/>
        </p:nvCxnSpPr>
        <p:spPr>
          <a:xfrm>
            <a:off x="5177150" y="1031984"/>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71"/>
          <p:cNvCxnSpPr>
            <a:stCxn id="1425" idx="6"/>
            <a:endCxn id="1426" idx="2"/>
          </p:cNvCxnSpPr>
          <p:nvPr/>
        </p:nvCxnSpPr>
        <p:spPr>
          <a:xfrm>
            <a:off x="5817725" y="1031984"/>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71"/>
          <p:cNvCxnSpPr>
            <a:stCxn id="1426" idx="6"/>
            <a:endCxn id="1427" idx="2"/>
          </p:cNvCxnSpPr>
          <p:nvPr/>
        </p:nvCxnSpPr>
        <p:spPr>
          <a:xfrm>
            <a:off x="6400950" y="1031984"/>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71"/>
          <p:cNvCxnSpPr>
            <a:stCxn id="1429" idx="1"/>
            <a:endCxn id="1428" idx="3"/>
          </p:cNvCxnSpPr>
          <p:nvPr/>
        </p:nvCxnSpPr>
        <p:spPr>
          <a:xfrm rot="10800000">
            <a:off x="8358025" y="574775"/>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434" name="Google Shape;1434;p71"/>
          <p:cNvCxnSpPr>
            <a:stCxn id="1428" idx="1"/>
            <a:endCxn id="1435" idx="6"/>
          </p:cNvCxnSpPr>
          <p:nvPr/>
        </p:nvCxnSpPr>
        <p:spPr>
          <a:xfrm rot="10800000">
            <a:off x="6967275" y="574775"/>
            <a:ext cx="800700" cy="0"/>
          </a:xfrm>
          <a:prstGeom prst="straightConnector1">
            <a:avLst/>
          </a:prstGeom>
          <a:noFill/>
          <a:ln cap="flat" cmpd="sng" w="9525">
            <a:solidFill>
              <a:schemeClr val="dk2"/>
            </a:solidFill>
            <a:prstDash val="solid"/>
            <a:round/>
            <a:headEnd len="med" w="med" type="none"/>
            <a:tailEnd len="med" w="med" type="triangle"/>
          </a:ln>
        </p:spPr>
      </p:cxnSp>
      <p:sp>
        <p:nvSpPr>
          <p:cNvPr id="1436" name="Google Shape;1436;p71"/>
          <p:cNvSpPr/>
          <p:nvPr/>
        </p:nvSpPr>
        <p:spPr>
          <a:xfrm>
            <a:off x="5995050"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435" name="Google Shape;1435;p71"/>
          <p:cNvSpPr/>
          <p:nvPr/>
        </p:nvSpPr>
        <p:spPr>
          <a:xfrm>
            <a:off x="6561425" y="3728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437" name="Google Shape;1437;p71"/>
          <p:cNvCxnSpPr>
            <a:stCxn id="1436" idx="6"/>
            <a:endCxn id="1435" idx="2"/>
          </p:cNvCxnSpPr>
          <p:nvPr/>
        </p:nvCxnSpPr>
        <p:spPr>
          <a:xfrm>
            <a:off x="6400950" y="574784"/>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71"/>
          <p:cNvCxnSpPr>
            <a:stCxn id="1425" idx="7"/>
            <a:endCxn id="1436" idx="2"/>
          </p:cNvCxnSpPr>
          <p:nvPr/>
        </p:nvCxnSpPr>
        <p:spPr>
          <a:xfrm flipH="1" rot="10800000">
            <a:off x="5758282" y="574819"/>
            <a:ext cx="236700" cy="314400"/>
          </a:xfrm>
          <a:prstGeom prst="straightConnector1">
            <a:avLst/>
          </a:prstGeom>
          <a:noFill/>
          <a:ln cap="flat" cmpd="sng" w="9525">
            <a:solidFill>
              <a:schemeClr val="dk2"/>
            </a:solidFill>
            <a:prstDash val="solid"/>
            <a:round/>
            <a:headEnd len="med" w="med" type="none"/>
            <a:tailEnd len="med" w="med" type="none"/>
          </a:ln>
        </p:spPr>
      </p:cxnSp>
      <p:sp>
        <p:nvSpPr>
          <p:cNvPr id="1439" name="Google Shape;1439;p71"/>
          <p:cNvSpPr/>
          <p:nvPr/>
        </p:nvSpPr>
        <p:spPr>
          <a:xfrm>
            <a:off x="7767975" y="861575"/>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440" name="Google Shape;1440;p71"/>
          <p:cNvCxnSpPr>
            <a:stCxn id="1439" idx="1"/>
            <a:endCxn id="1441" idx="6"/>
          </p:cNvCxnSpPr>
          <p:nvPr/>
        </p:nvCxnSpPr>
        <p:spPr>
          <a:xfrm rot="10800000">
            <a:off x="7543875" y="1031975"/>
            <a:ext cx="224100" cy="0"/>
          </a:xfrm>
          <a:prstGeom prst="straightConnector1">
            <a:avLst/>
          </a:prstGeom>
          <a:noFill/>
          <a:ln cap="flat" cmpd="sng" w="9525">
            <a:solidFill>
              <a:schemeClr val="dk2"/>
            </a:solidFill>
            <a:prstDash val="solid"/>
            <a:round/>
            <a:headEnd len="med" w="med" type="none"/>
            <a:tailEnd len="med" w="med" type="triangle"/>
          </a:ln>
        </p:spPr>
      </p:cxnSp>
      <p:sp>
        <p:nvSpPr>
          <p:cNvPr id="1442" name="Google Shape;1442;p71"/>
          <p:cNvSpPr txBox="1"/>
          <p:nvPr>
            <p:ph idx="1" type="body"/>
          </p:nvPr>
        </p:nvSpPr>
        <p:spPr>
          <a:xfrm>
            <a:off x="4101975" y="1366975"/>
            <a:ext cx="4010700" cy="684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master</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b="1" lang="ja" sz="800">
                <a:solidFill>
                  <a:srgbClr val="FFFFFF"/>
                </a:solidFill>
                <a:latin typeface="Courier New"/>
                <a:ea typeface="Courier New"/>
                <a:cs typeface="Courier New"/>
                <a:sym typeface="Courier New"/>
              </a:rPr>
              <a:t>CONFLICT (add/add): Merge conflict in A.txt</a:t>
            </a:r>
            <a:br>
              <a:rPr lang="ja" sz="800">
                <a:solidFill>
                  <a:srgbClr val="FFFFFF"/>
                </a:solidFill>
                <a:latin typeface="Courier New"/>
                <a:ea typeface="Courier New"/>
                <a:cs typeface="Courier New"/>
                <a:sym typeface="Courier New"/>
              </a:rPr>
            </a:br>
            <a:endParaRPr sz="800">
              <a:solidFill>
                <a:srgbClr val="FFFFFF"/>
              </a:solidFill>
              <a:latin typeface="Courier New"/>
              <a:ea typeface="Courier New"/>
              <a:cs typeface="Courier New"/>
              <a:sym typeface="Courier New"/>
            </a:endParaRPr>
          </a:p>
        </p:txBody>
      </p:sp>
      <p:sp>
        <p:nvSpPr>
          <p:cNvPr id="1443" name="Google Shape;1443;p71"/>
          <p:cNvSpPr txBox="1"/>
          <p:nvPr>
            <p:ph idx="1" type="body"/>
          </p:nvPr>
        </p:nvSpPr>
        <p:spPr>
          <a:xfrm>
            <a:off x="1723175" y="1278875"/>
            <a:ext cx="24978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rebase </a:t>
            </a:r>
            <a:r>
              <a:rPr lang="ja" sz="1000"/>
              <a:t>による分岐元変更。</a:t>
            </a:r>
            <a:endParaRPr sz="1000"/>
          </a:p>
        </p:txBody>
      </p:sp>
      <p:sp>
        <p:nvSpPr>
          <p:cNvPr id="1444" name="Google Shape;1444;p71"/>
          <p:cNvSpPr txBox="1"/>
          <p:nvPr>
            <p:ph idx="1" type="body"/>
          </p:nvPr>
        </p:nvSpPr>
        <p:spPr>
          <a:xfrm>
            <a:off x="1723175" y="2879075"/>
            <a:ext cx="7542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(解説)</a:t>
            </a:r>
            <a:endParaRPr sz="1000"/>
          </a:p>
        </p:txBody>
      </p:sp>
      <p:sp>
        <p:nvSpPr>
          <p:cNvPr id="1445" name="Google Shape;1445;p71"/>
          <p:cNvSpPr txBox="1"/>
          <p:nvPr>
            <p:ph idx="1" type="body"/>
          </p:nvPr>
        </p:nvSpPr>
        <p:spPr>
          <a:xfrm>
            <a:off x="1723175" y="860125"/>
            <a:ext cx="29700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図のようなコミット群を作っておく。</a:t>
            </a:r>
            <a:endParaRPr sz="1000"/>
          </a:p>
        </p:txBody>
      </p:sp>
      <p:sp>
        <p:nvSpPr>
          <p:cNvPr id="1441" name="Google Shape;1441;p71"/>
          <p:cNvSpPr/>
          <p:nvPr/>
        </p:nvSpPr>
        <p:spPr>
          <a:xfrm>
            <a:off x="7138050" y="830084"/>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446" name="Google Shape;1446;p71"/>
          <p:cNvCxnSpPr>
            <a:stCxn id="1427" idx="6"/>
            <a:endCxn id="1441" idx="2"/>
          </p:cNvCxnSpPr>
          <p:nvPr/>
        </p:nvCxnSpPr>
        <p:spPr>
          <a:xfrm>
            <a:off x="6967325" y="1031984"/>
            <a:ext cx="170700" cy="0"/>
          </a:xfrm>
          <a:prstGeom prst="straightConnector1">
            <a:avLst/>
          </a:prstGeom>
          <a:noFill/>
          <a:ln cap="flat" cmpd="sng" w="9525">
            <a:solidFill>
              <a:schemeClr val="dk2"/>
            </a:solidFill>
            <a:prstDash val="solid"/>
            <a:round/>
            <a:headEnd len="med" w="med" type="none"/>
            <a:tailEnd len="med" w="med" type="none"/>
          </a:ln>
        </p:spPr>
      </p:cxnSp>
      <p:sp>
        <p:nvSpPr>
          <p:cNvPr id="1447" name="Google Shape;1447;p71"/>
          <p:cNvSpPr/>
          <p:nvPr/>
        </p:nvSpPr>
        <p:spPr>
          <a:xfrm>
            <a:off x="4497675" y="228950"/>
            <a:ext cx="1365300" cy="284400"/>
          </a:xfrm>
          <a:prstGeom prst="wedgeRectCallout">
            <a:avLst>
              <a:gd fmla="val 60363" name="adj1"/>
              <a:gd fmla="val 3582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448" name="Google Shape;1448;p71"/>
          <p:cNvSpPr/>
          <p:nvPr/>
        </p:nvSpPr>
        <p:spPr>
          <a:xfrm>
            <a:off x="6711225" y="1287275"/>
            <a:ext cx="1365300" cy="284400"/>
          </a:xfrm>
          <a:prstGeom prst="wedgeRectCallout">
            <a:avLst>
              <a:gd fmla="val 6414" name="adj1"/>
              <a:gd fmla="val -7910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449" name="Google Shape;1449;p71"/>
          <p:cNvSpPr/>
          <p:nvPr/>
        </p:nvSpPr>
        <p:spPr>
          <a:xfrm>
            <a:off x="6967325" y="1716450"/>
            <a:ext cx="2135700" cy="284400"/>
          </a:xfrm>
          <a:prstGeom prst="wedgeRectCallout">
            <a:avLst>
              <a:gd fmla="val -53319" name="adj1"/>
              <a:gd fmla="val -1914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conflict が発生し、rebase が中断される。</a:t>
            </a:r>
            <a:endParaRPr sz="800">
              <a:solidFill>
                <a:srgbClr val="666666"/>
              </a:solidFill>
            </a:endParaRPr>
          </a:p>
        </p:txBody>
      </p:sp>
      <p:sp>
        <p:nvSpPr>
          <p:cNvPr id="1450" name="Google Shape;1450;p71"/>
          <p:cNvSpPr/>
          <p:nvPr/>
        </p:nvSpPr>
        <p:spPr>
          <a:xfrm>
            <a:off x="3854928" y="34054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451" name="Google Shape;1451;p71"/>
          <p:cNvCxnSpPr>
            <a:stCxn id="1417" idx="6"/>
            <a:endCxn id="1450" idx="2"/>
          </p:cNvCxnSpPr>
          <p:nvPr/>
        </p:nvCxnSpPr>
        <p:spPr>
          <a:xfrm>
            <a:off x="3766925" y="3607408"/>
            <a:ext cx="87900" cy="0"/>
          </a:xfrm>
          <a:prstGeom prst="straightConnector1">
            <a:avLst/>
          </a:prstGeom>
          <a:noFill/>
          <a:ln cap="flat" cmpd="sng" w="9525">
            <a:solidFill>
              <a:schemeClr val="dk2"/>
            </a:solidFill>
            <a:prstDash val="solid"/>
            <a:round/>
            <a:headEnd len="med" w="med" type="none"/>
            <a:tailEnd len="med" w="med" type="none"/>
          </a:ln>
        </p:spPr>
      </p:cxnSp>
      <p:sp>
        <p:nvSpPr>
          <p:cNvPr id="1452" name="Google Shape;1452;p71"/>
          <p:cNvSpPr/>
          <p:nvPr/>
        </p:nvSpPr>
        <p:spPr>
          <a:xfrm>
            <a:off x="1875650" y="4091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453" name="Google Shape;1453;p71"/>
          <p:cNvSpPr/>
          <p:nvPr/>
        </p:nvSpPr>
        <p:spPr>
          <a:xfrm>
            <a:off x="2363825" y="4091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454" name="Google Shape;1454;p71"/>
          <p:cNvCxnSpPr>
            <a:stCxn id="1452" idx="6"/>
            <a:endCxn id="1453" idx="2"/>
          </p:cNvCxnSpPr>
          <p:nvPr/>
        </p:nvCxnSpPr>
        <p:spPr>
          <a:xfrm>
            <a:off x="2281550" y="4293208"/>
            <a:ext cx="82200" cy="0"/>
          </a:xfrm>
          <a:prstGeom prst="straightConnector1">
            <a:avLst/>
          </a:prstGeom>
          <a:noFill/>
          <a:ln cap="flat" cmpd="sng" w="9525">
            <a:solidFill>
              <a:schemeClr val="dk2"/>
            </a:solidFill>
            <a:prstDash val="solid"/>
            <a:round/>
            <a:headEnd len="med" w="med" type="none"/>
            <a:tailEnd len="med" w="med" type="none"/>
          </a:ln>
        </p:spPr>
      </p:cxnSp>
      <p:sp>
        <p:nvSpPr>
          <p:cNvPr id="1455" name="Google Shape;1455;p71"/>
          <p:cNvSpPr/>
          <p:nvPr/>
        </p:nvSpPr>
        <p:spPr>
          <a:xfrm>
            <a:off x="3361025" y="4091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456" name="Google Shape;1456;p71"/>
          <p:cNvSpPr/>
          <p:nvPr/>
        </p:nvSpPr>
        <p:spPr>
          <a:xfrm>
            <a:off x="2870850" y="4091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457" name="Google Shape;1457;p71"/>
          <p:cNvCxnSpPr>
            <a:stCxn id="1456" idx="6"/>
            <a:endCxn id="1455" idx="2"/>
          </p:cNvCxnSpPr>
          <p:nvPr/>
        </p:nvCxnSpPr>
        <p:spPr>
          <a:xfrm>
            <a:off x="3276750" y="42932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71"/>
          <p:cNvCxnSpPr>
            <a:stCxn id="1453" idx="6"/>
            <a:endCxn id="1456" idx="2"/>
          </p:cNvCxnSpPr>
          <p:nvPr/>
        </p:nvCxnSpPr>
        <p:spPr>
          <a:xfrm>
            <a:off x="2769725" y="4293208"/>
            <a:ext cx="101100" cy="0"/>
          </a:xfrm>
          <a:prstGeom prst="straightConnector1">
            <a:avLst/>
          </a:prstGeom>
          <a:noFill/>
          <a:ln cap="flat" cmpd="sng" w="9525">
            <a:solidFill>
              <a:schemeClr val="dk2"/>
            </a:solidFill>
            <a:prstDash val="solid"/>
            <a:round/>
            <a:headEnd len="med" w="med" type="none"/>
            <a:tailEnd len="med" w="med" type="none"/>
          </a:ln>
        </p:spPr>
      </p:cxnSp>
      <p:sp>
        <p:nvSpPr>
          <p:cNvPr id="1423" name="Google Shape;1423;p71"/>
          <p:cNvSpPr/>
          <p:nvPr/>
        </p:nvSpPr>
        <p:spPr>
          <a:xfrm>
            <a:off x="3854928" y="40912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459" name="Google Shape;1459;p71"/>
          <p:cNvCxnSpPr>
            <a:stCxn id="1455" idx="6"/>
            <a:endCxn id="1423" idx="2"/>
          </p:cNvCxnSpPr>
          <p:nvPr/>
        </p:nvCxnSpPr>
        <p:spPr>
          <a:xfrm>
            <a:off x="3766925" y="4293208"/>
            <a:ext cx="87900" cy="0"/>
          </a:xfrm>
          <a:prstGeom prst="straightConnector1">
            <a:avLst/>
          </a:prstGeom>
          <a:noFill/>
          <a:ln cap="flat" cmpd="sng" w="9525">
            <a:solidFill>
              <a:schemeClr val="dk2"/>
            </a:solidFill>
            <a:prstDash val="solid"/>
            <a:round/>
            <a:headEnd len="med" w="med" type="none"/>
            <a:tailEnd len="med" w="med" type="none"/>
          </a:ln>
        </p:spPr>
      </p:cxnSp>
      <p:sp>
        <p:nvSpPr>
          <p:cNvPr id="1460" name="Google Shape;1460;p71"/>
          <p:cNvSpPr/>
          <p:nvPr/>
        </p:nvSpPr>
        <p:spPr>
          <a:xfrm>
            <a:off x="2181650" y="4690675"/>
            <a:ext cx="3426000" cy="284400"/>
          </a:xfrm>
          <a:prstGeom prst="wedgeRectCallout">
            <a:avLst>
              <a:gd fmla="val 29046" name="adj1"/>
              <a:gd fmla="val -10524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「A」の積み直しの時点で conflict を検出。rebase が中断される。</a:t>
            </a:r>
            <a:endParaRPr sz="800">
              <a:solidFill>
                <a:srgbClr val="666666"/>
              </a:solidFill>
            </a:endParaRPr>
          </a:p>
        </p:txBody>
      </p:sp>
      <p:sp>
        <p:nvSpPr>
          <p:cNvPr id="1461" name="Google Shape;1461;p71"/>
          <p:cNvSpPr txBox="1"/>
          <p:nvPr>
            <p:ph idx="1" type="body"/>
          </p:nvPr>
        </p:nvSpPr>
        <p:spPr>
          <a:xfrm>
            <a:off x="5550975" y="2205175"/>
            <a:ext cx="2561700" cy="1929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status</a:t>
            </a:r>
            <a:br>
              <a:rPr lang="ja" sz="800">
                <a:solidFill>
                  <a:srgbClr val="FFFFFF"/>
                </a:solidFill>
                <a:latin typeface="Courier New"/>
                <a:ea typeface="Courier New"/>
                <a:cs typeface="Courier New"/>
                <a:sym typeface="Courier New"/>
              </a:rPr>
            </a:br>
            <a:r>
              <a:rPr b="1" lang="ja" sz="800">
                <a:solidFill>
                  <a:srgbClr val="FF0000"/>
                </a:solidFill>
                <a:latin typeface="Courier New"/>
                <a:ea typeface="Courier New"/>
                <a:cs typeface="Courier New"/>
                <a:sym typeface="Courier New"/>
              </a:rPr>
              <a:t>rebase in progress; onto</a:t>
            </a:r>
            <a:r>
              <a:rPr lang="ja" sz="800">
                <a:solidFill>
                  <a:srgbClr val="FFFFFF"/>
                </a:solidFill>
                <a:latin typeface="Courier New"/>
                <a:ea typeface="Courier New"/>
                <a:cs typeface="Courier New"/>
                <a:sym typeface="Courier New"/>
              </a:rPr>
              <a:t> cd7c44a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Unmerged paths: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a:t>
            </a:r>
            <a:r>
              <a:rPr b="1" lang="ja" sz="800">
                <a:solidFill>
                  <a:srgbClr val="FF0000"/>
                </a:solidFill>
                <a:latin typeface="Courier New"/>
                <a:ea typeface="Courier New"/>
                <a:cs typeface="Courier New"/>
                <a:sym typeface="Courier New"/>
              </a:rPr>
              <a:t>both added:      A.txt</a:t>
            </a:r>
            <a:br>
              <a:rPr b="1" lang="ja" sz="800">
                <a:solidFill>
                  <a:srgbClr val="FF0000"/>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cat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&lt;&lt;&lt;&lt;&lt;&lt;&lt; 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&gt;&gt;&gt;&gt;&gt;&gt;&gt; A</a:t>
            </a:r>
            <a:endParaRPr b="1" sz="800">
              <a:solidFill>
                <a:srgbClr val="FF0000"/>
              </a:solidFill>
              <a:latin typeface="Courier New"/>
              <a:ea typeface="Courier New"/>
              <a:cs typeface="Courier New"/>
              <a:sym typeface="Courier New"/>
            </a:endParaRPr>
          </a:p>
        </p:txBody>
      </p:sp>
      <p:sp>
        <p:nvSpPr>
          <p:cNvPr id="1462" name="Google Shape;1462;p71"/>
          <p:cNvSpPr txBox="1"/>
          <p:nvPr>
            <p:ph idx="1" type="body"/>
          </p:nvPr>
        </p:nvSpPr>
        <p:spPr>
          <a:xfrm>
            <a:off x="3628175" y="2117075"/>
            <a:ext cx="2189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conflict </a:t>
            </a:r>
            <a:r>
              <a:rPr lang="ja" sz="1000"/>
              <a:t>内容の確認。</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事前準備</a:t>
            </a:r>
            <a:endParaRPr/>
          </a:p>
        </p:txBody>
      </p:sp>
      <p:sp>
        <p:nvSpPr>
          <p:cNvPr id="96" name="Google Shape;96;p1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300"/>
              <a:t>・</a:t>
            </a:r>
            <a:r>
              <a:rPr lang="ja" sz="1300" u="sng">
                <a:solidFill>
                  <a:schemeClr val="accent5"/>
                </a:solidFill>
                <a:hlinkClick r:id="rId3"/>
              </a:rPr>
              <a:t>GitHub</a:t>
            </a:r>
            <a:r>
              <a:rPr lang="ja" sz="1300"/>
              <a:t> アカウントを作成（※ Lv1 相当）</a:t>
            </a:r>
            <a:br>
              <a:rPr lang="ja" sz="1300"/>
            </a:br>
            <a:r>
              <a:rPr lang="ja" sz="1300"/>
              <a:t>・作業マシンに </a:t>
            </a:r>
            <a:r>
              <a:rPr lang="ja" sz="1300" u="sng">
                <a:solidFill>
                  <a:schemeClr val="accent5"/>
                </a:solidFill>
                <a:hlinkClick r:id="rId4"/>
              </a:rPr>
              <a:t>Git</a:t>
            </a:r>
            <a:r>
              <a:rPr lang="ja" sz="1300"/>
              <a:t> をインストール（※ Lv2 相当）</a:t>
            </a:r>
            <a:br>
              <a:rPr lang="ja" sz="1300"/>
            </a:br>
            <a:r>
              <a:rPr lang="ja" sz="1300"/>
              <a:t>・Git 設定 (SSH 認証等)（※ Lv2 相当）</a:t>
            </a:r>
            <a:br>
              <a:rPr lang="ja" sz="1300"/>
            </a:br>
            <a:r>
              <a:rPr lang="ja" sz="1300"/>
              <a:t>　※手順は </a:t>
            </a:r>
            <a:r>
              <a:rPr lang="ja" sz="1300" u="sng">
                <a:solidFill>
                  <a:schemeClr val="accent5"/>
                </a:solidFill>
                <a:hlinkClick r:id="rId5"/>
              </a:rPr>
              <a:t>Lv2ハンズオン資料のp26～31</a:t>
            </a:r>
            <a:r>
              <a:rPr lang="ja" sz="1300"/>
              <a:t> をご参照ください。</a:t>
            </a:r>
            <a:br>
              <a:rPr lang="ja" sz="1300"/>
            </a:br>
            <a:r>
              <a:rPr lang="ja" sz="1300"/>
              <a:t>・</a:t>
            </a:r>
            <a:r>
              <a:rPr lang="ja" sz="1300" u="sng">
                <a:solidFill>
                  <a:schemeClr val="accent5"/>
                </a:solidFill>
                <a:hlinkClick r:id="rId6"/>
              </a:rPr>
              <a:t>SourceTree</a:t>
            </a:r>
            <a:r>
              <a:rPr lang="ja" sz="1300"/>
              <a:t> をインストール・設定（※ Lv3 相当）</a:t>
            </a:r>
            <a:br>
              <a:rPr lang="ja" sz="1300"/>
            </a:br>
            <a:r>
              <a:rPr lang="ja" sz="1300"/>
              <a:t>　※手順は </a:t>
            </a:r>
            <a:r>
              <a:rPr lang="ja" sz="1300" u="sng">
                <a:solidFill>
                  <a:schemeClr val="hlink"/>
                </a:solidFill>
                <a:hlinkClick r:id="rId7"/>
              </a:rPr>
              <a:t>Lv3ハンズオン資料のp42～45</a:t>
            </a:r>
            <a:r>
              <a:rPr lang="ja" sz="1300"/>
              <a:t> をご参照ください。</a:t>
            </a:r>
            <a:endParaRPr sz="1300"/>
          </a:p>
          <a:p>
            <a:pPr indent="0" lvl="0" marL="0" rtl="0" algn="l">
              <a:spcBef>
                <a:spcPts val="1600"/>
              </a:spcBef>
              <a:spcAft>
                <a:spcPts val="0"/>
              </a:spcAft>
              <a:buNone/>
            </a:pPr>
            <a:r>
              <a:rPr lang="ja" sz="1300"/>
              <a:t>まだの方は話を聞きながらで良いので</a:t>
            </a:r>
            <a:br>
              <a:rPr lang="ja" sz="1300"/>
            </a:br>
            <a:r>
              <a:rPr lang="ja" sz="1300"/>
              <a:t>今のうちに済ませてしまいましょう。</a:t>
            </a:r>
            <a:endParaRPr sz="1300"/>
          </a:p>
          <a:p>
            <a:pPr indent="0" lvl="0" marL="0" rtl="0" algn="l">
              <a:spcBef>
                <a:spcPts val="0"/>
              </a:spcBef>
              <a:spcAft>
                <a:spcPts val="1600"/>
              </a:spcAft>
              <a:buNone/>
            </a:pPr>
            <a:r>
              <a:t/>
            </a:r>
            <a:endParaRPr sz="1300"/>
          </a:p>
        </p:txBody>
      </p:sp>
      <p:sp>
        <p:nvSpPr>
          <p:cNvPr id="97" name="Google Shape;97;p18"/>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6" name="Shape 1466"/>
        <p:cNvGrpSpPr/>
        <p:nvPr/>
      </p:nvGrpSpPr>
      <p:grpSpPr>
        <a:xfrm>
          <a:off x="0" y="0"/>
          <a:ext cx="0" cy="0"/>
          <a:chOff x="0" y="0"/>
          <a:chExt cx="0" cy="0"/>
        </a:xfrm>
      </p:grpSpPr>
      <p:sp>
        <p:nvSpPr>
          <p:cNvPr id="1467" name="Google Shape;1467;p7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a:t>
            </a:r>
            <a:r>
              <a:rPr lang="ja" sz="2200"/>
              <a:t>解決 (continue)</a:t>
            </a:r>
            <a:endParaRPr sz="2200"/>
          </a:p>
        </p:txBody>
      </p:sp>
      <p:sp>
        <p:nvSpPr>
          <p:cNvPr id="1468" name="Google Shape;1468;p72"/>
          <p:cNvSpPr/>
          <p:nvPr/>
        </p:nvSpPr>
        <p:spPr>
          <a:xfrm>
            <a:off x="264550" y="338272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2"/>
          <p:cNvSpPr txBox="1"/>
          <p:nvPr>
            <p:ph idx="1" type="body"/>
          </p:nvPr>
        </p:nvSpPr>
        <p:spPr>
          <a:xfrm>
            <a:off x="3645975" y="909775"/>
            <a:ext cx="2561700" cy="1929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status</a:t>
            </a:r>
            <a:br>
              <a:rPr lang="ja" sz="800">
                <a:solidFill>
                  <a:srgbClr val="FFFFFF"/>
                </a:solidFill>
                <a:latin typeface="Courier New"/>
                <a:ea typeface="Courier New"/>
                <a:cs typeface="Courier New"/>
                <a:sym typeface="Courier New"/>
              </a:rPr>
            </a:br>
            <a:r>
              <a:rPr b="1" lang="ja" sz="800">
                <a:solidFill>
                  <a:srgbClr val="FF0000"/>
                </a:solidFill>
                <a:latin typeface="Courier New"/>
                <a:ea typeface="Courier New"/>
                <a:cs typeface="Courier New"/>
                <a:sym typeface="Courier New"/>
              </a:rPr>
              <a:t>rebase in progress; onto</a:t>
            </a:r>
            <a:r>
              <a:rPr lang="ja" sz="800">
                <a:solidFill>
                  <a:srgbClr val="FFFFFF"/>
                </a:solidFill>
                <a:latin typeface="Courier New"/>
                <a:ea typeface="Courier New"/>
                <a:cs typeface="Courier New"/>
                <a:sym typeface="Courier New"/>
              </a:rPr>
              <a:t> cd7c44a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Unmerged paths: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a:t>
            </a:r>
            <a:r>
              <a:rPr b="1" lang="ja" sz="800">
                <a:solidFill>
                  <a:srgbClr val="FF0000"/>
                </a:solidFill>
                <a:latin typeface="Courier New"/>
                <a:ea typeface="Courier New"/>
                <a:cs typeface="Courier New"/>
                <a:sym typeface="Courier New"/>
              </a:rPr>
              <a:t>both added:      A.txt</a:t>
            </a:r>
            <a:br>
              <a:rPr b="1" lang="ja" sz="800">
                <a:solidFill>
                  <a:srgbClr val="FF0000"/>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cat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&lt;&lt;&lt;&lt;&lt;&lt;&lt; 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&gt;&gt;&gt;&gt;&gt;&gt;&gt; A</a:t>
            </a:r>
            <a:endParaRPr b="1" sz="800">
              <a:solidFill>
                <a:srgbClr val="FF0000"/>
              </a:solidFill>
              <a:latin typeface="Courier New"/>
              <a:ea typeface="Courier New"/>
              <a:cs typeface="Courier New"/>
              <a:sym typeface="Courier New"/>
            </a:endParaRPr>
          </a:p>
        </p:txBody>
      </p:sp>
      <p:sp>
        <p:nvSpPr>
          <p:cNvPr id="1470" name="Google Shape;1470;p72"/>
          <p:cNvSpPr txBox="1"/>
          <p:nvPr>
            <p:ph idx="1" type="body"/>
          </p:nvPr>
        </p:nvSpPr>
        <p:spPr>
          <a:xfrm>
            <a:off x="1723175" y="821675"/>
            <a:ext cx="2189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conflict 内容の確認。</a:t>
            </a:r>
            <a:endParaRPr sz="1000"/>
          </a:p>
        </p:txBody>
      </p:sp>
      <p:sp>
        <p:nvSpPr>
          <p:cNvPr id="1471" name="Google Shape;1471;p72"/>
          <p:cNvSpPr txBox="1"/>
          <p:nvPr>
            <p:ph idx="1" type="body"/>
          </p:nvPr>
        </p:nvSpPr>
        <p:spPr>
          <a:xfrm>
            <a:off x="1723175" y="2879075"/>
            <a:ext cx="33051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a:t>
            </a:r>
            <a:r>
              <a:rPr lang="ja" sz="1000"/>
              <a:t>対象ファイル（今回は A.txt）の手動編集。</a:t>
            </a:r>
            <a:endParaRPr sz="1000"/>
          </a:p>
        </p:txBody>
      </p:sp>
      <p:sp>
        <p:nvSpPr>
          <p:cNvPr id="1472" name="Google Shape;1472;p72"/>
          <p:cNvSpPr txBox="1"/>
          <p:nvPr>
            <p:ph idx="1" type="body"/>
          </p:nvPr>
        </p:nvSpPr>
        <p:spPr>
          <a:xfrm>
            <a:off x="1875500" y="3195775"/>
            <a:ext cx="1692000" cy="888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&lt;&lt;&lt;&lt;&lt;&lt;&lt; 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&gt;&gt;&gt;&gt;&gt;&gt;&gt; A</a:t>
            </a:r>
            <a:endParaRPr sz="1000">
              <a:solidFill>
                <a:srgbClr val="FFFFFF"/>
              </a:solidFill>
              <a:latin typeface="Courier New"/>
              <a:ea typeface="Courier New"/>
              <a:cs typeface="Courier New"/>
              <a:sym typeface="Courier New"/>
            </a:endParaRPr>
          </a:p>
        </p:txBody>
      </p:sp>
      <p:sp>
        <p:nvSpPr>
          <p:cNvPr id="1473" name="Google Shape;1473;p72"/>
          <p:cNvSpPr/>
          <p:nvPr/>
        </p:nvSpPr>
        <p:spPr>
          <a:xfrm>
            <a:off x="3708600" y="33234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2"/>
          <p:cNvSpPr txBox="1"/>
          <p:nvPr>
            <p:ph idx="1" type="body"/>
          </p:nvPr>
        </p:nvSpPr>
        <p:spPr>
          <a:xfrm>
            <a:off x="4237700" y="3195775"/>
            <a:ext cx="1692000" cy="861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endParaRPr sz="1000">
              <a:solidFill>
                <a:srgbClr val="FFFFFF"/>
              </a:solidFill>
              <a:latin typeface="Courier New"/>
              <a:ea typeface="Courier New"/>
              <a:cs typeface="Courier New"/>
              <a:sym typeface="Courier New"/>
            </a:endParaRPr>
          </a:p>
        </p:txBody>
      </p:sp>
      <p:sp>
        <p:nvSpPr>
          <p:cNvPr id="1475" name="Google Shape;1475;p72"/>
          <p:cNvSpPr txBox="1"/>
          <p:nvPr>
            <p:ph idx="1" type="body"/>
          </p:nvPr>
        </p:nvSpPr>
        <p:spPr>
          <a:xfrm>
            <a:off x="1723175" y="4174475"/>
            <a:ext cx="59883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conflict </a:t>
            </a:r>
            <a:r>
              <a:rPr lang="ja" sz="1000"/>
              <a:t>解決のマーキング (resolve)。rebase の再開 (continue)。結果確認 (log)。</a:t>
            </a:r>
            <a:endParaRPr sz="1000"/>
          </a:p>
        </p:txBody>
      </p:sp>
      <p:sp>
        <p:nvSpPr>
          <p:cNvPr id="1476" name="Google Shape;1476;p72"/>
          <p:cNvSpPr txBox="1"/>
          <p:nvPr>
            <p:ph idx="1" type="body"/>
          </p:nvPr>
        </p:nvSpPr>
        <p:spPr>
          <a:xfrm>
            <a:off x="1875500" y="4491175"/>
            <a:ext cx="16920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add A.txt</a:t>
            </a:r>
            <a:endParaRPr sz="1000">
              <a:solidFill>
                <a:srgbClr val="FFFFFF"/>
              </a:solidFill>
              <a:latin typeface="Courier New"/>
              <a:ea typeface="Courier New"/>
              <a:cs typeface="Courier New"/>
              <a:sym typeface="Courier New"/>
            </a:endParaRPr>
          </a:p>
        </p:txBody>
      </p:sp>
      <p:sp>
        <p:nvSpPr>
          <p:cNvPr id="1477" name="Google Shape;1477;p72"/>
          <p:cNvSpPr/>
          <p:nvPr/>
        </p:nvSpPr>
        <p:spPr>
          <a:xfrm>
            <a:off x="3708600" y="45426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2"/>
          <p:cNvSpPr txBox="1"/>
          <p:nvPr>
            <p:ph idx="1" type="body"/>
          </p:nvPr>
        </p:nvSpPr>
        <p:spPr>
          <a:xfrm>
            <a:off x="4237700" y="4491175"/>
            <a:ext cx="18360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--continue</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Applying: 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Applying: B</a:t>
            </a:r>
            <a:endParaRPr sz="800">
              <a:solidFill>
                <a:srgbClr val="FFFFFF"/>
              </a:solidFill>
              <a:latin typeface="Courier New"/>
              <a:ea typeface="Courier New"/>
              <a:cs typeface="Courier New"/>
              <a:sym typeface="Courier New"/>
            </a:endParaRPr>
          </a:p>
        </p:txBody>
      </p:sp>
      <p:sp>
        <p:nvSpPr>
          <p:cNvPr id="1479" name="Google Shape;1479;p72"/>
          <p:cNvSpPr txBox="1"/>
          <p:nvPr>
            <p:ph idx="1" type="body"/>
          </p:nvPr>
        </p:nvSpPr>
        <p:spPr>
          <a:xfrm>
            <a:off x="6673525" y="4491175"/>
            <a:ext cx="18360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
        <p:nvSpPr>
          <p:cNvPr id="1480" name="Google Shape;1480;p72"/>
          <p:cNvSpPr/>
          <p:nvPr/>
        </p:nvSpPr>
        <p:spPr>
          <a:xfrm>
            <a:off x="6223200" y="4542675"/>
            <a:ext cx="3636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4" name="Shape 1484"/>
        <p:cNvGrpSpPr/>
        <p:nvPr/>
      </p:nvGrpSpPr>
      <p:grpSpPr>
        <a:xfrm>
          <a:off x="0" y="0"/>
          <a:ext cx="0" cy="0"/>
          <a:chOff x="0" y="0"/>
          <a:chExt cx="0" cy="0"/>
        </a:xfrm>
      </p:grpSpPr>
      <p:sp>
        <p:nvSpPr>
          <p:cNvPr id="1485" name="Google Shape;1485;p7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の解決 (continue): </a:t>
            </a:r>
            <a:r>
              <a:rPr lang="ja" sz="2200"/>
              <a:t>解説</a:t>
            </a:r>
            <a:endParaRPr sz="2200"/>
          </a:p>
        </p:txBody>
      </p:sp>
      <p:sp>
        <p:nvSpPr>
          <p:cNvPr id="1486" name="Google Shape;1486;p73"/>
          <p:cNvSpPr/>
          <p:nvPr/>
        </p:nvSpPr>
        <p:spPr>
          <a:xfrm>
            <a:off x="264550" y="338272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3"/>
          <p:cNvSpPr/>
          <p:nvPr/>
        </p:nvSpPr>
        <p:spPr>
          <a:xfrm>
            <a:off x="22566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488" name="Google Shape;1488;p73"/>
          <p:cNvSpPr/>
          <p:nvPr/>
        </p:nvSpPr>
        <p:spPr>
          <a:xfrm>
            <a:off x="28972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489" name="Google Shape;1489;p73"/>
          <p:cNvSpPr/>
          <p:nvPr/>
        </p:nvSpPr>
        <p:spPr>
          <a:xfrm>
            <a:off x="3480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490" name="Google Shape;1490;p73"/>
          <p:cNvSpPr/>
          <p:nvPr/>
        </p:nvSpPr>
        <p:spPr>
          <a:xfrm>
            <a:off x="40468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491" name="Google Shape;1491;p73"/>
          <p:cNvSpPr/>
          <p:nvPr/>
        </p:nvSpPr>
        <p:spPr>
          <a:xfrm>
            <a:off x="6929775" y="930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492" name="Google Shape;1492;p73"/>
          <p:cNvSpPr/>
          <p:nvPr/>
        </p:nvSpPr>
        <p:spPr>
          <a:xfrm>
            <a:off x="7737025" y="930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493" name="Google Shape;1493;p73"/>
          <p:cNvCxnSpPr>
            <a:stCxn id="1487" idx="6"/>
            <a:endCxn id="1488" idx="2"/>
          </p:cNvCxnSpPr>
          <p:nvPr/>
        </p:nvCxnSpPr>
        <p:spPr>
          <a:xfrm>
            <a:off x="2662550" y="1558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73"/>
          <p:cNvCxnSpPr>
            <a:stCxn id="1488" idx="6"/>
            <a:endCxn id="1489" idx="2"/>
          </p:cNvCxnSpPr>
          <p:nvPr/>
        </p:nvCxnSpPr>
        <p:spPr>
          <a:xfrm>
            <a:off x="3303125" y="1558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73"/>
          <p:cNvCxnSpPr>
            <a:stCxn id="1489" idx="6"/>
            <a:endCxn id="1490" idx="2"/>
          </p:cNvCxnSpPr>
          <p:nvPr/>
        </p:nvCxnSpPr>
        <p:spPr>
          <a:xfrm>
            <a:off x="3886350" y="1558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73"/>
          <p:cNvCxnSpPr>
            <a:stCxn id="1492" idx="1"/>
            <a:endCxn id="1491" idx="3"/>
          </p:cNvCxnSpPr>
          <p:nvPr/>
        </p:nvCxnSpPr>
        <p:spPr>
          <a:xfrm rot="10800000">
            <a:off x="7519825" y="1101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497" name="Google Shape;1497;p73"/>
          <p:cNvCxnSpPr>
            <a:stCxn id="1491" idx="1"/>
            <a:endCxn id="1498" idx="6"/>
          </p:cNvCxnSpPr>
          <p:nvPr/>
        </p:nvCxnSpPr>
        <p:spPr>
          <a:xfrm rot="10800000">
            <a:off x="4452675" y="1101170"/>
            <a:ext cx="2477100" cy="0"/>
          </a:xfrm>
          <a:prstGeom prst="straightConnector1">
            <a:avLst/>
          </a:prstGeom>
          <a:noFill/>
          <a:ln cap="flat" cmpd="sng" w="9525">
            <a:solidFill>
              <a:schemeClr val="dk2"/>
            </a:solidFill>
            <a:prstDash val="solid"/>
            <a:round/>
            <a:headEnd len="med" w="med" type="none"/>
            <a:tailEnd len="med" w="med" type="triangle"/>
          </a:ln>
        </p:spPr>
      </p:cxnSp>
      <p:sp>
        <p:nvSpPr>
          <p:cNvPr id="1499" name="Google Shape;1499;p73"/>
          <p:cNvSpPr/>
          <p:nvPr/>
        </p:nvSpPr>
        <p:spPr>
          <a:xfrm>
            <a:off x="3480450"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498" name="Google Shape;1498;p73"/>
          <p:cNvSpPr/>
          <p:nvPr/>
        </p:nvSpPr>
        <p:spPr>
          <a:xfrm>
            <a:off x="4046825"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500" name="Google Shape;1500;p73"/>
          <p:cNvCxnSpPr>
            <a:stCxn id="1499" idx="6"/>
            <a:endCxn id="1498" idx="2"/>
          </p:cNvCxnSpPr>
          <p:nvPr/>
        </p:nvCxnSpPr>
        <p:spPr>
          <a:xfrm>
            <a:off x="3886350" y="1101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73"/>
          <p:cNvCxnSpPr>
            <a:stCxn id="1488" idx="7"/>
            <a:endCxn id="1499" idx="2"/>
          </p:cNvCxnSpPr>
          <p:nvPr/>
        </p:nvCxnSpPr>
        <p:spPr>
          <a:xfrm flipH="1" rot="10800000">
            <a:off x="3243682" y="1101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502" name="Google Shape;1502;p73"/>
          <p:cNvSpPr/>
          <p:nvPr/>
        </p:nvSpPr>
        <p:spPr>
          <a:xfrm>
            <a:off x="6929775" y="1387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503" name="Google Shape;1503;p73"/>
          <p:cNvCxnSpPr>
            <a:stCxn id="1502" idx="1"/>
            <a:endCxn id="1504" idx="6"/>
          </p:cNvCxnSpPr>
          <p:nvPr/>
        </p:nvCxnSpPr>
        <p:spPr>
          <a:xfrm rot="10800000">
            <a:off x="5029275" y="15583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504" name="Google Shape;1504;p73"/>
          <p:cNvSpPr/>
          <p:nvPr/>
        </p:nvSpPr>
        <p:spPr>
          <a:xfrm>
            <a:off x="4623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05" name="Google Shape;1505;p73"/>
          <p:cNvCxnSpPr>
            <a:stCxn id="1490" idx="6"/>
            <a:endCxn id="1504" idx="2"/>
          </p:cNvCxnSpPr>
          <p:nvPr/>
        </p:nvCxnSpPr>
        <p:spPr>
          <a:xfrm>
            <a:off x="4452725" y="1558379"/>
            <a:ext cx="170700" cy="0"/>
          </a:xfrm>
          <a:prstGeom prst="straightConnector1">
            <a:avLst/>
          </a:prstGeom>
          <a:noFill/>
          <a:ln cap="flat" cmpd="sng" w="9525">
            <a:solidFill>
              <a:schemeClr val="dk2"/>
            </a:solidFill>
            <a:prstDash val="solid"/>
            <a:round/>
            <a:headEnd len="med" w="med" type="none"/>
            <a:tailEnd len="med" w="med" type="none"/>
          </a:ln>
        </p:spPr>
      </p:cxnSp>
      <p:sp>
        <p:nvSpPr>
          <p:cNvPr id="1506" name="Google Shape;1506;p73"/>
          <p:cNvSpPr/>
          <p:nvPr/>
        </p:nvSpPr>
        <p:spPr>
          <a:xfrm>
            <a:off x="1983075" y="907745"/>
            <a:ext cx="1365300" cy="213600"/>
          </a:xfrm>
          <a:prstGeom prst="wedgeRectCallout">
            <a:avLst>
              <a:gd fmla="val 60410" name="adj1"/>
              <a:gd fmla="val 1038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507" name="Google Shape;1507;p73"/>
          <p:cNvSpPr/>
          <p:nvPr/>
        </p:nvSpPr>
        <p:spPr>
          <a:xfrm>
            <a:off x="5165400" y="1187570"/>
            <a:ext cx="1365300" cy="284400"/>
          </a:xfrm>
          <a:prstGeom prst="wedgeRectCallout">
            <a:avLst>
              <a:gd fmla="val -60051" name="adj1"/>
              <a:gd fmla="val 4318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508" name="Google Shape;1508;p73"/>
          <p:cNvSpPr/>
          <p:nvPr/>
        </p:nvSpPr>
        <p:spPr>
          <a:xfrm>
            <a:off x="18756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509" name="Google Shape;1509;p73"/>
          <p:cNvSpPr/>
          <p:nvPr/>
        </p:nvSpPr>
        <p:spPr>
          <a:xfrm>
            <a:off x="23638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510" name="Google Shape;1510;p73"/>
          <p:cNvCxnSpPr>
            <a:stCxn id="1508" idx="6"/>
            <a:endCxn id="1509" idx="2"/>
          </p:cNvCxnSpPr>
          <p:nvPr/>
        </p:nvCxnSpPr>
        <p:spPr>
          <a:xfrm>
            <a:off x="2281550" y="2845408"/>
            <a:ext cx="82200" cy="0"/>
          </a:xfrm>
          <a:prstGeom prst="straightConnector1">
            <a:avLst/>
          </a:prstGeom>
          <a:noFill/>
          <a:ln cap="flat" cmpd="sng" w="9525">
            <a:solidFill>
              <a:schemeClr val="dk2"/>
            </a:solidFill>
            <a:prstDash val="solid"/>
            <a:round/>
            <a:headEnd len="med" w="med" type="none"/>
            <a:tailEnd len="med" w="med" type="none"/>
          </a:ln>
        </p:spPr>
      </p:cxnSp>
      <p:sp>
        <p:nvSpPr>
          <p:cNvPr id="1511" name="Google Shape;1511;p73"/>
          <p:cNvSpPr txBox="1"/>
          <p:nvPr>
            <p:ph idx="1" type="body"/>
          </p:nvPr>
        </p:nvSpPr>
        <p:spPr>
          <a:xfrm>
            <a:off x="2180375" y="23079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「master」が示す「A2」の起点から</a:t>
            </a:r>
            <a:endParaRPr sz="1000"/>
          </a:p>
        </p:txBody>
      </p:sp>
      <p:sp>
        <p:nvSpPr>
          <p:cNvPr id="1512" name="Google Shape;1512;p73"/>
          <p:cNvSpPr/>
          <p:nvPr/>
        </p:nvSpPr>
        <p:spPr>
          <a:xfrm rot="5400000">
            <a:off x="2256625" y="3042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3"/>
          <p:cNvSpPr txBox="1"/>
          <p:nvPr>
            <p:ph idx="1" type="body"/>
          </p:nvPr>
        </p:nvSpPr>
        <p:spPr>
          <a:xfrm>
            <a:off x="2477451" y="3031475"/>
            <a:ext cx="49572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「A」「B」の積み直しを試みるが、「A</a:t>
            </a:r>
            <a:r>
              <a:rPr lang="ja" sz="1000"/>
              <a:t>」の積み直しの時点で conflict が発生。</a:t>
            </a:r>
            <a:endParaRPr sz="1000"/>
          </a:p>
        </p:txBody>
      </p:sp>
      <p:sp>
        <p:nvSpPr>
          <p:cNvPr id="1514" name="Google Shape;1514;p73"/>
          <p:cNvSpPr/>
          <p:nvPr/>
        </p:nvSpPr>
        <p:spPr>
          <a:xfrm>
            <a:off x="33610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515" name="Google Shape;1515;p73"/>
          <p:cNvSpPr/>
          <p:nvPr/>
        </p:nvSpPr>
        <p:spPr>
          <a:xfrm>
            <a:off x="28708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516" name="Google Shape;1516;p73"/>
          <p:cNvCxnSpPr>
            <a:stCxn id="1515" idx="6"/>
            <a:endCxn id="1514" idx="2"/>
          </p:cNvCxnSpPr>
          <p:nvPr/>
        </p:nvCxnSpPr>
        <p:spPr>
          <a:xfrm>
            <a:off x="3276750" y="28454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73"/>
          <p:cNvCxnSpPr>
            <a:stCxn id="1509" idx="6"/>
            <a:endCxn id="1515" idx="2"/>
          </p:cNvCxnSpPr>
          <p:nvPr/>
        </p:nvCxnSpPr>
        <p:spPr>
          <a:xfrm>
            <a:off x="2769725" y="2845408"/>
            <a:ext cx="101100" cy="0"/>
          </a:xfrm>
          <a:prstGeom prst="straightConnector1">
            <a:avLst/>
          </a:prstGeom>
          <a:noFill/>
          <a:ln cap="flat" cmpd="sng" w="9525">
            <a:solidFill>
              <a:schemeClr val="dk2"/>
            </a:solidFill>
            <a:prstDash val="solid"/>
            <a:round/>
            <a:headEnd len="med" w="med" type="none"/>
            <a:tailEnd len="med" w="med" type="none"/>
          </a:ln>
        </p:spPr>
      </p:cxnSp>
      <p:sp>
        <p:nvSpPr>
          <p:cNvPr id="1518" name="Google Shape;1518;p73"/>
          <p:cNvSpPr/>
          <p:nvPr/>
        </p:nvSpPr>
        <p:spPr>
          <a:xfrm>
            <a:off x="4417900" y="3329309"/>
            <a:ext cx="405900" cy="403800"/>
          </a:xfrm>
          <a:prstGeom prst="ellipse">
            <a:avLst/>
          </a:prstGeom>
          <a:solidFill>
            <a:srgbClr val="F4CCCC"/>
          </a:solidFill>
          <a:ln cap="flat" cmpd="sng" w="9525">
            <a:solidFill>
              <a:srgbClr val="CC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519" name="Google Shape;1519;p73"/>
          <p:cNvCxnSpPr>
            <a:stCxn id="1520" idx="6"/>
            <a:endCxn id="1518" idx="2"/>
          </p:cNvCxnSpPr>
          <p:nvPr/>
        </p:nvCxnSpPr>
        <p:spPr>
          <a:xfrm>
            <a:off x="4260828" y="3531195"/>
            <a:ext cx="157200" cy="0"/>
          </a:xfrm>
          <a:prstGeom prst="straightConnector1">
            <a:avLst/>
          </a:prstGeom>
          <a:noFill/>
          <a:ln cap="flat" cmpd="sng" w="9525">
            <a:solidFill>
              <a:schemeClr val="dk2"/>
            </a:solidFill>
            <a:prstDash val="solid"/>
            <a:round/>
            <a:headEnd len="med" w="med" type="none"/>
            <a:tailEnd len="med" w="med" type="none"/>
          </a:ln>
        </p:spPr>
      </p:cxnSp>
      <p:sp>
        <p:nvSpPr>
          <p:cNvPr id="1521" name="Google Shape;1521;p73"/>
          <p:cNvSpPr/>
          <p:nvPr/>
        </p:nvSpPr>
        <p:spPr>
          <a:xfrm>
            <a:off x="3854928" y="26434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22" name="Google Shape;1522;p73"/>
          <p:cNvCxnSpPr>
            <a:stCxn id="1514" idx="6"/>
            <a:endCxn id="1521" idx="2"/>
          </p:cNvCxnSpPr>
          <p:nvPr/>
        </p:nvCxnSpPr>
        <p:spPr>
          <a:xfrm>
            <a:off x="3766925" y="2845408"/>
            <a:ext cx="87900" cy="0"/>
          </a:xfrm>
          <a:prstGeom prst="straightConnector1">
            <a:avLst/>
          </a:prstGeom>
          <a:noFill/>
          <a:ln cap="flat" cmpd="sng" w="9525">
            <a:solidFill>
              <a:schemeClr val="dk2"/>
            </a:solidFill>
            <a:prstDash val="solid"/>
            <a:round/>
            <a:headEnd len="med" w="med" type="none"/>
            <a:tailEnd len="med" w="med" type="none"/>
          </a:ln>
        </p:spPr>
      </p:cxnSp>
      <p:sp>
        <p:nvSpPr>
          <p:cNvPr id="1523" name="Google Shape;1523;p73"/>
          <p:cNvSpPr/>
          <p:nvPr/>
        </p:nvSpPr>
        <p:spPr>
          <a:xfrm>
            <a:off x="18756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524" name="Google Shape;1524;p73"/>
          <p:cNvSpPr/>
          <p:nvPr/>
        </p:nvSpPr>
        <p:spPr>
          <a:xfrm>
            <a:off x="23638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525" name="Google Shape;1525;p73"/>
          <p:cNvCxnSpPr>
            <a:stCxn id="1523" idx="6"/>
            <a:endCxn id="1524" idx="2"/>
          </p:cNvCxnSpPr>
          <p:nvPr/>
        </p:nvCxnSpPr>
        <p:spPr>
          <a:xfrm>
            <a:off x="2281550" y="3531208"/>
            <a:ext cx="82200" cy="0"/>
          </a:xfrm>
          <a:prstGeom prst="straightConnector1">
            <a:avLst/>
          </a:prstGeom>
          <a:noFill/>
          <a:ln cap="flat" cmpd="sng" w="9525">
            <a:solidFill>
              <a:schemeClr val="dk2"/>
            </a:solidFill>
            <a:prstDash val="solid"/>
            <a:round/>
            <a:headEnd len="med" w="med" type="none"/>
            <a:tailEnd len="med" w="med" type="none"/>
          </a:ln>
        </p:spPr>
      </p:cxnSp>
      <p:sp>
        <p:nvSpPr>
          <p:cNvPr id="1526" name="Google Shape;1526;p73"/>
          <p:cNvSpPr/>
          <p:nvPr/>
        </p:nvSpPr>
        <p:spPr>
          <a:xfrm>
            <a:off x="33610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527" name="Google Shape;1527;p73"/>
          <p:cNvSpPr/>
          <p:nvPr/>
        </p:nvSpPr>
        <p:spPr>
          <a:xfrm>
            <a:off x="28708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528" name="Google Shape;1528;p73"/>
          <p:cNvCxnSpPr>
            <a:stCxn id="1527" idx="6"/>
            <a:endCxn id="1526" idx="2"/>
          </p:cNvCxnSpPr>
          <p:nvPr/>
        </p:nvCxnSpPr>
        <p:spPr>
          <a:xfrm>
            <a:off x="3276750" y="35312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73"/>
          <p:cNvCxnSpPr>
            <a:stCxn id="1524" idx="6"/>
            <a:endCxn id="1527" idx="2"/>
          </p:cNvCxnSpPr>
          <p:nvPr/>
        </p:nvCxnSpPr>
        <p:spPr>
          <a:xfrm>
            <a:off x="2769725" y="3531208"/>
            <a:ext cx="101100" cy="0"/>
          </a:xfrm>
          <a:prstGeom prst="straightConnector1">
            <a:avLst/>
          </a:prstGeom>
          <a:noFill/>
          <a:ln cap="flat" cmpd="sng" w="9525">
            <a:solidFill>
              <a:schemeClr val="dk2"/>
            </a:solidFill>
            <a:prstDash val="solid"/>
            <a:round/>
            <a:headEnd len="med" w="med" type="none"/>
            <a:tailEnd len="med" w="med" type="none"/>
          </a:ln>
        </p:spPr>
      </p:cxnSp>
      <p:sp>
        <p:nvSpPr>
          <p:cNvPr id="1520" name="Google Shape;1520;p73"/>
          <p:cNvSpPr/>
          <p:nvPr/>
        </p:nvSpPr>
        <p:spPr>
          <a:xfrm>
            <a:off x="3854928" y="33292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30" name="Google Shape;1530;p73"/>
          <p:cNvCxnSpPr>
            <a:stCxn id="1526" idx="6"/>
            <a:endCxn id="1520" idx="2"/>
          </p:cNvCxnSpPr>
          <p:nvPr/>
        </p:nvCxnSpPr>
        <p:spPr>
          <a:xfrm>
            <a:off x="3766925" y="3531208"/>
            <a:ext cx="87900" cy="0"/>
          </a:xfrm>
          <a:prstGeom prst="straightConnector1">
            <a:avLst/>
          </a:prstGeom>
          <a:noFill/>
          <a:ln cap="flat" cmpd="sng" w="9525">
            <a:solidFill>
              <a:schemeClr val="dk2"/>
            </a:solidFill>
            <a:prstDash val="solid"/>
            <a:round/>
            <a:headEnd len="med" w="med" type="none"/>
            <a:tailEnd len="med" w="med" type="none"/>
          </a:ln>
        </p:spPr>
      </p:cxnSp>
      <p:sp>
        <p:nvSpPr>
          <p:cNvPr id="1531" name="Google Shape;1531;p73"/>
          <p:cNvSpPr/>
          <p:nvPr/>
        </p:nvSpPr>
        <p:spPr>
          <a:xfrm>
            <a:off x="5101400" y="3398275"/>
            <a:ext cx="3426000" cy="284400"/>
          </a:xfrm>
          <a:prstGeom prst="wedgeRectCallout">
            <a:avLst>
              <a:gd fmla="val -54302" name="adj1"/>
              <a:gd fmla="val -495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「A」の積み直しの時点で conflict を検出。rebase が中断される。</a:t>
            </a:r>
            <a:endParaRPr sz="800">
              <a:solidFill>
                <a:srgbClr val="666666"/>
              </a:solidFill>
            </a:endParaRPr>
          </a:p>
        </p:txBody>
      </p:sp>
      <p:sp>
        <p:nvSpPr>
          <p:cNvPr id="1532" name="Google Shape;1532;p73"/>
          <p:cNvSpPr txBox="1"/>
          <p:nvPr>
            <p:ph idx="1" type="body"/>
          </p:nvPr>
        </p:nvSpPr>
        <p:spPr>
          <a:xfrm>
            <a:off x="2196975" y="1900375"/>
            <a:ext cx="4010700" cy="314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master</a:t>
            </a:r>
            <a:endParaRPr sz="800">
              <a:solidFill>
                <a:srgbClr val="FFFFFF"/>
              </a:solidFill>
              <a:latin typeface="Courier New"/>
              <a:ea typeface="Courier New"/>
              <a:cs typeface="Courier New"/>
              <a:sym typeface="Courier New"/>
            </a:endParaRPr>
          </a:p>
        </p:txBody>
      </p:sp>
      <p:sp>
        <p:nvSpPr>
          <p:cNvPr id="1533" name="Google Shape;1533;p73"/>
          <p:cNvSpPr txBox="1"/>
          <p:nvPr>
            <p:ph idx="1" type="body"/>
          </p:nvPr>
        </p:nvSpPr>
        <p:spPr>
          <a:xfrm>
            <a:off x="1892175" y="4417075"/>
            <a:ext cx="19005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vi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add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git rebase --continue</a:t>
            </a:r>
            <a:endParaRPr sz="800">
              <a:solidFill>
                <a:srgbClr val="FFFFFF"/>
              </a:solidFill>
              <a:latin typeface="Courier New"/>
              <a:ea typeface="Courier New"/>
              <a:cs typeface="Courier New"/>
              <a:sym typeface="Courier New"/>
            </a:endParaRPr>
          </a:p>
        </p:txBody>
      </p:sp>
      <p:sp>
        <p:nvSpPr>
          <p:cNvPr id="1534" name="Google Shape;1534;p73"/>
          <p:cNvSpPr/>
          <p:nvPr/>
        </p:nvSpPr>
        <p:spPr>
          <a:xfrm>
            <a:off x="3976425" y="4477525"/>
            <a:ext cx="8595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3"/>
          <p:cNvSpPr txBox="1"/>
          <p:nvPr>
            <p:ph idx="1" type="body"/>
          </p:nvPr>
        </p:nvSpPr>
        <p:spPr>
          <a:xfrm>
            <a:off x="1799375" y="41367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conflict が発生しているファイルを手動修正。</a:t>
            </a:r>
            <a:endParaRPr sz="1000"/>
          </a:p>
        </p:txBody>
      </p:sp>
      <p:sp>
        <p:nvSpPr>
          <p:cNvPr id="1536" name="Google Shape;1536;p73"/>
          <p:cNvSpPr/>
          <p:nvPr/>
        </p:nvSpPr>
        <p:spPr>
          <a:xfrm rot="5400000">
            <a:off x="2256625" y="3804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3"/>
          <p:cNvSpPr/>
          <p:nvPr/>
        </p:nvSpPr>
        <p:spPr>
          <a:xfrm>
            <a:off x="7494325" y="4413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538" name="Google Shape;1538;p73"/>
          <p:cNvCxnSpPr>
            <a:stCxn id="1539" idx="6"/>
            <a:endCxn id="1537" idx="2"/>
          </p:cNvCxnSpPr>
          <p:nvPr/>
        </p:nvCxnSpPr>
        <p:spPr>
          <a:xfrm>
            <a:off x="7337253" y="4615570"/>
            <a:ext cx="157200" cy="0"/>
          </a:xfrm>
          <a:prstGeom prst="straightConnector1">
            <a:avLst/>
          </a:prstGeom>
          <a:noFill/>
          <a:ln cap="flat" cmpd="sng" w="9525">
            <a:solidFill>
              <a:schemeClr val="dk2"/>
            </a:solidFill>
            <a:prstDash val="solid"/>
            <a:round/>
            <a:headEnd len="med" w="med" type="none"/>
            <a:tailEnd len="med" w="med" type="none"/>
          </a:ln>
        </p:spPr>
      </p:cxnSp>
      <p:sp>
        <p:nvSpPr>
          <p:cNvPr id="1540" name="Google Shape;1540;p73"/>
          <p:cNvSpPr/>
          <p:nvPr/>
        </p:nvSpPr>
        <p:spPr>
          <a:xfrm>
            <a:off x="4952075"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541" name="Google Shape;1541;p73"/>
          <p:cNvSpPr/>
          <p:nvPr/>
        </p:nvSpPr>
        <p:spPr>
          <a:xfrm>
            <a:off x="5440250"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542" name="Google Shape;1542;p73"/>
          <p:cNvCxnSpPr>
            <a:stCxn id="1540" idx="6"/>
            <a:endCxn id="1541" idx="2"/>
          </p:cNvCxnSpPr>
          <p:nvPr/>
        </p:nvCxnSpPr>
        <p:spPr>
          <a:xfrm>
            <a:off x="5357975" y="4615583"/>
            <a:ext cx="82200" cy="0"/>
          </a:xfrm>
          <a:prstGeom prst="straightConnector1">
            <a:avLst/>
          </a:prstGeom>
          <a:noFill/>
          <a:ln cap="flat" cmpd="sng" w="9525">
            <a:solidFill>
              <a:schemeClr val="dk2"/>
            </a:solidFill>
            <a:prstDash val="solid"/>
            <a:round/>
            <a:headEnd len="med" w="med" type="none"/>
            <a:tailEnd len="med" w="med" type="none"/>
          </a:ln>
        </p:spPr>
      </p:cxnSp>
      <p:sp>
        <p:nvSpPr>
          <p:cNvPr id="1543" name="Google Shape;1543;p73"/>
          <p:cNvSpPr/>
          <p:nvPr/>
        </p:nvSpPr>
        <p:spPr>
          <a:xfrm>
            <a:off x="6437450"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544" name="Google Shape;1544;p73"/>
          <p:cNvSpPr/>
          <p:nvPr/>
        </p:nvSpPr>
        <p:spPr>
          <a:xfrm>
            <a:off x="5947275"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545" name="Google Shape;1545;p73"/>
          <p:cNvCxnSpPr>
            <a:stCxn id="1544" idx="6"/>
            <a:endCxn id="1543" idx="2"/>
          </p:cNvCxnSpPr>
          <p:nvPr/>
        </p:nvCxnSpPr>
        <p:spPr>
          <a:xfrm>
            <a:off x="6353175" y="4615583"/>
            <a:ext cx="84300" cy="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73"/>
          <p:cNvCxnSpPr>
            <a:stCxn id="1541" idx="6"/>
            <a:endCxn id="1544" idx="2"/>
          </p:cNvCxnSpPr>
          <p:nvPr/>
        </p:nvCxnSpPr>
        <p:spPr>
          <a:xfrm>
            <a:off x="5846150" y="4615583"/>
            <a:ext cx="101100" cy="0"/>
          </a:xfrm>
          <a:prstGeom prst="straightConnector1">
            <a:avLst/>
          </a:prstGeom>
          <a:noFill/>
          <a:ln cap="flat" cmpd="sng" w="9525">
            <a:solidFill>
              <a:schemeClr val="dk2"/>
            </a:solidFill>
            <a:prstDash val="solid"/>
            <a:round/>
            <a:headEnd len="med" w="med" type="none"/>
            <a:tailEnd len="med" w="med" type="none"/>
          </a:ln>
        </p:spPr>
      </p:cxnSp>
      <p:sp>
        <p:nvSpPr>
          <p:cNvPr id="1539" name="Google Shape;1539;p73"/>
          <p:cNvSpPr/>
          <p:nvPr/>
        </p:nvSpPr>
        <p:spPr>
          <a:xfrm>
            <a:off x="6931353" y="4413670"/>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47" name="Google Shape;1547;p73"/>
          <p:cNvCxnSpPr>
            <a:stCxn id="1543" idx="6"/>
            <a:endCxn id="1539" idx="2"/>
          </p:cNvCxnSpPr>
          <p:nvPr/>
        </p:nvCxnSpPr>
        <p:spPr>
          <a:xfrm>
            <a:off x="6843350" y="4615583"/>
            <a:ext cx="87900" cy="0"/>
          </a:xfrm>
          <a:prstGeom prst="straightConnector1">
            <a:avLst/>
          </a:prstGeom>
          <a:noFill/>
          <a:ln cap="flat" cmpd="sng" w="9525">
            <a:solidFill>
              <a:schemeClr val="dk2"/>
            </a:solidFill>
            <a:prstDash val="solid"/>
            <a:round/>
            <a:headEnd len="med" w="med" type="none"/>
            <a:tailEnd len="med" w="med" type="none"/>
          </a:ln>
        </p:spPr>
      </p:cxnSp>
      <p:sp>
        <p:nvSpPr>
          <p:cNvPr id="1548" name="Google Shape;1548;p73"/>
          <p:cNvSpPr/>
          <p:nvPr/>
        </p:nvSpPr>
        <p:spPr>
          <a:xfrm>
            <a:off x="8027725" y="4413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549" name="Google Shape;1549;p73"/>
          <p:cNvCxnSpPr>
            <a:stCxn id="1537" idx="6"/>
            <a:endCxn id="1548" idx="2"/>
          </p:cNvCxnSpPr>
          <p:nvPr/>
        </p:nvCxnSpPr>
        <p:spPr>
          <a:xfrm>
            <a:off x="7900225" y="4615584"/>
            <a:ext cx="127500" cy="0"/>
          </a:xfrm>
          <a:prstGeom prst="straightConnector1">
            <a:avLst/>
          </a:prstGeom>
          <a:noFill/>
          <a:ln cap="flat" cmpd="sng" w="9525">
            <a:solidFill>
              <a:schemeClr val="dk2"/>
            </a:solidFill>
            <a:prstDash val="solid"/>
            <a:round/>
            <a:headEnd len="med" w="med" type="none"/>
            <a:tailEnd len="med" w="med" type="none"/>
          </a:ln>
        </p:spPr>
      </p:cxnSp>
      <p:sp>
        <p:nvSpPr>
          <p:cNvPr id="1550" name="Google Shape;1550;p73"/>
          <p:cNvSpPr/>
          <p:nvPr/>
        </p:nvSpPr>
        <p:spPr>
          <a:xfrm>
            <a:off x="5702850" y="3982175"/>
            <a:ext cx="2546700" cy="284400"/>
          </a:xfrm>
          <a:prstGeom prst="wedgeRectCallout">
            <a:avLst>
              <a:gd fmla="val 27661" name="adj1"/>
              <a:gd fmla="val 8956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手動修正された内容で「Ａ」の積み直しを続行。</a:t>
            </a:r>
            <a:endParaRPr sz="800">
              <a:solidFill>
                <a:srgbClr val="666666"/>
              </a:solidFill>
            </a:endParaRPr>
          </a:p>
        </p:txBody>
      </p:sp>
      <p:sp>
        <p:nvSpPr>
          <p:cNvPr id="1551" name="Google Shape;1551;p73"/>
          <p:cNvSpPr/>
          <p:nvPr/>
        </p:nvSpPr>
        <p:spPr>
          <a:xfrm>
            <a:off x="6848975" y="4855575"/>
            <a:ext cx="1964700" cy="284400"/>
          </a:xfrm>
          <a:prstGeom prst="wedgeRectCallout">
            <a:avLst>
              <a:gd fmla="val 21715" name="adj1"/>
              <a:gd fmla="val -6320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続けて「B」の積み直しを続行。</a:t>
            </a:r>
            <a:endParaRPr sz="800">
              <a:solidFill>
                <a:srgbClr val="666666"/>
              </a:solidFill>
            </a:endParaRPr>
          </a:p>
        </p:txBody>
      </p:sp>
      <p:sp>
        <p:nvSpPr>
          <p:cNvPr id="1552" name="Google Shape;1552;p73"/>
          <p:cNvSpPr/>
          <p:nvPr/>
        </p:nvSpPr>
        <p:spPr>
          <a:xfrm rot="5400000">
            <a:off x="1683375" y="1997800"/>
            <a:ext cx="714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7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の解決 (continue): 解説</a:t>
            </a:r>
            <a:endParaRPr sz="2200"/>
          </a:p>
        </p:txBody>
      </p:sp>
      <p:sp>
        <p:nvSpPr>
          <p:cNvPr id="1558" name="Google Shape;1558;p74"/>
          <p:cNvSpPr/>
          <p:nvPr/>
        </p:nvSpPr>
        <p:spPr>
          <a:xfrm>
            <a:off x="264550" y="338272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4"/>
          <p:cNvSpPr/>
          <p:nvPr/>
        </p:nvSpPr>
        <p:spPr>
          <a:xfrm>
            <a:off x="22566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560" name="Google Shape;1560;p74"/>
          <p:cNvSpPr/>
          <p:nvPr/>
        </p:nvSpPr>
        <p:spPr>
          <a:xfrm>
            <a:off x="28972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561" name="Google Shape;1561;p74"/>
          <p:cNvSpPr/>
          <p:nvPr/>
        </p:nvSpPr>
        <p:spPr>
          <a:xfrm>
            <a:off x="3480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562" name="Google Shape;1562;p74"/>
          <p:cNvSpPr/>
          <p:nvPr/>
        </p:nvSpPr>
        <p:spPr>
          <a:xfrm>
            <a:off x="40468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563" name="Google Shape;1563;p74"/>
          <p:cNvSpPr/>
          <p:nvPr/>
        </p:nvSpPr>
        <p:spPr>
          <a:xfrm>
            <a:off x="6929775" y="930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564" name="Google Shape;1564;p74"/>
          <p:cNvSpPr/>
          <p:nvPr/>
        </p:nvSpPr>
        <p:spPr>
          <a:xfrm>
            <a:off x="7737025" y="930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565" name="Google Shape;1565;p74"/>
          <p:cNvCxnSpPr>
            <a:stCxn id="1559" idx="6"/>
            <a:endCxn id="1560" idx="2"/>
          </p:cNvCxnSpPr>
          <p:nvPr/>
        </p:nvCxnSpPr>
        <p:spPr>
          <a:xfrm>
            <a:off x="2662550" y="1558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74"/>
          <p:cNvCxnSpPr>
            <a:stCxn id="1560" idx="6"/>
            <a:endCxn id="1561" idx="2"/>
          </p:cNvCxnSpPr>
          <p:nvPr/>
        </p:nvCxnSpPr>
        <p:spPr>
          <a:xfrm>
            <a:off x="3303125" y="1558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74"/>
          <p:cNvCxnSpPr>
            <a:stCxn id="1561" idx="6"/>
            <a:endCxn id="1562" idx="2"/>
          </p:cNvCxnSpPr>
          <p:nvPr/>
        </p:nvCxnSpPr>
        <p:spPr>
          <a:xfrm>
            <a:off x="3886350" y="1558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74"/>
          <p:cNvCxnSpPr>
            <a:stCxn id="1564" idx="1"/>
            <a:endCxn id="1563" idx="3"/>
          </p:cNvCxnSpPr>
          <p:nvPr/>
        </p:nvCxnSpPr>
        <p:spPr>
          <a:xfrm rot="10800000">
            <a:off x="7519825" y="1101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569" name="Google Shape;1569;p74"/>
          <p:cNvCxnSpPr>
            <a:stCxn id="1563" idx="1"/>
            <a:endCxn id="1570" idx="6"/>
          </p:cNvCxnSpPr>
          <p:nvPr/>
        </p:nvCxnSpPr>
        <p:spPr>
          <a:xfrm rot="10800000">
            <a:off x="4452675" y="1101170"/>
            <a:ext cx="2477100" cy="0"/>
          </a:xfrm>
          <a:prstGeom prst="straightConnector1">
            <a:avLst/>
          </a:prstGeom>
          <a:noFill/>
          <a:ln cap="flat" cmpd="sng" w="9525">
            <a:solidFill>
              <a:schemeClr val="dk2"/>
            </a:solidFill>
            <a:prstDash val="solid"/>
            <a:round/>
            <a:headEnd len="med" w="med" type="none"/>
            <a:tailEnd len="med" w="med" type="triangle"/>
          </a:ln>
        </p:spPr>
      </p:cxnSp>
      <p:sp>
        <p:nvSpPr>
          <p:cNvPr id="1571" name="Google Shape;1571;p74"/>
          <p:cNvSpPr/>
          <p:nvPr/>
        </p:nvSpPr>
        <p:spPr>
          <a:xfrm>
            <a:off x="3480450"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570" name="Google Shape;1570;p74"/>
          <p:cNvSpPr/>
          <p:nvPr/>
        </p:nvSpPr>
        <p:spPr>
          <a:xfrm>
            <a:off x="4046825"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572" name="Google Shape;1572;p74"/>
          <p:cNvCxnSpPr>
            <a:stCxn id="1571" idx="6"/>
            <a:endCxn id="1570" idx="2"/>
          </p:cNvCxnSpPr>
          <p:nvPr/>
        </p:nvCxnSpPr>
        <p:spPr>
          <a:xfrm>
            <a:off x="3886350" y="1101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74"/>
          <p:cNvCxnSpPr>
            <a:stCxn id="1560" idx="7"/>
            <a:endCxn id="1571" idx="2"/>
          </p:cNvCxnSpPr>
          <p:nvPr/>
        </p:nvCxnSpPr>
        <p:spPr>
          <a:xfrm flipH="1" rot="10800000">
            <a:off x="3243682" y="1101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574" name="Google Shape;1574;p74"/>
          <p:cNvSpPr/>
          <p:nvPr/>
        </p:nvSpPr>
        <p:spPr>
          <a:xfrm>
            <a:off x="6929775" y="1387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575" name="Google Shape;1575;p74"/>
          <p:cNvCxnSpPr>
            <a:stCxn id="1574" idx="1"/>
            <a:endCxn id="1576" idx="6"/>
          </p:cNvCxnSpPr>
          <p:nvPr/>
        </p:nvCxnSpPr>
        <p:spPr>
          <a:xfrm rot="10800000">
            <a:off x="5029275" y="15583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576" name="Google Shape;1576;p74"/>
          <p:cNvSpPr/>
          <p:nvPr/>
        </p:nvSpPr>
        <p:spPr>
          <a:xfrm>
            <a:off x="4623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77" name="Google Shape;1577;p74"/>
          <p:cNvCxnSpPr>
            <a:stCxn id="1562" idx="6"/>
            <a:endCxn id="1576" idx="2"/>
          </p:cNvCxnSpPr>
          <p:nvPr/>
        </p:nvCxnSpPr>
        <p:spPr>
          <a:xfrm>
            <a:off x="4452725" y="1558379"/>
            <a:ext cx="170700" cy="0"/>
          </a:xfrm>
          <a:prstGeom prst="straightConnector1">
            <a:avLst/>
          </a:prstGeom>
          <a:noFill/>
          <a:ln cap="flat" cmpd="sng" w="9525">
            <a:solidFill>
              <a:schemeClr val="dk2"/>
            </a:solidFill>
            <a:prstDash val="solid"/>
            <a:round/>
            <a:headEnd len="med" w="med" type="none"/>
            <a:tailEnd len="med" w="med" type="none"/>
          </a:ln>
        </p:spPr>
      </p:cxnSp>
      <p:sp>
        <p:nvSpPr>
          <p:cNvPr id="1578" name="Google Shape;1578;p74"/>
          <p:cNvSpPr/>
          <p:nvPr/>
        </p:nvSpPr>
        <p:spPr>
          <a:xfrm>
            <a:off x="1983075" y="907745"/>
            <a:ext cx="1365300" cy="213600"/>
          </a:xfrm>
          <a:prstGeom prst="wedgeRectCallout">
            <a:avLst>
              <a:gd fmla="val 60410" name="adj1"/>
              <a:gd fmla="val 1038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579" name="Google Shape;1579;p74"/>
          <p:cNvSpPr/>
          <p:nvPr/>
        </p:nvSpPr>
        <p:spPr>
          <a:xfrm>
            <a:off x="5165400" y="1187570"/>
            <a:ext cx="1365300" cy="284400"/>
          </a:xfrm>
          <a:prstGeom prst="wedgeRectCallout">
            <a:avLst>
              <a:gd fmla="val -60051" name="adj1"/>
              <a:gd fmla="val 4318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580" name="Google Shape;1580;p74"/>
          <p:cNvSpPr txBox="1"/>
          <p:nvPr>
            <p:ph idx="1" type="body"/>
          </p:nvPr>
        </p:nvSpPr>
        <p:spPr>
          <a:xfrm>
            <a:off x="2196975" y="1900375"/>
            <a:ext cx="4010700" cy="926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FFFFFF"/>
                </a:solidFill>
                <a:latin typeface="Courier New"/>
                <a:ea typeface="Courier New"/>
                <a:cs typeface="Courier New"/>
                <a:sym typeface="Courier New"/>
              </a:rPr>
              <a:t>$ git rebase master</a:t>
            </a:r>
            <a:br>
              <a:rPr lang="ja" sz="800">
                <a:solidFill>
                  <a:srgbClr val="FFFFFF"/>
                </a:solidFill>
                <a:latin typeface="Courier New"/>
                <a:ea typeface="Courier New"/>
                <a:cs typeface="Courier New"/>
                <a:sym typeface="Courier New"/>
              </a:rPr>
            </a:br>
            <a:r>
              <a:rPr lang="ja" sz="800">
                <a:solidFill>
                  <a:schemeClr val="lt1"/>
                </a:solidFill>
                <a:latin typeface="Courier New"/>
                <a:ea typeface="Courier New"/>
                <a:cs typeface="Courier New"/>
                <a:sym typeface="Courier New"/>
              </a:rPr>
              <a:t>(CONFLICT発生)</a:t>
            </a:r>
            <a:br>
              <a:rPr lang="ja" sz="800">
                <a:solidFill>
                  <a:srgbClr val="FFFFFF"/>
                </a:solidFill>
                <a:latin typeface="Courier New"/>
                <a:ea typeface="Courier New"/>
                <a:cs typeface="Courier New"/>
                <a:sym typeface="Courier New"/>
              </a:rPr>
            </a:br>
            <a:r>
              <a:rPr lang="ja" sz="800">
                <a:solidFill>
                  <a:schemeClr val="lt1"/>
                </a:solidFill>
                <a:latin typeface="Courier New"/>
                <a:ea typeface="Courier New"/>
                <a:cs typeface="Courier New"/>
                <a:sym typeface="Courier New"/>
              </a:rPr>
              <a:t>$ vi A.txt</a:t>
            </a:r>
            <a:br>
              <a:rPr lang="ja" sz="800">
                <a:solidFill>
                  <a:schemeClr val="lt1"/>
                </a:solidFill>
                <a:latin typeface="Courier New"/>
                <a:ea typeface="Courier New"/>
                <a:cs typeface="Courier New"/>
                <a:sym typeface="Courier New"/>
              </a:rPr>
            </a:br>
            <a:r>
              <a:rPr lang="ja" sz="800">
                <a:solidFill>
                  <a:schemeClr val="lt1"/>
                </a:solidFill>
                <a:latin typeface="Courier New"/>
                <a:ea typeface="Courier New"/>
                <a:cs typeface="Courier New"/>
                <a:sym typeface="Courier New"/>
              </a:rPr>
              <a:t>$ git add A.txt</a:t>
            </a:r>
            <a:br>
              <a:rPr lang="ja" sz="800">
                <a:solidFill>
                  <a:schemeClr val="lt1"/>
                </a:solidFill>
                <a:latin typeface="Courier New"/>
                <a:ea typeface="Courier New"/>
                <a:cs typeface="Courier New"/>
                <a:sym typeface="Courier New"/>
              </a:rPr>
            </a:br>
            <a:r>
              <a:rPr lang="ja" sz="800">
                <a:solidFill>
                  <a:schemeClr val="lt1"/>
                </a:solidFill>
                <a:latin typeface="Courier New"/>
                <a:ea typeface="Courier New"/>
                <a:cs typeface="Courier New"/>
                <a:sym typeface="Courier New"/>
              </a:rPr>
              <a:t>$ git rebase --continue</a:t>
            </a:r>
            <a:endParaRPr sz="800">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800">
              <a:solidFill>
                <a:srgbClr val="FFFFFF"/>
              </a:solidFill>
              <a:latin typeface="Courier New"/>
              <a:ea typeface="Courier New"/>
              <a:cs typeface="Courier New"/>
              <a:sym typeface="Courier New"/>
            </a:endParaRPr>
          </a:p>
        </p:txBody>
      </p:sp>
      <p:sp>
        <p:nvSpPr>
          <p:cNvPr id="1581" name="Google Shape;1581;p74"/>
          <p:cNvSpPr/>
          <p:nvPr/>
        </p:nvSpPr>
        <p:spPr>
          <a:xfrm rot="5400000">
            <a:off x="1471875" y="2209300"/>
            <a:ext cx="1137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4"/>
          <p:cNvSpPr/>
          <p:nvPr/>
        </p:nvSpPr>
        <p:spPr>
          <a:xfrm>
            <a:off x="5332300" y="3344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583" name="Google Shape;1583;p74"/>
          <p:cNvSpPr/>
          <p:nvPr/>
        </p:nvSpPr>
        <p:spPr>
          <a:xfrm>
            <a:off x="6066663" y="3344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584" name="Google Shape;1584;p74"/>
          <p:cNvCxnSpPr>
            <a:stCxn id="1585" idx="7"/>
            <a:endCxn id="1582" idx="2"/>
          </p:cNvCxnSpPr>
          <p:nvPr/>
        </p:nvCxnSpPr>
        <p:spPr>
          <a:xfrm flipH="1" rot="10800000">
            <a:off x="4969907" y="3546514"/>
            <a:ext cx="362400" cy="3075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74"/>
          <p:cNvCxnSpPr>
            <a:stCxn id="1582" idx="6"/>
            <a:endCxn id="1583" idx="2"/>
          </p:cNvCxnSpPr>
          <p:nvPr/>
        </p:nvCxnSpPr>
        <p:spPr>
          <a:xfrm>
            <a:off x="5738200" y="3546584"/>
            <a:ext cx="328500" cy="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74"/>
          <p:cNvCxnSpPr>
            <a:stCxn id="1588" idx="1"/>
            <a:endCxn id="1583" idx="6"/>
          </p:cNvCxnSpPr>
          <p:nvPr/>
        </p:nvCxnSpPr>
        <p:spPr>
          <a:xfrm flipH="1">
            <a:off x="6472575" y="3539570"/>
            <a:ext cx="457200" cy="6900"/>
          </a:xfrm>
          <a:prstGeom prst="straightConnector1">
            <a:avLst/>
          </a:prstGeom>
          <a:noFill/>
          <a:ln cap="flat" cmpd="sng" w="9525">
            <a:solidFill>
              <a:schemeClr val="dk2"/>
            </a:solidFill>
            <a:prstDash val="solid"/>
            <a:round/>
            <a:headEnd len="med" w="med" type="none"/>
            <a:tailEnd len="med" w="med" type="triangle"/>
          </a:ln>
        </p:spPr>
      </p:cxnSp>
      <p:cxnSp>
        <p:nvCxnSpPr>
          <p:cNvPr id="1589" name="Google Shape;1589;p74"/>
          <p:cNvCxnSpPr>
            <a:stCxn id="1590" idx="1"/>
            <a:endCxn id="1585" idx="6"/>
          </p:cNvCxnSpPr>
          <p:nvPr/>
        </p:nvCxnSpPr>
        <p:spPr>
          <a:xfrm rot="10800000">
            <a:off x="5029275" y="39967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591" name="Google Shape;1591;p74"/>
          <p:cNvSpPr txBox="1"/>
          <p:nvPr>
            <p:ph idx="1" type="body"/>
          </p:nvPr>
        </p:nvSpPr>
        <p:spPr>
          <a:xfrm>
            <a:off x="1791646" y="3183875"/>
            <a:ext cx="18603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rebase完了後の全体像</a:t>
            </a:r>
            <a:endParaRPr sz="1000"/>
          </a:p>
        </p:txBody>
      </p:sp>
      <p:sp>
        <p:nvSpPr>
          <p:cNvPr id="1592" name="Google Shape;1592;p74"/>
          <p:cNvSpPr/>
          <p:nvPr/>
        </p:nvSpPr>
        <p:spPr>
          <a:xfrm>
            <a:off x="22566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593" name="Google Shape;1593;p74"/>
          <p:cNvSpPr/>
          <p:nvPr/>
        </p:nvSpPr>
        <p:spPr>
          <a:xfrm>
            <a:off x="2897225"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594" name="Google Shape;1594;p74"/>
          <p:cNvSpPr/>
          <p:nvPr/>
        </p:nvSpPr>
        <p:spPr>
          <a:xfrm>
            <a:off x="34804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595" name="Google Shape;1595;p74"/>
          <p:cNvSpPr/>
          <p:nvPr/>
        </p:nvSpPr>
        <p:spPr>
          <a:xfrm>
            <a:off x="4046825"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cxnSp>
        <p:nvCxnSpPr>
          <p:cNvPr id="1596" name="Google Shape;1596;p74"/>
          <p:cNvCxnSpPr>
            <a:stCxn id="1592" idx="6"/>
            <a:endCxn id="1593" idx="2"/>
          </p:cNvCxnSpPr>
          <p:nvPr/>
        </p:nvCxnSpPr>
        <p:spPr>
          <a:xfrm>
            <a:off x="2662550" y="39967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74"/>
          <p:cNvCxnSpPr>
            <a:stCxn id="1593" idx="6"/>
            <a:endCxn id="1594" idx="2"/>
          </p:cNvCxnSpPr>
          <p:nvPr/>
        </p:nvCxnSpPr>
        <p:spPr>
          <a:xfrm>
            <a:off x="3303125" y="39967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74"/>
          <p:cNvCxnSpPr>
            <a:stCxn id="1594" idx="6"/>
            <a:endCxn id="1595" idx="2"/>
          </p:cNvCxnSpPr>
          <p:nvPr/>
        </p:nvCxnSpPr>
        <p:spPr>
          <a:xfrm>
            <a:off x="3886350" y="3996779"/>
            <a:ext cx="160500" cy="0"/>
          </a:xfrm>
          <a:prstGeom prst="straightConnector1">
            <a:avLst/>
          </a:prstGeom>
          <a:noFill/>
          <a:ln cap="flat" cmpd="sng" w="9525">
            <a:solidFill>
              <a:schemeClr val="dk2"/>
            </a:solidFill>
            <a:prstDash val="solid"/>
            <a:round/>
            <a:headEnd len="med" w="med" type="none"/>
            <a:tailEnd len="med" w="med" type="none"/>
          </a:ln>
        </p:spPr>
      </p:cxnSp>
      <p:sp>
        <p:nvSpPr>
          <p:cNvPr id="1585" name="Google Shape;1585;p74"/>
          <p:cNvSpPr/>
          <p:nvPr/>
        </p:nvSpPr>
        <p:spPr>
          <a:xfrm>
            <a:off x="46234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599" name="Google Shape;1599;p74"/>
          <p:cNvCxnSpPr>
            <a:stCxn id="1595" idx="6"/>
            <a:endCxn id="1585" idx="2"/>
          </p:cNvCxnSpPr>
          <p:nvPr/>
        </p:nvCxnSpPr>
        <p:spPr>
          <a:xfrm>
            <a:off x="4452725" y="3996779"/>
            <a:ext cx="170700" cy="0"/>
          </a:xfrm>
          <a:prstGeom prst="straightConnector1">
            <a:avLst/>
          </a:prstGeom>
          <a:noFill/>
          <a:ln cap="flat" cmpd="sng" w="9525">
            <a:solidFill>
              <a:schemeClr val="dk2"/>
            </a:solidFill>
            <a:prstDash val="solid"/>
            <a:round/>
            <a:headEnd len="med" w="med" type="none"/>
            <a:tailEnd len="med" w="med" type="none"/>
          </a:ln>
        </p:spPr>
      </p:cxnSp>
      <p:sp>
        <p:nvSpPr>
          <p:cNvPr id="1588" name="Google Shape;1588;p74"/>
          <p:cNvSpPr/>
          <p:nvPr/>
        </p:nvSpPr>
        <p:spPr>
          <a:xfrm>
            <a:off x="6929775" y="33691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600" name="Google Shape;1600;p74"/>
          <p:cNvSpPr/>
          <p:nvPr/>
        </p:nvSpPr>
        <p:spPr>
          <a:xfrm>
            <a:off x="7737025" y="33691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601" name="Google Shape;1601;p74"/>
          <p:cNvCxnSpPr>
            <a:stCxn id="1600" idx="1"/>
            <a:endCxn id="1588" idx="3"/>
          </p:cNvCxnSpPr>
          <p:nvPr/>
        </p:nvCxnSpPr>
        <p:spPr>
          <a:xfrm rot="10800000">
            <a:off x="7519825" y="3539570"/>
            <a:ext cx="217200" cy="0"/>
          </a:xfrm>
          <a:prstGeom prst="straightConnector1">
            <a:avLst/>
          </a:prstGeom>
          <a:noFill/>
          <a:ln cap="flat" cmpd="sng" w="9525">
            <a:solidFill>
              <a:schemeClr val="dk2"/>
            </a:solidFill>
            <a:prstDash val="solid"/>
            <a:round/>
            <a:headEnd len="med" w="med" type="none"/>
            <a:tailEnd len="med" w="med" type="triangle"/>
          </a:ln>
        </p:spPr>
      </p:cxnSp>
      <p:sp>
        <p:nvSpPr>
          <p:cNvPr id="1590" name="Google Shape;1590;p74"/>
          <p:cNvSpPr/>
          <p:nvPr/>
        </p:nvSpPr>
        <p:spPr>
          <a:xfrm>
            <a:off x="6929775" y="38263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5" name="Shape 1605"/>
        <p:cNvGrpSpPr/>
        <p:nvPr/>
      </p:nvGrpSpPr>
      <p:grpSpPr>
        <a:xfrm>
          <a:off x="0" y="0"/>
          <a:ext cx="0" cy="0"/>
          <a:chOff x="0" y="0"/>
          <a:chExt cx="0" cy="0"/>
        </a:xfrm>
      </p:grpSpPr>
      <p:sp>
        <p:nvSpPr>
          <p:cNvPr id="1606" name="Google Shape;1606;p7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の解決 (skip)</a:t>
            </a:r>
            <a:endParaRPr sz="2200"/>
          </a:p>
        </p:txBody>
      </p:sp>
      <p:sp>
        <p:nvSpPr>
          <p:cNvPr id="1607" name="Google Shape;1607;p75"/>
          <p:cNvSpPr/>
          <p:nvPr/>
        </p:nvSpPr>
        <p:spPr>
          <a:xfrm>
            <a:off x="264550" y="3595946"/>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5"/>
          <p:cNvSpPr txBox="1"/>
          <p:nvPr>
            <p:ph idx="1" type="body"/>
          </p:nvPr>
        </p:nvSpPr>
        <p:spPr>
          <a:xfrm>
            <a:off x="3645975" y="909775"/>
            <a:ext cx="2561700" cy="1929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status</a:t>
            </a:r>
            <a:br>
              <a:rPr lang="ja" sz="800">
                <a:solidFill>
                  <a:srgbClr val="FFFFFF"/>
                </a:solidFill>
                <a:latin typeface="Courier New"/>
                <a:ea typeface="Courier New"/>
                <a:cs typeface="Courier New"/>
                <a:sym typeface="Courier New"/>
              </a:rPr>
            </a:br>
            <a:r>
              <a:rPr b="1" lang="ja" sz="800">
                <a:solidFill>
                  <a:srgbClr val="FF0000"/>
                </a:solidFill>
                <a:latin typeface="Courier New"/>
                <a:ea typeface="Courier New"/>
                <a:cs typeface="Courier New"/>
                <a:sym typeface="Courier New"/>
              </a:rPr>
              <a:t>rebase in progress; onto</a:t>
            </a:r>
            <a:r>
              <a:rPr lang="ja" sz="800">
                <a:solidFill>
                  <a:srgbClr val="FFFFFF"/>
                </a:solidFill>
                <a:latin typeface="Courier New"/>
                <a:ea typeface="Courier New"/>
                <a:cs typeface="Courier New"/>
                <a:sym typeface="Courier New"/>
              </a:rPr>
              <a:t> cd7c44a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Unmerged paths: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a:t>
            </a:r>
            <a:r>
              <a:rPr b="1" lang="ja" sz="800">
                <a:solidFill>
                  <a:srgbClr val="FF0000"/>
                </a:solidFill>
                <a:latin typeface="Courier New"/>
                <a:ea typeface="Courier New"/>
                <a:cs typeface="Courier New"/>
                <a:sym typeface="Courier New"/>
              </a:rPr>
              <a:t>both added:      A.txt</a:t>
            </a:r>
            <a:br>
              <a:rPr b="1" lang="ja" sz="800">
                <a:solidFill>
                  <a:srgbClr val="FF0000"/>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cat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&lt;&lt;&lt;&lt;&lt;&lt;&lt; 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&gt;&gt;&gt;&gt;&gt;&gt;&gt; A</a:t>
            </a:r>
            <a:endParaRPr b="1" sz="800">
              <a:solidFill>
                <a:srgbClr val="FF0000"/>
              </a:solidFill>
              <a:latin typeface="Courier New"/>
              <a:ea typeface="Courier New"/>
              <a:cs typeface="Courier New"/>
              <a:sym typeface="Courier New"/>
            </a:endParaRPr>
          </a:p>
        </p:txBody>
      </p:sp>
      <p:sp>
        <p:nvSpPr>
          <p:cNvPr id="1609" name="Google Shape;1609;p75"/>
          <p:cNvSpPr txBox="1"/>
          <p:nvPr>
            <p:ph idx="1" type="body"/>
          </p:nvPr>
        </p:nvSpPr>
        <p:spPr>
          <a:xfrm>
            <a:off x="1723175" y="821675"/>
            <a:ext cx="2189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conflict 内容の確認。</a:t>
            </a:r>
            <a:endParaRPr sz="1000"/>
          </a:p>
        </p:txBody>
      </p:sp>
      <p:sp>
        <p:nvSpPr>
          <p:cNvPr id="1610" name="Google Shape;1610;p75"/>
          <p:cNvSpPr txBox="1"/>
          <p:nvPr>
            <p:ph idx="1" type="body"/>
          </p:nvPr>
        </p:nvSpPr>
        <p:spPr>
          <a:xfrm>
            <a:off x="1723175" y="2879075"/>
            <a:ext cx="42066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conflict が</a:t>
            </a:r>
            <a:r>
              <a:rPr lang="ja" sz="1000"/>
              <a:t>発生している「A」の取り込みをスキップする。</a:t>
            </a:r>
            <a:endParaRPr sz="1000"/>
          </a:p>
        </p:txBody>
      </p:sp>
      <p:sp>
        <p:nvSpPr>
          <p:cNvPr id="1611" name="Google Shape;1611;p75"/>
          <p:cNvSpPr txBox="1"/>
          <p:nvPr>
            <p:ph idx="1" type="body"/>
          </p:nvPr>
        </p:nvSpPr>
        <p:spPr>
          <a:xfrm>
            <a:off x="1875500" y="3195775"/>
            <a:ext cx="3767700" cy="53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--skip</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Applying: B</a:t>
            </a:r>
            <a:endParaRPr sz="800">
              <a:solidFill>
                <a:srgbClr val="FFFFFF"/>
              </a:solidFill>
              <a:latin typeface="Courier New"/>
              <a:ea typeface="Courier New"/>
              <a:cs typeface="Courier New"/>
              <a:sym typeface="Courier New"/>
            </a:endParaRPr>
          </a:p>
        </p:txBody>
      </p:sp>
      <p:sp>
        <p:nvSpPr>
          <p:cNvPr id="1612" name="Google Shape;1612;p75"/>
          <p:cNvSpPr txBox="1"/>
          <p:nvPr>
            <p:ph idx="1" type="body"/>
          </p:nvPr>
        </p:nvSpPr>
        <p:spPr>
          <a:xfrm>
            <a:off x="1723175" y="3793475"/>
            <a:ext cx="59883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結果確認 (log)。</a:t>
            </a:r>
            <a:endParaRPr sz="1000"/>
          </a:p>
        </p:txBody>
      </p:sp>
      <p:sp>
        <p:nvSpPr>
          <p:cNvPr id="1613" name="Google Shape;1613;p75"/>
          <p:cNvSpPr txBox="1"/>
          <p:nvPr>
            <p:ph idx="1" type="body"/>
          </p:nvPr>
        </p:nvSpPr>
        <p:spPr>
          <a:xfrm>
            <a:off x="1875500" y="4121075"/>
            <a:ext cx="37677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7" name="Shape 1617"/>
        <p:cNvGrpSpPr/>
        <p:nvPr/>
      </p:nvGrpSpPr>
      <p:grpSpPr>
        <a:xfrm>
          <a:off x="0" y="0"/>
          <a:ext cx="0" cy="0"/>
          <a:chOff x="0" y="0"/>
          <a:chExt cx="0" cy="0"/>
        </a:xfrm>
      </p:grpSpPr>
      <p:sp>
        <p:nvSpPr>
          <p:cNvPr id="1618" name="Google Shape;1618;p7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の解決 (skip): 解説</a:t>
            </a:r>
            <a:endParaRPr sz="2200"/>
          </a:p>
        </p:txBody>
      </p:sp>
      <p:sp>
        <p:nvSpPr>
          <p:cNvPr id="1619" name="Google Shape;1619;p76"/>
          <p:cNvSpPr/>
          <p:nvPr/>
        </p:nvSpPr>
        <p:spPr>
          <a:xfrm>
            <a:off x="264550" y="3595946"/>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6"/>
          <p:cNvSpPr/>
          <p:nvPr/>
        </p:nvSpPr>
        <p:spPr>
          <a:xfrm>
            <a:off x="22566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621" name="Google Shape;1621;p76"/>
          <p:cNvSpPr/>
          <p:nvPr/>
        </p:nvSpPr>
        <p:spPr>
          <a:xfrm>
            <a:off x="28972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622" name="Google Shape;1622;p76"/>
          <p:cNvSpPr/>
          <p:nvPr/>
        </p:nvSpPr>
        <p:spPr>
          <a:xfrm>
            <a:off x="3480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623" name="Google Shape;1623;p76"/>
          <p:cNvSpPr/>
          <p:nvPr/>
        </p:nvSpPr>
        <p:spPr>
          <a:xfrm>
            <a:off x="40468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624" name="Google Shape;1624;p76"/>
          <p:cNvSpPr/>
          <p:nvPr/>
        </p:nvSpPr>
        <p:spPr>
          <a:xfrm>
            <a:off x="6929775" y="930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625" name="Google Shape;1625;p76"/>
          <p:cNvSpPr/>
          <p:nvPr/>
        </p:nvSpPr>
        <p:spPr>
          <a:xfrm>
            <a:off x="7737025" y="930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626" name="Google Shape;1626;p76"/>
          <p:cNvCxnSpPr>
            <a:stCxn id="1620" idx="6"/>
            <a:endCxn id="1621" idx="2"/>
          </p:cNvCxnSpPr>
          <p:nvPr/>
        </p:nvCxnSpPr>
        <p:spPr>
          <a:xfrm>
            <a:off x="2662550" y="1558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76"/>
          <p:cNvCxnSpPr>
            <a:stCxn id="1621" idx="6"/>
            <a:endCxn id="1622" idx="2"/>
          </p:cNvCxnSpPr>
          <p:nvPr/>
        </p:nvCxnSpPr>
        <p:spPr>
          <a:xfrm>
            <a:off x="3303125" y="1558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76"/>
          <p:cNvCxnSpPr>
            <a:stCxn id="1622" idx="6"/>
            <a:endCxn id="1623" idx="2"/>
          </p:cNvCxnSpPr>
          <p:nvPr/>
        </p:nvCxnSpPr>
        <p:spPr>
          <a:xfrm>
            <a:off x="3886350" y="1558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76"/>
          <p:cNvCxnSpPr>
            <a:stCxn id="1625" idx="1"/>
            <a:endCxn id="1624" idx="3"/>
          </p:cNvCxnSpPr>
          <p:nvPr/>
        </p:nvCxnSpPr>
        <p:spPr>
          <a:xfrm rot="10800000">
            <a:off x="7519825" y="1101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630" name="Google Shape;1630;p76"/>
          <p:cNvCxnSpPr>
            <a:stCxn id="1624" idx="1"/>
            <a:endCxn id="1631" idx="6"/>
          </p:cNvCxnSpPr>
          <p:nvPr/>
        </p:nvCxnSpPr>
        <p:spPr>
          <a:xfrm rot="10800000">
            <a:off x="4452675" y="1101170"/>
            <a:ext cx="2477100" cy="0"/>
          </a:xfrm>
          <a:prstGeom prst="straightConnector1">
            <a:avLst/>
          </a:prstGeom>
          <a:noFill/>
          <a:ln cap="flat" cmpd="sng" w="9525">
            <a:solidFill>
              <a:schemeClr val="dk2"/>
            </a:solidFill>
            <a:prstDash val="solid"/>
            <a:round/>
            <a:headEnd len="med" w="med" type="none"/>
            <a:tailEnd len="med" w="med" type="triangle"/>
          </a:ln>
        </p:spPr>
      </p:cxnSp>
      <p:sp>
        <p:nvSpPr>
          <p:cNvPr id="1632" name="Google Shape;1632;p76"/>
          <p:cNvSpPr/>
          <p:nvPr/>
        </p:nvSpPr>
        <p:spPr>
          <a:xfrm>
            <a:off x="3480450"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631" name="Google Shape;1631;p76"/>
          <p:cNvSpPr/>
          <p:nvPr/>
        </p:nvSpPr>
        <p:spPr>
          <a:xfrm>
            <a:off x="4046825"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633" name="Google Shape;1633;p76"/>
          <p:cNvCxnSpPr>
            <a:stCxn id="1632" idx="6"/>
            <a:endCxn id="1631" idx="2"/>
          </p:cNvCxnSpPr>
          <p:nvPr/>
        </p:nvCxnSpPr>
        <p:spPr>
          <a:xfrm>
            <a:off x="3886350" y="1101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76"/>
          <p:cNvCxnSpPr>
            <a:stCxn id="1621" idx="7"/>
            <a:endCxn id="1632" idx="2"/>
          </p:cNvCxnSpPr>
          <p:nvPr/>
        </p:nvCxnSpPr>
        <p:spPr>
          <a:xfrm flipH="1" rot="10800000">
            <a:off x="3243682" y="1101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635" name="Google Shape;1635;p76"/>
          <p:cNvSpPr/>
          <p:nvPr/>
        </p:nvSpPr>
        <p:spPr>
          <a:xfrm>
            <a:off x="6929775" y="1387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636" name="Google Shape;1636;p76"/>
          <p:cNvCxnSpPr>
            <a:stCxn id="1635" idx="1"/>
            <a:endCxn id="1637" idx="6"/>
          </p:cNvCxnSpPr>
          <p:nvPr/>
        </p:nvCxnSpPr>
        <p:spPr>
          <a:xfrm rot="10800000">
            <a:off x="5029275" y="15583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637" name="Google Shape;1637;p76"/>
          <p:cNvSpPr/>
          <p:nvPr/>
        </p:nvSpPr>
        <p:spPr>
          <a:xfrm>
            <a:off x="4623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638" name="Google Shape;1638;p76"/>
          <p:cNvCxnSpPr>
            <a:stCxn id="1623" idx="6"/>
            <a:endCxn id="1637" idx="2"/>
          </p:cNvCxnSpPr>
          <p:nvPr/>
        </p:nvCxnSpPr>
        <p:spPr>
          <a:xfrm>
            <a:off x="4452725" y="1558379"/>
            <a:ext cx="170700" cy="0"/>
          </a:xfrm>
          <a:prstGeom prst="straightConnector1">
            <a:avLst/>
          </a:prstGeom>
          <a:noFill/>
          <a:ln cap="flat" cmpd="sng" w="9525">
            <a:solidFill>
              <a:schemeClr val="dk2"/>
            </a:solidFill>
            <a:prstDash val="solid"/>
            <a:round/>
            <a:headEnd len="med" w="med" type="none"/>
            <a:tailEnd len="med" w="med" type="none"/>
          </a:ln>
        </p:spPr>
      </p:cxnSp>
      <p:sp>
        <p:nvSpPr>
          <p:cNvPr id="1639" name="Google Shape;1639;p76"/>
          <p:cNvSpPr/>
          <p:nvPr/>
        </p:nvSpPr>
        <p:spPr>
          <a:xfrm>
            <a:off x="1983075" y="907745"/>
            <a:ext cx="1365300" cy="213600"/>
          </a:xfrm>
          <a:prstGeom prst="wedgeRectCallout">
            <a:avLst>
              <a:gd fmla="val 60410" name="adj1"/>
              <a:gd fmla="val 1038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640" name="Google Shape;1640;p76"/>
          <p:cNvSpPr/>
          <p:nvPr/>
        </p:nvSpPr>
        <p:spPr>
          <a:xfrm>
            <a:off x="5165400" y="1187570"/>
            <a:ext cx="1365300" cy="284400"/>
          </a:xfrm>
          <a:prstGeom prst="wedgeRectCallout">
            <a:avLst>
              <a:gd fmla="val -60051" name="adj1"/>
              <a:gd fmla="val 4318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641" name="Google Shape;1641;p76"/>
          <p:cNvSpPr/>
          <p:nvPr/>
        </p:nvSpPr>
        <p:spPr>
          <a:xfrm>
            <a:off x="18756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642" name="Google Shape;1642;p76"/>
          <p:cNvSpPr/>
          <p:nvPr/>
        </p:nvSpPr>
        <p:spPr>
          <a:xfrm>
            <a:off x="23638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643" name="Google Shape;1643;p76"/>
          <p:cNvCxnSpPr>
            <a:stCxn id="1641" idx="6"/>
            <a:endCxn id="1642" idx="2"/>
          </p:cNvCxnSpPr>
          <p:nvPr/>
        </p:nvCxnSpPr>
        <p:spPr>
          <a:xfrm>
            <a:off x="2281550" y="2845408"/>
            <a:ext cx="82200" cy="0"/>
          </a:xfrm>
          <a:prstGeom prst="straightConnector1">
            <a:avLst/>
          </a:prstGeom>
          <a:noFill/>
          <a:ln cap="flat" cmpd="sng" w="9525">
            <a:solidFill>
              <a:schemeClr val="dk2"/>
            </a:solidFill>
            <a:prstDash val="solid"/>
            <a:round/>
            <a:headEnd len="med" w="med" type="none"/>
            <a:tailEnd len="med" w="med" type="none"/>
          </a:ln>
        </p:spPr>
      </p:cxnSp>
      <p:sp>
        <p:nvSpPr>
          <p:cNvPr id="1644" name="Google Shape;1644;p76"/>
          <p:cNvSpPr txBox="1"/>
          <p:nvPr>
            <p:ph idx="1" type="body"/>
          </p:nvPr>
        </p:nvSpPr>
        <p:spPr>
          <a:xfrm>
            <a:off x="2180375" y="23079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「master」が示す「A2」の起点から</a:t>
            </a:r>
            <a:endParaRPr sz="1000"/>
          </a:p>
        </p:txBody>
      </p:sp>
      <p:sp>
        <p:nvSpPr>
          <p:cNvPr id="1645" name="Google Shape;1645;p76"/>
          <p:cNvSpPr/>
          <p:nvPr/>
        </p:nvSpPr>
        <p:spPr>
          <a:xfrm rot="5400000">
            <a:off x="2256625" y="3042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6"/>
          <p:cNvSpPr txBox="1"/>
          <p:nvPr>
            <p:ph idx="1" type="body"/>
          </p:nvPr>
        </p:nvSpPr>
        <p:spPr>
          <a:xfrm>
            <a:off x="2477451" y="3031475"/>
            <a:ext cx="49572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「A」「B」の積み直しを試みるが、「A」の積み直しの時点で conflict が発生。</a:t>
            </a:r>
            <a:endParaRPr sz="1000"/>
          </a:p>
        </p:txBody>
      </p:sp>
      <p:sp>
        <p:nvSpPr>
          <p:cNvPr id="1647" name="Google Shape;1647;p76"/>
          <p:cNvSpPr/>
          <p:nvPr/>
        </p:nvSpPr>
        <p:spPr>
          <a:xfrm>
            <a:off x="33610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648" name="Google Shape;1648;p76"/>
          <p:cNvSpPr/>
          <p:nvPr/>
        </p:nvSpPr>
        <p:spPr>
          <a:xfrm>
            <a:off x="28708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649" name="Google Shape;1649;p76"/>
          <p:cNvCxnSpPr>
            <a:stCxn id="1648" idx="6"/>
            <a:endCxn id="1647" idx="2"/>
          </p:cNvCxnSpPr>
          <p:nvPr/>
        </p:nvCxnSpPr>
        <p:spPr>
          <a:xfrm>
            <a:off x="3276750" y="28454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76"/>
          <p:cNvCxnSpPr>
            <a:stCxn id="1642" idx="6"/>
            <a:endCxn id="1648" idx="2"/>
          </p:cNvCxnSpPr>
          <p:nvPr/>
        </p:nvCxnSpPr>
        <p:spPr>
          <a:xfrm>
            <a:off x="2769725" y="2845408"/>
            <a:ext cx="101100" cy="0"/>
          </a:xfrm>
          <a:prstGeom prst="straightConnector1">
            <a:avLst/>
          </a:prstGeom>
          <a:noFill/>
          <a:ln cap="flat" cmpd="sng" w="9525">
            <a:solidFill>
              <a:schemeClr val="dk2"/>
            </a:solidFill>
            <a:prstDash val="solid"/>
            <a:round/>
            <a:headEnd len="med" w="med" type="none"/>
            <a:tailEnd len="med" w="med" type="none"/>
          </a:ln>
        </p:spPr>
      </p:cxnSp>
      <p:sp>
        <p:nvSpPr>
          <p:cNvPr id="1651" name="Google Shape;1651;p76"/>
          <p:cNvSpPr/>
          <p:nvPr/>
        </p:nvSpPr>
        <p:spPr>
          <a:xfrm>
            <a:off x="4417900" y="3329309"/>
            <a:ext cx="405900" cy="403800"/>
          </a:xfrm>
          <a:prstGeom prst="ellipse">
            <a:avLst/>
          </a:prstGeom>
          <a:solidFill>
            <a:srgbClr val="F4CCCC"/>
          </a:solidFill>
          <a:ln cap="flat" cmpd="sng" w="9525">
            <a:solidFill>
              <a:srgbClr val="CC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652" name="Google Shape;1652;p76"/>
          <p:cNvCxnSpPr>
            <a:stCxn id="1653" idx="6"/>
            <a:endCxn id="1651" idx="2"/>
          </p:cNvCxnSpPr>
          <p:nvPr/>
        </p:nvCxnSpPr>
        <p:spPr>
          <a:xfrm>
            <a:off x="4260828" y="3531195"/>
            <a:ext cx="157200" cy="0"/>
          </a:xfrm>
          <a:prstGeom prst="straightConnector1">
            <a:avLst/>
          </a:prstGeom>
          <a:noFill/>
          <a:ln cap="flat" cmpd="sng" w="9525">
            <a:solidFill>
              <a:schemeClr val="dk2"/>
            </a:solidFill>
            <a:prstDash val="solid"/>
            <a:round/>
            <a:headEnd len="med" w="med" type="none"/>
            <a:tailEnd len="med" w="med" type="none"/>
          </a:ln>
        </p:spPr>
      </p:cxnSp>
      <p:sp>
        <p:nvSpPr>
          <p:cNvPr id="1654" name="Google Shape;1654;p76"/>
          <p:cNvSpPr/>
          <p:nvPr/>
        </p:nvSpPr>
        <p:spPr>
          <a:xfrm>
            <a:off x="3854928" y="26434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655" name="Google Shape;1655;p76"/>
          <p:cNvCxnSpPr>
            <a:stCxn id="1647" idx="6"/>
            <a:endCxn id="1654" idx="2"/>
          </p:cNvCxnSpPr>
          <p:nvPr/>
        </p:nvCxnSpPr>
        <p:spPr>
          <a:xfrm>
            <a:off x="3766925" y="2845408"/>
            <a:ext cx="87900" cy="0"/>
          </a:xfrm>
          <a:prstGeom prst="straightConnector1">
            <a:avLst/>
          </a:prstGeom>
          <a:noFill/>
          <a:ln cap="flat" cmpd="sng" w="9525">
            <a:solidFill>
              <a:schemeClr val="dk2"/>
            </a:solidFill>
            <a:prstDash val="solid"/>
            <a:round/>
            <a:headEnd len="med" w="med" type="none"/>
            <a:tailEnd len="med" w="med" type="none"/>
          </a:ln>
        </p:spPr>
      </p:cxnSp>
      <p:sp>
        <p:nvSpPr>
          <p:cNvPr id="1656" name="Google Shape;1656;p76"/>
          <p:cNvSpPr/>
          <p:nvPr/>
        </p:nvSpPr>
        <p:spPr>
          <a:xfrm>
            <a:off x="18756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657" name="Google Shape;1657;p76"/>
          <p:cNvSpPr/>
          <p:nvPr/>
        </p:nvSpPr>
        <p:spPr>
          <a:xfrm>
            <a:off x="23638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658" name="Google Shape;1658;p76"/>
          <p:cNvCxnSpPr>
            <a:stCxn id="1656" idx="6"/>
            <a:endCxn id="1657" idx="2"/>
          </p:cNvCxnSpPr>
          <p:nvPr/>
        </p:nvCxnSpPr>
        <p:spPr>
          <a:xfrm>
            <a:off x="2281550" y="3531208"/>
            <a:ext cx="82200" cy="0"/>
          </a:xfrm>
          <a:prstGeom prst="straightConnector1">
            <a:avLst/>
          </a:prstGeom>
          <a:noFill/>
          <a:ln cap="flat" cmpd="sng" w="9525">
            <a:solidFill>
              <a:schemeClr val="dk2"/>
            </a:solidFill>
            <a:prstDash val="solid"/>
            <a:round/>
            <a:headEnd len="med" w="med" type="none"/>
            <a:tailEnd len="med" w="med" type="none"/>
          </a:ln>
        </p:spPr>
      </p:cxnSp>
      <p:sp>
        <p:nvSpPr>
          <p:cNvPr id="1659" name="Google Shape;1659;p76"/>
          <p:cNvSpPr/>
          <p:nvPr/>
        </p:nvSpPr>
        <p:spPr>
          <a:xfrm>
            <a:off x="33610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660" name="Google Shape;1660;p76"/>
          <p:cNvSpPr/>
          <p:nvPr/>
        </p:nvSpPr>
        <p:spPr>
          <a:xfrm>
            <a:off x="28708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661" name="Google Shape;1661;p76"/>
          <p:cNvCxnSpPr>
            <a:stCxn id="1660" idx="6"/>
            <a:endCxn id="1659" idx="2"/>
          </p:cNvCxnSpPr>
          <p:nvPr/>
        </p:nvCxnSpPr>
        <p:spPr>
          <a:xfrm>
            <a:off x="3276750" y="35312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76"/>
          <p:cNvCxnSpPr>
            <a:stCxn id="1657" idx="6"/>
            <a:endCxn id="1660" idx="2"/>
          </p:cNvCxnSpPr>
          <p:nvPr/>
        </p:nvCxnSpPr>
        <p:spPr>
          <a:xfrm>
            <a:off x="2769725" y="3531208"/>
            <a:ext cx="101100" cy="0"/>
          </a:xfrm>
          <a:prstGeom prst="straightConnector1">
            <a:avLst/>
          </a:prstGeom>
          <a:noFill/>
          <a:ln cap="flat" cmpd="sng" w="9525">
            <a:solidFill>
              <a:schemeClr val="dk2"/>
            </a:solidFill>
            <a:prstDash val="solid"/>
            <a:round/>
            <a:headEnd len="med" w="med" type="none"/>
            <a:tailEnd len="med" w="med" type="none"/>
          </a:ln>
        </p:spPr>
      </p:cxnSp>
      <p:sp>
        <p:nvSpPr>
          <p:cNvPr id="1653" name="Google Shape;1653;p76"/>
          <p:cNvSpPr/>
          <p:nvPr/>
        </p:nvSpPr>
        <p:spPr>
          <a:xfrm>
            <a:off x="3854928" y="33292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663" name="Google Shape;1663;p76"/>
          <p:cNvCxnSpPr>
            <a:stCxn id="1659" idx="6"/>
            <a:endCxn id="1653" idx="2"/>
          </p:cNvCxnSpPr>
          <p:nvPr/>
        </p:nvCxnSpPr>
        <p:spPr>
          <a:xfrm>
            <a:off x="3766925" y="3531208"/>
            <a:ext cx="87900" cy="0"/>
          </a:xfrm>
          <a:prstGeom prst="straightConnector1">
            <a:avLst/>
          </a:prstGeom>
          <a:noFill/>
          <a:ln cap="flat" cmpd="sng" w="9525">
            <a:solidFill>
              <a:schemeClr val="dk2"/>
            </a:solidFill>
            <a:prstDash val="solid"/>
            <a:round/>
            <a:headEnd len="med" w="med" type="none"/>
            <a:tailEnd len="med" w="med" type="none"/>
          </a:ln>
        </p:spPr>
      </p:cxnSp>
      <p:sp>
        <p:nvSpPr>
          <p:cNvPr id="1664" name="Google Shape;1664;p76"/>
          <p:cNvSpPr/>
          <p:nvPr/>
        </p:nvSpPr>
        <p:spPr>
          <a:xfrm>
            <a:off x="5101400" y="3398275"/>
            <a:ext cx="3426000" cy="284400"/>
          </a:xfrm>
          <a:prstGeom prst="wedgeRectCallout">
            <a:avLst>
              <a:gd fmla="val -54302" name="adj1"/>
              <a:gd fmla="val -495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「A」の積み直しの時点で conflict を検出。rebase が中断される。</a:t>
            </a:r>
            <a:endParaRPr sz="800">
              <a:solidFill>
                <a:srgbClr val="666666"/>
              </a:solidFill>
            </a:endParaRPr>
          </a:p>
        </p:txBody>
      </p:sp>
      <p:sp>
        <p:nvSpPr>
          <p:cNvPr id="1665" name="Google Shape;1665;p76"/>
          <p:cNvSpPr txBox="1"/>
          <p:nvPr>
            <p:ph idx="1" type="body"/>
          </p:nvPr>
        </p:nvSpPr>
        <p:spPr>
          <a:xfrm>
            <a:off x="2196975" y="1900375"/>
            <a:ext cx="4010700" cy="314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master</a:t>
            </a:r>
            <a:endParaRPr sz="800">
              <a:solidFill>
                <a:srgbClr val="FFFFFF"/>
              </a:solidFill>
              <a:latin typeface="Courier New"/>
              <a:ea typeface="Courier New"/>
              <a:cs typeface="Courier New"/>
              <a:sym typeface="Courier New"/>
            </a:endParaRPr>
          </a:p>
        </p:txBody>
      </p:sp>
      <p:sp>
        <p:nvSpPr>
          <p:cNvPr id="1666" name="Google Shape;1666;p76"/>
          <p:cNvSpPr txBox="1"/>
          <p:nvPr>
            <p:ph idx="1" type="body"/>
          </p:nvPr>
        </p:nvSpPr>
        <p:spPr>
          <a:xfrm>
            <a:off x="1892175" y="4417075"/>
            <a:ext cx="19005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--skip</a:t>
            </a:r>
            <a:endParaRPr sz="800">
              <a:solidFill>
                <a:srgbClr val="FFFFFF"/>
              </a:solidFill>
              <a:latin typeface="Courier New"/>
              <a:ea typeface="Courier New"/>
              <a:cs typeface="Courier New"/>
              <a:sym typeface="Courier New"/>
            </a:endParaRPr>
          </a:p>
        </p:txBody>
      </p:sp>
      <p:sp>
        <p:nvSpPr>
          <p:cNvPr id="1667" name="Google Shape;1667;p76"/>
          <p:cNvSpPr/>
          <p:nvPr/>
        </p:nvSpPr>
        <p:spPr>
          <a:xfrm>
            <a:off x="3976425" y="4477525"/>
            <a:ext cx="8595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6"/>
          <p:cNvSpPr txBox="1"/>
          <p:nvPr>
            <p:ph idx="1" type="body"/>
          </p:nvPr>
        </p:nvSpPr>
        <p:spPr>
          <a:xfrm>
            <a:off x="1799375" y="41367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conflict 内容から「A」の取り込みは不要と判断し、スキップ。</a:t>
            </a:r>
            <a:endParaRPr sz="1000"/>
          </a:p>
        </p:txBody>
      </p:sp>
      <p:sp>
        <p:nvSpPr>
          <p:cNvPr id="1669" name="Google Shape;1669;p76"/>
          <p:cNvSpPr/>
          <p:nvPr/>
        </p:nvSpPr>
        <p:spPr>
          <a:xfrm rot="5400000">
            <a:off x="2256625" y="3804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76"/>
          <p:cNvCxnSpPr>
            <a:stCxn id="1671" idx="6"/>
            <a:endCxn id="1672" idx="2"/>
          </p:cNvCxnSpPr>
          <p:nvPr/>
        </p:nvCxnSpPr>
        <p:spPr>
          <a:xfrm>
            <a:off x="7337253" y="4615570"/>
            <a:ext cx="690600" cy="0"/>
          </a:xfrm>
          <a:prstGeom prst="straightConnector1">
            <a:avLst/>
          </a:prstGeom>
          <a:noFill/>
          <a:ln cap="flat" cmpd="sng" w="9525">
            <a:solidFill>
              <a:schemeClr val="dk2"/>
            </a:solidFill>
            <a:prstDash val="solid"/>
            <a:round/>
            <a:headEnd len="med" w="med" type="none"/>
            <a:tailEnd len="med" w="med" type="none"/>
          </a:ln>
        </p:spPr>
      </p:cxnSp>
      <p:sp>
        <p:nvSpPr>
          <p:cNvPr id="1673" name="Google Shape;1673;p76"/>
          <p:cNvSpPr/>
          <p:nvPr/>
        </p:nvSpPr>
        <p:spPr>
          <a:xfrm>
            <a:off x="4952075"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674" name="Google Shape;1674;p76"/>
          <p:cNvSpPr/>
          <p:nvPr/>
        </p:nvSpPr>
        <p:spPr>
          <a:xfrm>
            <a:off x="5440250"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675" name="Google Shape;1675;p76"/>
          <p:cNvCxnSpPr>
            <a:stCxn id="1673" idx="6"/>
            <a:endCxn id="1674" idx="2"/>
          </p:cNvCxnSpPr>
          <p:nvPr/>
        </p:nvCxnSpPr>
        <p:spPr>
          <a:xfrm>
            <a:off x="5357975" y="4615583"/>
            <a:ext cx="82200" cy="0"/>
          </a:xfrm>
          <a:prstGeom prst="straightConnector1">
            <a:avLst/>
          </a:prstGeom>
          <a:noFill/>
          <a:ln cap="flat" cmpd="sng" w="9525">
            <a:solidFill>
              <a:schemeClr val="dk2"/>
            </a:solidFill>
            <a:prstDash val="solid"/>
            <a:round/>
            <a:headEnd len="med" w="med" type="none"/>
            <a:tailEnd len="med" w="med" type="none"/>
          </a:ln>
        </p:spPr>
      </p:cxnSp>
      <p:sp>
        <p:nvSpPr>
          <p:cNvPr id="1676" name="Google Shape;1676;p76"/>
          <p:cNvSpPr/>
          <p:nvPr/>
        </p:nvSpPr>
        <p:spPr>
          <a:xfrm>
            <a:off x="6437450"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677" name="Google Shape;1677;p76"/>
          <p:cNvSpPr/>
          <p:nvPr/>
        </p:nvSpPr>
        <p:spPr>
          <a:xfrm>
            <a:off x="5947275" y="4413683"/>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678" name="Google Shape;1678;p76"/>
          <p:cNvCxnSpPr>
            <a:stCxn id="1677" idx="6"/>
            <a:endCxn id="1676" idx="2"/>
          </p:cNvCxnSpPr>
          <p:nvPr/>
        </p:nvCxnSpPr>
        <p:spPr>
          <a:xfrm>
            <a:off x="6353175" y="4615583"/>
            <a:ext cx="84300" cy="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76"/>
          <p:cNvCxnSpPr>
            <a:stCxn id="1674" idx="6"/>
            <a:endCxn id="1677" idx="2"/>
          </p:cNvCxnSpPr>
          <p:nvPr/>
        </p:nvCxnSpPr>
        <p:spPr>
          <a:xfrm>
            <a:off x="5846150" y="4615583"/>
            <a:ext cx="101100" cy="0"/>
          </a:xfrm>
          <a:prstGeom prst="straightConnector1">
            <a:avLst/>
          </a:prstGeom>
          <a:noFill/>
          <a:ln cap="flat" cmpd="sng" w="9525">
            <a:solidFill>
              <a:schemeClr val="dk2"/>
            </a:solidFill>
            <a:prstDash val="solid"/>
            <a:round/>
            <a:headEnd len="med" w="med" type="none"/>
            <a:tailEnd len="med" w="med" type="none"/>
          </a:ln>
        </p:spPr>
      </p:cxnSp>
      <p:sp>
        <p:nvSpPr>
          <p:cNvPr id="1671" name="Google Shape;1671;p76"/>
          <p:cNvSpPr/>
          <p:nvPr/>
        </p:nvSpPr>
        <p:spPr>
          <a:xfrm>
            <a:off x="6931353" y="4413670"/>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680" name="Google Shape;1680;p76"/>
          <p:cNvCxnSpPr>
            <a:stCxn id="1676" idx="6"/>
            <a:endCxn id="1671" idx="2"/>
          </p:cNvCxnSpPr>
          <p:nvPr/>
        </p:nvCxnSpPr>
        <p:spPr>
          <a:xfrm>
            <a:off x="6843350" y="4615583"/>
            <a:ext cx="87900" cy="0"/>
          </a:xfrm>
          <a:prstGeom prst="straightConnector1">
            <a:avLst/>
          </a:prstGeom>
          <a:noFill/>
          <a:ln cap="flat" cmpd="sng" w="9525">
            <a:solidFill>
              <a:schemeClr val="dk2"/>
            </a:solidFill>
            <a:prstDash val="solid"/>
            <a:round/>
            <a:headEnd len="med" w="med" type="none"/>
            <a:tailEnd len="med" w="med" type="none"/>
          </a:ln>
        </p:spPr>
      </p:cxnSp>
      <p:sp>
        <p:nvSpPr>
          <p:cNvPr id="1672" name="Google Shape;1672;p76"/>
          <p:cNvSpPr/>
          <p:nvPr/>
        </p:nvSpPr>
        <p:spPr>
          <a:xfrm>
            <a:off x="8027725" y="4413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sp>
        <p:nvSpPr>
          <p:cNvPr id="1681" name="Google Shape;1681;p76"/>
          <p:cNvSpPr/>
          <p:nvPr/>
        </p:nvSpPr>
        <p:spPr>
          <a:xfrm>
            <a:off x="6530700" y="3925775"/>
            <a:ext cx="1719000" cy="340800"/>
          </a:xfrm>
          <a:prstGeom prst="wedgeRectCallout">
            <a:avLst>
              <a:gd fmla="val 21369" name="adj1"/>
              <a:gd fmla="val 10603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conflict 原因となっていた</a:t>
            </a:r>
            <a:br>
              <a:rPr lang="ja" sz="800">
                <a:solidFill>
                  <a:srgbClr val="666666"/>
                </a:solidFill>
              </a:rPr>
            </a:br>
            <a:r>
              <a:rPr lang="ja" sz="800">
                <a:solidFill>
                  <a:srgbClr val="666666"/>
                </a:solidFill>
              </a:rPr>
              <a:t>「A」の積み直しをスキップ</a:t>
            </a:r>
            <a:r>
              <a:rPr lang="ja" sz="800">
                <a:solidFill>
                  <a:srgbClr val="666666"/>
                </a:solidFill>
              </a:rPr>
              <a:t>。</a:t>
            </a:r>
            <a:endParaRPr sz="800">
              <a:solidFill>
                <a:srgbClr val="666666"/>
              </a:solidFill>
            </a:endParaRPr>
          </a:p>
        </p:txBody>
      </p:sp>
      <p:sp>
        <p:nvSpPr>
          <p:cNvPr id="1682" name="Google Shape;1682;p76"/>
          <p:cNvSpPr/>
          <p:nvPr/>
        </p:nvSpPr>
        <p:spPr>
          <a:xfrm>
            <a:off x="6848975" y="4855575"/>
            <a:ext cx="1964700" cy="284400"/>
          </a:xfrm>
          <a:prstGeom prst="wedgeRectCallout">
            <a:avLst>
              <a:gd fmla="val 21715" name="adj1"/>
              <a:gd fmla="val -6320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続けて「B」の積み直しを続行。</a:t>
            </a:r>
            <a:endParaRPr sz="800">
              <a:solidFill>
                <a:srgbClr val="666666"/>
              </a:solidFill>
            </a:endParaRPr>
          </a:p>
        </p:txBody>
      </p:sp>
      <p:sp>
        <p:nvSpPr>
          <p:cNvPr id="1683" name="Google Shape;1683;p76"/>
          <p:cNvSpPr/>
          <p:nvPr/>
        </p:nvSpPr>
        <p:spPr>
          <a:xfrm rot="5400000">
            <a:off x="1683375" y="1997800"/>
            <a:ext cx="714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7" name="Shape 1687"/>
        <p:cNvGrpSpPr/>
        <p:nvPr/>
      </p:nvGrpSpPr>
      <p:grpSpPr>
        <a:xfrm>
          <a:off x="0" y="0"/>
          <a:ext cx="0" cy="0"/>
          <a:chOff x="0" y="0"/>
          <a:chExt cx="0" cy="0"/>
        </a:xfrm>
      </p:grpSpPr>
      <p:sp>
        <p:nvSpPr>
          <p:cNvPr id="1688" name="Google Shape;1688;p7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conflict の解決 (skip): 解説</a:t>
            </a:r>
            <a:endParaRPr sz="2200"/>
          </a:p>
        </p:txBody>
      </p:sp>
      <p:sp>
        <p:nvSpPr>
          <p:cNvPr id="1689" name="Google Shape;1689;p77"/>
          <p:cNvSpPr/>
          <p:nvPr/>
        </p:nvSpPr>
        <p:spPr>
          <a:xfrm>
            <a:off x="22566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690" name="Google Shape;1690;p77"/>
          <p:cNvSpPr/>
          <p:nvPr/>
        </p:nvSpPr>
        <p:spPr>
          <a:xfrm>
            <a:off x="28972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691" name="Google Shape;1691;p77"/>
          <p:cNvSpPr/>
          <p:nvPr/>
        </p:nvSpPr>
        <p:spPr>
          <a:xfrm>
            <a:off x="3480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692" name="Google Shape;1692;p77"/>
          <p:cNvSpPr/>
          <p:nvPr/>
        </p:nvSpPr>
        <p:spPr>
          <a:xfrm>
            <a:off x="40468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693" name="Google Shape;1693;p77"/>
          <p:cNvSpPr/>
          <p:nvPr/>
        </p:nvSpPr>
        <p:spPr>
          <a:xfrm>
            <a:off x="6929775" y="930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694" name="Google Shape;1694;p77"/>
          <p:cNvSpPr/>
          <p:nvPr/>
        </p:nvSpPr>
        <p:spPr>
          <a:xfrm>
            <a:off x="7737025" y="930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695" name="Google Shape;1695;p77"/>
          <p:cNvCxnSpPr>
            <a:stCxn id="1689" idx="6"/>
            <a:endCxn id="1690" idx="2"/>
          </p:cNvCxnSpPr>
          <p:nvPr/>
        </p:nvCxnSpPr>
        <p:spPr>
          <a:xfrm>
            <a:off x="2662550" y="1558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77"/>
          <p:cNvCxnSpPr>
            <a:stCxn id="1690" idx="6"/>
            <a:endCxn id="1691" idx="2"/>
          </p:cNvCxnSpPr>
          <p:nvPr/>
        </p:nvCxnSpPr>
        <p:spPr>
          <a:xfrm>
            <a:off x="3303125" y="1558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77"/>
          <p:cNvCxnSpPr>
            <a:stCxn id="1691" idx="6"/>
            <a:endCxn id="1692" idx="2"/>
          </p:cNvCxnSpPr>
          <p:nvPr/>
        </p:nvCxnSpPr>
        <p:spPr>
          <a:xfrm>
            <a:off x="3886350" y="1558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77"/>
          <p:cNvCxnSpPr>
            <a:stCxn id="1694" idx="1"/>
            <a:endCxn id="1693" idx="3"/>
          </p:cNvCxnSpPr>
          <p:nvPr/>
        </p:nvCxnSpPr>
        <p:spPr>
          <a:xfrm rot="10800000">
            <a:off x="7519825" y="1101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699" name="Google Shape;1699;p77"/>
          <p:cNvCxnSpPr>
            <a:stCxn id="1693" idx="1"/>
            <a:endCxn id="1700" idx="6"/>
          </p:cNvCxnSpPr>
          <p:nvPr/>
        </p:nvCxnSpPr>
        <p:spPr>
          <a:xfrm rot="10800000">
            <a:off x="4452675" y="1101170"/>
            <a:ext cx="2477100" cy="0"/>
          </a:xfrm>
          <a:prstGeom prst="straightConnector1">
            <a:avLst/>
          </a:prstGeom>
          <a:noFill/>
          <a:ln cap="flat" cmpd="sng" w="9525">
            <a:solidFill>
              <a:schemeClr val="dk2"/>
            </a:solidFill>
            <a:prstDash val="solid"/>
            <a:round/>
            <a:headEnd len="med" w="med" type="none"/>
            <a:tailEnd len="med" w="med" type="triangle"/>
          </a:ln>
        </p:spPr>
      </p:cxnSp>
      <p:sp>
        <p:nvSpPr>
          <p:cNvPr id="1701" name="Google Shape;1701;p77"/>
          <p:cNvSpPr/>
          <p:nvPr/>
        </p:nvSpPr>
        <p:spPr>
          <a:xfrm>
            <a:off x="3480450"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700" name="Google Shape;1700;p77"/>
          <p:cNvSpPr/>
          <p:nvPr/>
        </p:nvSpPr>
        <p:spPr>
          <a:xfrm>
            <a:off x="4046825"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702" name="Google Shape;1702;p77"/>
          <p:cNvCxnSpPr>
            <a:stCxn id="1701" idx="6"/>
            <a:endCxn id="1700" idx="2"/>
          </p:cNvCxnSpPr>
          <p:nvPr/>
        </p:nvCxnSpPr>
        <p:spPr>
          <a:xfrm>
            <a:off x="3886350" y="1101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77"/>
          <p:cNvCxnSpPr>
            <a:stCxn id="1690" idx="7"/>
            <a:endCxn id="1701" idx="2"/>
          </p:cNvCxnSpPr>
          <p:nvPr/>
        </p:nvCxnSpPr>
        <p:spPr>
          <a:xfrm flipH="1" rot="10800000">
            <a:off x="3243682" y="1101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704" name="Google Shape;1704;p77"/>
          <p:cNvSpPr/>
          <p:nvPr/>
        </p:nvSpPr>
        <p:spPr>
          <a:xfrm>
            <a:off x="6929775" y="1387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705" name="Google Shape;1705;p77"/>
          <p:cNvCxnSpPr>
            <a:stCxn id="1704" idx="1"/>
            <a:endCxn id="1706" idx="6"/>
          </p:cNvCxnSpPr>
          <p:nvPr/>
        </p:nvCxnSpPr>
        <p:spPr>
          <a:xfrm rot="10800000">
            <a:off x="5029275" y="15583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706" name="Google Shape;1706;p77"/>
          <p:cNvSpPr/>
          <p:nvPr/>
        </p:nvSpPr>
        <p:spPr>
          <a:xfrm>
            <a:off x="4623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707" name="Google Shape;1707;p77"/>
          <p:cNvCxnSpPr>
            <a:stCxn id="1692" idx="6"/>
            <a:endCxn id="1706" idx="2"/>
          </p:cNvCxnSpPr>
          <p:nvPr/>
        </p:nvCxnSpPr>
        <p:spPr>
          <a:xfrm>
            <a:off x="4452725" y="1558379"/>
            <a:ext cx="170700" cy="0"/>
          </a:xfrm>
          <a:prstGeom prst="straightConnector1">
            <a:avLst/>
          </a:prstGeom>
          <a:noFill/>
          <a:ln cap="flat" cmpd="sng" w="9525">
            <a:solidFill>
              <a:schemeClr val="dk2"/>
            </a:solidFill>
            <a:prstDash val="solid"/>
            <a:round/>
            <a:headEnd len="med" w="med" type="none"/>
            <a:tailEnd len="med" w="med" type="none"/>
          </a:ln>
        </p:spPr>
      </p:cxnSp>
      <p:sp>
        <p:nvSpPr>
          <p:cNvPr id="1708" name="Google Shape;1708;p77"/>
          <p:cNvSpPr/>
          <p:nvPr/>
        </p:nvSpPr>
        <p:spPr>
          <a:xfrm>
            <a:off x="1983075" y="907745"/>
            <a:ext cx="1365300" cy="213600"/>
          </a:xfrm>
          <a:prstGeom prst="wedgeRectCallout">
            <a:avLst>
              <a:gd fmla="val 60410" name="adj1"/>
              <a:gd fmla="val 1038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709" name="Google Shape;1709;p77"/>
          <p:cNvSpPr/>
          <p:nvPr/>
        </p:nvSpPr>
        <p:spPr>
          <a:xfrm>
            <a:off x="5165400" y="1187570"/>
            <a:ext cx="1365300" cy="284400"/>
          </a:xfrm>
          <a:prstGeom prst="wedgeRectCallout">
            <a:avLst>
              <a:gd fmla="val -60051" name="adj1"/>
              <a:gd fmla="val 4318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710" name="Google Shape;1710;p77"/>
          <p:cNvSpPr txBox="1"/>
          <p:nvPr>
            <p:ph idx="1" type="body"/>
          </p:nvPr>
        </p:nvSpPr>
        <p:spPr>
          <a:xfrm>
            <a:off x="2196975" y="1900375"/>
            <a:ext cx="4010700" cy="79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FFFFFF"/>
                </a:solidFill>
                <a:latin typeface="Courier New"/>
                <a:ea typeface="Courier New"/>
                <a:cs typeface="Courier New"/>
                <a:sym typeface="Courier New"/>
              </a:rPr>
              <a:t>$ git rebase master</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(CONFLICT</a:t>
            </a:r>
            <a:r>
              <a:rPr lang="ja" sz="800">
                <a:solidFill>
                  <a:srgbClr val="FFFFFF"/>
                </a:solidFill>
                <a:latin typeface="Courier New"/>
                <a:ea typeface="Courier New"/>
                <a:cs typeface="Courier New"/>
                <a:sym typeface="Courier New"/>
              </a:rPr>
              <a:t>発生</a:t>
            </a: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chemeClr val="lt1"/>
                </a:solidFill>
                <a:latin typeface="Courier New"/>
                <a:ea typeface="Courier New"/>
                <a:cs typeface="Courier New"/>
                <a:sym typeface="Courier New"/>
              </a:rPr>
              <a:t>$ git rebase --skip</a:t>
            </a:r>
            <a:endParaRPr sz="800">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800">
              <a:solidFill>
                <a:srgbClr val="FFFFFF"/>
              </a:solidFill>
              <a:latin typeface="Courier New"/>
              <a:ea typeface="Courier New"/>
              <a:cs typeface="Courier New"/>
              <a:sym typeface="Courier New"/>
            </a:endParaRPr>
          </a:p>
        </p:txBody>
      </p:sp>
      <p:sp>
        <p:nvSpPr>
          <p:cNvPr id="1711" name="Google Shape;1711;p77"/>
          <p:cNvSpPr/>
          <p:nvPr/>
        </p:nvSpPr>
        <p:spPr>
          <a:xfrm rot="5400000">
            <a:off x="1471875" y="2209300"/>
            <a:ext cx="1137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7"/>
          <p:cNvSpPr/>
          <p:nvPr/>
        </p:nvSpPr>
        <p:spPr>
          <a:xfrm>
            <a:off x="6066663" y="3344684"/>
            <a:ext cx="405900" cy="403800"/>
          </a:xfrm>
          <a:prstGeom prst="ellipse">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713" name="Google Shape;1713;p77"/>
          <p:cNvCxnSpPr>
            <a:stCxn id="1714" idx="7"/>
            <a:endCxn id="1712" idx="2"/>
          </p:cNvCxnSpPr>
          <p:nvPr/>
        </p:nvCxnSpPr>
        <p:spPr>
          <a:xfrm flipH="1" rot="10800000">
            <a:off x="4969907" y="3546514"/>
            <a:ext cx="1096800" cy="30750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77"/>
          <p:cNvCxnSpPr>
            <a:stCxn id="1716" idx="1"/>
            <a:endCxn id="1712" idx="6"/>
          </p:cNvCxnSpPr>
          <p:nvPr/>
        </p:nvCxnSpPr>
        <p:spPr>
          <a:xfrm flipH="1">
            <a:off x="6472575" y="3539570"/>
            <a:ext cx="457200" cy="6900"/>
          </a:xfrm>
          <a:prstGeom prst="straightConnector1">
            <a:avLst/>
          </a:prstGeom>
          <a:noFill/>
          <a:ln cap="flat" cmpd="sng" w="9525">
            <a:solidFill>
              <a:schemeClr val="dk2"/>
            </a:solidFill>
            <a:prstDash val="solid"/>
            <a:round/>
            <a:headEnd len="med" w="med" type="none"/>
            <a:tailEnd len="med" w="med" type="triangle"/>
          </a:ln>
        </p:spPr>
      </p:cxnSp>
      <p:cxnSp>
        <p:nvCxnSpPr>
          <p:cNvPr id="1717" name="Google Shape;1717;p77"/>
          <p:cNvCxnSpPr>
            <a:stCxn id="1718" idx="1"/>
            <a:endCxn id="1714" idx="6"/>
          </p:cNvCxnSpPr>
          <p:nvPr/>
        </p:nvCxnSpPr>
        <p:spPr>
          <a:xfrm rot="10800000">
            <a:off x="5029275" y="39967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719" name="Google Shape;1719;p77"/>
          <p:cNvSpPr txBox="1"/>
          <p:nvPr>
            <p:ph idx="1" type="body"/>
          </p:nvPr>
        </p:nvSpPr>
        <p:spPr>
          <a:xfrm>
            <a:off x="1791646" y="3183875"/>
            <a:ext cx="18603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rebase完了後の全体像</a:t>
            </a:r>
            <a:endParaRPr sz="1000"/>
          </a:p>
        </p:txBody>
      </p:sp>
      <p:sp>
        <p:nvSpPr>
          <p:cNvPr id="1720" name="Google Shape;1720;p77"/>
          <p:cNvSpPr/>
          <p:nvPr/>
        </p:nvSpPr>
        <p:spPr>
          <a:xfrm>
            <a:off x="22566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721" name="Google Shape;1721;p77"/>
          <p:cNvSpPr/>
          <p:nvPr/>
        </p:nvSpPr>
        <p:spPr>
          <a:xfrm>
            <a:off x="2897225"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722" name="Google Shape;1722;p77"/>
          <p:cNvSpPr/>
          <p:nvPr/>
        </p:nvSpPr>
        <p:spPr>
          <a:xfrm>
            <a:off x="34804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723" name="Google Shape;1723;p77"/>
          <p:cNvSpPr/>
          <p:nvPr/>
        </p:nvSpPr>
        <p:spPr>
          <a:xfrm>
            <a:off x="4046825"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cxnSp>
        <p:nvCxnSpPr>
          <p:cNvPr id="1724" name="Google Shape;1724;p77"/>
          <p:cNvCxnSpPr>
            <a:stCxn id="1720" idx="6"/>
            <a:endCxn id="1721" idx="2"/>
          </p:cNvCxnSpPr>
          <p:nvPr/>
        </p:nvCxnSpPr>
        <p:spPr>
          <a:xfrm>
            <a:off x="2662550" y="39967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77"/>
          <p:cNvCxnSpPr>
            <a:stCxn id="1721" idx="6"/>
            <a:endCxn id="1722" idx="2"/>
          </p:cNvCxnSpPr>
          <p:nvPr/>
        </p:nvCxnSpPr>
        <p:spPr>
          <a:xfrm>
            <a:off x="3303125" y="39967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77"/>
          <p:cNvCxnSpPr>
            <a:stCxn id="1722" idx="6"/>
            <a:endCxn id="1723" idx="2"/>
          </p:cNvCxnSpPr>
          <p:nvPr/>
        </p:nvCxnSpPr>
        <p:spPr>
          <a:xfrm>
            <a:off x="3886350" y="3996779"/>
            <a:ext cx="160500" cy="0"/>
          </a:xfrm>
          <a:prstGeom prst="straightConnector1">
            <a:avLst/>
          </a:prstGeom>
          <a:noFill/>
          <a:ln cap="flat" cmpd="sng" w="9525">
            <a:solidFill>
              <a:schemeClr val="dk2"/>
            </a:solidFill>
            <a:prstDash val="solid"/>
            <a:round/>
            <a:headEnd len="med" w="med" type="none"/>
            <a:tailEnd len="med" w="med" type="none"/>
          </a:ln>
        </p:spPr>
      </p:cxnSp>
      <p:sp>
        <p:nvSpPr>
          <p:cNvPr id="1714" name="Google Shape;1714;p77"/>
          <p:cNvSpPr/>
          <p:nvPr/>
        </p:nvSpPr>
        <p:spPr>
          <a:xfrm>
            <a:off x="4623450" y="37948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727" name="Google Shape;1727;p77"/>
          <p:cNvCxnSpPr>
            <a:stCxn id="1723" idx="6"/>
            <a:endCxn id="1714" idx="2"/>
          </p:cNvCxnSpPr>
          <p:nvPr/>
        </p:nvCxnSpPr>
        <p:spPr>
          <a:xfrm>
            <a:off x="4452725" y="3996779"/>
            <a:ext cx="170700" cy="0"/>
          </a:xfrm>
          <a:prstGeom prst="straightConnector1">
            <a:avLst/>
          </a:prstGeom>
          <a:noFill/>
          <a:ln cap="flat" cmpd="sng" w="9525">
            <a:solidFill>
              <a:schemeClr val="dk2"/>
            </a:solidFill>
            <a:prstDash val="solid"/>
            <a:round/>
            <a:headEnd len="med" w="med" type="none"/>
            <a:tailEnd len="med" w="med" type="none"/>
          </a:ln>
        </p:spPr>
      </p:cxnSp>
      <p:sp>
        <p:nvSpPr>
          <p:cNvPr id="1716" name="Google Shape;1716;p77"/>
          <p:cNvSpPr/>
          <p:nvPr/>
        </p:nvSpPr>
        <p:spPr>
          <a:xfrm>
            <a:off x="6929775" y="33691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728" name="Google Shape;1728;p77"/>
          <p:cNvSpPr/>
          <p:nvPr/>
        </p:nvSpPr>
        <p:spPr>
          <a:xfrm>
            <a:off x="7737025" y="33691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729" name="Google Shape;1729;p77"/>
          <p:cNvCxnSpPr>
            <a:stCxn id="1728" idx="1"/>
            <a:endCxn id="1716" idx="3"/>
          </p:cNvCxnSpPr>
          <p:nvPr/>
        </p:nvCxnSpPr>
        <p:spPr>
          <a:xfrm rot="10800000">
            <a:off x="7519825" y="3539570"/>
            <a:ext cx="217200" cy="0"/>
          </a:xfrm>
          <a:prstGeom prst="straightConnector1">
            <a:avLst/>
          </a:prstGeom>
          <a:noFill/>
          <a:ln cap="flat" cmpd="sng" w="9525">
            <a:solidFill>
              <a:schemeClr val="dk2"/>
            </a:solidFill>
            <a:prstDash val="solid"/>
            <a:round/>
            <a:headEnd len="med" w="med" type="none"/>
            <a:tailEnd len="med" w="med" type="triangle"/>
          </a:ln>
        </p:spPr>
      </p:cxnSp>
      <p:sp>
        <p:nvSpPr>
          <p:cNvPr id="1718" name="Google Shape;1718;p77"/>
          <p:cNvSpPr/>
          <p:nvPr/>
        </p:nvSpPr>
        <p:spPr>
          <a:xfrm>
            <a:off x="6929775" y="38263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sp>
        <p:nvSpPr>
          <p:cNvPr id="1730" name="Google Shape;1730;p77"/>
          <p:cNvSpPr/>
          <p:nvPr/>
        </p:nvSpPr>
        <p:spPr>
          <a:xfrm>
            <a:off x="264550" y="3595946"/>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4" name="Shape 1734"/>
        <p:cNvGrpSpPr/>
        <p:nvPr/>
      </p:nvGrpSpPr>
      <p:grpSpPr>
        <a:xfrm>
          <a:off x="0" y="0"/>
          <a:ext cx="0" cy="0"/>
          <a:chOff x="0" y="0"/>
          <a:chExt cx="0" cy="0"/>
        </a:xfrm>
      </p:grpSpPr>
      <p:sp>
        <p:nvSpPr>
          <p:cNvPr id="1735" name="Google Shape;1735;p7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rebase 中止</a:t>
            </a:r>
            <a:endParaRPr sz="2200"/>
          </a:p>
        </p:txBody>
      </p:sp>
      <p:sp>
        <p:nvSpPr>
          <p:cNvPr id="1736" name="Google Shape;1736;p78"/>
          <p:cNvSpPr/>
          <p:nvPr/>
        </p:nvSpPr>
        <p:spPr>
          <a:xfrm>
            <a:off x="264550" y="380916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8"/>
          <p:cNvSpPr txBox="1"/>
          <p:nvPr>
            <p:ph idx="1" type="body"/>
          </p:nvPr>
        </p:nvSpPr>
        <p:spPr>
          <a:xfrm>
            <a:off x="3645975" y="909775"/>
            <a:ext cx="2561700" cy="19290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status</a:t>
            </a:r>
            <a:br>
              <a:rPr lang="ja" sz="800">
                <a:solidFill>
                  <a:srgbClr val="FFFFFF"/>
                </a:solidFill>
                <a:latin typeface="Courier New"/>
                <a:ea typeface="Courier New"/>
                <a:cs typeface="Courier New"/>
                <a:sym typeface="Courier New"/>
              </a:rPr>
            </a:br>
            <a:r>
              <a:rPr b="1" lang="ja" sz="800">
                <a:solidFill>
                  <a:srgbClr val="FF0000"/>
                </a:solidFill>
                <a:latin typeface="Courier New"/>
                <a:ea typeface="Courier New"/>
                <a:cs typeface="Courier New"/>
                <a:sym typeface="Courier New"/>
              </a:rPr>
              <a:t>rebase in progress; onto</a:t>
            </a:r>
            <a:r>
              <a:rPr lang="ja" sz="800">
                <a:solidFill>
                  <a:srgbClr val="FFFFFF"/>
                </a:solidFill>
                <a:latin typeface="Courier New"/>
                <a:ea typeface="Courier New"/>
                <a:cs typeface="Courier New"/>
                <a:sym typeface="Courier New"/>
              </a:rPr>
              <a:t> cd7c44a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Unmerged paths:</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a:t>
            </a:r>
            <a:r>
              <a:rPr b="1" lang="ja" sz="800">
                <a:solidFill>
                  <a:srgbClr val="FF0000"/>
                </a:solidFill>
                <a:latin typeface="Courier New"/>
                <a:ea typeface="Courier New"/>
                <a:cs typeface="Courier New"/>
                <a:sym typeface="Courier New"/>
              </a:rPr>
              <a:t>both added:      A.txt</a:t>
            </a:r>
            <a:br>
              <a:rPr b="1" lang="ja" sz="800">
                <a:solidFill>
                  <a:srgbClr val="FF0000"/>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cat A.txt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&lt;&lt;&lt;&lt;&lt;&lt;&lt; 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A2</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&gt;&gt;&gt;&gt;&gt;&gt;&gt; A</a:t>
            </a:r>
            <a:endParaRPr b="1" sz="800">
              <a:solidFill>
                <a:srgbClr val="FF0000"/>
              </a:solidFill>
              <a:latin typeface="Courier New"/>
              <a:ea typeface="Courier New"/>
              <a:cs typeface="Courier New"/>
              <a:sym typeface="Courier New"/>
            </a:endParaRPr>
          </a:p>
        </p:txBody>
      </p:sp>
      <p:sp>
        <p:nvSpPr>
          <p:cNvPr id="1738" name="Google Shape;1738;p78"/>
          <p:cNvSpPr txBox="1"/>
          <p:nvPr>
            <p:ph idx="1" type="body"/>
          </p:nvPr>
        </p:nvSpPr>
        <p:spPr>
          <a:xfrm>
            <a:off x="1723175" y="821675"/>
            <a:ext cx="21897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(Step1) conflict 内容の確認。</a:t>
            </a:r>
            <a:endParaRPr sz="1000"/>
          </a:p>
        </p:txBody>
      </p:sp>
      <p:sp>
        <p:nvSpPr>
          <p:cNvPr id="1739" name="Google Shape;1739;p78"/>
          <p:cNvSpPr txBox="1"/>
          <p:nvPr>
            <p:ph idx="1" type="body"/>
          </p:nvPr>
        </p:nvSpPr>
        <p:spPr>
          <a:xfrm>
            <a:off x="1723175" y="2879075"/>
            <a:ext cx="58191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(Step2) </a:t>
            </a:r>
            <a:r>
              <a:rPr lang="ja" sz="1000"/>
              <a:t>仕切り直したい場合は rebase 実行前の状態に戻す (abort) ことができる。</a:t>
            </a:r>
            <a:endParaRPr sz="1000"/>
          </a:p>
        </p:txBody>
      </p:sp>
      <p:sp>
        <p:nvSpPr>
          <p:cNvPr id="1740" name="Google Shape;1740;p78"/>
          <p:cNvSpPr txBox="1"/>
          <p:nvPr>
            <p:ph idx="1" type="body"/>
          </p:nvPr>
        </p:nvSpPr>
        <p:spPr>
          <a:xfrm>
            <a:off x="1875500" y="3195775"/>
            <a:ext cx="3767700" cy="530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--abort</a:t>
            </a:r>
            <a:endParaRPr sz="800">
              <a:solidFill>
                <a:srgbClr val="FFFFFF"/>
              </a:solidFill>
              <a:latin typeface="Courier New"/>
              <a:ea typeface="Courier New"/>
              <a:cs typeface="Courier New"/>
              <a:sym typeface="Courier New"/>
            </a:endParaRPr>
          </a:p>
        </p:txBody>
      </p:sp>
      <p:sp>
        <p:nvSpPr>
          <p:cNvPr id="1741" name="Google Shape;1741;p78"/>
          <p:cNvSpPr txBox="1"/>
          <p:nvPr>
            <p:ph idx="1" type="body"/>
          </p:nvPr>
        </p:nvSpPr>
        <p:spPr>
          <a:xfrm>
            <a:off x="1723175" y="3793475"/>
            <a:ext cx="59883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(Step3) 結果確認 (log)。</a:t>
            </a:r>
            <a:endParaRPr sz="1000"/>
          </a:p>
        </p:txBody>
      </p:sp>
      <p:sp>
        <p:nvSpPr>
          <p:cNvPr id="1742" name="Google Shape;1742;p78"/>
          <p:cNvSpPr txBox="1"/>
          <p:nvPr>
            <p:ph idx="1" type="body"/>
          </p:nvPr>
        </p:nvSpPr>
        <p:spPr>
          <a:xfrm>
            <a:off x="1875500" y="4121075"/>
            <a:ext cx="3767700" cy="585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log</a:t>
            </a:r>
            <a:endParaRPr sz="800">
              <a:solidFill>
                <a:srgbClr val="FFFFFF"/>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sp>
        <p:nvSpPr>
          <p:cNvPr id="1747" name="Google Shape;1747;p7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rebase 中止</a:t>
            </a:r>
            <a:r>
              <a:rPr lang="ja" sz="2200"/>
              <a:t>: 解説</a:t>
            </a:r>
            <a:endParaRPr sz="2200"/>
          </a:p>
        </p:txBody>
      </p:sp>
      <p:sp>
        <p:nvSpPr>
          <p:cNvPr id="1748" name="Google Shape;1748;p79"/>
          <p:cNvSpPr/>
          <p:nvPr/>
        </p:nvSpPr>
        <p:spPr>
          <a:xfrm>
            <a:off x="22566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749" name="Google Shape;1749;p79"/>
          <p:cNvSpPr/>
          <p:nvPr/>
        </p:nvSpPr>
        <p:spPr>
          <a:xfrm>
            <a:off x="28972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750" name="Google Shape;1750;p79"/>
          <p:cNvSpPr/>
          <p:nvPr/>
        </p:nvSpPr>
        <p:spPr>
          <a:xfrm>
            <a:off x="3480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751" name="Google Shape;1751;p79"/>
          <p:cNvSpPr/>
          <p:nvPr/>
        </p:nvSpPr>
        <p:spPr>
          <a:xfrm>
            <a:off x="4046825"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752" name="Google Shape;1752;p79"/>
          <p:cNvSpPr/>
          <p:nvPr/>
        </p:nvSpPr>
        <p:spPr>
          <a:xfrm>
            <a:off x="6929775" y="930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753" name="Google Shape;1753;p79"/>
          <p:cNvSpPr/>
          <p:nvPr/>
        </p:nvSpPr>
        <p:spPr>
          <a:xfrm>
            <a:off x="7737025" y="930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754" name="Google Shape;1754;p79"/>
          <p:cNvCxnSpPr>
            <a:stCxn id="1748" idx="6"/>
            <a:endCxn id="1749" idx="2"/>
          </p:cNvCxnSpPr>
          <p:nvPr/>
        </p:nvCxnSpPr>
        <p:spPr>
          <a:xfrm>
            <a:off x="2662550" y="1558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79"/>
          <p:cNvCxnSpPr>
            <a:stCxn id="1749" idx="6"/>
            <a:endCxn id="1750" idx="2"/>
          </p:cNvCxnSpPr>
          <p:nvPr/>
        </p:nvCxnSpPr>
        <p:spPr>
          <a:xfrm>
            <a:off x="3303125" y="1558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79"/>
          <p:cNvCxnSpPr>
            <a:stCxn id="1750" idx="6"/>
            <a:endCxn id="1751" idx="2"/>
          </p:cNvCxnSpPr>
          <p:nvPr/>
        </p:nvCxnSpPr>
        <p:spPr>
          <a:xfrm>
            <a:off x="3886350" y="1558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79"/>
          <p:cNvCxnSpPr>
            <a:stCxn id="1753" idx="1"/>
            <a:endCxn id="1752" idx="3"/>
          </p:cNvCxnSpPr>
          <p:nvPr/>
        </p:nvCxnSpPr>
        <p:spPr>
          <a:xfrm rot="10800000">
            <a:off x="7519825" y="1101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758" name="Google Shape;1758;p79"/>
          <p:cNvCxnSpPr>
            <a:stCxn id="1752" idx="1"/>
            <a:endCxn id="1759" idx="6"/>
          </p:cNvCxnSpPr>
          <p:nvPr/>
        </p:nvCxnSpPr>
        <p:spPr>
          <a:xfrm rot="10800000">
            <a:off x="4452675" y="1101170"/>
            <a:ext cx="2477100" cy="0"/>
          </a:xfrm>
          <a:prstGeom prst="straightConnector1">
            <a:avLst/>
          </a:prstGeom>
          <a:noFill/>
          <a:ln cap="flat" cmpd="sng" w="9525">
            <a:solidFill>
              <a:schemeClr val="dk2"/>
            </a:solidFill>
            <a:prstDash val="solid"/>
            <a:round/>
            <a:headEnd len="med" w="med" type="none"/>
            <a:tailEnd len="med" w="med" type="triangle"/>
          </a:ln>
        </p:spPr>
      </p:cxnSp>
      <p:sp>
        <p:nvSpPr>
          <p:cNvPr id="1760" name="Google Shape;1760;p79"/>
          <p:cNvSpPr/>
          <p:nvPr/>
        </p:nvSpPr>
        <p:spPr>
          <a:xfrm>
            <a:off x="3480450"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759" name="Google Shape;1759;p79"/>
          <p:cNvSpPr/>
          <p:nvPr/>
        </p:nvSpPr>
        <p:spPr>
          <a:xfrm>
            <a:off x="4046825" y="899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761" name="Google Shape;1761;p79"/>
          <p:cNvCxnSpPr>
            <a:stCxn id="1760" idx="6"/>
            <a:endCxn id="1759" idx="2"/>
          </p:cNvCxnSpPr>
          <p:nvPr/>
        </p:nvCxnSpPr>
        <p:spPr>
          <a:xfrm>
            <a:off x="3886350" y="1101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79"/>
          <p:cNvCxnSpPr>
            <a:stCxn id="1749" idx="7"/>
            <a:endCxn id="1760" idx="2"/>
          </p:cNvCxnSpPr>
          <p:nvPr/>
        </p:nvCxnSpPr>
        <p:spPr>
          <a:xfrm flipH="1" rot="10800000">
            <a:off x="3243682" y="1101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763" name="Google Shape;1763;p79"/>
          <p:cNvSpPr/>
          <p:nvPr/>
        </p:nvSpPr>
        <p:spPr>
          <a:xfrm>
            <a:off x="6929775" y="1387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764" name="Google Shape;1764;p79"/>
          <p:cNvCxnSpPr>
            <a:stCxn id="1763" idx="1"/>
            <a:endCxn id="1765" idx="6"/>
          </p:cNvCxnSpPr>
          <p:nvPr/>
        </p:nvCxnSpPr>
        <p:spPr>
          <a:xfrm rot="10800000">
            <a:off x="5029275" y="1558370"/>
            <a:ext cx="1900500" cy="0"/>
          </a:xfrm>
          <a:prstGeom prst="straightConnector1">
            <a:avLst/>
          </a:prstGeom>
          <a:noFill/>
          <a:ln cap="flat" cmpd="sng" w="9525">
            <a:solidFill>
              <a:schemeClr val="dk2"/>
            </a:solidFill>
            <a:prstDash val="solid"/>
            <a:round/>
            <a:headEnd len="med" w="med" type="none"/>
            <a:tailEnd len="med" w="med" type="triangle"/>
          </a:ln>
        </p:spPr>
      </p:cxnSp>
      <p:sp>
        <p:nvSpPr>
          <p:cNvPr id="1765" name="Google Shape;1765;p79"/>
          <p:cNvSpPr/>
          <p:nvPr/>
        </p:nvSpPr>
        <p:spPr>
          <a:xfrm>
            <a:off x="4623450" y="1356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766" name="Google Shape;1766;p79"/>
          <p:cNvCxnSpPr>
            <a:stCxn id="1751" idx="6"/>
            <a:endCxn id="1765" idx="2"/>
          </p:cNvCxnSpPr>
          <p:nvPr/>
        </p:nvCxnSpPr>
        <p:spPr>
          <a:xfrm>
            <a:off x="4452725" y="1558379"/>
            <a:ext cx="170700" cy="0"/>
          </a:xfrm>
          <a:prstGeom prst="straightConnector1">
            <a:avLst/>
          </a:prstGeom>
          <a:noFill/>
          <a:ln cap="flat" cmpd="sng" w="9525">
            <a:solidFill>
              <a:schemeClr val="dk2"/>
            </a:solidFill>
            <a:prstDash val="solid"/>
            <a:round/>
            <a:headEnd len="med" w="med" type="none"/>
            <a:tailEnd len="med" w="med" type="none"/>
          </a:ln>
        </p:spPr>
      </p:cxnSp>
      <p:sp>
        <p:nvSpPr>
          <p:cNvPr id="1767" name="Google Shape;1767;p79"/>
          <p:cNvSpPr/>
          <p:nvPr/>
        </p:nvSpPr>
        <p:spPr>
          <a:xfrm>
            <a:off x="1983075" y="907745"/>
            <a:ext cx="1365300" cy="213600"/>
          </a:xfrm>
          <a:prstGeom prst="wedgeRectCallout">
            <a:avLst>
              <a:gd fmla="val 60410" name="adj1"/>
              <a:gd fmla="val 1038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a:t>
            </a:r>
            <a:endParaRPr sz="800">
              <a:solidFill>
                <a:srgbClr val="666666"/>
              </a:solidFill>
            </a:endParaRPr>
          </a:p>
        </p:txBody>
      </p:sp>
      <p:sp>
        <p:nvSpPr>
          <p:cNvPr id="1768" name="Google Shape;1768;p79"/>
          <p:cNvSpPr/>
          <p:nvPr/>
        </p:nvSpPr>
        <p:spPr>
          <a:xfrm>
            <a:off x="5165400" y="1187570"/>
            <a:ext cx="1365300" cy="284400"/>
          </a:xfrm>
          <a:prstGeom prst="wedgeRectCallout">
            <a:avLst>
              <a:gd fmla="val -60051" name="adj1"/>
              <a:gd fmla="val 4318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A.txt 作成（内容「A2」）</a:t>
            </a:r>
            <a:endParaRPr sz="800">
              <a:solidFill>
                <a:srgbClr val="666666"/>
              </a:solidFill>
            </a:endParaRPr>
          </a:p>
        </p:txBody>
      </p:sp>
      <p:sp>
        <p:nvSpPr>
          <p:cNvPr id="1769" name="Google Shape;1769;p79"/>
          <p:cNvSpPr/>
          <p:nvPr/>
        </p:nvSpPr>
        <p:spPr>
          <a:xfrm>
            <a:off x="18756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770" name="Google Shape;1770;p79"/>
          <p:cNvSpPr/>
          <p:nvPr/>
        </p:nvSpPr>
        <p:spPr>
          <a:xfrm>
            <a:off x="23638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771" name="Google Shape;1771;p79"/>
          <p:cNvCxnSpPr>
            <a:stCxn id="1769" idx="6"/>
            <a:endCxn id="1770" idx="2"/>
          </p:cNvCxnSpPr>
          <p:nvPr/>
        </p:nvCxnSpPr>
        <p:spPr>
          <a:xfrm>
            <a:off x="2281550" y="2845408"/>
            <a:ext cx="82200" cy="0"/>
          </a:xfrm>
          <a:prstGeom prst="straightConnector1">
            <a:avLst/>
          </a:prstGeom>
          <a:noFill/>
          <a:ln cap="flat" cmpd="sng" w="9525">
            <a:solidFill>
              <a:schemeClr val="dk2"/>
            </a:solidFill>
            <a:prstDash val="solid"/>
            <a:round/>
            <a:headEnd len="med" w="med" type="none"/>
            <a:tailEnd len="med" w="med" type="none"/>
          </a:ln>
        </p:spPr>
      </p:cxnSp>
      <p:sp>
        <p:nvSpPr>
          <p:cNvPr id="1772" name="Google Shape;1772;p79"/>
          <p:cNvSpPr txBox="1"/>
          <p:nvPr>
            <p:ph idx="1" type="body"/>
          </p:nvPr>
        </p:nvSpPr>
        <p:spPr>
          <a:xfrm>
            <a:off x="2180375" y="2307925"/>
            <a:ext cx="4211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「master」が示す「A2」の起点から</a:t>
            </a:r>
            <a:endParaRPr sz="1000"/>
          </a:p>
        </p:txBody>
      </p:sp>
      <p:sp>
        <p:nvSpPr>
          <p:cNvPr id="1773" name="Google Shape;1773;p79"/>
          <p:cNvSpPr/>
          <p:nvPr/>
        </p:nvSpPr>
        <p:spPr>
          <a:xfrm rot="5400000">
            <a:off x="2256625" y="3042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9"/>
          <p:cNvSpPr txBox="1"/>
          <p:nvPr>
            <p:ph idx="1" type="body"/>
          </p:nvPr>
        </p:nvSpPr>
        <p:spPr>
          <a:xfrm>
            <a:off x="2477451" y="3031475"/>
            <a:ext cx="49572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「A」「B」の積み直しを試みるが、「A」の積み直しの時点で conflict が発生。</a:t>
            </a:r>
            <a:endParaRPr sz="1000"/>
          </a:p>
        </p:txBody>
      </p:sp>
      <p:sp>
        <p:nvSpPr>
          <p:cNvPr id="1775" name="Google Shape;1775;p79"/>
          <p:cNvSpPr/>
          <p:nvPr/>
        </p:nvSpPr>
        <p:spPr>
          <a:xfrm>
            <a:off x="3361025"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776" name="Google Shape;1776;p79"/>
          <p:cNvSpPr/>
          <p:nvPr/>
        </p:nvSpPr>
        <p:spPr>
          <a:xfrm>
            <a:off x="2870850" y="26435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777" name="Google Shape;1777;p79"/>
          <p:cNvCxnSpPr>
            <a:stCxn id="1776" idx="6"/>
            <a:endCxn id="1775" idx="2"/>
          </p:cNvCxnSpPr>
          <p:nvPr/>
        </p:nvCxnSpPr>
        <p:spPr>
          <a:xfrm>
            <a:off x="3276750" y="28454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79"/>
          <p:cNvCxnSpPr>
            <a:stCxn id="1770" idx="6"/>
            <a:endCxn id="1776" idx="2"/>
          </p:cNvCxnSpPr>
          <p:nvPr/>
        </p:nvCxnSpPr>
        <p:spPr>
          <a:xfrm>
            <a:off x="2769725" y="2845408"/>
            <a:ext cx="101100" cy="0"/>
          </a:xfrm>
          <a:prstGeom prst="straightConnector1">
            <a:avLst/>
          </a:prstGeom>
          <a:noFill/>
          <a:ln cap="flat" cmpd="sng" w="9525">
            <a:solidFill>
              <a:schemeClr val="dk2"/>
            </a:solidFill>
            <a:prstDash val="solid"/>
            <a:round/>
            <a:headEnd len="med" w="med" type="none"/>
            <a:tailEnd len="med" w="med" type="none"/>
          </a:ln>
        </p:spPr>
      </p:cxnSp>
      <p:sp>
        <p:nvSpPr>
          <p:cNvPr id="1779" name="Google Shape;1779;p79"/>
          <p:cNvSpPr/>
          <p:nvPr/>
        </p:nvSpPr>
        <p:spPr>
          <a:xfrm>
            <a:off x="4417900" y="3329309"/>
            <a:ext cx="405900" cy="403800"/>
          </a:xfrm>
          <a:prstGeom prst="ellipse">
            <a:avLst/>
          </a:prstGeom>
          <a:solidFill>
            <a:srgbClr val="F4CCCC"/>
          </a:solidFill>
          <a:ln cap="flat" cmpd="sng" w="9525">
            <a:solidFill>
              <a:srgbClr val="CC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cxnSp>
        <p:nvCxnSpPr>
          <p:cNvPr id="1780" name="Google Shape;1780;p79"/>
          <p:cNvCxnSpPr>
            <a:stCxn id="1781" idx="6"/>
            <a:endCxn id="1779" idx="2"/>
          </p:cNvCxnSpPr>
          <p:nvPr/>
        </p:nvCxnSpPr>
        <p:spPr>
          <a:xfrm>
            <a:off x="4260828" y="3531195"/>
            <a:ext cx="157200" cy="0"/>
          </a:xfrm>
          <a:prstGeom prst="straightConnector1">
            <a:avLst/>
          </a:prstGeom>
          <a:noFill/>
          <a:ln cap="flat" cmpd="sng" w="9525">
            <a:solidFill>
              <a:schemeClr val="dk2"/>
            </a:solidFill>
            <a:prstDash val="solid"/>
            <a:round/>
            <a:headEnd len="med" w="med" type="none"/>
            <a:tailEnd len="med" w="med" type="none"/>
          </a:ln>
        </p:spPr>
      </p:cxnSp>
      <p:sp>
        <p:nvSpPr>
          <p:cNvPr id="1782" name="Google Shape;1782;p79"/>
          <p:cNvSpPr/>
          <p:nvPr/>
        </p:nvSpPr>
        <p:spPr>
          <a:xfrm>
            <a:off x="3854928" y="26434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783" name="Google Shape;1783;p79"/>
          <p:cNvCxnSpPr>
            <a:stCxn id="1775" idx="6"/>
            <a:endCxn id="1782" idx="2"/>
          </p:cNvCxnSpPr>
          <p:nvPr/>
        </p:nvCxnSpPr>
        <p:spPr>
          <a:xfrm>
            <a:off x="3766925" y="2845408"/>
            <a:ext cx="87900" cy="0"/>
          </a:xfrm>
          <a:prstGeom prst="straightConnector1">
            <a:avLst/>
          </a:prstGeom>
          <a:noFill/>
          <a:ln cap="flat" cmpd="sng" w="9525">
            <a:solidFill>
              <a:schemeClr val="dk2"/>
            </a:solidFill>
            <a:prstDash val="solid"/>
            <a:round/>
            <a:headEnd len="med" w="med" type="none"/>
            <a:tailEnd len="med" w="med" type="none"/>
          </a:ln>
        </p:spPr>
      </p:cxnSp>
      <p:sp>
        <p:nvSpPr>
          <p:cNvPr id="1784" name="Google Shape;1784;p79"/>
          <p:cNvSpPr/>
          <p:nvPr/>
        </p:nvSpPr>
        <p:spPr>
          <a:xfrm>
            <a:off x="18756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785" name="Google Shape;1785;p79"/>
          <p:cNvSpPr/>
          <p:nvPr/>
        </p:nvSpPr>
        <p:spPr>
          <a:xfrm>
            <a:off x="23638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cxnSp>
        <p:nvCxnSpPr>
          <p:cNvPr id="1786" name="Google Shape;1786;p79"/>
          <p:cNvCxnSpPr>
            <a:stCxn id="1784" idx="6"/>
            <a:endCxn id="1785" idx="2"/>
          </p:cNvCxnSpPr>
          <p:nvPr/>
        </p:nvCxnSpPr>
        <p:spPr>
          <a:xfrm>
            <a:off x="2281550" y="3531208"/>
            <a:ext cx="82200" cy="0"/>
          </a:xfrm>
          <a:prstGeom prst="straightConnector1">
            <a:avLst/>
          </a:prstGeom>
          <a:noFill/>
          <a:ln cap="flat" cmpd="sng" w="9525">
            <a:solidFill>
              <a:schemeClr val="dk2"/>
            </a:solidFill>
            <a:prstDash val="solid"/>
            <a:round/>
            <a:headEnd len="med" w="med" type="none"/>
            <a:tailEnd len="med" w="med" type="none"/>
          </a:ln>
        </p:spPr>
      </p:cxnSp>
      <p:sp>
        <p:nvSpPr>
          <p:cNvPr id="1787" name="Google Shape;1787;p79"/>
          <p:cNvSpPr/>
          <p:nvPr/>
        </p:nvSpPr>
        <p:spPr>
          <a:xfrm>
            <a:off x="3361025"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788" name="Google Shape;1788;p79"/>
          <p:cNvSpPr/>
          <p:nvPr/>
        </p:nvSpPr>
        <p:spPr>
          <a:xfrm>
            <a:off x="2870850" y="3329308"/>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cxnSp>
        <p:nvCxnSpPr>
          <p:cNvPr id="1789" name="Google Shape;1789;p79"/>
          <p:cNvCxnSpPr>
            <a:stCxn id="1788" idx="6"/>
            <a:endCxn id="1787" idx="2"/>
          </p:cNvCxnSpPr>
          <p:nvPr/>
        </p:nvCxnSpPr>
        <p:spPr>
          <a:xfrm>
            <a:off x="3276750" y="3531208"/>
            <a:ext cx="84300" cy="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79"/>
          <p:cNvCxnSpPr>
            <a:stCxn id="1785" idx="6"/>
            <a:endCxn id="1788" idx="2"/>
          </p:cNvCxnSpPr>
          <p:nvPr/>
        </p:nvCxnSpPr>
        <p:spPr>
          <a:xfrm>
            <a:off x="2769725" y="3531208"/>
            <a:ext cx="101100" cy="0"/>
          </a:xfrm>
          <a:prstGeom prst="straightConnector1">
            <a:avLst/>
          </a:prstGeom>
          <a:noFill/>
          <a:ln cap="flat" cmpd="sng" w="9525">
            <a:solidFill>
              <a:schemeClr val="dk2"/>
            </a:solidFill>
            <a:prstDash val="solid"/>
            <a:round/>
            <a:headEnd len="med" w="med" type="none"/>
            <a:tailEnd len="med" w="med" type="none"/>
          </a:ln>
        </p:spPr>
      </p:cxnSp>
      <p:sp>
        <p:nvSpPr>
          <p:cNvPr id="1781" name="Google Shape;1781;p79"/>
          <p:cNvSpPr/>
          <p:nvPr/>
        </p:nvSpPr>
        <p:spPr>
          <a:xfrm>
            <a:off x="3854928" y="3329295"/>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791" name="Google Shape;1791;p79"/>
          <p:cNvCxnSpPr>
            <a:stCxn id="1787" idx="6"/>
            <a:endCxn id="1781" idx="2"/>
          </p:cNvCxnSpPr>
          <p:nvPr/>
        </p:nvCxnSpPr>
        <p:spPr>
          <a:xfrm>
            <a:off x="3766925" y="3531208"/>
            <a:ext cx="87900" cy="0"/>
          </a:xfrm>
          <a:prstGeom prst="straightConnector1">
            <a:avLst/>
          </a:prstGeom>
          <a:noFill/>
          <a:ln cap="flat" cmpd="sng" w="9525">
            <a:solidFill>
              <a:schemeClr val="dk2"/>
            </a:solidFill>
            <a:prstDash val="solid"/>
            <a:round/>
            <a:headEnd len="med" w="med" type="none"/>
            <a:tailEnd len="med" w="med" type="none"/>
          </a:ln>
        </p:spPr>
      </p:cxnSp>
      <p:sp>
        <p:nvSpPr>
          <p:cNvPr id="1792" name="Google Shape;1792;p79"/>
          <p:cNvSpPr/>
          <p:nvPr/>
        </p:nvSpPr>
        <p:spPr>
          <a:xfrm>
            <a:off x="5101400" y="3398275"/>
            <a:ext cx="3426000" cy="284400"/>
          </a:xfrm>
          <a:prstGeom prst="wedgeRectCallout">
            <a:avLst>
              <a:gd fmla="val -54302" name="adj1"/>
              <a:gd fmla="val -495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rPr>
              <a:t>「A」の積み直しの時点で conflict を検出。rebase が中断される。</a:t>
            </a:r>
            <a:endParaRPr sz="800">
              <a:solidFill>
                <a:srgbClr val="666666"/>
              </a:solidFill>
            </a:endParaRPr>
          </a:p>
        </p:txBody>
      </p:sp>
      <p:sp>
        <p:nvSpPr>
          <p:cNvPr id="1793" name="Google Shape;1793;p79"/>
          <p:cNvSpPr txBox="1"/>
          <p:nvPr>
            <p:ph idx="1" type="body"/>
          </p:nvPr>
        </p:nvSpPr>
        <p:spPr>
          <a:xfrm>
            <a:off x="2196975" y="1900375"/>
            <a:ext cx="4010700" cy="314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master</a:t>
            </a:r>
            <a:endParaRPr sz="800">
              <a:solidFill>
                <a:srgbClr val="FFFFFF"/>
              </a:solidFill>
              <a:latin typeface="Courier New"/>
              <a:ea typeface="Courier New"/>
              <a:cs typeface="Courier New"/>
              <a:sym typeface="Courier New"/>
            </a:endParaRPr>
          </a:p>
        </p:txBody>
      </p:sp>
      <p:sp>
        <p:nvSpPr>
          <p:cNvPr id="1794" name="Google Shape;1794;p79"/>
          <p:cNvSpPr txBox="1"/>
          <p:nvPr>
            <p:ph idx="1" type="body"/>
          </p:nvPr>
        </p:nvSpPr>
        <p:spPr>
          <a:xfrm>
            <a:off x="1892175" y="4417075"/>
            <a:ext cx="1900500" cy="3408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800">
                <a:solidFill>
                  <a:srgbClr val="FFFFFF"/>
                </a:solidFill>
                <a:latin typeface="Courier New"/>
                <a:ea typeface="Courier New"/>
                <a:cs typeface="Courier New"/>
                <a:sym typeface="Courier New"/>
              </a:rPr>
              <a:t>$ git rebase --abort</a:t>
            </a:r>
            <a:endParaRPr sz="800">
              <a:solidFill>
                <a:srgbClr val="FFFFFF"/>
              </a:solidFill>
              <a:latin typeface="Courier New"/>
              <a:ea typeface="Courier New"/>
              <a:cs typeface="Courier New"/>
              <a:sym typeface="Courier New"/>
            </a:endParaRPr>
          </a:p>
        </p:txBody>
      </p:sp>
      <p:sp>
        <p:nvSpPr>
          <p:cNvPr id="1795" name="Google Shape;1795;p79"/>
          <p:cNvSpPr/>
          <p:nvPr/>
        </p:nvSpPr>
        <p:spPr>
          <a:xfrm>
            <a:off x="3976425" y="4477525"/>
            <a:ext cx="476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9"/>
          <p:cNvSpPr txBox="1"/>
          <p:nvPr>
            <p:ph idx="1" type="body"/>
          </p:nvPr>
        </p:nvSpPr>
        <p:spPr>
          <a:xfrm>
            <a:off x="1799375" y="4136725"/>
            <a:ext cx="2618400" cy="3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abort で rebase 実行前の状態に戻す。</a:t>
            </a:r>
            <a:endParaRPr sz="1000"/>
          </a:p>
        </p:txBody>
      </p:sp>
      <p:sp>
        <p:nvSpPr>
          <p:cNvPr id="1797" name="Google Shape;1797;p79"/>
          <p:cNvSpPr/>
          <p:nvPr/>
        </p:nvSpPr>
        <p:spPr>
          <a:xfrm rot="5400000">
            <a:off x="2256625" y="3804075"/>
            <a:ext cx="284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9"/>
          <p:cNvSpPr/>
          <p:nvPr/>
        </p:nvSpPr>
        <p:spPr>
          <a:xfrm rot="5400000">
            <a:off x="1683375" y="1997800"/>
            <a:ext cx="7149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9"/>
          <p:cNvSpPr/>
          <p:nvPr/>
        </p:nvSpPr>
        <p:spPr>
          <a:xfrm>
            <a:off x="264550" y="3809169"/>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9"/>
          <p:cNvSpPr/>
          <p:nvPr/>
        </p:nvSpPr>
        <p:spPr>
          <a:xfrm>
            <a:off x="4618850" y="4404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1</a:t>
            </a:r>
            <a:endParaRPr sz="700"/>
          </a:p>
        </p:txBody>
      </p:sp>
      <p:sp>
        <p:nvSpPr>
          <p:cNvPr id="1801" name="Google Shape;1801;p79"/>
          <p:cNvSpPr/>
          <p:nvPr/>
        </p:nvSpPr>
        <p:spPr>
          <a:xfrm>
            <a:off x="5259425" y="4404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2</a:t>
            </a:r>
            <a:endParaRPr sz="700"/>
          </a:p>
        </p:txBody>
      </p:sp>
      <p:sp>
        <p:nvSpPr>
          <p:cNvPr id="1802" name="Google Shape;1802;p79"/>
          <p:cNvSpPr/>
          <p:nvPr/>
        </p:nvSpPr>
        <p:spPr>
          <a:xfrm>
            <a:off x="5842650" y="4404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3</a:t>
            </a:r>
            <a:endParaRPr sz="700"/>
          </a:p>
        </p:txBody>
      </p:sp>
      <p:sp>
        <p:nvSpPr>
          <p:cNvPr id="1803" name="Google Shape;1803;p79"/>
          <p:cNvSpPr/>
          <p:nvPr/>
        </p:nvSpPr>
        <p:spPr>
          <a:xfrm>
            <a:off x="6409025" y="4404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4</a:t>
            </a:r>
            <a:endParaRPr sz="700"/>
          </a:p>
        </p:txBody>
      </p:sp>
      <p:sp>
        <p:nvSpPr>
          <p:cNvPr id="1804" name="Google Shape;1804;p79"/>
          <p:cNvSpPr/>
          <p:nvPr/>
        </p:nvSpPr>
        <p:spPr>
          <a:xfrm>
            <a:off x="7691775" y="39787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BranchX</a:t>
            </a:r>
            <a:endParaRPr sz="800">
              <a:solidFill>
                <a:srgbClr val="666666"/>
              </a:solidFill>
            </a:endParaRPr>
          </a:p>
        </p:txBody>
      </p:sp>
      <p:sp>
        <p:nvSpPr>
          <p:cNvPr id="1805" name="Google Shape;1805;p79"/>
          <p:cNvSpPr/>
          <p:nvPr/>
        </p:nvSpPr>
        <p:spPr>
          <a:xfrm>
            <a:off x="8499025" y="3978770"/>
            <a:ext cx="4680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HEAD</a:t>
            </a:r>
            <a:endParaRPr sz="800">
              <a:solidFill>
                <a:srgbClr val="666666"/>
              </a:solidFill>
            </a:endParaRPr>
          </a:p>
        </p:txBody>
      </p:sp>
      <p:cxnSp>
        <p:nvCxnSpPr>
          <p:cNvPr id="1806" name="Google Shape;1806;p79"/>
          <p:cNvCxnSpPr>
            <a:stCxn id="1800" idx="6"/>
            <a:endCxn id="1801" idx="2"/>
          </p:cNvCxnSpPr>
          <p:nvPr/>
        </p:nvCxnSpPr>
        <p:spPr>
          <a:xfrm>
            <a:off x="5024750" y="4606379"/>
            <a:ext cx="234600" cy="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79"/>
          <p:cNvCxnSpPr>
            <a:stCxn id="1801" idx="6"/>
            <a:endCxn id="1802" idx="2"/>
          </p:cNvCxnSpPr>
          <p:nvPr/>
        </p:nvCxnSpPr>
        <p:spPr>
          <a:xfrm>
            <a:off x="5665325" y="4606379"/>
            <a:ext cx="177300" cy="0"/>
          </a:xfrm>
          <a:prstGeom prst="straightConnector1">
            <a:avLst/>
          </a:prstGeom>
          <a:noFill/>
          <a:ln cap="flat" cmpd="sng" w="9525">
            <a:solidFill>
              <a:schemeClr val="dk2"/>
            </a:solidFill>
            <a:prstDash val="solid"/>
            <a:round/>
            <a:headEnd len="med" w="med" type="none"/>
            <a:tailEnd len="med" w="med" type="none"/>
          </a:ln>
        </p:spPr>
      </p:cxnSp>
      <p:cxnSp>
        <p:nvCxnSpPr>
          <p:cNvPr id="1808" name="Google Shape;1808;p79"/>
          <p:cNvCxnSpPr>
            <a:stCxn id="1802" idx="6"/>
            <a:endCxn id="1803" idx="2"/>
          </p:cNvCxnSpPr>
          <p:nvPr/>
        </p:nvCxnSpPr>
        <p:spPr>
          <a:xfrm>
            <a:off x="6248550" y="46063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79"/>
          <p:cNvCxnSpPr>
            <a:stCxn id="1805" idx="1"/>
            <a:endCxn id="1804" idx="3"/>
          </p:cNvCxnSpPr>
          <p:nvPr/>
        </p:nvCxnSpPr>
        <p:spPr>
          <a:xfrm rot="10800000">
            <a:off x="8281825" y="4149170"/>
            <a:ext cx="217200" cy="0"/>
          </a:xfrm>
          <a:prstGeom prst="straightConnector1">
            <a:avLst/>
          </a:prstGeom>
          <a:noFill/>
          <a:ln cap="flat" cmpd="sng" w="9525">
            <a:solidFill>
              <a:schemeClr val="dk2"/>
            </a:solidFill>
            <a:prstDash val="solid"/>
            <a:round/>
            <a:headEnd len="med" w="med" type="none"/>
            <a:tailEnd len="med" w="med" type="triangle"/>
          </a:ln>
        </p:spPr>
      </p:cxnSp>
      <p:cxnSp>
        <p:nvCxnSpPr>
          <p:cNvPr id="1810" name="Google Shape;1810;p79"/>
          <p:cNvCxnSpPr>
            <a:stCxn id="1804" idx="1"/>
            <a:endCxn id="1811" idx="6"/>
          </p:cNvCxnSpPr>
          <p:nvPr/>
        </p:nvCxnSpPr>
        <p:spPr>
          <a:xfrm rot="10800000">
            <a:off x="6814875" y="4149170"/>
            <a:ext cx="876900" cy="0"/>
          </a:xfrm>
          <a:prstGeom prst="straightConnector1">
            <a:avLst/>
          </a:prstGeom>
          <a:noFill/>
          <a:ln cap="flat" cmpd="sng" w="9525">
            <a:solidFill>
              <a:schemeClr val="dk2"/>
            </a:solidFill>
            <a:prstDash val="solid"/>
            <a:round/>
            <a:headEnd len="med" w="med" type="none"/>
            <a:tailEnd len="med" w="med" type="triangle"/>
          </a:ln>
        </p:spPr>
      </p:cxnSp>
      <p:sp>
        <p:nvSpPr>
          <p:cNvPr id="1812" name="Google Shape;1812;p79"/>
          <p:cNvSpPr/>
          <p:nvPr/>
        </p:nvSpPr>
        <p:spPr>
          <a:xfrm>
            <a:off x="5842650" y="3947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A</a:t>
            </a:r>
            <a:endParaRPr sz="700"/>
          </a:p>
        </p:txBody>
      </p:sp>
      <p:sp>
        <p:nvSpPr>
          <p:cNvPr id="1811" name="Google Shape;1811;p79"/>
          <p:cNvSpPr/>
          <p:nvPr/>
        </p:nvSpPr>
        <p:spPr>
          <a:xfrm>
            <a:off x="6409025" y="39472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700"/>
              <a:t>B</a:t>
            </a:r>
            <a:endParaRPr sz="700"/>
          </a:p>
        </p:txBody>
      </p:sp>
      <p:cxnSp>
        <p:nvCxnSpPr>
          <p:cNvPr id="1813" name="Google Shape;1813;p79"/>
          <p:cNvCxnSpPr>
            <a:stCxn id="1812" idx="6"/>
            <a:endCxn id="1811" idx="2"/>
          </p:cNvCxnSpPr>
          <p:nvPr/>
        </p:nvCxnSpPr>
        <p:spPr>
          <a:xfrm>
            <a:off x="6248550" y="4149179"/>
            <a:ext cx="160500" cy="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79"/>
          <p:cNvCxnSpPr>
            <a:stCxn id="1801" idx="7"/>
            <a:endCxn id="1812" idx="2"/>
          </p:cNvCxnSpPr>
          <p:nvPr/>
        </p:nvCxnSpPr>
        <p:spPr>
          <a:xfrm flipH="1" rot="10800000">
            <a:off x="5605882" y="4149214"/>
            <a:ext cx="236700" cy="314400"/>
          </a:xfrm>
          <a:prstGeom prst="straightConnector1">
            <a:avLst/>
          </a:prstGeom>
          <a:noFill/>
          <a:ln cap="flat" cmpd="sng" w="9525">
            <a:solidFill>
              <a:schemeClr val="dk2"/>
            </a:solidFill>
            <a:prstDash val="solid"/>
            <a:round/>
            <a:headEnd len="med" w="med" type="none"/>
            <a:tailEnd len="med" w="med" type="none"/>
          </a:ln>
        </p:spPr>
      </p:cxnSp>
      <p:sp>
        <p:nvSpPr>
          <p:cNvPr id="1815" name="Google Shape;1815;p79"/>
          <p:cNvSpPr/>
          <p:nvPr/>
        </p:nvSpPr>
        <p:spPr>
          <a:xfrm>
            <a:off x="7691775" y="4435970"/>
            <a:ext cx="590100" cy="340800"/>
          </a:xfrm>
          <a:prstGeom prst="rect">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solidFill>
                  <a:srgbClr val="666666"/>
                </a:solidFill>
              </a:rPr>
              <a:t>master</a:t>
            </a:r>
            <a:endParaRPr sz="800">
              <a:solidFill>
                <a:srgbClr val="666666"/>
              </a:solidFill>
            </a:endParaRPr>
          </a:p>
        </p:txBody>
      </p:sp>
      <p:cxnSp>
        <p:nvCxnSpPr>
          <p:cNvPr id="1816" name="Google Shape;1816;p79"/>
          <p:cNvCxnSpPr>
            <a:stCxn id="1815" idx="1"/>
            <a:endCxn id="1817" idx="6"/>
          </p:cNvCxnSpPr>
          <p:nvPr/>
        </p:nvCxnSpPr>
        <p:spPr>
          <a:xfrm rot="10800000">
            <a:off x="7391475" y="4606370"/>
            <a:ext cx="300300" cy="0"/>
          </a:xfrm>
          <a:prstGeom prst="straightConnector1">
            <a:avLst/>
          </a:prstGeom>
          <a:noFill/>
          <a:ln cap="flat" cmpd="sng" w="9525">
            <a:solidFill>
              <a:schemeClr val="dk2"/>
            </a:solidFill>
            <a:prstDash val="solid"/>
            <a:round/>
            <a:headEnd len="med" w="med" type="none"/>
            <a:tailEnd len="med" w="med" type="triangle"/>
          </a:ln>
        </p:spPr>
      </p:cxnSp>
      <p:sp>
        <p:nvSpPr>
          <p:cNvPr id="1817" name="Google Shape;1817;p79"/>
          <p:cNvSpPr/>
          <p:nvPr/>
        </p:nvSpPr>
        <p:spPr>
          <a:xfrm>
            <a:off x="6985650" y="4404479"/>
            <a:ext cx="405900" cy="403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600"/>
              <a:t>A2</a:t>
            </a:r>
            <a:endParaRPr sz="600"/>
          </a:p>
        </p:txBody>
      </p:sp>
      <p:cxnSp>
        <p:nvCxnSpPr>
          <p:cNvPr id="1818" name="Google Shape;1818;p79"/>
          <p:cNvCxnSpPr>
            <a:stCxn id="1803" idx="6"/>
            <a:endCxn id="1817" idx="2"/>
          </p:cNvCxnSpPr>
          <p:nvPr/>
        </p:nvCxnSpPr>
        <p:spPr>
          <a:xfrm>
            <a:off x="6814925" y="4606379"/>
            <a:ext cx="170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2" name="Shape 1822"/>
        <p:cNvGrpSpPr/>
        <p:nvPr/>
      </p:nvGrpSpPr>
      <p:grpSpPr>
        <a:xfrm>
          <a:off x="0" y="0"/>
          <a:ext cx="0" cy="0"/>
          <a:chOff x="0" y="0"/>
          <a:chExt cx="0" cy="0"/>
        </a:xfrm>
      </p:grpSpPr>
      <p:sp>
        <p:nvSpPr>
          <p:cNvPr id="1823" name="Google Shape;1823;p8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81"/>
          <p:cNvSpPr txBox="1"/>
          <p:nvPr>
            <p:ph idx="1" type="body"/>
          </p:nvPr>
        </p:nvSpPr>
        <p:spPr>
          <a:xfrm>
            <a:off x="1875575" y="1044800"/>
            <a:ext cx="6956700" cy="119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a:t>
            </a:r>
            <a:r>
              <a:rPr lang="ja" sz="1200"/>
              <a:t>チーム運用時には、ブランチの分岐元を最新の master に変更する作業がよく発生します。</a:t>
            </a:r>
            <a:br>
              <a:rPr lang="ja" sz="1200"/>
            </a:br>
            <a:r>
              <a:rPr lang="ja" sz="1200"/>
              <a:t>・手元の master が最新とは限らないため、</a:t>
            </a:r>
            <a:br>
              <a:rPr lang="ja" sz="1200"/>
            </a:br>
            <a:r>
              <a:rPr lang="ja" sz="1200"/>
              <a:t>　以下のような手順で最新 master を origin/master として参照することが多いです。</a:t>
            </a:r>
            <a:endParaRPr sz="1200"/>
          </a:p>
        </p:txBody>
      </p:sp>
      <p:sp>
        <p:nvSpPr>
          <p:cNvPr id="1829" name="Google Shape;1829;p8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rebase の</a:t>
            </a:r>
            <a:r>
              <a:rPr lang="ja"/>
              <a:t>定番手順</a:t>
            </a:r>
            <a:endParaRPr/>
          </a:p>
        </p:txBody>
      </p:sp>
      <p:sp>
        <p:nvSpPr>
          <p:cNvPr id="1830" name="Google Shape;1830;p81"/>
          <p:cNvSpPr/>
          <p:nvPr/>
        </p:nvSpPr>
        <p:spPr>
          <a:xfrm>
            <a:off x="264550" y="400418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1"/>
          <p:cNvSpPr txBox="1"/>
          <p:nvPr>
            <p:ph idx="1" type="body"/>
          </p:nvPr>
        </p:nvSpPr>
        <p:spPr>
          <a:xfrm>
            <a:off x="1875575" y="2411575"/>
            <a:ext cx="5374500" cy="2429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a:solidFill>
                  <a:srgbClr val="FFFFFF"/>
                </a:solidFill>
                <a:latin typeface="Courier New"/>
                <a:ea typeface="Courier New"/>
                <a:cs typeface="Courier New"/>
                <a:sym typeface="Courier New"/>
              </a:rPr>
              <a:t>$ git fetch</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rebase origin/master</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push origin BranchX -f</a:t>
            </a:r>
            <a:endParaRPr b="1">
              <a:solidFill>
                <a:srgbClr val="FF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ハンズオン対象者</a:t>
            </a:r>
            <a:endParaRPr/>
          </a:p>
        </p:txBody>
      </p:sp>
      <p:sp>
        <p:nvSpPr>
          <p:cNvPr id="103" name="Google Shape;103;p1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・Gitコマンドによるブランチ周りの最低限の操作を経験したことのある方</a:t>
            </a:r>
            <a:br>
              <a:rPr lang="ja"/>
            </a:br>
            <a:r>
              <a:rPr lang="ja"/>
              <a:t>　</a:t>
            </a:r>
            <a:r>
              <a:rPr lang="ja"/>
              <a:t>(Lv3 受講済み相当の経験があれば大丈夫です)</a:t>
            </a:r>
            <a:br>
              <a:rPr lang="ja"/>
            </a:br>
            <a:r>
              <a:rPr lang="ja"/>
              <a:t>　・</a:t>
            </a:r>
            <a:r>
              <a:rPr lang="ja">
                <a:solidFill>
                  <a:srgbClr val="5E696C"/>
                </a:solidFill>
              </a:rPr>
              <a:t>clone/add/commit/push/pull</a:t>
            </a:r>
            <a:br>
              <a:rPr lang="ja">
                <a:solidFill>
                  <a:srgbClr val="5E696C"/>
                </a:solidFill>
              </a:rPr>
            </a:br>
            <a:r>
              <a:rPr lang="ja">
                <a:solidFill>
                  <a:srgbClr val="5E696C"/>
                </a:solidFill>
              </a:rPr>
              <a:t>　・fetch/reset</a:t>
            </a:r>
            <a:br>
              <a:rPr lang="ja">
                <a:solidFill>
                  <a:srgbClr val="5E696C"/>
                </a:solidFill>
              </a:rPr>
            </a:br>
            <a:r>
              <a:rPr lang="ja">
                <a:solidFill>
                  <a:srgbClr val="5E696C"/>
                </a:solidFill>
              </a:rPr>
              <a:t>　・branch/checkout -b</a:t>
            </a:r>
            <a:br>
              <a:rPr lang="ja">
                <a:solidFill>
                  <a:srgbClr val="5E696C"/>
                </a:solidFill>
              </a:rPr>
            </a:br>
            <a:endParaRPr>
              <a:solidFill>
                <a:srgbClr val="5E696C"/>
              </a:solidFill>
            </a:endParaRPr>
          </a:p>
        </p:txBody>
      </p:sp>
      <p:sp>
        <p:nvSpPr>
          <p:cNvPr id="104" name="Google Shape;104;p19"/>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8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a:t>
            </a:r>
            <a:r>
              <a:rPr lang="ja" sz="1200" u="sng">
                <a:solidFill>
                  <a:schemeClr val="accent5"/>
                </a:solidFill>
                <a:hlinkClick r:id="rId3"/>
              </a:rPr>
              <a:t>https://oss.connpass.com/</a:t>
            </a:r>
            <a:br>
              <a:rPr lang="ja" sz="1200"/>
            </a:br>
            <a:r>
              <a:rPr lang="ja" sz="1200"/>
              <a:t>　Gitハンズオンについては</a:t>
            </a:r>
            <a:r>
              <a:rPr lang="ja" sz="1200"/>
              <a:t>以下のレベルを不定期で開催しています。</a:t>
            </a:r>
            <a:br>
              <a:rPr lang="ja" sz="1200"/>
            </a:br>
            <a:r>
              <a:rPr lang="ja" sz="1200"/>
              <a:t>　・Lv1.0 … Gitツール不要のGitHub操作</a:t>
            </a:r>
            <a:br>
              <a:rPr lang="ja" sz="1200"/>
            </a:br>
            <a:r>
              <a:rPr lang="ja" sz="1200"/>
              <a:t>　・Lv2.0 … master のみで運用する Git</a:t>
            </a:r>
            <a:br>
              <a:rPr lang="ja" sz="1200"/>
            </a:br>
            <a:r>
              <a:rPr lang="ja" sz="1200"/>
              <a:t>　・Lv3.0 … ブランチ操作とコミット入れ替え (rebase はさらっと触れる程度)</a:t>
            </a:r>
            <a:br>
              <a:rPr lang="ja" sz="1200"/>
            </a:br>
            <a:r>
              <a:rPr lang="ja" sz="1200"/>
              <a:t>　・Lv3.5 … 様々な rebase 操作</a:t>
            </a:r>
            <a:br>
              <a:rPr lang="ja" sz="1200"/>
            </a:br>
            <a:r>
              <a:rPr lang="ja" sz="1200"/>
              <a:t>　・Lv4.0 … 実践 Git チーム運用</a:t>
            </a:r>
            <a:br>
              <a:rPr lang="ja" sz="1200"/>
            </a:br>
            <a:r>
              <a:rPr lang="ja" sz="1200"/>
              <a:t>　今後も開催していきますので、よろしければご参加ください。</a:t>
            </a:r>
            <a:br>
              <a:rPr lang="ja" sz="1200"/>
            </a:br>
            <a:br>
              <a:rPr lang="ja" sz="1200"/>
            </a:br>
            <a:r>
              <a:rPr lang="ja" sz="1200"/>
              <a:t>・Lv3.6 </a:t>
            </a:r>
            <a:r>
              <a:rPr lang="ja" sz="1200"/>
              <a:t>として merge を重点的に実践するハンズオンも考え中。</a:t>
            </a:r>
            <a:br>
              <a:rPr lang="ja" sz="1200"/>
            </a:br>
            <a:r>
              <a:rPr lang="ja" sz="1200"/>
              <a:t>・Fork 活用は Lv5 あたりでやると思います。</a:t>
            </a:r>
            <a:endParaRPr sz="1200"/>
          </a:p>
          <a:p>
            <a:pPr indent="0" lvl="0" marL="0" rtl="0" algn="l">
              <a:spcBef>
                <a:spcPts val="1600"/>
              </a:spcBef>
              <a:spcAft>
                <a:spcPts val="1600"/>
              </a:spcAft>
              <a:buNone/>
            </a:pPr>
            <a:r>
              <a:t/>
            </a:r>
            <a:endParaRPr sz="1200"/>
          </a:p>
        </p:txBody>
      </p:sp>
      <p:sp>
        <p:nvSpPr>
          <p:cNvPr id="1837" name="Google Shape;1837;p8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r>
              <a:rPr lang="ja"/>
              <a:t>ハンズオンのレベル一覧</a:t>
            </a:r>
            <a:endParaRPr/>
          </a:p>
        </p:txBody>
      </p:sp>
      <p:sp>
        <p:nvSpPr>
          <p:cNvPr id="1838" name="Google Shape;1838;p82"/>
          <p:cNvSpPr/>
          <p:nvPr/>
        </p:nvSpPr>
        <p:spPr>
          <a:xfrm>
            <a:off x="264550" y="4004182"/>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0" name="Google Shape;110;p20"/>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イベント中の情報共有をスムーズにするために、</a:t>
            </a:r>
            <a:br>
              <a:rPr lang="ja"/>
            </a:br>
            <a:r>
              <a:rPr lang="ja"/>
              <a:t>Discord というチャットサービスへの入室をお願いします。</a:t>
            </a:r>
            <a:br>
              <a:rPr lang="ja"/>
            </a:br>
            <a:br>
              <a:rPr lang="ja"/>
            </a:br>
            <a:r>
              <a:rPr lang="ja" sz="1800"/>
              <a:t>・Discord「Hands On」ルーム（アカウント作成不要）</a:t>
            </a:r>
            <a:br>
              <a:rPr lang="ja" sz="2000"/>
            </a:br>
            <a:r>
              <a:rPr lang="ja" sz="2000"/>
              <a:t>　</a:t>
            </a:r>
            <a:r>
              <a:rPr lang="ja" sz="2600" u="sng">
                <a:solidFill>
                  <a:schemeClr val="accent5"/>
                </a:solidFill>
                <a:hlinkClick r:id="rId3"/>
              </a:rPr>
              <a:t>https://discord.gg/2mJ5uTb</a:t>
            </a:r>
            <a:r>
              <a:rPr lang="ja" sz="2000"/>
              <a:t> </a:t>
            </a:r>
            <a:br>
              <a:rPr lang="ja" sz="2000"/>
            </a:br>
            <a:r>
              <a:rPr lang="ja" sz="1400"/>
              <a:t>　※イベントページにもURL貼ってあります</a:t>
            </a:r>
            <a:br>
              <a:rPr lang="ja" sz="1400"/>
            </a:br>
            <a:r>
              <a:rPr lang="ja" sz="1400"/>
              <a:t>　※</a:t>
            </a:r>
            <a:r>
              <a:rPr lang="ja" sz="1400">
                <a:solidFill>
                  <a:srgbClr val="5E696C"/>
                </a:solidFill>
              </a:rPr>
              <a:t>メールアドレス等を聞かれるダイアログが出たら</a:t>
            </a:r>
            <a:br>
              <a:rPr lang="ja" sz="1400">
                <a:solidFill>
                  <a:srgbClr val="5E696C"/>
                </a:solidFill>
              </a:rPr>
            </a:br>
            <a:r>
              <a:rPr lang="ja" sz="1400">
                <a:solidFill>
                  <a:srgbClr val="5E696C"/>
                </a:solidFill>
              </a:rPr>
              <a:t>　　ダイアログ外をクリックすればメールアドレス入力を</a:t>
            </a:r>
            <a:br>
              <a:rPr lang="ja" sz="1400">
                <a:solidFill>
                  <a:srgbClr val="5E696C"/>
                </a:solidFill>
              </a:rPr>
            </a:br>
            <a:r>
              <a:rPr lang="ja" sz="1400">
                <a:solidFill>
                  <a:srgbClr val="5E696C"/>
                </a:solidFill>
              </a:rPr>
              <a:t>　　省略することができます。</a:t>
            </a:r>
            <a:endParaRPr sz="1400"/>
          </a:p>
          <a:p>
            <a:pPr indent="0" lvl="0" marL="0" rtl="0" algn="l">
              <a:spcBef>
                <a:spcPts val="1600"/>
              </a:spcBef>
              <a:spcAft>
                <a:spcPts val="0"/>
              </a:spcAft>
              <a:buNone/>
            </a:pPr>
            <a:r>
              <a:rPr lang="ja" sz="1400"/>
              <a:t>※今後も便利に使い続けたい人はアカウント登録を行った上で</a:t>
            </a:r>
            <a:br>
              <a:rPr lang="ja" sz="1400"/>
            </a:br>
            <a:r>
              <a:rPr lang="ja" sz="1400"/>
              <a:t>　ネイティブアプリをインストールしておくと捗ります</a:t>
            </a:r>
            <a:br>
              <a:rPr lang="ja" sz="1400"/>
            </a:br>
            <a:r>
              <a:rPr lang="ja" sz="1400"/>
              <a:t>　</a:t>
            </a:r>
            <a:r>
              <a:rPr lang="ja" sz="1400" u="sng">
                <a:solidFill>
                  <a:schemeClr val="accent5"/>
                </a:solidFill>
                <a:hlinkClick r:id="rId4"/>
              </a:rPr>
              <a:t>https://discordapp.com/download</a:t>
            </a:r>
            <a:br>
              <a:rPr lang="ja" sz="1400"/>
            </a:br>
            <a:r>
              <a:rPr lang="ja" sz="1400"/>
              <a:t>　（Windows, Mac, Linux, iOS, Android 対応）</a:t>
            </a:r>
            <a:endParaRPr sz="1400"/>
          </a:p>
          <a:p>
            <a:pPr indent="0" lvl="0" marL="0" rtl="0" algn="l">
              <a:spcBef>
                <a:spcPts val="1600"/>
              </a:spcBef>
              <a:spcAft>
                <a:spcPts val="1600"/>
              </a:spcAft>
              <a:buNone/>
            </a:pPr>
            <a:r>
              <a:t/>
            </a:r>
            <a:endParaRPr>
              <a:solidFill>
                <a:srgbClr val="5E696C"/>
              </a:solidFill>
            </a:endParaRPr>
          </a:p>
        </p:txBody>
      </p:sp>
      <p:sp>
        <p:nvSpPr>
          <p:cNvPr id="111" name="Google Shape;111;p20"/>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7" name="Google Shape;117;p2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余裕があればアバター画像も設定いただけると</a:t>
            </a:r>
            <a:br>
              <a:rPr lang="ja" sz="1600">
                <a:solidFill>
                  <a:srgbClr val="5E696C"/>
                </a:solidFill>
              </a:rPr>
            </a:br>
            <a:r>
              <a:rPr lang="ja" sz="1600">
                <a:solidFill>
                  <a:srgbClr val="5E696C"/>
                </a:solidFill>
              </a:rPr>
              <a:t>見分けが付きやすくて良いです。</a:t>
            </a:r>
            <a:endParaRPr sz="1600">
              <a:solidFill>
                <a:srgbClr val="5E696C"/>
              </a:solidFill>
            </a:endParaRPr>
          </a:p>
        </p:txBody>
      </p:sp>
      <p:pic>
        <p:nvPicPr>
          <p:cNvPr id="118" name="Google Shape;118;p21"/>
          <p:cNvPicPr preferRelativeResize="0"/>
          <p:nvPr/>
        </p:nvPicPr>
        <p:blipFill>
          <a:blip r:embed="rId3">
            <a:alphaModFix/>
          </a:blip>
          <a:stretch>
            <a:fillRect/>
          </a:stretch>
        </p:blipFill>
        <p:spPr>
          <a:xfrm>
            <a:off x="2083975" y="1905475"/>
            <a:ext cx="2120432" cy="1930127"/>
          </a:xfrm>
          <a:prstGeom prst="rect">
            <a:avLst/>
          </a:prstGeom>
          <a:noFill/>
          <a:ln>
            <a:noFill/>
          </a:ln>
        </p:spPr>
      </p:pic>
      <p:pic>
        <p:nvPicPr>
          <p:cNvPr id="119" name="Google Shape;119;p21"/>
          <p:cNvPicPr preferRelativeResize="0"/>
          <p:nvPr/>
        </p:nvPicPr>
        <p:blipFill>
          <a:blip r:embed="rId4">
            <a:alphaModFix/>
          </a:blip>
          <a:stretch>
            <a:fillRect/>
          </a:stretch>
        </p:blipFill>
        <p:spPr>
          <a:xfrm>
            <a:off x="4832384" y="1905475"/>
            <a:ext cx="3010346" cy="1151890"/>
          </a:xfrm>
          <a:prstGeom prst="rect">
            <a:avLst/>
          </a:prstGeom>
          <a:noFill/>
          <a:ln>
            <a:noFill/>
          </a:ln>
        </p:spPr>
      </p:pic>
      <p:pic>
        <p:nvPicPr>
          <p:cNvPr id="120" name="Google Shape;120;p21"/>
          <p:cNvPicPr preferRelativeResize="0"/>
          <p:nvPr/>
        </p:nvPicPr>
        <p:blipFill>
          <a:blip r:embed="rId5">
            <a:alphaModFix/>
          </a:blip>
          <a:stretch>
            <a:fillRect/>
          </a:stretch>
        </p:blipFill>
        <p:spPr>
          <a:xfrm>
            <a:off x="6188894" y="3144109"/>
            <a:ext cx="2643281" cy="1517141"/>
          </a:xfrm>
          <a:prstGeom prst="rect">
            <a:avLst/>
          </a:prstGeom>
          <a:noFill/>
          <a:ln>
            <a:noFill/>
          </a:ln>
        </p:spPr>
      </p:pic>
      <p:sp>
        <p:nvSpPr>
          <p:cNvPr id="121" name="Google Shape;121;p21"/>
          <p:cNvSpPr/>
          <p:nvPr/>
        </p:nvSpPr>
        <p:spPr>
          <a:xfrm>
            <a:off x="4277153" y="2299487"/>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rot="5398019">
            <a:off x="7071376" y="2752138"/>
            <a:ext cx="520500" cy="236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rot="2076278">
            <a:off x="7324155" y="4090773"/>
            <a:ext cx="948741" cy="20456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