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796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9"/>
  </p:normalViewPr>
  <p:slideViewPr>
    <p:cSldViewPr snapToGrid="0">
      <p:cViewPr varScale="1">
        <p:scale>
          <a:sx n="114" d="100"/>
          <a:sy n="114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82CAB-1D41-B84C-869C-418D1B0EE6E3}" type="datetimeFigureOut">
              <a:rPr lang="en-US" smtClean="0"/>
              <a:t>5/8/24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09693-7C9B-034F-A288-270939FDC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9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09693-7C9B-034F-A288-270939FDC9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26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215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0867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7165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2146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73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925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1112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64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5/8/24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715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B482E8-6E0E-1B4F-B1FD-C69DB9E858D9}" type="datetimeFigureOut">
              <a:rPr lang="en-US" smtClean="0"/>
              <a:pPr/>
              <a:t>5/8/24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46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9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7" r:id="rId1"/>
    <p:sldLayoutId id="2147484798" r:id="rId2"/>
    <p:sldLayoutId id="2147484799" r:id="rId3"/>
    <p:sldLayoutId id="2147484800" r:id="rId4"/>
    <p:sldLayoutId id="2147484801" r:id="rId5"/>
    <p:sldLayoutId id="2147484802" r:id="rId6"/>
    <p:sldLayoutId id="2147484803" r:id="rId7"/>
    <p:sldLayoutId id="2147484804" r:id="rId8"/>
    <p:sldLayoutId id="2147484805" r:id="rId9"/>
    <p:sldLayoutId id="2147484806" r:id="rId10"/>
    <p:sldLayoutId id="21474848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F6CE-31EC-7188-694C-3FE9DD420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1418" y="580332"/>
            <a:ext cx="7854365" cy="2848667"/>
          </a:xfrm>
        </p:spPr>
        <p:txBody>
          <a:bodyPr>
            <a:normAutofit/>
          </a:bodyPr>
          <a:lstStyle/>
          <a:p>
            <a:r>
              <a:rPr lang="en-US" dirty="0"/>
              <a:t>Take Home Task – Slides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030A8-4194-2C9C-BD09-031E712EB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3355" y="2664203"/>
            <a:ext cx="5357600" cy="116021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Thomas Madeley</a:t>
            </a:r>
          </a:p>
        </p:txBody>
      </p:sp>
    </p:spTree>
    <p:extLst>
      <p:ext uri="{BB962C8B-B14F-4D97-AF65-F5344CB8AC3E}">
        <p14:creationId xmlns:p14="http://schemas.microsoft.com/office/powerpoint/2010/main" val="54331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81C3-6873-8768-0E28-6EF694FB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1C6BE-8385-2289-DB1E-F7A7053DF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Intriguing Discovery</a:t>
            </a:r>
          </a:p>
          <a:p>
            <a:r>
              <a:rPr lang="en-US" dirty="0"/>
              <a:t>Comparative Analysis of Modelling Approaches</a:t>
            </a:r>
          </a:p>
          <a:p>
            <a:r>
              <a:rPr lang="en-US" dirty="0"/>
              <a:t>Future Explorations</a:t>
            </a:r>
          </a:p>
        </p:txBody>
      </p:sp>
    </p:spTree>
    <p:extLst>
      <p:ext uri="{BB962C8B-B14F-4D97-AF65-F5344CB8AC3E}">
        <p14:creationId xmlns:p14="http://schemas.microsoft.com/office/powerpoint/2010/main" val="311813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0FA9EE72-58D5-C268-421C-6FCE8C815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476" y="2156275"/>
            <a:ext cx="7772400" cy="4336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B382C5-417E-E301-6510-86D23B201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76" y="13233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Intriguing Discovery</a:t>
            </a:r>
            <a:br>
              <a:rPr lang="en-US" sz="2400" dirty="0"/>
            </a:br>
            <a:br>
              <a:rPr lang="en-US" sz="2400" dirty="0"/>
            </a:br>
            <a:r>
              <a:rPr lang="en-US" sz="1600" dirty="0"/>
              <a:t>Very long ‘no’ calls are a huge waste of time</a:t>
            </a:r>
            <a:br>
              <a:rPr lang="en-US" sz="1050" dirty="0"/>
            </a:br>
            <a:endParaRPr lang="en-US" sz="2400" dirty="0"/>
          </a:p>
        </p:txBody>
      </p:sp>
      <p:pic>
        <p:nvPicPr>
          <p:cNvPr id="8" name="Picture 7" descr="A graph of a distribution of duration&#10;&#10;Description automatically generated">
            <a:extLst>
              <a:ext uri="{FF2B5EF4-FFF2-40B4-BE49-F238E27FC236}">
                <a16:creationId xmlns:a16="http://schemas.microsoft.com/office/drawing/2014/main" id="{CEBC9517-1981-68B3-85C6-F02551EE7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228" y="1690688"/>
            <a:ext cx="8024648" cy="50570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A619B1-67B3-411D-C8AB-95E6A383B5AA}"/>
              </a:ext>
            </a:extLst>
          </p:cNvPr>
          <p:cNvSpPr txBox="1"/>
          <p:nvPr/>
        </p:nvSpPr>
        <p:spPr>
          <a:xfrm>
            <a:off x="357353" y="1690688"/>
            <a:ext cx="35577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D0D0D"/>
                </a:solidFill>
                <a:effectLst/>
              </a:rPr>
              <a:t> Just 6% of 'No' calls exceed the mean duration of 'yes' calls, yet they encompass 17% of total call durations.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400" b="0" i="0" u="none" strike="noStrike" dirty="0">
              <a:solidFill>
                <a:srgbClr val="0D0D0D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D0D0D"/>
                </a:solidFill>
                <a:effectLst/>
              </a:rPr>
              <a:t> By mitigating prolonged 'No' calls, we can free-up a significant portion of agent time.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400" b="0" i="0" u="none" strike="noStrike" dirty="0">
              <a:solidFill>
                <a:srgbClr val="0D0D0D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D0D0D"/>
                </a:solidFill>
                <a:effectLst/>
              </a:rPr>
              <a:t> Implementing models to detect extended 'No' instances at an early stage could be beneficial.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400" b="0" i="0" u="none" strike="noStrike" dirty="0">
              <a:solidFill>
                <a:srgbClr val="0D0D0D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D0D0D"/>
                </a:solidFill>
                <a:effectLst/>
              </a:rPr>
              <a:t> Optimizing agent training to efficiently conclude sales or elicit a 'No' promptly is a strategic approach.</a:t>
            </a:r>
          </a:p>
        </p:txBody>
      </p:sp>
    </p:spTree>
    <p:extLst>
      <p:ext uri="{BB962C8B-B14F-4D97-AF65-F5344CB8AC3E}">
        <p14:creationId xmlns:p14="http://schemas.microsoft.com/office/powerpoint/2010/main" val="399937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F4A1-CEFF-9EF4-B3A0-9471E30E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394" y="19042"/>
            <a:ext cx="10266405" cy="1010205"/>
          </a:xfrm>
        </p:spPr>
        <p:txBody>
          <a:bodyPr>
            <a:normAutofit/>
          </a:bodyPr>
          <a:lstStyle/>
          <a:p>
            <a:r>
              <a:rPr lang="en-US" sz="2400" dirty="0"/>
              <a:t>Comparative Analysis – Bagging or Boosting?</a:t>
            </a:r>
          </a:p>
        </p:txBody>
      </p:sp>
      <p:pic>
        <p:nvPicPr>
          <p:cNvPr id="4" name="Picture 3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3BBF32C3-FA9B-F6D4-225C-00CA2F4A1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032" y="2037510"/>
            <a:ext cx="7772400" cy="37912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9F9713-B2A7-6F76-7083-5157EADEB578}"/>
              </a:ext>
            </a:extLst>
          </p:cNvPr>
          <p:cNvSpPr txBox="1"/>
          <p:nvPr/>
        </p:nvSpPr>
        <p:spPr>
          <a:xfrm>
            <a:off x="0" y="1138909"/>
            <a:ext cx="386062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Despite the abundance of categorical features, the paper's exploration of tree-based methods seemed insufficient.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Evaluation metrics encompassed Precision, Recall, F1 Score, and AUC ROC.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Employed </a:t>
            </a:r>
            <a:r>
              <a:rPr lang="en-US" sz="1400" dirty="0" err="1"/>
              <a:t>RandomisedCV</a:t>
            </a:r>
            <a:r>
              <a:rPr lang="en-US" sz="1400" dirty="0"/>
              <a:t> search for hyperparameter optimization.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GBT model demonstrated a marginal performance edge over the RF model concerning ROC AUC.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decision between models remains ambiguous.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Is a highly precise model necessary? Potentially leading to reduced call time wastage?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Does the model with high recall hold potential for identifying more successful calls overall?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Notably, both models slightly surpassed the neural network model presented in the paper. (0.929 ROC AUC)</a:t>
            </a:r>
          </a:p>
        </p:txBody>
      </p:sp>
      <p:pic>
        <p:nvPicPr>
          <p:cNvPr id="8" name="Picture 7" descr="A graph of a tree&#10;&#10;Description automatically generated">
            <a:extLst>
              <a:ext uri="{FF2B5EF4-FFF2-40B4-BE49-F238E27FC236}">
                <a16:creationId xmlns:a16="http://schemas.microsoft.com/office/drawing/2014/main" id="{A7EDA010-64F6-885E-719A-01B76AB73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829" y="1138909"/>
            <a:ext cx="6951539" cy="53346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59DD4E-03B8-F1BB-C14D-AAC147FE5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134" y="1722594"/>
            <a:ext cx="8332866" cy="410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3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468F-5C6A-C430-B3A5-9C341CD7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27" y="142704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Future Explorations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72ED9-B017-657E-2627-196D192467F8}"/>
              </a:ext>
            </a:extLst>
          </p:cNvPr>
          <p:cNvSpPr txBox="1"/>
          <p:nvPr/>
        </p:nvSpPr>
        <p:spPr>
          <a:xfrm>
            <a:off x="430427" y="1999608"/>
            <a:ext cx="1035496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D0D0D"/>
                </a:solidFill>
                <a:effectLst/>
              </a:rPr>
              <a:t> Enhance data representations for improved model performance.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400" b="0" i="0" u="none" strike="noStrike" dirty="0">
              <a:solidFill>
                <a:srgbClr val="0D0D0D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D0D0D"/>
                </a:solidFill>
                <a:effectLst/>
              </a:rPr>
              <a:t> Consider alternative transformations, such as sine/cosine, for datetime features instead of ordinal encoding.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D0D0D"/>
                </a:solidFill>
              </a:rPr>
              <a:t> </a:t>
            </a:r>
            <a:r>
              <a:rPr lang="en-GB" sz="1400" b="0" i="0" u="none" strike="noStrike" dirty="0">
                <a:solidFill>
                  <a:srgbClr val="0D0D0D"/>
                </a:solidFill>
                <a:effectLst/>
              </a:rPr>
              <a:t>Utilize embeddings to capture semantic similarities within text features, rather than one-hot encoding, especially for </a:t>
            </a:r>
            <a:r>
              <a:rPr lang="en-GB" sz="1400" b="0" i="0" u="none" strike="noStrike">
                <a:solidFill>
                  <a:srgbClr val="0D0D0D"/>
                </a:solidFill>
                <a:effectLst/>
              </a:rPr>
              <a:t>'jobs’.</a:t>
            </a:r>
            <a:endParaRPr lang="en-GB" sz="1400" b="0" i="0" u="none" strike="noStrike" dirty="0">
              <a:solidFill>
                <a:srgbClr val="0D0D0D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D0D0D"/>
                </a:solidFill>
                <a:effectLst/>
              </a:rPr>
              <a:t> Integrate a '</a:t>
            </a:r>
            <a:r>
              <a:rPr lang="en-GB" sz="1400" b="0" i="0" u="none" strike="noStrike" dirty="0" err="1">
                <a:solidFill>
                  <a:srgbClr val="0D0D0D"/>
                </a:solidFill>
                <a:effectLst/>
              </a:rPr>
              <a:t>CatBoost</a:t>
            </a:r>
            <a:r>
              <a:rPr lang="en-GB" sz="1400" b="0" i="0" u="none" strike="noStrike" dirty="0">
                <a:solidFill>
                  <a:srgbClr val="0D0D0D"/>
                </a:solidFill>
                <a:effectLst/>
              </a:rPr>
              <a:t>' model, as it intelligently handles of categorical features.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400" b="0" i="0" u="none" strike="noStrike" dirty="0">
              <a:solidFill>
                <a:srgbClr val="0D0D0D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D0D0D"/>
                </a:solidFill>
                <a:effectLst/>
              </a:rPr>
              <a:t>Validate feature selection and outlier removal strategies through extensive model training with varied feature sets.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400" b="0" i="0" u="none" strike="noStrike" dirty="0">
              <a:solidFill>
                <a:srgbClr val="0D0D0D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D0D0D"/>
                </a:solidFill>
                <a:effectLst/>
              </a:rPr>
              <a:t>While our models marginally outperformed the paper's neural network, conducting a DeLong test could ascertain the statistical significance of ROC AUC improvements.</a:t>
            </a:r>
          </a:p>
          <a:p>
            <a:pPr algn="l"/>
            <a:endParaRPr lang="en-GB" sz="1400" b="0" i="0" u="none" strike="noStrike" dirty="0">
              <a:solidFill>
                <a:srgbClr val="0D0D0D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D0D0D"/>
                </a:solidFill>
                <a:effectLst/>
              </a:rPr>
              <a:t>Reproduce the paper's rolling window evaluation methodology to conduct a comparative analysis.</a:t>
            </a:r>
          </a:p>
          <a:p>
            <a:pPr algn="l"/>
            <a:endParaRPr lang="en-GB" sz="1400" b="0" i="0" u="none" strike="noStrike" dirty="0">
              <a:solidFill>
                <a:srgbClr val="0D0D0D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D0D0D"/>
                </a:solidFill>
                <a:effectLst/>
              </a:rPr>
              <a:t>Allocate additional time for slide creation to ensure quality and clarity. (Sorry I spent too long on the notebook!) </a:t>
            </a:r>
          </a:p>
        </p:txBody>
      </p:sp>
    </p:spTree>
    <p:extLst>
      <p:ext uri="{BB962C8B-B14F-4D97-AF65-F5344CB8AC3E}">
        <p14:creationId xmlns:p14="http://schemas.microsoft.com/office/powerpoint/2010/main" val="206429798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92</TotalTime>
  <Words>374</Words>
  <Application>Microsoft Macintosh PowerPoint</Application>
  <PresentationFormat>Widescreen</PresentationFormat>
  <Paragraphs>45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Arial</vt:lpstr>
      <vt:lpstr>Gill Sans MT</vt:lpstr>
      <vt:lpstr>Parcel</vt:lpstr>
      <vt:lpstr>Take Home Task – Slides </vt:lpstr>
      <vt:lpstr>Contents</vt:lpstr>
      <vt:lpstr>Intriguing Discovery  Very long ‘no’ calls are a huge waste of time </vt:lpstr>
      <vt:lpstr>Comparative Analysis – Bagging or Boosting?</vt:lpstr>
      <vt:lpstr>Future Explorations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 Home Task – Slides </dc:title>
  <dc:creator>Thomas Madeley</dc:creator>
  <cp:lastModifiedBy>Thomas Madeley</cp:lastModifiedBy>
  <cp:revision>3</cp:revision>
  <dcterms:created xsi:type="dcterms:W3CDTF">2024-05-07T18:02:19Z</dcterms:created>
  <dcterms:modified xsi:type="dcterms:W3CDTF">2024-05-08T08:01:46Z</dcterms:modified>
</cp:coreProperties>
</file>