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9144000" cy="6858000" type="screen4x3"/>
  <p:notesSz cx="6858000"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snapToObjects="1">
      <p:cViewPr>
        <p:scale>
          <a:sx n="78" d="100"/>
          <a:sy n="78" d="100"/>
        </p:scale>
        <p:origin x="-954" y="-3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93713"/>
          </a:xfrm>
          <a:prstGeom prst="rect">
            <a:avLst/>
          </a:prstGeom>
        </p:spPr>
        <p:txBody>
          <a:bodyPr vert="horz" lIns="91427" tIns="45713" rIns="91427" bIns="4571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93713"/>
          </a:xfrm>
          <a:prstGeom prst="rect">
            <a:avLst/>
          </a:prstGeom>
        </p:spPr>
        <p:txBody>
          <a:bodyPr vert="horz" lIns="91427" tIns="45713" rIns="91427" bIns="45713" rtlCol="0"/>
          <a:lstStyle>
            <a:lvl1pPr algn="r">
              <a:defRPr sz="1200"/>
            </a:lvl1pPr>
          </a:lstStyle>
          <a:p>
            <a:fld id="{AAFAC133-1401-464B-B829-A4729D978885}" type="datetimeFigureOut">
              <a:rPr kumimoji="1" lang="ja-JP" altLang="en-US" smtClean="0"/>
              <a:pPr/>
              <a:t>2017/10/28</a:t>
            </a:fld>
            <a:endParaRPr kumimoji="1" lang="ja-JP" altLang="en-US"/>
          </a:p>
        </p:txBody>
      </p:sp>
      <p:sp>
        <p:nvSpPr>
          <p:cNvPr id="4" name="スライド イメージ プレースホルダー 3"/>
          <p:cNvSpPr>
            <a:spLocks noGrp="1" noRot="1" noChangeAspect="1"/>
          </p:cNvSpPr>
          <p:nvPr>
            <p:ph type="sldImg" idx="2"/>
          </p:nvPr>
        </p:nvSpPr>
        <p:spPr>
          <a:xfrm>
            <a:off x="960438" y="741363"/>
            <a:ext cx="4937125" cy="3702050"/>
          </a:xfrm>
          <a:prstGeom prst="rect">
            <a:avLst/>
          </a:prstGeom>
          <a:noFill/>
          <a:ln w="12700">
            <a:solidFill>
              <a:prstClr val="black"/>
            </a:solidFill>
          </a:ln>
        </p:spPr>
        <p:txBody>
          <a:bodyPr vert="horz" lIns="91427" tIns="45713" rIns="91427" bIns="45713" rtlCol="0" anchor="ctr"/>
          <a:lstStyle/>
          <a:p>
            <a:endParaRPr lang="ja-JP" altLang="en-US"/>
          </a:p>
        </p:txBody>
      </p:sp>
      <p:sp>
        <p:nvSpPr>
          <p:cNvPr id="5" name="ノート プレースホルダー 4"/>
          <p:cNvSpPr>
            <a:spLocks noGrp="1"/>
          </p:cNvSpPr>
          <p:nvPr>
            <p:ph type="body" sz="quarter" idx="3"/>
          </p:nvPr>
        </p:nvSpPr>
        <p:spPr>
          <a:xfrm>
            <a:off x="685800" y="4690270"/>
            <a:ext cx="5486400" cy="4443413"/>
          </a:xfrm>
          <a:prstGeom prst="rect">
            <a:avLst/>
          </a:prstGeom>
        </p:spPr>
        <p:txBody>
          <a:bodyPr vert="horz" lIns="91427" tIns="45713" rIns="91427" bIns="4571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8826"/>
            <a:ext cx="2971800" cy="493713"/>
          </a:xfrm>
          <a:prstGeom prst="rect">
            <a:avLst/>
          </a:prstGeom>
        </p:spPr>
        <p:txBody>
          <a:bodyPr vert="horz" lIns="91427" tIns="45713" rIns="91427" bIns="4571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378826"/>
            <a:ext cx="2971800" cy="493713"/>
          </a:xfrm>
          <a:prstGeom prst="rect">
            <a:avLst/>
          </a:prstGeom>
        </p:spPr>
        <p:txBody>
          <a:bodyPr vert="horz" lIns="91427" tIns="45713" rIns="91427" bIns="45713" rtlCol="0" anchor="b"/>
          <a:lstStyle>
            <a:lvl1pPr algn="r">
              <a:defRPr sz="1200"/>
            </a:lvl1pPr>
          </a:lstStyle>
          <a:p>
            <a:fld id="{E059CDB9-17E9-1C42-AD11-CC9293B4EB3E}" type="slidenum">
              <a:rPr kumimoji="1" lang="ja-JP" altLang="en-US" smtClean="0"/>
              <a:pPr/>
              <a:t>&lt;#&gt;</a:t>
            </a:fld>
            <a:endParaRPr kumimoji="1" lang="ja-JP" altLang="en-US"/>
          </a:p>
        </p:txBody>
      </p:sp>
    </p:spTree>
    <p:extLst>
      <p:ext uri="{BB962C8B-B14F-4D97-AF65-F5344CB8AC3E}">
        <p14:creationId xmlns="" xmlns:p14="http://schemas.microsoft.com/office/powerpoint/2010/main" val="1110200307"/>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pPr/>
              <a:t>Saturday, October 28,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&lt;#&gt;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pPr/>
              <a:t>Saturday, October 28,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pPr/>
              <a:t>Saturday, October 28,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pPr/>
              <a:t>Saturday, October 28,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9933D019-A32C-4EAD-B8E6-DBDA699692FD}" type="datetime2">
              <a:rPr lang="en-US" smtClean="0"/>
              <a:pPr/>
              <a:t>Saturday, October 28,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&lt;#&gt;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pPr/>
              <a:t>Saturday, October 28,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pPr/>
              <a:t>Saturday, October 28,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&lt;#&gt;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pPr/>
              <a:t>Saturday, October 28,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pPr/>
              <a:t>Saturday, October 28,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FE976D3-5B7F-4300-ABED-C91F1B2AE209}" type="datetime2">
              <a:rPr lang="en-US" smtClean="0"/>
              <a:pPr/>
              <a:t>Saturday, October 28,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&lt;#&gt;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BDC1E59-17DD-41CE-97CA-624A472382D4}" type="datetime2">
              <a:rPr lang="en-US" smtClean="0"/>
              <a:pPr/>
              <a:t>Saturday, October 28,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&lt;#&gt;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pPr/>
              <a:t>Saturday, October 28,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&lt;#&gt;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共分散</a:t>
            </a:r>
            <a:r>
              <a:rPr lang="ja-JP" altLang="en-US" smtClean="0"/>
              <a:t>構造</a:t>
            </a:r>
            <a:r>
              <a:rPr lang="ja-JP" altLang="en-US" smtClean="0"/>
              <a:t>分析と</a:t>
            </a:r>
            <a:r>
              <a:rPr lang="ja-JP" altLang="en-US" dirty="0" smtClean="0"/>
              <a:t>は</a:t>
            </a:r>
            <a:endParaRPr kumimoji="1" lang="ja-JP" altLang="en-US" dirty="0"/>
          </a:p>
        </p:txBody>
      </p:sp>
      <p:sp>
        <p:nvSpPr>
          <p:cNvPr id="4" name="サブタイトル 3"/>
          <p:cNvSpPr>
            <a:spLocks noGrp="1"/>
          </p:cNvSpPr>
          <p:nvPr>
            <p:ph type="subTitle" idx="1"/>
          </p:nvPr>
        </p:nvSpPr>
        <p:spPr>
          <a:xfrm>
            <a:off x="685800" y="3505200"/>
            <a:ext cx="7848600" cy="769441"/>
          </a:xfrm>
          <a:prstGeom prst="rect">
            <a:avLst/>
          </a:prstGeom>
        </p:spPr>
        <p:txBody>
          <a:bodyPr wrap="square">
            <a:spAutoFit/>
          </a:bodyPr>
          <a:lstStyle/>
          <a:p>
            <a:r>
              <a:rPr lang="zh-TW" altLang="en-US" sz="2000" dirty="0" smtClean="0"/>
              <a:t>共</a:t>
            </a:r>
            <a:r>
              <a:rPr lang="zh-TW" altLang="en-US" sz="2000" dirty="0" smtClean="0"/>
              <a:t>分散構造分析（</a:t>
            </a:r>
            <a:r>
              <a:rPr lang="en-US" altLang="zh-TW" sz="2000" dirty="0" smtClean="0"/>
              <a:t>SEM</a:t>
            </a:r>
            <a:r>
              <a:rPr lang="zh-TW" altLang="en-US" sz="2000" dirty="0" smtClean="0"/>
              <a:t>）</a:t>
            </a:r>
          </a:p>
          <a:p>
            <a:r>
              <a:rPr lang="en-US" altLang="ja-JP" sz="2000" dirty="0" smtClean="0"/>
              <a:t>https://www.macromill.com/service/data_analysis/d021.html</a:t>
            </a:r>
            <a:endParaRPr lang="ja-JP"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41376"/>
            <a:ext cx="9144000" cy="560832"/>
          </a:xfrm>
        </p:spPr>
        <p:txBody>
          <a:bodyPr>
            <a:noAutofit/>
          </a:bodyPr>
          <a:lstStyle/>
          <a:p>
            <a:r>
              <a:rPr lang="ja-JP" altLang="en-US" sz="2800" b="1" dirty="0" smtClean="0"/>
              <a:t>仮説</a:t>
            </a:r>
            <a:endParaRPr lang="ja-JP" altLang="en-US" sz="2800" b="1" dirty="0"/>
          </a:p>
        </p:txBody>
      </p:sp>
      <p:pic>
        <p:nvPicPr>
          <p:cNvPr id="4100" name="Picture 4" descr="パス図の読み方"/>
          <p:cNvPicPr>
            <a:picLocks noChangeAspect="1" noChangeArrowheads="1"/>
          </p:cNvPicPr>
          <p:nvPr/>
        </p:nvPicPr>
        <p:blipFill>
          <a:blip r:embed="rId2" cstate="print"/>
          <a:srcRect/>
          <a:stretch>
            <a:fillRect/>
          </a:stretch>
        </p:blipFill>
        <p:spPr bwMode="auto">
          <a:xfrm>
            <a:off x="5283709" y="4414040"/>
            <a:ext cx="4116323" cy="2074628"/>
          </a:xfrm>
          <a:prstGeom prst="rect">
            <a:avLst/>
          </a:prstGeom>
          <a:noFill/>
        </p:spPr>
      </p:pic>
      <p:sp>
        <p:nvSpPr>
          <p:cNvPr id="7" name="正方形/長方形 6"/>
          <p:cNvSpPr/>
          <p:nvPr/>
        </p:nvSpPr>
        <p:spPr>
          <a:xfrm>
            <a:off x="399858" y="2742486"/>
            <a:ext cx="2162772" cy="369332"/>
          </a:xfrm>
          <a:prstGeom prst="rect">
            <a:avLst/>
          </a:prstGeom>
        </p:spPr>
        <p:txBody>
          <a:bodyPr wrap="none">
            <a:spAutoFit/>
          </a:bodyPr>
          <a:lstStyle/>
          <a:p>
            <a:r>
              <a:rPr lang="ja-JP" altLang="en-US" dirty="0" smtClean="0"/>
              <a:t>図</a:t>
            </a:r>
            <a:r>
              <a:rPr lang="en-US" altLang="ja-JP" dirty="0" smtClean="0"/>
              <a:t>5. </a:t>
            </a:r>
            <a:r>
              <a:rPr lang="ja-JP" altLang="en-US" dirty="0" smtClean="0"/>
              <a:t>仮説</a:t>
            </a:r>
            <a:r>
              <a:rPr lang="en-US" altLang="ja-JP" dirty="0" smtClean="0"/>
              <a:t>1</a:t>
            </a:r>
            <a:r>
              <a:rPr lang="ja-JP" altLang="en-US" dirty="0" smtClean="0"/>
              <a:t>のパス図</a:t>
            </a:r>
            <a:endParaRPr lang="ja-JP" altLang="en-US" dirty="0"/>
          </a:p>
        </p:txBody>
      </p:sp>
      <p:sp>
        <p:nvSpPr>
          <p:cNvPr id="8" name="正方形/長方形 7"/>
          <p:cNvSpPr/>
          <p:nvPr/>
        </p:nvSpPr>
        <p:spPr>
          <a:xfrm>
            <a:off x="247524" y="1006578"/>
            <a:ext cx="8896476" cy="1200329"/>
          </a:xfrm>
          <a:prstGeom prst="rect">
            <a:avLst/>
          </a:prstGeom>
        </p:spPr>
        <p:txBody>
          <a:bodyPr wrap="square">
            <a:spAutoFit/>
          </a:bodyPr>
          <a:lstStyle/>
          <a:p>
            <a:r>
              <a:rPr lang="ja-JP" altLang="en-US" b="1" dirty="0" smtClean="0"/>
              <a:t>仮説</a:t>
            </a:r>
            <a:r>
              <a:rPr lang="en-US" altLang="ja-JP" b="1" dirty="0" smtClean="0"/>
              <a:t>1.</a:t>
            </a:r>
            <a:r>
              <a:rPr lang="ja-JP" altLang="en-US" dirty="0" smtClean="0"/>
              <a:t> ダイエット飲料の魅力は、味の好ましさとダイエット効果と関係性がある</a:t>
            </a:r>
          </a:p>
          <a:p>
            <a:r>
              <a:rPr lang="ja-JP" altLang="en-US" b="1" dirty="0" smtClean="0"/>
              <a:t>仮説</a:t>
            </a:r>
            <a:r>
              <a:rPr lang="en-US" altLang="ja-JP" b="1" dirty="0" smtClean="0"/>
              <a:t>2.</a:t>
            </a:r>
            <a:r>
              <a:rPr lang="ja-JP" altLang="en-US" dirty="0" smtClean="0"/>
              <a:t> </a:t>
            </a:r>
            <a:r>
              <a:rPr lang="en-US" altLang="ja-JP" dirty="0" smtClean="0"/>
              <a:t>1</a:t>
            </a:r>
            <a:r>
              <a:rPr lang="ja-JP" altLang="en-US" dirty="0" smtClean="0"/>
              <a:t>の仮説に加え、</a:t>
            </a:r>
            <a:r>
              <a:rPr lang="en-US" altLang="ja-JP" dirty="0" smtClean="0"/>
              <a:t>CM</a:t>
            </a:r>
            <a:r>
              <a:rPr lang="ja-JP" altLang="en-US" dirty="0" smtClean="0"/>
              <a:t>をよく見て、良いイメージを持っている人ほど味の好ましさやダイエット効果が高いと答える</a:t>
            </a:r>
          </a:p>
          <a:p>
            <a:r>
              <a:rPr lang="ja-JP" altLang="en-US" b="1" dirty="0" smtClean="0"/>
              <a:t>仮説</a:t>
            </a:r>
            <a:r>
              <a:rPr lang="en-US" altLang="ja-JP" b="1" dirty="0" smtClean="0"/>
              <a:t>3.</a:t>
            </a:r>
            <a:r>
              <a:rPr lang="ja-JP" altLang="en-US" dirty="0" smtClean="0"/>
              <a:t> </a:t>
            </a:r>
            <a:r>
              <a:rPr lang="en-US" altLang="ja-JP" dirty="0" smtClean="0"/>
              <a:t>CM</a:t>
            </a:r>
            <a:r>
              <a:rPr lang="ja-JP" altLang="en-US" dirty="0" smtClean="0"/>
              <a:t>効果とダイエット効果や味の良さとの関係性はブランドごとに異なる</a:t>
            </a:r>
            <a:endParaRPr lang="ja-JP" altLang="en-US" dirty="0"/>
          </a:p>
        </p:txBody>
      </p:sp>
      <p:pic>
        <p:nvPicPr>
          <p:cNvPr id="9" name="Picture 2" descr="仮説1、2をまとめたパス図"/>
          <p:cNvPicPr>
            <a:picLocks noChangeAspect="1" noChangeArrowheads="1"/>
          </p:cNvPicPr>
          <p:nvPr/>
        </p:nvPicPr>
        <p:blipFill>
          <a:blip r:embed="rId3" cstate="print"/>
          <a:srcRect/>
          <a:stretch>
            <a:fillRect/>
          </a:stretch>
        </p:blipFill>
        <p:spPr bwMode="auto">
          <a:xfrm>
            <a:off x="399858" y="3111818"/>
            <a:ext cx="5322443" cy="324669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41376"/>
            <a:ext cx="8229600" cy="560832"/>
          </a:xfrm>
        </p:spPr>
        <p:txBody>
          <a:bodyPr>
            <a:noAutofit/>
          </a:bodyPr>
          <a:lstStyle/>
          <a:p>
            <a:r>
              <a:rPr lang="ja-JP" altLang="en-US" sz="2800" b="1" dirty="0" smtClean="0"/>
              <a:t>潜在変数（因子）間の関係分析</a:t>
            </a:r>
            <a:endParaRPr kumimoji="1" lang="ja-JP" altLang="en-US" sz="2800" dirty="0"/>
          </a:p>
        </p:txBody>
      </p:sp>
      <p:sp>
        <p:nvSpPr>
          <p:cNvPr id="3" name="コンテンツ プレースホルダ 2"/>
          <p:cNvSpPr>
            <a:spLocks noGrp="1"/>
          </p:cNvSpPr>
          <p:nvPr>
            <p:ph idx="1"/>
          </p:nvPr>
        </p:nvSpPr>
        <p:spPr>
          <a:xfrm>
            <a:off x="0" y="902208"/>
            <a:ext cx="9144000" cy="4401312"/>
          </a:xfrm>
        </p:spPr>
        <p:txBody>
          <a:bodyPr/>
          <a:lstStyle/>
          <a:p>
            <a:endParaRPr kumimoji="1" lang="ja-JP" altLang="en-US" dirty="0"/>
          </a:p>
        </p:txBody>
      </p:sp>
      <p:pic>
        <p:nvPicPr>
          <p:cNvPr id="1026" name="Picture 2" descr="図1のAを拡大した図"/>
          <p:cNvPicPr>
            <a:picLocks noChangeAspect="1" noChangeArrowheads="1"/>
          </p:cNvPicPr>
          <p:nvPr/>
        </p:nvPicPr>
        <p:blipFill>
          <a:blip r:embed="rId2" cstate="print"/>
          <a:srcRect/>
          <a:stretch>
            <a:fillRect/>
          </a:stretch>
        </p:blipFill>
        <p:spPr bwMode="auto">
          <a:xfrm>
            <a:off x="4934839" y="2322194"/>
            <a:ext cx="4762500" cy="2981326"/>
          </a:xfrm>
          <a:prstGeom prst="rect">
            <a:avLst/>
          </a:prstGeom>
          <a:noFill/>
        </p:spPr>
      </p:pic>
      <p:pic>
        <p:nvPicPr>
          <p:cNvPr id="1028" name="Picture 4" descr="図1のBを拡大した図"/>
          <p:cNvPicPr>
            <a:picLocks noChangeAspect="1" noChangeArrowheads="1"/>
          </p:cNvPicPr>
          <p:nvPr/>
        </p:nvPicPr>
        <p:blipFill>
          <a:blip r:embed="rId3" cstate="print"/>
          <a:srcRect/>
          <a:stretch>
            <a:fillRect/>
          </a:stretch>
        </p:blipFill>
        <p:spPr bwMode="auto">
          <a:xfrm>
            <a:off x="377952" y="1769364"/>
            <a:ext cx="4762500" cy="18383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41376"/>
            <a:ext cx="8229600" cy="560832"/>
          </a:xfrm>
        </p:spPr>
        <p:txBody>
          <a:bodyPr>
            <a:noAutofit/>
          </a:bodyPr>
          <a:lstStyle/>
          <a:p>
            <a:r>
              <a:rPr lang="ja-JP" altLang="en-US" sz="2800" b="1" dirty="0" smtClean="0"/>
              <a:t>分析実例</a:t>
            </a:r>
            <a:r>
              <a:rPr lang="en-US" altLang="ja-JP" sz="2800" b="1" dirty="0" smtClean="0"/>
              <a:t>1</a:t>
            </a:r>
            <a:endParaRPr kumimoji="1" lang="ja-JP" altLang="en-US" sz="2800" dirty="0"/>
          </a:p>
        </p:txBody>
      </p:sp>
      <p:sp>
        <p:nvSpPr>
          <p:cNvPr id="3" name="コンテンツ プレースホルダ 2"/>
          <p:cNvSpPr>
            <a:spLocks noGrp="1"/>
          </p:cNvSpPr>
          <p:nvPr>
            <p:ph idx="1"/>
          </p:nvPr>
        </p:nvSpPr>
        <p:spPr>
          <a:xfrm>
            <a:off x="0" y="4706112"/>
            <a:ext cx="9144000" cy="2005584"/>
          </a:xfrm>
        </p:spPr>
        <p:txBody>
          <a:bodyPr>
            <a:normAutofit lnSpcReduction="10000"/>
          </a:bodyPr>
          <a:lstStyle/>
          <a:p>
            <a:r>
              <a:rPr lang="en-US" altLang="ja-JP" sz="1400" dirty="0" smtClean="0"/>
              <a:t>CM</a:t>
            </a:r>
            <a:r>
              <a:rPr lang="ja-JP" altLang="en-US" sz="1400" dirty="0" smtClean="0"/>
              <a:t>の評価については考えない仮説</a:t>
            </a:r>
            <a:r>
              <a:rPr lang="en-US" altLang="ja-JP" sz="1400" dirty="0" smtClean="0"/>
              <a:t>1</a:t>
            </a:r>
            <a:r>
              <a:rPr lang="ja-JP" altLang="en-US" sz="1400" dirty="0" err="1" smtClean="0"/>
              <a:t>を検</a:t>
            </a:r>
            <a:r>
              <a:rPr lang="ja-JP" altLang="en-US" sz="1400" dirty="0" smtClean="0"/>
              <a:t>証しましょう。</a:t>
            </a:r>
            <a:endParaRPr lang="en-US" altLang="ja-JP" sz="1400" dirty="0" smtClean="0"/>
          </a:p>
          <a:p>
            <a:r>
              <a:rPr lang="ja-JP" altLang="en-US" sz="1400" dirty="0" smtClean="0"/>
              <a:t>図</a:t>
            </a:r>
            <a:r>
              <a:rPr lang="en-US" altLang="ja-JP" sz="1400" dirty="0" smtClean="0"/>
              <a:t>6</a:t>
            </a:r>
            <a:r>
              <a:rPr lang="ja-JP" altLang="en-US" sz="1400" dirty="0" smtClean="0"/>
              <a:t>では分析結果としてパス係数が出力されていますが、楕円で表された因子間の関係に注目すると、「味の好み」因子と「魅力」因子間の結びつきは</a:t>
            </a:r>
            <a:r>
              <a:rPr lang="en-US" altLang="ja-JP" sz="1400" dirty="0" smtClean="0"/>
              <a:t>0.68</a:t>
            </a:r>
            <a:r>
              <a:rPr lang="ja-JP" altLang="en-US" sz="1400" dirty="0" smtClean="0"/>
              <a:t>であるのに対して、「ダイエット効果」因子と「魅力」因子間の結びつきは</a:t>
            </a:r>
            <a:r>
              <a:rPr lang="en-US" altLang="ja-JP" sz="1400" dirty="0" smtClean="0"/>
              <a:t>0.18</a:t>
            </a:r>
            <a:r>
              <a:rPr lang="ja-JP" altLang="en-US" sz="1400" dirty="0" smtClean="0"/>
              <a:t>に留まっていることがわかります。これは、ダイエット機能性飲料の魅力を決定する要因として、「味の好み」のほうが「ダイエット機能」の</a:t>
            </a:r>
            <a:r>
              <a:rPr lang="en-US" altLang="ja-JP" sz="1400" dirty="0" smtClean="0"/>
              <a:t>3</a:t>
            </a:r>
            <a:r>
              <a:rPr lang="ja-JP" altLang="en-US" sz="1400" dirty="0" smtClean="0"/>
              <a:t>倍以上影響力が強いということを表しています。モデルの当てはまりの指標も悪くありません。</a:t>
            </a:r>
          </a:p>
          <a:p>
            <a:r>
              <a:rPr lang="ja-JP" altLang="en-US" sz="1400" dirty="0" smtClean="0"/>
              <a:t>この基本モデルは、全てのブランドについてパス係数が同じであると仮定しましたが、この仮定を緩めてブランドごとで違ったパス係数を持つ</a:t>
            </a:r>
            <a:r>
              <a:rPr lang="en-US" altLang="ja-JP" sz="1400" dirty="0" smtClean="0"/>
              <a:t>(</a:t>
            </a:r>
            <a:r>
              <a:rPr lang="ja-JP" altLang="en-US" sz="1400" dirty="0" smtClean="0"/>
              <a:t>例えば、ブランド</a:t>
            </a:r>
            <a:r>
              <a:rPr lang="en-US" altLang="ja-JP" sz="1400" dirty="0" smtClean="0"/>
              <a:t>A</a:t>
            </a:r>
            <a:r>
              <a:rPr lang="ja-JP" altLang="en-US" sz="1400" dirty="0" smtClean="0"/>
              <a:t>の場合には「ダイエット因子」が「魅力」を説明する割合が高いなど</a:t>
            </a:r>
            <a:r>
              <a:rPr lang="en-US" altLang="ja-JP" sz="1400" dirty="0" smtClean="0"/>
              <a:t>)</a:t>
            </a:r>
            <a:r>
              <a:rPr lang="ja-JP" altLang="en-US" sz="1400" dirty="0" smtClean="0"/>
              <a:t>ことを許すモデルと比較した結果、モデルの適合度は上がりませんでした。よって、このモデルで考える場合にはブランドごとに評価の仕方の差異はないといえます。</a:t>
            </a:r>
          </a:p>
          <a:p>
            <a:endParaRPr kumimoji="1" lang="ja-JP" altLang="en-US" sz="1400" dirty="0"/>
          </a:p>
        </p:txBody>
      </p:sp>
      <p:pic>
        <p:nvPicPr>
          <p:cNvPr id="3074" name="Picture 2" descr="Image result"/>
          <p:cNvPicPr>
            <a:picLocks noChangeAspect="1" noChangeArrowheads="1"/>
          </p:cNvPicPr>
          <p:nvPr/>
        </p:nvPicPr>
        <p:blipFill>
          <a:blip r:embed="rId2" cstate="print"/>
          <a:srcRect/>
          <a:stretch>
            <a:fillRect/>
          </a:stretch>
        </p:blipFill>
        <p:spPr bwMode="auto">
          <a:xfrm>
            <a:off x="1886838" y="524256"/>
            <a:ext cx="6342761" cy="4160853"/>
          </a:xfrm>
          <a:prstGeom prst="rect">
            <a:avLst/>
          </a:prstGeom>
          <a:noFill/>
        </p:spPr>
      </p:pic>
      <p:sp>
        <p:nvSpPr>
          <p:cNvPr id="7" name="正方形/長方形 6"/>
          <p:cNvSpPr/>
          <p:nvPr/>
        </p:nvSpPr>
        <p:spPr>
          <a:xfrm>
            <a:off x="6358336" y="1060704"/>
            <a:ext cx="2457724" cy="307777"/>
          </a:xfrm>
          <a:prstGeom prst="rect">
            <a:avLst/>
          </a:prstGeom>
        </p:spPr>
        <p:txBody>
          <a:bodyPr wrap="none">
            <a:spAutoFit/>
          </a:bodyPr>
          <a:lstStyle/>
          <a:p>
            <a:r>
              <a:rPr lang="ja-JP" altLang="en-US" sz="1400" dirty="0" smtClean="0"/>
              <a:t>図</a:t>
            </a:r>
            <a:r>
              <a:rPr lang="en-US" altLang="ja-JP" sz="1400" dirty="0" smtClean="0"/>
              <a:t>6. </a:t>
            </a:r>
            <a:r>
              <a:rPr lang="ja-JP" altLang="en-US" sz="1400" dirty="0" smtClean="0"/>
              <a:t>仮説</a:t>
            </a:r>
            <a:r>
              <a:rPr lang="en-US" altLang="ja-JP" sz="1400" dirty="0" smtClean="0"/>
              <a:t>1</a:t>
            </a:r>
            <a:r>
              <a:rPr lang="ja-JP" altLang="en-US" sz="1400" dirty="0" err="1" smtClean="0"/>
              <a:t>の共</a:t>
            </a:r>
            <a:r>
              <a:rPr lang="ja-JP" altLang="en-US" sz="1400" dirty="0" smtClean="0"/>
              <a:t>分散構造分析</a:t>
            </a:r>
            <a:endParaRPr lang="ja-JP"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41376"/>
            <a:ext cx="8229600" cy="560832"/>
          </a:xfrm>
        </p:spPr>
        <p:txBody>
          <a:bodyPr>
            <a:noAutofit/>
          </a:bodyPr>
          <a:lstStyle/>
          <a:p>
            <a:r>
              <a:rPr lang="ja-JP" altLang="en-US" sz="2800" b="1" dirty="0" smtClean="0"/>
              <a:t>分析実例</a:t>
            </a:r>
            <a:r>
              <a:rPr lang="en-US" altLang="ja-JP" sz="2800" b="1" dirty="0" smtClean="0"/>
              <a:t>2</a:t>
            </a:r>
            <a:endParaRPr kumimoji="1" lang="ja-JP" altLang="en-US" sz="2800" dirty="0"/>
          </a:p>
        </p:txBody>
      </p:sp>
      <p:sp>
        <p:nvSpPr>
          <p:cNvPr id="3" name="コンテンツ プレースホルダ 2"/>
          <p:cNvSpPr>
            <a:spLocks noGrp="1"/>
          </p:cNvSpPr>
          <p:nvPr>
            <p:ph idx="1"/>
          </p:nvPr>
        </p:nvSpPr>
        <p:spPr>
          <a:xfrm>
            <a:off x="0" y="4657344"/>
            <a:ext cx="9144000" cy="2200656"/>
          </a:xfrm>
        </p:spPr>
        <p:txBody>
          <a:bodyPr>
            <a:normAutofit/>
          </a:bodyPr>
          <a:lstStyle/>
          <a:p>
            <a:r>
              <a:rPr lang="ja-JP" altLang="en-US" sz="1400" dirty="0" smtClean="0"/>
              <a:t>それでは次に</a:t>
            </a:r>
            <a:r>
              <a:rPr lang="en-US" altLang="ja-JP" sz="1400" dirty="0" smtClean="0"/>
              <a:t>CM</a:t>
            </a:r>
            <a:r>
              <a:rPr lang="ja-JP" altLang="en-US" sz="1400" dirty="0" smtClean="0"/>
              <a:t>の評価をモデルに組み込こんで、仮説</a:t>
            </a:r>
            <a:r>
              <a:rPr lang="en-US" altLang="ja-JP" sz="1400" dirty="0" smtClean="0"/>
              <a:t>2</a:t>
            </a:r>
            <a:r>
              <a:rPr lang="ja-JP" altLang="en-US" sz="1400" dirty="0" smtClean="0"/>
              <a:t>に対する分析を行いましょう。モデルと分析結果を図</a:t>
            </a:r>
            <a:r>
              <a:rPr lang="en-US" altLang="ja-JP" sz="1400" dirty="0" smtClean="0"/>
              <a:t>7</a:t>
            </a:r>
            <a:r>
              <a:rPr lang="ja-JP" altLang="en-US" sz="1400" dirty="0" smtClean="0"/>
              <a:t>に示します。</a:t>
            </a:r>
            <a:endParaRPr lang="en-US" altLang="ja-JP" sz="1400" dirty="0" smtClean="0"/>
          </a:p>
          <a:p>
            <a:r>
              <a:rPr lang="ja-JP" altLang="en-US" sz="1400" dirty="0" smtClean="0"/>
              <a:t>この結果から、</a:t>
            </a:r>
            <a:r>
              <a:rPr lang="en-US" altLang="ja-JP" sz="1400" dirty="0" smtClean="0"/>
              <a:t>CM</a:t>
            </a:r>
            <a:r>
              <a:rPr lang="ja-JP" altLang="en-US" sz="1400" dirty="0" smtClean="0"/>
              <a:t>に対する評価が高い人は味の好みとダイエット効果の双方の評価が高く、味の好みとダイエット感の評価が高い人は商品が魅力的とも答えているようです。つまり、「</a:t>
            </a:r>
            <a:r>
              <a:rPr lang="en-US" altLang="ja-JP" sz="1400" dirty="0" smtClean="0"/>
              <a:t>CM</a:t>
            </a:r>
            <a:r>
              <a:rPr lang="ja-JP" altLang="en-US" sz="1400" dirty="0" smtClean="0"/>
              <a:t>に対する評価が高い人は味の好みを高く評価するため、魅力の評価も高い」「</a:t>
            </a:r>
            <a:r>
              <a:rPr lang="en-US" altLang="ja-JP" sz="1400" dirty="0" smtClean="0"/>
              <a:t>CM</a:t>
            </a:r>
            <a:r>
              <a:rPr lang="ja-JP" altLang="en-US" sz="1400" dirty="0" smtClean="0"/>
              <a:t>評価が高い人はダイエット効果も高く評価するため、魅力の評価も高い」という間接的な効果があることがわかります。これに加えて、わずかですが、</a:t>
            </a:r>
            <a:r>
              <a:rPr lang="en-US" altLang="ja-JP" sz="1400" dirty="0" smtClean="0"/>
              <a:t>CM</a:t>
            </a:r>
            <a:r>
              <a:rPr lang="ja-JP" altLang="en-US" sz="1400" dirty="0" smtClean="0"/>
              <a:t>効果が高い人は直接、商品が魅力的と答えてもいるので、結局、総合的にこの場合には、</a:t>
            </a:r>
            <a:r>
              <a:rPr lang="en-US" altLang="ja-JP" sz="1400" dirty="0" smtClean="0"/>
              <a:t>CM</a:t>
            </a:r>
            <a:r>
              <a:rPr lang="ja-JP" altLang="en-US" sz="1400" dirty="0" smtClean="0"/>
              <a:t>効果が高い人は商品を魅力的だと答えるという、総合的な関係があることがわかります。</a:t>
            </a:r>
            <a:endParaRPr kumimoji="1" lang="ja-JP" altLang="en-US" sz="1400" dirty="0"/>
          </a:p>
        </p:txBody>
      </p:sp>
      <p:pic>
        <p:nvPicPr>
          <p:cNvPr id="2050" name="Picture 2" descr="仮説2の共分散構造分析"/>
          <p:cNvPicPr>
            <a:picLocks noChangeAspect="1" noChangeArrowheads="1"/>
          </p:cNvPicPr>
          <p:nvPr/>
        </p:nvPicPr>
        <p:blipFill>
          <a:blip r:embed="rId2" cstate="print"/>
          <a:srcRect/>
          <a:stretch>
            <a:fillRect/>
          </a:stretch>
        </p:blipFill>
        <p:spPr bwMode="auto">
          <a:xfrm>
            <a:off x="496951" y="1267396"/>
            <a:ext cx="4762500" cy="3133726"/>
          </a:xfrm>
          <a:prstGeom prst="rect">
            <a:avLst/>
          </a:prstGeom>
          <a:noFill/>
        </p:spPr>
      </p:pic>
      <p:sp>
        <p:nvSpPr>
          <p:cNvPr id="5" name="正方形/長方形 4"/>
          <p:cNvSpPr/>
          <p:nvPr/>
        </p:nvSpPr>
        <p:spPr>
          <a:xfrm>
            <a:off x="5826587" y="4124123"/>
            <a:ext cx="2133918" cy="276999"/>
          </a:xfrm>
          <a:prstGeom prst="rect">
            <a:avLst/>
          </a:prstGeom>
        </p:spPr>
        <p:txBody>
          <a:bodyPr wrap="none">
            <a:spAutoFit/>
          </a:bodyPr>
          <a:lstStyle/>
          <a:p>
            <a:r>
              <a:rPr lang="ja-JP" altLang="en-US" sz="1200" dirty="0" smtClean="0"/>
              <a:t>図</a:t>
            </a:r>
            <a:r>
              <a:rPr lang="en-US" altLang="ja-JP" sz="1200" dirty="0" smtClean="0"/>
              <a:t>7. </a:t>
            </a:r>
            <a:r>
              <a:rPr lang="ja-JP" altLang="en-US" sz="1200" dirty="0" smtClean="0"/>
              <a:t>仮説</a:t>
            </a:r>
            <a:r>
              <a:rPr lang="en-US" altLang="ja-JP" sz="1200" dirty="0" smtClean="0"/>
              <a:t>2</a:t>
            </a:r>
            <a:r>
              <a:rPr lang="ja-JP" altLang="en-US" sz="1200" dirty="0" err="1" smtClean="0"/>
              <a:t>の共</a:t>
            </a:r>
            <a:r>
              <a:rPr lang="ja-JP" altLang="en-US" sz="1200" dirty="0" smtClean="0"/>
              <a:t>分散構造分析</a:t>
            </a:r>
            <a:endParaRPr lang="ja-JP" alt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41376"/>
            <a:ext cx="8229600" cy="560832"/>
          </a:xfrm>
        </p:spPr>
        <p:txBody>
          <a:bodyPr>
            <a:noAutofit/>
          </a:bodyPr>
          <a:lstStyle/>
          <a:p>
            <a:endParaRPr kumimoji="1" lang="ja-JP" altLang="en-US" sz="2800" dirty="0"/>
          </a:p>
        </p:txBody>
      </p:sp>
      <p:sp>
        <p:nvSpPr>
          <p:cNvPr id="3" name="コンテンツ プレースホルダ 2"/>
          <p:cNvSpPr>
            <a:spLocks noGrp="1"/>
          </p:cNvSpPr>
          <p:nvPr>
            <p:ph idx="1"/>
          </p:nvPr>
        </p:nvSpPr>
        <p:spPr>
          <a:xfrm>
            <a:off x="0" y="902208"/>
            <a:ext cx="9144000" cy="5955792"/>
          </a:xfrm>
        </p:spPr>
        <p:txBody>
          <a:bodyPr/>
          <a:lstStyle/>
          <a:p>
            <a:endParaRPr kumimoji="1" lang="ja-JP" altLang="en-US" dirty="0"/>
          </a:p>
        </p:txBody>
      </p:sp>
      <p:pic>
        <p:nvPicPr>
          <p:cNvPr id="21508" name="Picture 4" descr="因子間相関モデル"/>
          <p:cNvPicPr>
            <a:picLocks noChangeAspect="1" noChangeArrowheads="1"/>
          </p:cNvPicPr>
          <p:nvPr/>
        </p:nvPicPr>
        <p:blipFill>
          <a:blip r:embed="rId2" cstate="print"/>
          <a:srcRect/>
          <a:stretch>
            <a:fillRect/>
          </a:stretch>
        </p:blipFill>
        <p:spPr bwMode="auto">
          <a:xfrm>
            <a:off x="1801495" y="1303972"/>
            <a:ext cx="4762500" cy="3133726"/>
          </a:xfrm>
          <a:prstGeom prst="rect">
            <a:avLst/>
          </a:prstGeom>
          <a:noFill/>
        </p:spPr>
      </p:pic>
      <p:sp>
        <p:nvSpPr>
          <p:cNvPr id="7" name="正方形/長方形 6"/>
          <p:cNvSpPr/>
          <p:nvPr/>
        </p:nvSpPr>
        <p:spPr>
          <a:xfrm>
            <a:off x="5467271" y="1303972"/>
            <a:ext cx="3305713" cy="369332"/>
          </a:xfrm>
          <a:prstGeom prst="rect">
            <a:avLst/>
          </a:prstGeom>
        </p:spPr>
        <p:txBody>
          <a:bodyPr wrap="none">
            <a:spAutoFit/>
          </a:bodyPr>
          <a:lstStyle/>
          <a:p>
            <a:r>
              <a:rPr lang="ja-JP" altLang="en-US" dirty="0" smtClean="0"/>
              <a:t>図</a:t>
            </a:r>
            <a:r>
              <a:rPr lang="en-US" altLang="ja-JP" dirty="0" smtClean="0"/>
              <a:t>8. </a:t>
            </a:r>
            <a:r>
              <a:rPr lang="ja-JP" altLang="en-US" dirty="0" smtClean="0"/>
              <a:t>仮説</a:t>
            </a:r>
            <a:r>
              <a:rPr lang="en-US" altLang="ja-JP" dirty="0" smtClean="0"/>
              <a:t>2</a:t>
            </a:r>
            <a:r>
              <a:rPr lang="ja-JP" altLang="en-US" dirty="0" smtClean="0"/>
              <a:t>の因子間相関モデル</a:t>
            </a:r>
            <a:endParaRPr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41376"/>
            <a:ext cx="8229600" cy="560832"/>
          </a:xfrm>
        </p:spPr>
        <p:txBody>
          <a:bodyPr>
            <a:noAutofit/>
          </a:bodyPr>
          <a:lstStyle/>
          <a:p>
            <a:endParaRPr kumimoji="1" lang="ja-JP" altLang="en-US" sz="2800" dirty="0"/>
          </a:p>
        </p:txBody>
      </p:sp>
      <p:pic>
        <p:nvPicPr>
          <p:cNvPr id="20482" name="Picture 2" descr="ブランドごとのパス係数"/>
          <p:cNvPicPr>
            <a:picLocks noChangeAspect="1" noChangeArrowheads="1"/>
          </p:cNvPicPr>
          <p:nvPr/>
        </p:nvPicPr>
        <p:blipFill>
          <a:blip r:embed="rId2" cstate="print"/>
          <a:srcRect/>
          <a:stretch>
            <a:fillRect/>
          </a:stretch>
        </p:blipFill>
        <p:spPr bwMode="auto">
          <a:xfrm>
            <a:off x="785194" y="1246060"/>
            <a:ext cx="7029877" cy="4386644"/>
          </a:xfrm>
          <a:prstGeom prst="rect">
            <a:avLst/>
          </a:prstGeom>
          <a:noFill/>
        </p:spPr>
      </p:pic>
      <p:sp>
        <p:nvSpPr>
          <p:cNvPr id="5" name="正方形/長方形 4"/>
          <p:cNvSpPr/>
          <p:nvPr/>
        </p:nvSpPr>
        <p:spPr>
          <a:xfrm>
            <a:off x="2793188" y="5988058"/>
            <a:ext cx="2938625" cy="369332"/>
          </a:xfrm>
          <a:prstGeom prst="rect">
            <a:avLst/>
          </a:prstGeom>
        </p:spPr>
        <p:txBody>
          <a:bodyPr wrap="none">
            <a:spAutoFit/>
          </a:bodyPr>
          <a:lstStyle/>
          <a:p>
            <a:r>
              <a:rPr lang="ja-JP" altLang="en-US" dirty="0" smtClean="0"/>
              <a:t>図</a:t>
            </a:r>
            <a:r>
              <a:rPr lang="en-US" altLang="ja-JP" dirty="0" smtClean="0"/>
              <a:t>9. </a:t>
            </a:r>
            <a:r>
              <a:rPr lang="ja-JP" altLang="en-US" dirty="0" smtClean="0"/>
              <a:t>ブランドごとのパス係数</a:t>
            </a:r>
            <a:endParaRPr lang="ja-JP"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41376"/>
            <a:ext cx="8229600" cy="560832"/>
          </a:xfrm>
        </p:spPr>
        <p:txBody>
          <a:bodyPr>
            <a:noAutofit/>
          </a:bodyPr>
          <a:lstStyle/>
          <a:p>
            <a:endParaRPr kumimoji="1" lang="ja-JP" altLang="en-US" sz="2800" dirty="0"/>
          </a:p>
        </p:txBody>
      </p:sp>
      <p:sp>
        <p:nvSpPr>
          <p:cNvPr id="3" name="コンテンツ プレースホルダ 2"/>
          <p:cNvSpPr>
            <a:spLocks noGrp="1"/>
          </p:cNvSpPr>
          <p:nvPr>
            <p:ph idx="1"/>
          </p:nvPr>
        </p:nvSpPr>
        <p:spPr>
          <a:xfrm>
            <a:off x="0" y="902208"/>
            <a:ext cx="9144000" cy="5955792"/>
          </a:xfrm>
        </p:spPr>
        <p:txBody>
          <a:bodyPr/>
          <a:lstStyle/>
          <a:p>
            <a:endParaRPr kumimoji="1" lang="ja-JP"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クラリティ.thmx</Template>
  <TotalTime>7663</TotalTime>
  <Words>500</Words>
  <Application>Microsoft Office PowerPoint</Application>
  <PresentationFormat>画面に合わせる (4:3)</PresentationFormat>
  <Paragraphs>20</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クラリティ</vt:lpstr>
      <vt:lpstr>共分散構造分析とは</vt:lpstr>
      <vt:lpstr>仮説</vt:lpstr>
      <vt:lpstr>潜在変数（因子）間の関係分析</vt:lpstr>
      <vt:lpstr>分析実例1</vt:lpstr>
      <vt:lpstr>分析実例2</vt:lpstr>
      <vt:lpstr>スライド 6</vt:lpstr>
      <vt:lpstr>スライド 7</vt:lpstr>
      <vt:lpstr>スライド 8</vt:lpstr>
    </vt:vector>
  </TitlesOfParts>
  <Company>self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Tamao project</dc:title>
  <dc:creator>Tateno Masakazu</dc:creator>
  <cp:lastModifiedBy>tateno</cp:lastModifiedBy>
  <cp:revision>611</cp:revision>
  <dcterms:created xsi:type="dcterms:W3CDTF">2015-05-09T14:33:16Z</dcterms:created>
  <dcterms:modified xsi:type="dcterms:W3CDTF">2017-10-28T11:57:27Z</dcterms:modified>
</cp:coreProperties>
</file>