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6" r:id="rId9"/>
    <p:sldId id="263" r:id="rId10"/>
    <p:sldId id="265" r:id="rId11"/>
  </p:sldIdLst>
  <p:sldSz cx="9144000" cy="6858000" type="screen4x3"/>
  <p:notesSz cx="6858000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 snapToObjects="1">
      <p:cViewPr>
        <p:scale>
          <a:sx n="78" d="100"/>
          <a:sy n="78" d="100"/>
        </p:scale>
        <p:origin x="-95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3713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3713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AAFAC133-1401-464B-B829-A4729D978885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690270"/>
            <a:ext cx="5486400" cy="4443413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826"/>
            <a:ext cx="2971800" cy="493713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78826"/>
            <a:ext cx="2971800" cy="493713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E059CDB9-17E9-1C42-AD11-CC9293B4EB3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1020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October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October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&lt;#&gt;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相関関係と相関係数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v0.5</a:t>
            </a:r>
          </a:p>
          <a:p>
            <a:pPr algn="ctr"/>
            <a:endParaRPr lang="en-US" altLang="ja-JP" dirty="0" smtClean="0"/>
          </a:p>
          <a:p>
            <a:pPr algn="ctr"/>
            <a:r>
              <a:rPr kumimoji="1" lang="ja-JP" altLang="en-US" smtClean="0"/>
              <a:t>舘野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62712"/>
            <a:ext cx="9144000" cy="624840"/>
          </a:xfrm>
        </p:spPr>
        <p:txBody>
          <a:bodyPr>
            <a:noAutofit/>
          </a:bodyPr>
          <a:lstStyle/>
          <a:p>
            <a:r>
              <a:rPr lang="ja-JP" altLang="en-US" sz="2800" b="1" dirty="0" smtClean="0"/>
              <a:t>主成分分析（</a:t>
            </a:r>
            <a:r>
              <a:rPr lang="en-US" altLang="ja-JP" sz="2800" b="1" dirty="0" smtClean="0"/>
              <a:t>principal component </a:t>
            </a:r>
            <a:r>
              <a:rPr lang="en-US" altLang="ja-JP" sz="2800" b="1" dirty="0" err="1" smtClean="0"/>
              <a:t>analysis:PCA</a:t>
            </a:r>
            <a:r>
              <a:rPr lang="ja-JP" altLang="en-US" sz="2800" b="1" dirty="0" smtClean="0"/>
              <a:t>）とは？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103014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データの分散（ばらつき）が大きいところ（主成分）を見つける操作。 つまり分散が大きいところが大事で、小さいところは気にしないようにする。</a:t>
            </a:r>
            <a:endParaRPr lang="ja-JP" altLang="en-US" dirty="0"/>
          </a:p>
        </p:txBody>
      </p:sp>
      <p:pic>
        <p:nvPicPr>
          <p:cNvPr id="23554" name="Picture 2" descr="https://cdn-ak.f.st-hatena.com/images/fotolife/y/yusuke_ujitoko/20170304/201703041924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623" y="2516124"/>
            <a:ext cx="3867150" cy="3581400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414016" y="6488668"/>
            <a:ext cx="6729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http://yusuke-ujitoko.hatenablog.com/entry/2017/03/04/193628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4944" y="1902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分散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((xi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xm</a:t>
            </a:r>
            <a:r>
              <a:rPr kumimoji="1" lang="ja-JP" altLang="en-US" dirty="0" smtClean="0"/>
              <a:t>との差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乗の合計の平均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41013_1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535" y="1685226"/>
            <a:ext cx="5305425" cy="3905251"/>
          </a:xfrm>
          <a:prstGeom prst="rect">
            <a:avLst/>
          </a:prstGeom>
          <a:noFill/>
        </p:spPr>
      </p:pic>
      <p:sp>
        <p:nvSpPr>
          <p:cNvPr id="3" name="正方形/長方形 2"/>
          <p:cNvSpPr/>
          <p:nvPr/>
        </p:nvSpPr>
        <p:spPr>
          <a:xfrm>
            <a:off x="3523488" y="6488668"/>
            <a:ext cx="562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http://haku1569.seesaa.net/archives/201410-1.html</a:t>
            </a:r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353568"/>
            <a:ext cx="6742176" cy="463296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相関グラフ（散布図）の例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41012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869630"/>
            <a:ext cx="7515244" cy="3933762"/>
          </a:xfrm>
          <a:prstGeom prst="rect">
            <a:avLst/>
          </a:prstGeom>
          <a:noFill/>
        </p:spPr>
      </p:pic>
      <p:sp>
        <p:nvSpPr>
          <p:cNvPr id="3" name="正方形/長方形 2"/>
          <p:cNvSpPr/>
          <p:nvPr/>
        </p:nvSpPr>
        <p:spPr>
          <a:xfrm>
            <a:off x="3523488" y="6488668"/>
            <a:ext cx="562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http://haku1569.seesaa.net/archives/201410-1.html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関連画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53" y="1731264"/>
            <a:ext cx="9103954" cy="4157472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5077951" y="6488668"/>
            <a:ext cx="406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https://en.wikiversity.org/wiki/Statistics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6992" y="1731264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03248" y="1731264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77295" y="1731264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63551" y="1731264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2950464"/>
            <a:ext cx="910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0480" y="4309872"/>
            <a:ext cx="910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4384" y="5815584"/>
            <a:ext cx="910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-2353" y="1584960"/>
            <a:ext cx="910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425457" y="171907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699504" y="171907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985760" y="171907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80416" y="3096768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66672" y="3096768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40719" y="3096768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26975" y="3096768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449841" y="3084576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723888" y="3084576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8010144" y="3084576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5280" y="443179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621536" y="443179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895583" y="443179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181839" y="4431792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443745" y="4419600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717792" y="4419600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004048" y="4419600"/>
            <a:ext cx="9875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>
            <a:off x="1408176" y="1584960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2718816" y="1591056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017281" y="1578864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327921" y="1584960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620256" y="1572768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7930896" y="1578864"/>
            <a:ext cx="36576" cy="4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45"/>
          <p:cNvSpPr>
            <a:spLocks noGrp="1"/>
          </p:cNvSpPr>
          <p:nvPr>
            <p:ph type="title"/>
          </p:nvPr>
        </p:nvSpPr>
        <p:spPr>
          <a:xfrm>
            <a:off x="-2354" y="377952"/>
            <a:ext cx="9146353" cy="560832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このグラフの相関係数はいくつでしょう？</a:t>
            </a:r>
            <a:endParaRPr kumimoji="1" lang="ja-JP" altLang="en-US" sz="2400" dirty="0"/>
          </a:p>
        </p:txBody>
      </p:sp>
      <p:sp>
        <p:nvSpPr>
          <p:cNvPr id="47" name="右矢印 46"/>
          <p:cNvSpPr/>
          <p:nvPr/>
        </p:nvSpPr>
        <p:spPr>
          <a:xfrm>
            <a:off x="338328" y="1219200"/>
            <a:ext cx="615696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5356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共分散</a:t>
            </a:r>
            <a:r>
              <a:rPr lang="ja-JP" altLang="en-US" dirty="0" smtClean="0"/>
              <a:t>（きょうぶんさん、</a:t>
            </a:r>
            <a:r>
              <a:rPr lang="en-US" altLang="ja-JP" dirty="0" smtClean="0"/>
              <a:t>covariance</a:t>
            </a:r>
            <a:r>
              <a:rPr lang="ja-JP" altLang="en-US" dirty="0" smtClean="0"/>
              <a:t>）は、</a:t>
            </a:r>
            <a:r>
              <a:rPr lang="en-US" altLang="ja-JP" dirty="0" smtClean="0"/>
              <a:t>2 </a:t>
            </a:r>
            <a:r>
              <a:rPr lang="ja-JP" altLang="en-US" dirty="0" smtClean="0"/>
              <a:t>組の対応するデータ間での、平均からの偏差の積の平均値である。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017008" y="815233"/>
            <a:ext cx="3895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https://ja.wikipedia.org/wiki</a:t>
            </a:r>
            <a:r>
              <a:rPr lang="ja-JP" altLang="en-US" dirty="0" smtClean="0"/>
              <a:t>共分散</a:t>
            </a:r>
            <a:endParaRPr lang="ja-JP" altLang="en-US" dirty="0"/>
          </a:p>
        </p:txBody>
      </p:sp>
      <p:pic>
        <p:nvPicPr>
          <p:cNvPr id="4098" name="Picture 2" descr="「共分散 計算式」の画像検索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79" y="1428406"/>
            <a:ext cx="6696329" cy="496993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096768" y="6484358"/>
            <a:ext cx="604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 smtClean="0"/>
              <a:t>http://haku1569.seesaa.net/archives/201410-1.html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「共分散 計算式」の画像検索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568" y="2036064"/>
            <a:ext cx="6711898" cy="3450336"/>
          </a:xfrm>
          <a:prstGeom prst="rect">
            <a:avLst/>
          </a:prstGeom>
          <a:noFill/>
        </p:spPr>
      </p:pic>
      <p:sp>
        <p:nvSpPr>
          <p:cNvPr id="3" name="正方形/長方形 2"/>
          <p:cNvSpPr/>
          <p:nvPr/>
        </p:nvSpPr>
        <p:spPr>
          <a:xfrm>
            <a:off x="3596640" y="6488668"/>
            <a:ext cx="5547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http://haku1569.seesaa.net/article/407065774.html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7227" y="2859024"/>
            <a:ext cx="3717684" cy="25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73988" y="3011424"/>
            <a:ext cx="3194304" cy="22494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8372" y="3060930"/>
            <a:ext cx="2165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共分散</a:t>
            </a:r>
            <a:endParaRPr kumimoji="1" lang="en-US" altLang="ja-JP" dirty="0" smtClean="0"/>
          </a:p>
          <a:p>
            <a:r>
              <a:rPr kumimoji="1" lang="en-US" altLang="ja-JP" dirty="0" smtClean="0"/>
              <a:t>((xi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xm</a:t>
            </a:r>
            <a:r>
              <a:rPr kumimoji="1" lang="ja-JP" altLang="en-US" dirty="0" smtClean="0"/>
              <a:t>との差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((</a:t>
            </a:r>
            <a:r>
              <a:rPr kumimoji="1" lang="en-US" altLang="ja-JP" dirty="0" err="1" smtClean="0"/>
              <a:t>yi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ym</a:t>
            </a:r>
            <a:r>
              <a:rPr kumimoji="1" lang="ja-JP" altLang="en-US" dirty="0" smtClean="0"/>
              <a:t>との差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の合計の平均</a:t>
            </a:r>
          </a:p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4514" y="3430262"/>
            <a:ext cx="418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y</a:t>
            </a:r>
            <a:r>
              <a:rPr kumimoji="1" lang="ja-JP" altLang="en-US" sz="1600" dirty="0" smtClean="0"/>
              <a:t>の標準偏差 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((</a:t>
            </a:r>
            <a:r>
              <a:rPr kumimoji="1" lang="en-US" altLang="ja-JP" sz="1600" dirty="0" err="1" smtClean="0"/>
              <a:t>yi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err="1" smtClean="0"/>
              <a:t>ym</a:t>
            </a:r>
            <a:r>
              <a:rPr kumimoji="1" lang="ja-JP" altLang="en-US" sz="1600" dirty="0" smtClean="0"/>
              <a:t>との差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乗の合計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の平均の平方根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3803" y="5649206"/>
            <a:ext cx="418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x</a:t>
            </a:r>
            <a:r>
              <a:rPr kumimoji="1" lang="ja-JP" altLang="en-US" sz="1600" dirty="0" smtClean="0"/>
              <a:t>の標準偏差 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((xi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err="1" smtClean="0"/>
              <a:t>xm</a:t>
            </a:r>
            <a:r>
              <a:rPr kumimoji="1" lang="ja-JP" altLang="en-US" sz="1600" dirty="0" smtClean="0"/>
              <a:t>との差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乗の合計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の平均の平方根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82295" y="1895857"/>
            <a:ext cx="4605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共分散 ≦ 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の標準偏差 と</a:t>
            </a:r>
            <a:r>
              <a:rPr kumimoji="1" lang="en-US" altLang="ja-JP" dirty="0" smtClean="0"/>
              <a:t> y</a:t>
            </a:r>
            <a:r>
              <a:rPr kumimoji="1" lang="ja-JP" altLang="en-US" dirty="0" smtClean="0"/>
              <a:t>の標準偏差 の積</a:t>
            </a:r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06473" y="1942023"/>
            <a:ext cx="3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∑：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1 </a:t>
            </a:r>
            <a:r>
              <a:rPr lang="ja-JP" altLang="en-US" dirty="0" smtClean="0"/>
              <a:t>から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n 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総和</a:t>
            </a:r>
            <a:br>
              <a:rPr lang="ja-JP" altLang="en-US" dirty="0" smtClean="0"/>
            </a:br>
            <a:r>
              <a:rPr lang="ja-JP" altLang="en-US" dirty="0" smtClean="0"/>
              <a:t>　　　</a:t>
            </a:r>
            <a:r>
              <a:rPr lang="en-US" altLang="ja-JP" dirty="0" err="1" smtClean="0"/>
              <a:t>xm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x </a:t>
            </a:r>
            <a:r>
              <a:rPr lang="ja-JP" altLang="en-US" dirty="0" smtClean="0"/>
              <a:t>の平均、</a:t>
            </a:r>
            <a:r>
              <a:rPr lang="en-US" altLang="ja-JP" dirty="0" err="1" smtClean="0"/>
              <a:t>xm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Σxi</a:t>
            </a:r>
            <a:r>
              <a:rPr lang="en-US" altLang="ja-JP" dirty="0" smtClean="0"/>
              <a:t>/n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　　　</a:t>
            </a:r>
            <a:r>
              <a:rPr lang="en-US" altLang="ja-JP" dirty="0" err="1" smtClean="0"/>
              <a:t>ym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y </a:t>
            </a:r>
            <a:r>
              <a:rPr lang="ja-JP" altLang="en-US" dirty="0" smtClean="0"/>
              <a:t>の平均、</a:t>
            </a:r>
            <a:r>
              <a:rPr lang="en-US" altLang="ja-JP" dirty="0" err="1" smtClean="0"/>
              <a:t>ym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Σyi</a:t>
            </a:r>
            <a:r>
              <a:rPr lang="en-US" altLang="ja-JP" dirty="0" smtClean="0"/>
              <a:t>/n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　　　</a:t>
            </a:r>
            <a:r>
              <a:rPr lang="en-US" altLang="ja-JP" dirty="0" err="1" smtClean="0"/>
              <a:t>sqrt</a:t>
            </a:r>
            <a:r>
              <a:rPr lang="en-US" altLang="ja-JP" dirty="0" smtClean="0"/>
              <a:t>: </a:t>
            </a:r>
            <a:r>
              <a:rPr lang="ja-JP" altLang="en-US" dirty="0" smtClean="0"/>
              <a:t>平方根</a:t>
            </a:r>
            <a:endParaRPr lang="ja-JP" altLang="en-US" dirty="0"/>
          </a:p>
        </p:txBody>
      </p:sp>
      <p:pic>
        <p:nvPicPr>
          <p:cNvPr id="17" name="Picture 2" descr="20131013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4" y="463296"/>
            <a:ext cx="6096000" cy="106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kogures.com/hitoshi/webtext/stat-soukan/soukan-keisa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280" y="2961298"/>
            <a:ext cx="5334000" cy="2895601"/>
          </a:xfrm>
          <a:prstGeom prst="rect">
            <a:avLst/>
          </a:prstGeom>
          <a:noFill/>
        </p:spPr>
      </p:pic>
      <p:cxnSp>
        <p:nvCxnSpPr>
          <p:cNvPr id="10" name="直線コネクタ 9"/>
          <p:cNvCxnSpPr/>
          <p:nvPr/>
        </p:nvCxnSpPr>
        <p:spPr>
          <a:xfrm>
            <a:off x="8710648" y="2143930"/>
            <a:ext cx="89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20131013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264" y="463296"/>
            <a:ext cx="6096000" cy="1066801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2340864" y="6488668"/>
            <a:ext cx="680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http://www.kogures.com/hitoshi/webtext/stat-soukan/index.html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29056" y="2190096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相関係数は２つの方法で求められますが、その結果は同じになります。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45"/>
          <p:cNvSpPr>
            <a:spLocks noGrp="1"/>
          </p:cNvSpPr>
          <p:nvPr>
            <p:ph type="title"/>
          </p:nvPr>
        </p:nvSpPr>
        <p:spPr>
          <a:xfrm>
            <a:off x="-2354" y="377952"/>
            <a:ext cx="9146353" cy="560832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相関係数の値はなぜ　</a:t>
            </a:r>
            <a:r>
              <a:rPr lang="en-US" altLang="ja-JP" sz="2400" b="1" dirty="0" smtClean="0"/>
              <a:t>[ -1 </a:t>
            </a:r>
            <a:r>
              <a:rPr lang="ja-JP" altLang="en-US" sz="2400" b="1" dirty="0" smtClean="0"/>
              <a:t>～ </a:t>
            </a:r>
            <a:r>
              <a:rPr lang="en-US" altLang="ja-JP" sz="2400" b="1" dirty="0" smtClean="0"/>
              <a:t>+1 ] </a:t>
            </a:r>
            <a:r>
              <a:rPr lang="ja-JP" altLang="en-US" sz="2400" b="1" dirty="0" smtClean="0"/>
              <a:t>の範囲か（証明）</a:t>
            </a:r>
            <a:endParaRPr lang="ja-JP" altLang="en-US" sz="2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364992" y="6488668"/>
            <a:ext cx="5779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http://www.enjoy.ne.jp/~k-ichikawa/correlation2.html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496" y="938785"/>
            <a:ext cx="436473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相関係数：ｒ（</a:t>
            </a:r>
            <a:r>
              <a:rPr lang="en-US" altLang="ja-JP" sz="1600" dirty="0" smtClean="0"/>
              <a:t>correlation coefficient</a:t>
            </a:r>
            <a:r>
              <a:rPr lang="ja-JP" altLang="en-US" sz="1600" dirty="0" smtClean="0"/>
              <a:t>）は２つの変数間の相関すなわち類似性を示す指標で、次式で定義されます。</a:t>
            </a:r>
            <a:br>
              <a:rPr lang="ja-JP" altLang="en-US" sz="1600" dirty="0" smtClean="0"/>
            </a:b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r>
              <a:rPr lang="ja-JP" altLang="en-US" sz="1600" dirty="0" smtClean="0"/>
              <a:t>実数データ：</a:t>
            </a:r>
            <a:r>
              <a:rPr lang="en-US" altLang="ja-JP" sz="1600" dirty="0" smtClean="0"/>
              <a:t>(xi, </a:t>
            </a:r>
            <a:r>
              <a:rPr lang="en-US" altLang="ja-JP" sz="1600" dirty="0" err="1" smtClean="0"/>
              <a:t>yi</a:t>
            </a:r>
            <a:r>
              <a:rPr lang="en-US" altLang="ja-JP" sz="1600" dirty="0" smtClean="0"/>
              <a:t>), 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 1, 2, .., n </a:t>
            </a:r>
            <a:r>
              <a:rPr lang="ja-JP" altLang="en-US" sz="1600" dirty="0" smtClean="0"/>
              <a:t>に対して</a:t>
            </a:r>
            <a:br>
              <a:rPr lang="ja-JP" altLang="en-US" sz="1600" dirty="0" smtClean="0"/>
            </a:br>
            <a:r>
              <a:rPr lang="en-US" altLang="ja-JP" sz="1600" dirty="0" smtClean="0"/>
              <a:t>r = 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)/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r>
              <a:rPr lang="ja-JP" altLang="en-US" sz="1600" dirty="0" smtClean="0"/>
              <a:t>　　ここで、</a:t>
            </a:r>
            <a:br>
              <a:rPr lang="ja-JP" altLang="en-US" sz="1600" dirty="0" smtClean="0"/>
            </a:br>
            <a:r>
              <a:rPr lang="ja-JP" altLang="en-US" sz="1600" dirty="0" smtClean="0"/>
              <a:t>　　　∑： 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 1 </a:t>
            </a:r>
            <a:r>
              <a:rPr lang="ja-JP" altLang="en-US" sz="1600" dirty="0" smtClean="0"/>
              <a:t>から 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 n </a:t>
            </a:r>
            <a:r>
              <a:rPr lang="ja-JP" altLang="en-US" sz="1600" dirty="0" err="1" smtClean="0"/>
              <a:t>までの</a:t>
            </a:r>
            <a:r>
              <a:rPr lang="ja-JP" altLang="en-US" sz="1600" dirty="0" smtClean="0"/>
              <a:t>総和</a:t>
            </a:r>
            <a:br>
              <a:rPr lang="ja-JP" altLang="en-US" sz="1600" dirty="0" smtClean="0"/>
            </a:br>
            <a:r>
              <a:rPr lang="ja-JP" altLang="en-US" sz="1600" dirty="0" smtClean="0"/>
              <a:t>　　　</a:t>
            </a:r>
            <a:r>
              <a:rPr lang="en-US" altLang="ja-JP" sz="1600" dirty="0" err="1" smtClean="0"/>
              <a:t>xm</a:t>
            </a:r>
            <a:r>
              <a:rPr lang="ja-JP" altLang="en-US" sz="1600" dirty="0" smtClean="0"/>
              <a:t>： </a:t>
            </a:r>
            <a:r>
              <a:rPr lang="en-US" altLang="ja-JP" sz="1600" dirty="0" smtClean="0"/>
              <a:t>x </a:t>
            </a:r>
            <a:r>
              <a:rPr lang="ja-JP" altLang="en-US" sz="1600" dirty="0" smtClean="0"/>
              <a:t>の平均、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Σxi</a:t>
            </a:r>
            <a:r>
              <a:rPr lang="en-US" altLang="ja-JP" sz="1600" dirty="0" smtClean="0"/>
              <a:t>/n</a:t>
            </a: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r>
              <a:rPr lang="ja-JP" altLang="en-US" sz="1600" dirty="0" smtClean="0"/>
              <a:t>　　　</a:t>
            </a:r>
            <a:r>
              <a:rPr lang="en-US" altLang="ja-JP" sz="1600" dirty="0" err="1" smtClean="0"/>
              <a:t>ym</a:t>
            </a:r>
            <a:r>
              <a:rPr lang="ja-JP" altLang="en-US" sz="1600" dirty="0" smtClean="0"/>
              <a:t>： </a:t>
            </a:r>
            <a:r>
              <a:rPr lang="en-US" altLang="ja-JP" sz="1600" dirty="0" smtClean="0"/>
              <a:t>y </a:t>
            </a:r>
            <a:r>
              <a:rPr lang="ja-JP" altLang="en-US" sz="1600" dirty="0" smtClean="0"/>
              <a:t>の平均、</a:t>
            </a:r>
            <a:r>
              <a:rPr lang="en-US" altLang="ja-JP" sz="1600" dirty="0" err="1" smtClean="0"/>
              <a:t>ym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Σyi</a:t>
            </a:r>
            <a:r>
              <a:rPr lang="en-US" altLang="ja-JP" sz="1600" dirty="0" smtClean="0"/>
              <a:t>/n</a:t>
            </a: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r>
              <a:rPr lang="ja-JP" altLang="en-US" sz="1600" dirty="0" smtClean="0"/>
              <a:t>　　　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平方根</a:t>
            </a:r>
            <a:br>
              <a:rPr lang="ja-JP" altLang="en-US" sz="1600" dirty="0" smtClean="0"/>
            </a:b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r>
              <a:rPr lang="ja-JP" altLang="en-US" sz="1600" dirty="0" smtClean="0"/>
              <a:t>相関係数の値の範囲の証明には、 </a:t>
            </a:r>
            <a:r>
              <a:rPr lang="en-US" altLang="ja-JP" sz="1600" b="1" dirty="0" smtClean="0"/>
              <a:t>Schwartz</a:t>
            </a:r>
            <a:r>
              <a:rPr lang="ja-JP" altLang="en-US" sz="1600" b="1" dirty="0" smtClean="0"/>
              <a:t>（シュワルツ）の不等式</a:t>
            </a:r>
            <a:r>
              <a:rPr lang="ja-JP" altLang="en-US" sz="1600" dirty="0" smtClean="0"/>
              <a:t>（下記注）や多次元ベクトルの内積を利用した方法などが知られていますが、ここでは２次関数の判別式を利用する簡単な方法を紹介します。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23232" y="1102578"/>
            <a:ext cx="46207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|r| ≦ </a:t>
            </a:r>
            <a:r>
              <a:rPr lang="ja-JP" altLang="en-US" sz="1600" b="1" dirty="0" smtClean="0"/>
              <a:t>１ の証明</a:t>
            </a:r>
            <a:endParaRPr lang="en-US" altLang="ja-JP" sz="1600" b="1" dirty="0" smtClean="0"/>
          </a:p>
          <a:p>
            <a:r>
              <a:rPr lang="ja-JP" altLang="en-US" sz="1600" dirty="0" smtClean="0"/>
              <a:t>変数ｔを含む次の式：</a:t>
            </a:r>
            <a:endParaRPr lang="en-US" altLang="ja-JP" sz="1600" dirty="0" smtClean="0"/>
          </a:p>
          <a:p>
            <a:r>
              <a:rPr lang="ja-JP" altLang="en-US" sz="1600" dirty="0" smtClean="0"/>
              <a:t> 　</a:t>
            </a:r>
            <a:r>
              <a:rPr lang="en-US" altLang="ja-JP" sz="1600" dirty="0" smtClean="0"/>
              <a:t>Q = Σ[(xi-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 + t(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)]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r>
              <a:rPr lang="ja-JP" altLang="en-US" sz="1600" dirty="0" smtClean="0"/>
              <a:t>を展開すると、変数ｔに関する２次式が得られます。</a:t>
            </a:r>
            <a:endParaRPr lang="en-US" altLang="ja-JP" sz="1600" dirty="0" smtClean="0"/>
          </a:p>
          <a:p>
            <a:r>
              <a:rPr lang="ja-JP" altLang="en-US" sz="1600" dirty="0" smtClean="0"/>
              <a:t> 　</a:t>
            </a:r>
            <a:r>
              <a:rPr lang="en-US" altLang="ja-JP" sz="1600" dirty="0" smtClean="0"/>
              <a:t>Q = 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+ 2tΣ(xi-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 + t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r>
              <a:rPr lang="en-US" altLang="ja-JP" sz="1600" dirty="0" smtClean="0"/>
              <a:t>Q</a:t>
            </a:r>
            <a:r>
              <a:rPr lang="ja-JP" altLang="en-US" sz="1600" dirty="0" smtClean="0"/>
              <a:t>の値は実数値の２乗和ゆえ、正または０です。 従って、上記２次式の判別式</a:t>
            </a:r>
            <a:r>
              <a:rPr lang="en-US" altLang="ja-JP" sz="1600" dirty="0" smtClean="0"/>
              <a:t>D</a:t>
            </a:r>
            <a:r>
              <a:rPr lang="ja-JP" altLang="en-US" sz="1600" dirty="0" err="1" smtClean="0"/>
              <a:t>は負</a:t>
            </a:r>
            <a:r>
              <a:rPr lang="ja-JP" altLang="en-US" sz="1600" dirty="0" smtClean="0"/>
              <a:t>または０でなければなりません。</a:t>
            </a:r>
            <a:endParaRPr lang="en-US" altLang="ja-JP" sz="1600" dirty="0" smtClean="0"/>
          </a:p>
          <a:p>
            <a:r>
              <a:rPr lang="en-US" altLang="ja-JP" sz="1600" dirty="0" smtClean="0"/>
              <a:t>D = 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)]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- 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≦ </a:t>
            </a:r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)]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≦ </a:t>
            </a:r>
            <a:r>
              <a:rPr lang="en-US" altLang="ja-JP" sz="1600" dirty="0" smtClean="0"/>
              <a:t>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r>
              <a:rPr lang="en-US" altLang="ja-JP" sz="1600" dirty="0" smtClean="0"/>
              <a:t>|Σ(xi-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)| ≦ 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] </a:t>
            </a:r>
          </a:p>
          <a:p>
            <a:r>
              <a:rPr lang="en-US" altLang="ja-JP" sz="1600" dirty="0" smtClean="0"/>
              <a:t>|Σ(xi-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)|/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] ≦ 1</a:t>
            </a:r>
          </a:p>
          <a:p>
            <a:r>
              <a:rPr lang="en-US" altLang="ja-JP" sz="1600" dirty="0" smtClean="0"/>
              <a:t> </a:t>
            </a:r>
            <a:r>
              <a:rPr lang="ja-JP" altLang="en-US" sz="1600" dirty="0" smtClean="0"/>
              <a:t>よって、</a:t>
            </a:r>
            <a:endParaRPr lang="en-US" altLang="ja-JP" sz="1600" dirty="0" smtClean="0"/>
          </a:p>
          <a:p>
            <a:r>
              <a:rPr lang="ja-JP" altLang="en-US" sz="1600" dirty="0" smtClean="0"/>
              <a:t> </a:t>
            </a:r>
            <a:r>
              <a:rPr lang="en-US" altLang="ja-JP" sz="1600" dirty="0" smtClean="0"/>
              <a:t>-1 ≦ 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)/</a:t>
            </a:r>
            <a:r>
              <a:rPr lang="en-US" altLang="ja-JP" sz="1600" dirty="0" err="1" smtClean="0"/>
              <a:t>sqrt</a:t>
            </a:r>
            <a:r>
              <a:rPr lang="en-US" altLang="ja-JP" sz="1600" dirty="0" smtClean="0"/>
              <a:t>[Σ(xi-</a:t>
            </a:r>
            <a:r>
              <a:rPr lang="en-US" altLang="ja-JP" sz="1600" dirty="0" err="1" smtClean="0"/>
              <a:t>xm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Σ(</a:t>
            </a:r>
            <a:r>
              <a:rPr lang="en-US" altLang="ja-JP" sz="1600" dirty="0" err="1" smtClean="0"/>
              <a:t>yi-ym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] ≦ 1 </a:t>
            </a:r>
          </a:p>
          <a:p>
            <a:r>
              <a:rPr lang="ja-JP" altLang="en-US" sz="1600" dirty="0" smtClean="0"/>
              <a:t>となり、相関係数の値が </a:t>
            </a:r>
            <a:r>
              <a:rPr lang="en-US" altLang="ja-JP" sz="1600" dirty="0" smtClean="0"/>
              <a:t>-1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+1</a:t>
            </a:r>
            <a:r>
              <a:rPr lang="ja-JP" altLang="en-US" sz="1600" dirty="0" smtClean="0"/>
              <a:t>の範囲であることが証明されました。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7884</TotalTime>
  <Words>312</Words>
  <Application>Microsoft Office PowerPoint</Application>
  <PresentationFormat>画面に合わせる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クラリティ</vt:lpstr>
      <vt:lpstr>相関関係と相関係数</vt:lpstr>
      <vt:lpstr>相関グラフ（散布図）の例</vt:lpstr>
      <vt:lpstr>スライド 3</vt:lpstr>
      <vt:lpstr>このグラフの相関係数はいくつでしょう？</vt:lpstr>
      <vt:lpstr>スライド 5</vt:lpstr>
      <vt:lpstr>スライド 6</vt:lpstr>
      <vt:lpstr>スライド 7</vt:lpstr>
      <vt:lpstr>スライド 8</vt:lpstr>
      <vt:lpstr>相関係数の値はなぜ　[ -1 ～ +1 ] の範囲か（証明）</vt:lpstr>
      <vt:lpstr>主成分分析（principal component analysis:PCA）とは？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Tamao project</dc:title>
  <dc:creator>Tateno Masakazu</dc:creator>
  <cp:lastModifiedBy>tateno</cp:lastModifiedBy>
  <cp:revision>641</cp:revision>
  <dcterms:created xsi:type="dcterms:W3CDTF">2015-05-09T14:33:16Z</dcterms:created>
  <dcterms:modified xsi:type="dcterms:W3CDTF">2017-10-24T15:20:14Z</dcterms:modified>
</cp:coreProperties>
</file>