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3" r:id="rId5"/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5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28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8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A2AF-33E0-4DA6-9A0D-1F2A666ED7F5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2C8B-1AA9-4C49-BDB5-29A5CB9C4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tat.co.jp/ta_commentary/" TargetMode="External"/><Relationship Id="rId3" Type="http://schemas.openxmlformats.org/officeDocument/2006/relationships/hyperlink" Target="https://www.jstage.jst.go.jp/article/ojjams/24/2/24_2_345/_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atr.jp/files/download/aa9786e157c209c8/values_report_cooking.pdf?c=3704d2f121ed3973-0ce2734d05287a49&amp;c=3704d2f121ed3973-0ce2734d05287a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データ分析手法の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適用可能性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ja-JP" altLang="en-US" dirty="0"/>
              <a:t>舘野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6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600512" y="10056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：</a:t>
            </a:r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90552"/>
              </p:ext>
            </p:extLst>
          </p:nvPr>
        </p:nvGraphicFramePr>
        <p:xfrm>
          <a:off x="975710" y="1190297"/>
          <a:ext cx="1065924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95">
                  <a:extLst>
                    <a:ext uri="{9D8B030D-6E8A-4147-A177-3AD203B41FA5}">
                      <a16:colId xmlns:a16="http://schemas.microsoft.com/office/drawing/2014/main" xmlns="" val="484246004"/>
                    </a:ext>
                  </a:extLst>
                </a:gridCol>
                <a:gridCol w="5273478">
                  <a:extLst>
                    <a:ext uri="{9D8B030D-6E8A-4147-A177-3AD203B41FA5}">
                      <a16:colId xmlns:a16="http://schemas.microsoft.com/office/drawing/2014/main" xmlns="" val="794244116"/>
                    </a:ext>
                  </a:extLst>
                </a:gridCol>
                <a:gridCol w="3626069">
                  <a:extLst>
                    <a:ext uri="{9D8B030D-6E8A-4147-A177-3AD203B41FA5}">
                      <a16:colId xmlns:a16="http://schemas.microsoft.com/office/drawing/2014/main" xmlns="" val="3029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例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41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比例尺度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が原点であり、間隔と比率に意味があるもの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身長、速度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875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間隔尺度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目盛が等間隔になっているもので、その間隔に意味があるもの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温度、西暦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786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順序尺度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順序や大小には意味があるが間隔には意味がないもの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位 </a:t>
                      </a:r>
                      <a:r>
                        <a:rPr kumimoji="1" lang="en-US" altLang="ja-JP" dirty="0" smtClean="0"/>
                        <a:t>/ 2</a:t>
                      </a:r>
                      <a:r>
                        <a:rPr kumimoji="1" lang="ja-JP" altLang="en-US" dirty="0" smtClean="0"/>
                        <a:t>位 </a:t>
                      </a:r>
                      <a:r>
                        <a:rPr kumimoji="1" lang="en-US" altLang="ja-JP" dirty="0" smtClean="0"/>
                        <a:t>/ 3</a:t>
                      </a:r>
                      <a:r>
                        <a:rPr kumimoji="1" lang="ja-JP" altLang="en-US" dirty="0" smtClean="0"/>
                        <a:t>位・・・、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 </a:t>
                      </a:r>
                      <a:r>
                        <a:rPr kumimoji="1" lang="ja-JP" altLang="en-US" dirty="0" smtClean="0"/>
                        <a:t>好き </a:t>
                      </a:r>
                      <a:r>
                        <a:rPr kumimoji="1" lang="en-US" altLang="ja-JP" dirty="0" smtClean="0"/>
                        <a:t>/ 2. </a:t>
                      </a:r>
                      <a:r>
                        <a:rPr kumimoji="1" lang="ja-JP" altLang="en-US" dirty="0" smtClean="0"/>
                        <a:t>ふつう </a:t>
                      </a:r>
                      <a:r>
                        <a:rPr kumimoji="1" lang="en-US" altLang="ja-JP" dirty="0" smtClean="0"/>
                        <a:t>/ 3. </a:t>
                      </a:r>
                      <a:r>
                        <a:rPr kumimoji="1" lang="ja-JP" altLang="en-US" dirty="0" smtClean="0"/>
                        <a:t>嫌い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898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名義尺度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他と区別し分類するための名称のようなもの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男女、血液型、郵便番号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93006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569431" y="4121457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https://bellcurve.jp/statistics/course/1562.html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712" y="2680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尺度とは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129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83628" y="791234"/>
            <a:ext cx="60171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数量化理論</a:t>
            </a:r>
            <a:r>
              <a:rPr lang="ja-JP" altLang="en-US" sz="1600" dirty="0" smtClean="0"/>
              <a:t>（すうりょうかり</a:t>
            </a:r>
            <a:r>
              <a:rPr lang="ja-JP" altLang="en-US" sz="1600" dirty="0" err="1" smtClean="0"/>
              <a:t>ろん</a:t>
            </a:r>
            <a:r>
              <a:rPr lang="ja-JP" altLang="en-US" sz="1600" dirty="0" smtClean="0"/>
              <a:t>、Hayashi's quantification methods）は、統計数理研究所元所長の林知己夫によって1940年代後半から50年代にかけて開発された日本独自の多次元データ分析法である。 数量化理論にはI類、II類、III類、IV類、V類、VI類までの6つの方法があるが、現在、I類からIV類までがよく知られている。この何類という名称は、1964年に社会心理学者の飽戸弘によって命名されたもので、以後その名称が定着した。</a:t>
            </a:r>
            <a:endParaRPr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https://ja.wikipedia.org/wiki/数量化理論</a:t>
            </a:r>
            <a:r>
              <a:rPr lang="en-US" altLang="ja-JP" sz="1600" dirty="0" smtClean="0"/>
              <a:t>)</a:t>
            </a:r>
            <a:endParaRPr lang="ja-JP" altLang="en-US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83628" y="3014002"/>
            <a:ext cx="6017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数量化1類</a:t>
            </a:r>
            <a:r>
              <a:rPr lang="ja-JP" altLang="en-US" sz="1600" dirty="0" smtClean="0"/>
              <a:t>は、目的変数が数量データ、説明変数が名義尺度のデータです。</a:t>
            </a:r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数量化</a:t>
            </a:r>
            <a:r>
              <a:rPr lang="en-US" altLang="ja-JP" sz="1600" dirty="0" smtClean="0">
                <a:solidFill>
                  <a:srgbClr val="0000FF"/>
                </a:solidFill>
              </a:rPr>
              <a:t>2</a:t>
            </a:r>
            <a:r>
              <a:rPr lang="ja-JP" altLang="en-US" sz="1600" dirty="0" smtClean="0">
                <a:solidFill>
                  <a:srgbClr val="0000FF"/>
                </a:solidFill>
              </a:rPr>
              <a:t>類</a:t>
            </a:r>
            <a:r>
              <a:rPr lang="ja-JP" altLang="en-US" sz="1600" dirty="0" smtClean="0"/>
              <a:t>は、目的変数が名義尺度のデータ、説明変数が名義尺度のデータです。</a:t>
            </a:r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数量化</a:t>
            </a:r>
            <a:r>
              <a:rPr lang="en-US" altLang="ja-JP" sz="1600" dirty="0" smtClean="0">
                <a:solidFill>
                  <a:srgbClr val="0000FF"/>
                </a:solidFill>
              </a:rPr>
              <a:t>3</a:t>
            </a:r>
            <a:r>
              <a:rPr lang="ja-JP" altLang="en-US" sz="1600" dirty="0" smtClean="0">
                <a:solidFill>
                  <a:srgbClr val="0000FF"/>
                </a:solidFill>
              </a:rPr>
              <a:t>類</a:t>
            </a:r>
            <a:r>
              <a:rPr lang="ja-JP" altLang="en-US" sz="1600" dirty="0" smtClean="0"/>
              <a:t>は、目的変数がなく、説明変数が名義尺度のデータです。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重回帰分析</a:t>
            </a:r>
            <a:r>
              <a:rPr lang="ja-JP" altLang="en-US" sz="1600" dirty="0" smtClean="0"/>
              <a:t>で適用できるデータは、目的変数、説明変数どちらも数量データです。</a:t>
            </a:r>
            <a:endParaRPr lang="en-US" altLang="ja-JP" sz="1600" dirty="0"/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判別分析</a:t>
            </a:r>
            <a:r>
              <a:rPr lang="ja-JP" altLang="en-US" sz="1600" dirty="0" smtClean="0"/>
              <a:t>は、目的変数が名義尺度のデータ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群データ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、</a:t>
            </a:r>
            <a:r>
              <a:rPr lang="ja-JP" altLang="en-US" sz="1600" dirty="0" smtClean="0"/>
              <a:t>説明変数が数量データです</a:t>
            </a:r>
            <a:r>
              <a:rPr lang="ja-JP" altLang="en-US" sz="1600" dirty="0"/>
              <a:t>。</a:t>
            </a:r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00B050"/>
                </a:solidFill>
              </a:rPr>
              <a:t>ロジスティック回帰分析</a:t>
            </a:r>
            <a:r>
              <a:rPr lang="ja-JP" altLang="en-US" sz="1600" dirty="0" smtClean="0"/>
              <a:t>で適用できるデータは、目的変数は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群のカテゴリーデータ、説明変数は数量データです。</a:t>
            </a:r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コレスポンデンス分析</a:t>
            </a:r>
            <a:r>
              <a:rPr lang="ja-JP" altLang="en-US" sz="1600" dirty="0" smtClean="0"/>
              <a:t>はクロス集計結果を散布図で表現する解析手法です。</a:t>
            </a:r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553200" y="5876324"/>
            <a:ext cx="5491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hlinkClick r:id="rId2"/>
              </a:rPr>
              <a:t>https://istat.co.jp/ta_commentary/</a:t>
            </a:r>
            <a:endParaRPr lang="en-US" altLang="ja-JP" sz="1600" dirty="0" smtClean="0"/>
          </a:p>
          <a:p>
            <a:r>
              <a:rPr lang="en-US" altLang="ja-JP" sz="1600" dirty="0" smtClean="0">
                <a:hlinkClick r:id="rId3"/>
              </a:rPr>
              <a:t>https://www.jstage.jst.go.jp/article/ojjams/24/2/24_2_345/_pdf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6553200" y="156663"/>
            <a:ext cx="54916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00B050"/>
                </a:solidFill>
              </a:rPr>
              <a:t>クラスター分析</a:t>
            </a:r>
            <a:r>
              <a:rPr lang="ja-JP" altLang="en-US" sz="1600" dirty="0" smtClean="0"/>
              <a:t>は類似している質問項目や回答者をグルーピングする解析手法です。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目的変数がなく</a:t>
            </a:r>
            <a:r>
              <a:rPr lang="ja-JP" altLang="en-US" sz="1600" dirty="0"/>
              <a:t>、</a:t>
            </a:r>
            <a:r>
              <a:rPr lang="ja-JP" altLang="en-US" sz="1600" dirty="0" smtClean="0"/>
              <a:t>説明変数が数量データ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比例尺度、間隔尺度、順序尺度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の場合の手法は、主成分分析と因子分析があります。どちらの手法も、数多くの変数から新しい概念の変数を作ります。新しく作られた概念の変数を</a:t>
            </a:r>
            <a:r>
              <a:rPr lang="ja-JP" altLang="en-US" sz="1600" dirty="0" smtClean="0">
                <a:solidFill>
                  <a:srgbClr val="0000FF"/>
                </a:solidFill>
              </a:rPr>
              <a:t>潜在変数</a:t>
            </a:r>
            <a:r>
              <a:rPr lang="ja-JP" altLang="en-US" sz="1600" dirty="0" smtClean="0"/>
              <a:t>といいます。これに対し、元の変数を</a:t>
            </a:r>
            <a:r>
              <a:rPr lang="ja-JP" altLang="en-US" sz="1600" dirty="0" smtClean="0">
                <a:solidFill>
                  <a:srgbClr val="0000FF"/>
                </a:solidFill>
              </a:rPr>
              <a:t>観測変数</a:t>
            </a:r>
            <a:r>
              <a:rPr lang="ja-JP" altLang="en-US" sz="1600" dirty="0" smtClean="0"/>
              <a:t>といいます。</a:t>
            </a:r>
            <a:endParaRPr lang="en-US" altLang="ja-JP" sz="1600" dirty="0"/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主成分分析</a:t>
            </a:r>
            <a:r>
              <a:rPr lang="ja-JP" altLang="en-US" sz="1600" dirty="0" smtClean="0"/>
              <a:t>は、分析を通し新しく見出す潜在変数に、個々の変数では表現されない総合点があります。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因子分析</a:t>
            </a:r>
            <a:r>
              <a:rPr lang="ja-JP" altLang="en-US" sz="1600" dirty="0" smtClean="0"/>
              <a:t>は、総合点が存在しません。潜在変数一つ一つが一つの概念を表現します。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共分散構造分析</a:t>
            </a:r>
            <a:r>
              <a:rPr lang="ja-JP" altLang="en-US" sz="1600" dirty="0" smtClean="0"/>
              <a:t>は、アンケート調査の回答データ、テスト得点、実験データなどの観測データにおいて、分析者が項目間（変数間）の因果関係について仮説を立て、これが正しいかどうかを検証する解析手法です。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潜在クラス分析</a:t>
            </a:r>
            <a:r>
              <a:rPr lang="ja-JP" altLang="en-US" sz="1600" dirty="0" smtClean="0"/>
              <a:t>とは，名義尺度のデータ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観測変数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の背後に名義尺度のデータ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潜在変数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があることを仮定して潜在構造を読み解くことを言います。</a:t>
            </a:r>
            <a:endParaRPr lang="en-US" altLang="ja-JP" sz="1600" dirty="0" smtClean="0"/>
          </a:p>
          <a:p>
            <a:endParaRPr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628" y="1876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分析手法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64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99544" y="425669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主成分分析、因子分析、共分散構造分析、潜在クラス分析の適用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38967"/>
              </p:ext>
            </p:extLst>
          </p:nvPr>
        </p:nvGraphicFramePr>
        <p:xfrm>
          <a:off x="819808" y="1539472"/>
          <a:ext cx="1095703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927">
                  <a:extLst>
                    <a:ext uri="{9D8B030D-6E8A-4147-A177-3AD203B41FA5}">
                      <a16:colId xmlns:a16="http://schemas.microsoft.com/office/drawing/2014/main" xmlns="" val="820255307"/>
                    </a:ext>
                  </a:extLst>
                </a:gridCol>
                <a:gridCol w="6665714">
                  <a:extLst>
                    <a:ext uri="{9D8B030D-6E8A-4147-A177-3AD203B41FA5}">
                      <a16:colId xmlns:a16="http://schemas.microsoft.com/office/drawing/2014/main" xmlns="" val="3542770890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xmlns="" val="809633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尺度の種類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説明変数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 smtClean="0"/>
                        <a:t>適用</a:t>
                      </a:r>
                      <a:r>
                        <a:rPr kumimoji="1" lang="ja-JP" altLang="en-US" sz="1800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3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名義尺度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コレスポンデンス分析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6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比例尺度</a:t>
                      </a:r>
                    </a:p>
                    <a:p>
                      <a:r>
                        <a:rPr kumimoji="1" lang="ja-JP" altLang="en-US" dirty="0" smtClean="0"/>
                        <a:t>間隔尺度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順序</a:t>
                      </a:r>
                      <a:r>
                        <a:rPr kumimoji="1" lang="ja-JP" altLang="en-US" dirty="0" smtClean="0"/>
                        <a:t>尺度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rgbClr val="00B050"/>
                          </a:solidFill>
                        </a:rPr>
                        <a:t>クラスター分析</a:t>
                      </a:r>
                      <a:endParaRPr lang="en-US" altLang="ja-JP" sz="18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ja-JP" altLang="en-US" sz="1800" dirty="0" smtClean="0">
                          <a:solidFill>
                            <a:srgbClr val="00B050"/>
                          </a:solidFill>
                        </a:rPr>
                        <a:t>ロジスティック回帰分析</a:t>
                      </a:r>
                      <a:endParaRPr lang="en-US" altLang="ja-JP" sz="18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altLang="ja-JP" sz="18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主成分分析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因子分析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共分散構造分析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潜在クラス分析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1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9544" y="425669"/>
            <a:ext cx="513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分析の結果、得られる情報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9544" y="1150883"/>
            <a:ext cx="111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【</a:t>
            </a:r>
            <a:r>
              <a:rPr lang="ja-JP" altLang="en-US" dirty="0">
                <a:hlinkClick r:id="rId2"/>
              </a:rPr>
              <a:t>無料公開</a:t>
            </a:r>
            <a:r>
              <a:rPr lang="en-US" altLang="ja-JP" dirty="0" smtClean="0">
                <a:hlinkClick r:id="rId2"/>
              </a:rPr>
              <a:t>】</a:t>
            </a:r>
          </a:p>
          <a:p>
            <a:r>
              <a:rPr lang="ja-JP" altLang="en-US" dirty="0" smtClean="0">
                <a:hlinkClick r:id="rId2"/>
              </a:rPr>
              <a:t>「</a:t>
            </a:r>
            <a:r>
              <a:rPr lang="ja-JP" altLang="en-US" dirty="0">
                <a:hlinkClick r:id="rId2"/>
              </a:rPr>
              <a:t>因子分析・クラスター分析」で</a:t>
            </a:r>
            <a:r>
              <a:rPr lang="en-US" altLang="ja-JP" dirty="0">
                <a:hlinkClick r:id="rId2"/>
              </a:rPr>
              <a:t>5</a:t>
            </a:r>
            <a:r>
              <a:rPr lang="ja-JP" altLang="en-US" dirty="0" err="1">
                <a:hlinkClick r:id="rId2"/>
              </a:rPr>
              <a:t>つの</a:t>
            </a:r>
            <a:r>
              <a:rPr lang="ja-JP" altLang="en-US" dirty="0">
                <a:hlinkClick r:id="rId2"/>
              </a:rPr>
              <a:t>クラスターに分類！「料理に対する価値観調査」結果</a:t>
            </a:r>
            <a:r>
              <a:rPr lang="ja-JP" altLang="en-US" dirty="0" smtClean="0">
                <a:hlinkClick r:id="rId2"/>
              </a:rPr>
              <a:t>レポート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89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738</Words>
  <Application>Microsoft Macintosh PowerPoint</Application>
  <PresentationFormat>ユーザー設定</PresentationFormat>
  <Paragraphs>66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データ分析手法の 適用可能性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スカパーJSATグループ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舘野 昌一</dc:creator>
  <cp:lastModifiedBy>舘野 昌一</cp:lastModifiedBy>
  <cp:revision>32</cp:revision>
  <dcterms:created xsi:type="dcterms:W3CDTF">2017-10-16T03:33:38Z</dcterms:created>
  <dcterms:modified xsi:type="dcterms:W3CDTF">2017-10-16T06:15:03Z</dcterms:modified>
</cp:coreProperties>
</file>