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2" r:id="rId4"/>
    <p:sldId id="261" r:id="rId5"/>
    <p:sldId id="256" r:id="rId6"/>
    <p:sldId id="259" r:id="rId7"/>
    <p:sldId id="257" r:id="rId8"/>
    <p:sldId id="263" r:id="rId9"/>
  </p:sldIdLst>
  <p:sldSz cx="9144000" cy="6858000" type="screen4x3"/>
  <p:notesSz cx="7102475" cy="102330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60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2017/11/30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2017/11/30</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jpeg"/><Relationship Id="rId7" Type="http://schemas.openxmlformats.org/officeDocument/2006/relationships/hyperlink" Target="https://www.amazon.co.jp/gp/product/B0025Y6C5G/ref=oh_aui_detailpage_o01_s00?ie=UTF8&amp;psc=1" TargetMode="External"/><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hyperlink" Target="https://www.amazon.co.jp/Makeblock-%E3%83%97%E3%83%AD%E3%82%B0%E3%83%A9%E3%83%9F%E3%83%B3%E3%82%B0%E3%83%AD%E3%83%9C%E3%83%83%E3%83%88-mBot-%E3%80%90%E6%97%A5%E6%9C%AC%E6%AD%A3%E8%A6%8F%E4%BB%A3%E7%90%86%E5%BA%97%E5%93%81%E3%80%91-99095/dp/B01NC2R2DK/ref=s" TargetMode="External"/><Relationship Id="rId11" Type="http://schemas.openxmlformats.org/officeDocument/2006/relationships/hyperlink" Target="https://www.amazon.co.jp/gp/product/B01FYOZT2U/ref=oh_aui_detailpage_o02_s00?ie=UTF8&amp;psc=1" TargetMode="External"/><Relationship Id="rId5" Type="http://schemas.openxmlformats.org/officeDocument/2006/relationships/hyperlink" Target="https://www.amazon.co.jp/%E3%82%B5%E3%82%A4%E3%83%B3%E3%82%B9%E3%83%9E%E3%83%BC%E3%83%88-%E3%83%91%E3%83%AC%E3%82%BF%E3%82%A4%E3%82%B8%E3%83%B3%E3%82%B0%E3%83%AD%E3%83%9C%E3%83%83%E3%83%88-%E3%83%AD%E3%83%9C%E3%83%83%E3%83%88%E3%82%A2%E3%83%BC%E3%83%A0-Ard" TargetMode="External"/><Relationship Id="rId10" Type="http://schemas.openxmlformats.org/officeDocument/2006/relationships/image" Target="../media/image14.jpeg"/><Relationship Id="rId4" Type="http://schemas.openxmlformats.org/officeDocument/2006/relationships/image" Target="../media/image12.jpeg"/><Relationship Id="rId9" Type="http://schemas.openxmlformats.org/officeDocument/2006/relationships/hyperlink" Target="https://www.amazon.co.jp/gp/product/B072JMBGFQ/ref=oh_aui_detailpage_o04_s00?ie=UTF8&amp;psc=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amazon.co.jp/Elegoo-UNO%E3%82%B9%E3%83%9E%E3%83%BC%E3%83%88%E3%83%AD%E3%83%9C%E3%83%83%E3%83%88%E3%82%AB%E3%83%BCV3-0-UNO-R3-%E6%95%99%E8%82%B2%E7%9A%84%E3%81%8A%E3%82%82%E3%81%A1%E3%82%83%E3%80%81%E5%85%A8%E5%B9%B4%E9%BD%A2%E5%AF%BE%E8%B1%A1%25E" TargetMode="External"/><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hyperlink" Target="https://www.amazon.co.jp/Elegoo-Arduino%E7%94%A8UNO-R3-%E6%9C%80%E7%B5%82%E7%89%88%E3%82%B9%E3%82%BF%E3%83%BC%E3%82%BF%E3%82%AD%E3%83%83%E3%83%88-UNO%E3%83%81%E3%83%A5%E3%83%BC%E3%83%88%E3%83%AA%E3%82%A2%E3%83%AB%E4%BB%98-Items/dp/B06Y56JV64" TargetMode="Externa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hyperlink" Target="https://www.amazon.co.jp/Raspberry-MODEL-%E3%80%90RS%E6%AD%A3%E8%A6%8F%E6%B5%81%E9%80%9A%E5%93%81%E3%80%91-Pi3-2-5A/dp/B01LER8W7U/ref=sr_1_1?s=electronics&amp;ie=UTF8&amp;qid=1508349602&amp;sr=1-1&amp;keywords=Raspberry+pi+3"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23528" y="1484784"/>
            <a:ext cx="8208912" cy="4770537"/>
          </a:xfrm>
          <a:prstGeom prst="rect">
            <a:avLst/>
          </a:prstGeom>
          <a:noFill/>
        </p:spPr>
        <p:txBody>
          <a:bodyPr wrap="square" rtlCol="0">
            <a:spAutoFit/>
          </a:bodyPr>
          <a:lstStyle/>
          <a:p>
            <a:r>
              <a:rPr lang="ja-JP" altLang="en-US" sz="1600" dirty="0" smtClean="0"/>
              <a:t>対象</a:t>
            </a:r>
            <a:endParaRPr lang="en-US" altLang="ja-JP" sz="1600" dirty="0" smtClean="0"/>
          </a:p>
          <a:p>
            <a:r>
              <a:rPr lang="ja-JP" altLang="en-US" sz="1600" dirty="0" smtClean="0"/>
              <a:t>シニアと孫</a:t>
            </a:r>
            <a:endParaRPr lang="en-US" altLang="ja-JP" sz="1600" dirty="0" smtClean="0"/>
          </a:p>
          <a:p>
            <a:r>
              <a:rPr lang="ja-JP" altLang="en-US" sz="1600" dirty="0" smtClean="0"/>
              <a:t>親と子</a:t>
            </a:r>
            <a:endParaRPr lang="en-US" altLang="ja-JP" sz="1600" dirty="0" smtClean="0"/>
          </a:p>
          <a:p>
            <a:r>
              <a:rPr lang="ja-JP" altLang="en-US" sz="1600" dirty="0" smtClean="0"/>
              <a:t/>
            </a:r>
            <a:br>
              <a:rPr lang="ja-JP" altLang="en-US" sz="1600" dirty="0" smtClean="0"/>
            </a:br>
            <a:r>
              <a:rPr lang="ja-JP" altLang="en-US" sz="1600" dirty="0" smtClean="0"/>
              <a:t>ねらい</a:t>
            </a:r>
            <a:endParaRPr lang="en-US" altLang="ja-JP" sz="1600" dirty="0" smtClean="0"/>
          </a:p>
          <a:p>
            <a:r>
              <a:rPr lang="en-US" altLang="ja-JP" sz="1600" dirty="0" smtClean="0"/>
              <a:t>1. </a:t>
            </a:r>
            <a:r>
              <a:rPr lang="ja-JP" altLang="en-US" sz="1600" dirty="0" smtClean="0"/>
              <a:t>ロボットや</a:t>
            </a:r>
            <a:r>
              <a:rPr lang="en-US" altLang="ja-JP" sz="1600" dirty="0" smtClean="0"/>
              <a:t>AI</a:t>
            </a:r>
            <a:r>
              <a:rPr lang="ja-JP" altLang="en-US" sz="1600" dirty="0" smtClean="0"/>
              <a:t>の活用に向け、工作を通じた理解をする</a:t>
            </a:r>
            <a:endParaRPr lang="en-US" altLang="ja-JP" sz="1600" dirty="0" smtClean="0"/>
          </a:p>
          <a:p>
            <a:r>
              <a:rPr lang="ja-JP" altLang="en-US" sz="1600" dirty="0" smtClean="0"/>
              <a:t>少子高齢化がさらに進む中で、人がロボットや</a:t>
            </a:r>
            <a:r>
              <a:rPr lang="en-US" altLang="ja-JP" sz="1600" dirty="0" smtClean="0"/>
              <a:t>AI</a:t>
            </a:r>
            <a:r>
              <a:rPr lang="ja-JP" altLang="en-US" sz="1600" dirty="0" smtClean="0"/>
              <a:t>の力を借りる世の中になることは必至です。そこで、ロボットをどうやって使うのか、</a:t>
            </a:r>
            <a:r>
              <a:rPr lang="en-US" altLang="ja-JP" sz="1600" dirty="0" smtClean="0"/>
              <a:t>AI</a:t>
            </a:r>
            <a:r>
              <a:rPr lang="ja-JP" altLang="en-US" sz="1600" dirty="0" smtClean="0"/>
              <a:t>をどうやって使うのか、一緒にやってみましょう。また、何ができて何ができないかも知りましょう。</a:t>
            </a:r>
            <a:endParaRPr lang="en-US" altLang="ja-JP" sz="1600" dirty="0" smtClean="0"/>
          </a:p>
          <a:p>
            <a:endParaRPr lang="en-US" altLang="ja-JP" sz="1600" dirty="0" smtClean="0"/>
          </a:p>
          <a:p>
            <a:r>
              <a:rPr lang="en-US" altLang="ja-JP" sz="1600" dirty="0" smtClean="0"/>
              <a:t>2.</a:t>
            </a:r>
            <a:r>
              <a:rPr lang="ja-JP" altLang="en-US" sz="1600" dirty="0" smtClean="0"/>
              <a:t> ロボットや</a:t>
            </a:r>
            <a:r>
              <a:rPr lang="en-US" altLang="ja-JP" sz="1600" dirty="0" smtClean="0"/>
              <a:t>AI</a:t>
            </a:r>
            <a:r>
              <a:rPr lang="ja-JP" altLang="en-US" sz="1600" dirty="0" smtClean="0"/>
              <a:t>がもたらす世の中の変化（セミナー講師）</a:t>
            </a:r>
            <a:endParaRPr lang="en-US" altLang="ja-JP" sz="1600" dirty="0" smtClean="0"/>
          </a:p>
          <a:p>
            <a:r>
              <a:rPr lang="ja-JP" altLang="en-US" sz="1600" dirty="0" smtClean="0"/>
              <a:t>身近かで起こる世の中の変化を、企業の従業員はどう受け止めるのかその心構えを話します。（案）</a:t>
            </a:r>
            <a:endParaRPr lang="en-US" altLang="ja-JP" sz="1600" dirty="0" smtClean="0"/>
          </a:p>
          <a:p>
            <a:endParaRPr lang="en-US" altLang="ja-JP" sz="1600" dirty="0" smtClean="0"/>
          </a:p>
          <a:p>
            <a:r>
              <a:rPr lang="ja-JP" altLang="en-US" sz="1600" dirty="0" smtClean="0"/>
              <a:t>オプション</a:t>
            </a:r>
            <a:endParaRPr lang="en-US" altLang="ja-JP" sz="1600" dirty="0" smtClean="0"/>
          </a:p>
          <a:p>
            <a:r>
              <a:rPr lang="ja-JP" altLang="en-US" sz="1600" dirty="0" smtClean="0"/>
              <a:t>秋葉原のパーツ屋（秋月電子など）で、気分を味わいましょう。</a:t>
            </a:r>
            <a:endParaRPr lang="en-US" altLang="ja-JP" sz="1600" dirty="0" smtClean="0"/>
          </a:p>
          <a:p>
            <a:endParaRPr lang="en-US" altLang="ja-JP" sz="1600" dirty="0" smtClean="0"/>
          </a:p>
          <a:p>
            <a:r>
              <a:rPr lang="ja-JP" altLang="en-US" sz="1600" dirty="0" smtClean="0"/>
              <a:t>特典</a:t>
            </a:r>
            <a:endParaRPr lang="en-US" altLang="ja-JP" sz="1600" dirty="0" smtClean="0"/>
          </a:p>
          <a:p>
            <a:r>
              <a:rPr lang="ja-JP" altLang="en-US" sz="1600" dirty="0" smtClean="0"/>
              <a:t>参加すると、自分で作ったロボットを持ち帰れます。</a:t>
            </a:r>
          </a:p>
        </p:txBody>
      </p:sp>
      <p:pic>
        <p:nvPicPr>
          <p:cNvPr id="6" name="Picture 6" descr="「mBot」の画像検索結果"/>
          <p:cNvPicPr>
            <a:picLocks noChangeAspect="1" noChangeArrowheads="1"/>
          </p:cNvPicPr>
          <p:nvPr/>
        </p:nvPicPr>
        <p:blipFill>
          <a:blip r:embed="rId2" cstate="print"/>
          <a:srcRect/>
          <a:stretch>
            <a:fillRect/>
          </a:stretch>
        </p:blipFill>
        <p:spPr bwMode="auto">
          <a:xfrm>
            <a:off x="6084168" y="692696"/>
            <a:ext cx="2304256" cy="2304256"/>
          </a:xfrm>
          <a:prstGeom prst="rect">
            <a:avLst/>
          </a:prstGeom>
          <a:noFill/>
        </p:spPr>
      </p:pic>
      <p:sp>
        <p:nvSpPr>
          <p:cNvPr id="7" name="テキスト ボックス 6"/>
          <p:cNvSpPr txBox="1"/>
          <p:nvPr/>
        </p:nvSpPr>
        <p:spPr>
          <a:xfrm>
            <a:off x="2123728" y="332656"/>
            <a:ext cx="4608512" cy="830997"/>
          </a:xfrm>
          <a:prstGeom prst="rect">
            <a:avLst/>
          </a:prstGeom>
          <a:noFill/>
        </p:spPr>
        <p:txBody>
          <a:bodyPr wrap="square" rtlCol="0">
            <a:spAutoFit/>
          </a:bodyPr>
          <a:lstStyle/>
          <a:p>
            <a:pPr algn="ctr"/>
            <a:r>
              <a:rPr lang="en-US" altLang="ja-JP" sz="2400" dirty="0" smtClean="0"/>
              <a:t>[</a:t>
            </a:r>
            <a:r>
              <a:rPr lang="ja-JP" altLang="en-US" sz="2400" dirty="0" smtClean="0"/>
              <a:t>セミナー作り</a:t>
            </a:r>
            <a:r>
              <a:rPr lang="en-US" altLang="ja-JP" sz="2400" dirty="0" smtClean="0"/>
              <a:t>]</a:t>
            </a:r>
          </a:p>
          <a:p>
            <a:pPr algn="ctr"/>
            <a:r>
              <a:rPr lang="ja-JP" altLang="en-US" sz="2400" dirty="0" smtClean="0"/>
              <a:t>おとなのための工作の時間</a:t>
            </a:r>
            <a:endParaRPr kumimoji="1" lang="ja-JP" altLang="en-US" sz="2400" dirty="0"/>
          </a:p>
        </p:txBody>
      </p:sp>
      <p:pic>
        <p:nvPicPr>
          <p:cNvPr id="14337" name="Picture 1" descr="F:\Downloads\qr_robot.png"/>
          <p:cNvPicPr>
            <a:picLocks noChangeAspect="1" noChangeArrowheads="1"/>
          </p:cNvPicPr>
          <p:nvPr/>
        </p:nvPicPr>
        <p:blipFill>
          <a:blip r:embed="rId3" cstate="print"/>
          <a:srcRect/>
          <a:stretch>
            <a:fillRect/>
          </a:stretch>
        </p:blipFill>
        <p:spPr bwMode="auto">
          <a:xfrm>
            <a:off x="7236296" y="4941168"/>
            <a:ext cx="1512168" cy="1512168"/>
          </a:xfrm>
          <a:prstGeom prst="rect">
            <a:avLst/>
          </a:prstGeom>
          <a:noFill/>
        </p:spPr>
      </p:pic>
      <p:sp>
        <p:nvSpPr>
          <p:cNvPr id="9" name="テキスト ボックス 8"/>
          <p:cNvSpPr txBox="1"/>
          <p:nvPr/>
        </p:nvSpPr>
        <p:spPr>
          <a:xfrm>
            <a:off x="7380312" y="6381328"/>
            <a:ext cx="1175322" cy="369332"/>
          </a:xfrm>
          <a:prstGeom prst="rect">
            <a:avLst/>
          </a:prstGeom>
          <a:noFill/>
        </p:spPr>
        <p:txBody>
          <a:bodyPr wrap="none" rtlCol="0">
            <a:spAutoFit/>
          </a:bodyPr>
          <a:lstStyle/>
          <a:p>
            <a:r>
              <a:rPr lang="ja-JP" altLang="en-US" dirty="0" smtClean="0"/>
              <a:t>アンケート</a:t>
            </a:r>
            <a:endParaRPr kumimoji="1" lang="ja-JP" altLang="en-US" dirty="0"/>
          </a:p>
        </p:txBody>
      </p:sp>
      <p:sp>
        <p:nvSpPr>
          <p:cNvPr id="8" name="正方形/長方形 7"/>
          <p:cNvSpPr/>
          <p:nvPr/>
        </p:nvSpPr>
        <p:spPr>
          <a:xfrm>
            <a:off x="2555776" y="1196752"/>
            <a:ext cx="3923928" cy="307777"/>
          </a:xfrm>
          <a:prstGeom prst="rect">
            <a:avLst/>
          </a:prstGeom>
        </p:spPr>
        <p:txBody>
          <a:bodyPr wrap="square">
            <a:spAutoFit/>
          </a:bodyPr>
          <a:lstStyle/>
          <a:p>
            <a:r>
              <a:rPr lang="en-US" altLang="ja-JP" sz="1400" dirty="0" smtClean="0"/>
              <a:t>https://github.com/t-magic/RASP/tree/master/pdf</a:t>
            </a:r>
            <a:endParaRPr lang="ja-JP" alt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mBot」の画像検索結果"/>
          <p:cNvPicPr>
            <a:picLocks noChangeAspect="1" noChangeArrowheads="1"/>
          </p:cNvPicPr>
          <p:nvPr/>
        </p:nvPicPr>
        <p:blipFill>
          <a:blip r:embed="rId2" cstate="print"/>
          <a:srcRect/>
          <a:stretch>
            <a:fillRect/>
          </a:stretch>
        </p:blipFill>
        <p:spPr bwMode="auto">
          <a:xfrm>
            <a:off x="2411760" y="548680"/>
            <a:ext cx="2420888" cy="2420888"/>
          </a:xfrm>
          <a:prstGeom prst="rect">
            <a:avLst/>
          </a:prstGeom>
          <a:noFill/>
        </p:spPr>
      </p:pic>
      <p:pic>
        <p:nvPicPr>
          <p:cNvPr id="1026" name="Picture 2" descr="https://images-na.ssl-images-amazon.com/images/I/61qHAU4Y1ZL._SL1001_.jpg"/>
          <p:cNvPicPr>
            <a:picLocks noChangeAspect="1" noChangeArrowheads="1"/>
          </p:cNvPicPr>
          <p:nvPr/>
        </p:nvPicPr>
        <p:blipFill>
          <a:blip r:embed="rId3" cstate="print"/>
          <a:srcRect/>
          <a:stretch>
            <a:fillRect/>
          </a:stretch>
        </p:blipFill>
        <p:spPr bwMode="auto">
          <a:xfrm>
            <a:off x="3131840" y="4005064"/>
            <a:ext cx="2448272" cy="2448272"/>
          </a:xfrm>
          <a:prstGeom prst="rect">
            <a:avLst/>
          </a:prstGeom>
          <a:noFill/>
        </p:spPr>
      </p:pic>
      <p:pic>
        <p:nvPicPr>
          <p:cNvPr id="1028" name="Picture 4" descr="https://images-na.ssl-images-amazon.com/images/I/61OJe%2B4NcZL._SL1000_.jpg"/>
          <p:cNvPicPr>
            <a:picLocks noChangeAspect="1" noChangeArrowheads="1"/>
          </p:cNvPicPr>
          <p:nvPr/>
        </p:nvPicPr>
        <p:blipFill>
          <a:blip r:embed="rId4" cstate="print"/>
          <a:srcRect/>
          <a:stretch>
            <a:fillRect/>
          </a:stretch>
        </p:blipFill>
        <p:spPr bwMode="auto">
          <a:xfrm>
            <a:off x="4860032" y="1556792"/>
            <a:ext cx="1944216" cy="1944216"/>
          </a:xfrm>
          <a:prstGeom prst="rect">
            <a:avLst/>
          </a:prstGeom>
          <a:noFill/>
        </p:spPr>
      </p:pic>
      <p:sp>
        <p:nvSpPr>
          <p:cNvPr id="7" name="正方形/長方形 6"/>
          <p:cNvSpPr/>
          <p:nvPr/>
        </p:nvSpPr>
        <p:spPr>
          <a:xfrm>
            <a:off x="6876256" y="1916832"/>
            <a:ext cx="2088232" cy="646331"/>
          </a:xfrm>
          <a:prstGeom prst="rect">
            <a:avLst/>
          </a:prstGeom>
        </p:spPr>
        <p:txBody>
          <a:bodyPr wrap="square">
            <a:spAutoFit/>
          </a:bodyPr>
          <a:lstStyle/>
          <a:p>
            <a:r>
              <a:rPr lang="en-US" altLang="ja-JP" sz="1200" dirty="0" err="1" smtClean="0"/>
              <a:t>Athorbot</a:t>
            </a:r>
            <a:r>
              <a:rPr lang="ja-JP" altLang="en-US" sz="1200" dirty="0" smtClean="0"/>
              <a:t>　</a:t>
            </a:r>
            <a:r>
              <a:rPr lang="en-US" altLang="ja-JP" sz="1200" dirty="0" smtClean="0"/>
              <a:t>3d</a:t>
            </a:r>
            <a:r>
              <a:rPr lang="ja-JP" altLang="en-US" sz="1200" dirty="0" smtClean="0"/>
              <a:t>プリンター 本体</a:t>
            </a:r>
            <a:endParaRPr lang="en-US" altLang="ja-JP" sz="1200" dirty="0" smtClean="0"/>
          </a:p>
          <a:p>
            <a:r>
              <a:rPr lang="ja-JP" altLang="en-US" sz="1200" dirty="0" smtClean="0"/>
              <a:t>￥ </a:t>
            </a:r>
            <a:r>
              <a:rPr lang="en-US" altLang="ja-JP" sz="1200" dirty="0" smtClean="0"/>
              <a:t>39,800 (2017</a:t>
            </a:r>
            <a:r>
              <a:rPr lang="ja-JP" altLang="en-US" sz="1200" dirty="0" smtClean="0"/>
              <a:t>年</a:t>
            </a:r>
            <a:r>
              <a:rPr lang="en-US" altLang="ja-JP" sz="1200" dirty="0" smtClean="0"/>
              <a:t>11</a:t>
            </a:r>
            <a:r>
              <a:rPr lang="ja-JP" altLang="en-US" sz="1200" dirty="0" smtClean="0"/>
              <a:t>月</a:t>
            </a:r>
            <a:r>
              <a:rPr lang="en-US" altLang="ja-JP" sz="1200" dirty="0" smtClean="0"/>
              <a:t>30</a:t>
            </a:r>
            <a:r>
              <a:rPr lang="ja-JP" altLang="en-US" sz="1200" dirty="0" smtClean="0"/>
              <a:t>日現在の価格</a:t>
            </a:r>
            <a:r>
              <a:rPr lang="en-US" altLang="ja-JP" sz="1200" dirty="0" smtClean="0"/>
              <a:t>)</a:t>
            </a:r>
            <a:endParaRPr lang="ja-JP" altLang="en-US" sz="1200" dirty="0"/>
          </a:p>
        </p:txBody>
      </p:sp>
      <p:sp>
        <p:nvSpPr>
          <p:cNvPr id="13" name="正方形/長方形 12"/>
          <p:cNvSpPr/>
          <p:nvPr/>
        </p:nvSpPr>
        <p:spPr>
          <a:xfrm>
            <a:off x="395536" y="4653136"/>
            <a:ext cx="2232248" cy="646331"/>
          </a:xfrm>
          <a:prstGeom prst="rect">
            <a:avLst/>
          </a:prstGeom>
        </p:spPr>
        <p:txBody>
          <a:bodyPr wrap="square">
            <a:spAutoFit/>
          </a:bodyPr>
          <a:lstStyle/>
          <a:p>
            <a:r>
              <a:rPr lang="ja-JP" altLang="en-US" sz="1200" dirty="0" smtClean="0"/>
              <a:t>サインスマート </a:t>
            </a:r>
            <a:r>
              <a:rPr lang="en-US" altLang="ja-JP" sz="1200" dirty="0" smtClean="0"/>
              <a:t>3</a:t>
            </a:r>
            <a:r>
              <a:rPr lang="ja-JP" altLang="en-US" sz="1200" dirty="0" smtClean="0"/>
              <a:t>軸 パレタイジングロボット ロボットアーム キット</a:t>
            </a:r>
            <a:endParaRPr lang="en-US" altLang="ja-JP" sz="1200" dirty="0" smtClean="0"/>
          </a:p>
          <a:p>
            <a:r>
              <a:rPr lang="ja-JP" altLang="en-US" sz="1200" dirty="0" smtClean="0"/>
              <a:t>￥ </a:t>
            </a:r>
            <a:r>
              <a:rPr lang="en-US" altLang="ja-JP" sz="1200" dirty="0" smtClean="0"/>
              <a:t>7,500</a:t>
            </a:r>
            <a:endParaRPr lang="ja-JP" altLang="en-US" sz="1200" dirty="0"/>
          </a:p>
        </p:txBody>
      </p:sp>
      <p:sp>
        <p:nvSpPr>
          <p:cNvPr id="14" name="正方形/長方形 13"/>
          <p:cNvSpPr/>
          <p:nvPr/>
        </p:nvSpPr>
        <p:spPr>
          <a:xfrm>
            <a:off x="179512" y="1628800"/>
            <a:ext cx="2376264" cy="830997"/>
          </a:xfrm>
          <a:prstGeom prst="rect">
            <a:avLst/>
          </a:prstGeom>
        </p:spPr>
        <p:txBody>
          <a:bodyPr wrap="square">
            <a:spAutoFit/>
          </a:bodyPr>
          <a:lstStyle/>
          <a:p>
            <a:r>
              <a:rPr lang="en-US" altLang="ja-JP" sz="1200" dirty="0" err="1" smtClean="0"/>
              <a:t>Makeblock</a:t>
            </a:r>
            <a:r>
              <a:rPr lang="en-US" altLang="ja-JP" sz="1200" dirty="0" smtClean="0"/>
              <a:t> </a:t>
            </a:r>
            <a:r>
              <a:rPr lang="ja-JP" altLang="en-US" sz="1200" dirty="0" smtClean="0"/>
              <a:t>プログラミングロボット </a:t>
            </a:r>
            <a:r>
              <a:rPr lang="en-US" altLang="ja-JP" sz="1200" dirty="0" err="1" smtClean="0"/>
              <a:t>mBot</a:t>
            </a:r>
            <a:r>
              <a:rPr lang="en-US" altLang="ja-JP" sz="1200" dirty="0" smtClean="0"/>
              <a:t> </a:t>
            </a:r>
            <a:r>
              <a:rPr lang="ja-JP" altLang="en-US" sz="1200" dirty="0" smtClean="0"/>
              <a:t>日本語版 </a:t>
            </a:r>
            <a:r>
              <a:rPr lang="en-US" altLang="ja-JP" sz="1200" dirty="0" smtClean="0"/>
              <a:t>【</a:t>
            </a:r>
            <a:r>
              <a:rPr lang="ja-JP" altLang="en-US" sz="1200" dirty="0" smtClean="0"/>
              <a:t>日本正規代理店品</a:t>
            </a:r>
            <a:r>
              <a:rPr lang="en-US" altLang="ja-JP" sz="1200" dirty="0" smtClean="0"/>
              <a:t>】</a:t>
            </a:r>
          </a:p>
          <a:p>
            <a:r>
              <a:rPr lang="ja-JP" altLang="en-US" sz="1200" dirty="0" smtClean="0"/>
              <a:t>￥ </a:t>
            </a:r>
            <a:r>
              <a:rPr lang="en-US" altLang="ja-JP" sz="1200" dirty="0" smtClean="0"/>
              <a:t>13,160</a:t>
            </a:r>
            <a:r>
              <a:rPr lang="ja-JP" altLang="en-US" sz="1200" dirty="0" smtClean="0"/>
              <a:t> </a:t>
            </a:r>
            <a:endParaRPr lang="en-US" altLang="ja-JP" sz="1200" dirty="0"/>
          </a:p>
        </p:txBody>
      </p:sp>
      <p:sp>
        <p:nvSpPr>
          <p:cNvPr id="18" name="テキスト ボックス 17"/>
          <p:cNvSpPr txBox="1"/>
          <p:nvPr/>
        </p:nvSpPr>
        <p:spPr>
          <a:xfrm>
            <a:off x="107504" y="116632"/>
            <a:ext cx="3337773" cy="400110"/>
          </a:xfrm>
          <a:prstGeom prst="rect">
            <a:avLst/>
          </a:prstGeom>
          <a:noFill/>
        </p:spPr>
        <p:txBody>
          <a:bodyPr wrap="none" rtlCol="0">
            <a:spAutoFit/>
          </a:bodyPr>
          <a:lstStyle/>
          <a:p>
            <a:r>
              <a:rPr lang="ja-JP" altLang="en-US" sz="2000" dirty="0" smtClean="0"/>
              <a:t>教材の候補</a:t>
            </a:r>
            <a:r>
              <a:rPr lang="en-US" altLang="ja-JP" sz="2000" dirty="0" smtClean="0"/>
              <a:t>: </a:t>
            </a:r>
            <a:r>
              <a:rPr lang="ja-JP" altLang="en-US" sz="2000" dirty="0" smtClean="0"/>
              <a:t>買ってみました</a:t>
            </a:r>
            <a:r>
              <a:rPr lang="en-US" altLang="ja-JP" sz="2000" dirty="0" smtClean="0"/>
              <a:t>1</a:t>
            </a:r>
            <a:endParaRPr kumimoji="1" lang="ja-JP" altLang="en-US" sz="2000" dirty="0"/>
          </a:p>
        </p:txBody>
      </p:sp>
      <p:sp>
        <p:nvSpPr>
          <p:cNvPr id="21" name="テキスト ボックス 20"/>
          <p:cNvSpPr txBox="1"/>
          <p:nvPr/>
        </p:nvSpPr>
        <p:spPr>
          <a:xfrm>
            <a:off x="323528" y="2780928"/>
            <a:ext cx="3960440" cy="830997"/>
          </a:xfrm>
          <a:prstGeom prst="rect">
            <a:avLst/>
          </a:prstGeom>
          <a:noFill/>
        </p:spPr>
        <p:txBody>
          <a:bodyPr wrap="square" rtlCol="0">
            <a:spAutoFit/>
          </a:bodyPr>
          <a:lstStyle/>
          <a:p>
            <a:pPr marL="228600" indent="-228600">
              <a:buAutoNum type="arabicPeriod"/>
            </a:pPr>
            <a:r>
              <a:rPr kumimoji="1" lang="ja-JP" altLang="en-US" sz="1200" dirty="0" smtClean="0"/>
              <a:t>簡単に</a:t>
            </a:r>
            <a:r>
              <a:rPr lang="ja-JP" altLang="en-US" sz="1200" dirty="0" smtClean="0"/>
              <a:t>組み立てられる</a:t>
            </a:r>
            <a:r>
              <a:rPr kumimoji="1" lang="ja-JP" altLang="en-US" sz="1200" dirty="0" smtClean="0"/>
              <a:t>。</a:t>
            </a:r>
            <a:endParaRPr lang="en-US" altLang="ja-JP" sz="1200" dirty="0" smtClean="0"/>
          </a:p>
          <a:p>
            <a:pPr marL="228600" indent="-228600">
              <a:buAutoNum type="arabicPeriod"/>
            </a:pPr>
            <a:r>
              <a:rPr lang="en-US" altLang="ja-JP" sz="1200" dirty="0" smtClean="0"/>
              <a:t>Android/</a:t>
            </a:r>
            <a:r>
              <a:rPr lang="en-US" altLang="ja-JP" sz="1200" dirty="0" err="1" smtClean="0"/>
              <a:t>iOS</a:t>
            </a:r>
            <a:r>
              <a:rPr lang="ja-JP" altLang="en-US" sz="1200" dirty="0" smtClean="0"/>
              <a:t>アプリで</a:t>
            </a:r>
            <a:r>
              <a:rPr kumimoji="1" lang="ja-JP" altLang="en-US" sz="1200" dirty="0" smtClean="0"/>
              <a:t>動かせる。</a:t>
            </a:r>
            <a:endParaRPr kumimoji="1" lang="en-US" altLang="ja-JP" sz="1200" dirty="0" smtClean="0"/>
          </a:p>
          <a:p>
            <a:pPr marL="228600" indent="-228600">
              <a:buAutoNum type="arabicPeriod"/>
            </a:pPr>
            <a:r>
              <a:rPr kumimoji="1" lang="ja-JP" altLang="en-US" sz="1200" dirty="0" smtClean="0"/>
              <a:t>ビジュアルプログラミング言語</a:t>
            </a:r>
            <a:r>
              <a:rPr kumimoji="1" lang="en-US" altLang="ja-JP" sz="1200" dirty="0" smtClean="0"/>
              <a:t>(Scratch)</a:t>
            </a:r>
            <a:r>
              <a:rPr kumimoji="1" lang="ja-JP" altLang="en-US" sz="1200" dirty="0" smtClean="0"/>
              <a:t>でプログラムの基本が遊びながら学べる。</a:t>
            </a:r>
            <a:endParaRPr kumimoji="1" lang="ja-JP" altLang="en-US" sz="1200" dirty="0"/>
          </a:p>
        </p:txBody>
      </p:sp>
      <p:sp>
        <p:nvSpPr>
          <p:cNvPr id="22" name="テキスト ボックス 21"/>
          <p:cNvSpPr txBox="1"/>
          <p:nvPr/>
        </p:nvSpPr>
        <p:spPr>
          <a:xfrm>
            <a:off x="395536" y="5733256"/>
            <a:ext cx="4104456" cy="1015663"/>
          </a:xfrm>
          <a:prstGeom prst="rect">
            <a:avLst/>
          </a:prstGeom>
          <a:noFill/>
        </p:spPr>
        <p:txBody>
          <a:bodyPr wrap="square" rtlCol="0">
            <a:spAutoFit/>
          </a:bodyPr>
          <a:lstStyle/>
          <a:p>
            <a:pPr marL="228600" indent="-228600">
              <a:buAutoNum type="arabicPeriod"/>
            </a:pPr>
            <a:r>
              <a:rPr lang="ja-JP" altLang="en-US" sz="1200" dirty="0" smtClean="0"/>
              <a:t>あと</a:t>
            </a:r>
            <a:r>
              <a:rPr lang="en-US" altLang="ja-JP" sz="1200" dirty="0" smtClean="0"/>
              <a:t>5,000</a:t>
            </a:r>
            <a:r>
              <a:rPr lang="ja-JP" altLang="en-US" sz="1200" dirty="0" smtClean="0"/>
              <a:t>円ぐらいで、ジョイスティックを使って動かすことができるようになる。</a:t>
            </a:r>
            <a:endParaRPr lang="en-US" altLang="ja-JP" sz="1200" dirty="0" smtClean="0"/>
          </a:p>
          <a:p>
            <a:pPr marL="228600" indent="-228600">
              <a:buAutoNum type="arabicPeriod"/>
            </a:pPr>
            <a:r>
              <a:rPr kumimoji="1" lang="ja-JP" altLang="en-US" sz="1200" dirty="0" smtClean="0"/>
              <a:t>ロボットの動きの基本原理がわかる。</a:t>
            </a:r>
            <a:endParaRPr kumimoji="1" lang="en-US" altLang="ja-JP" sz="1200" dirty="0" smtClean="0"/>
          </a:p>
          <a:p>
            <a:pPr marL="228600" indent="-228600">
              <a:buAutoNum type="arabicPeriod"/>
            </a:pPr>
            <a:r>
              <a:rPr lang="ja-JP" altLang="en-US" sz="1200" dirty="0" smtClean="0"/>
              <a:t>プログラム</a:t>
            </a:r>
            <a:r>
              <a:rPr lang="en-US" altLang="ja-JP" sz="1200" dirty="0" smtClean="0"/>
              <a:t>(Sketch(C++))</a:t>
            </a:r>
            <a:r>
              <a:rPr lang="ja-JP" altLang="en-US" sz="1200" dirty="0" smtClean="0"/>
              <a:t>で自動運転したくなる。</a:t>
            </a:r>
            <a:endParaRPr kumimoji="1" lang="en-US" altLang="ja-JP" sz="1200" dirty="0" smtClean="0"/>
          </a:p>
          <a:p>
            <a:pPr marL="228600" indent="-228600">
              <a:buAutoNum type="arabicPeriod"/>
            </a:pPr>
            <a:r>
              <a:rPr lang="ja-JP" altLang="en-US" sz="1200" dirty="0" smtClean="0"/>
              <a:t>中学ロボコン</a:t>
            </a:r>
            <a:r>
              <a:rPr lang="en-US" altLang="ja-JP" sz="1200" dirty="0" smtClean="0"/>
              <a:t>(</a:t>
            </a:r>
            <a:r>
              <a:rPr lang="ja-JP" altLang="en-US" sz="1200" dirty="0" smtClean="0"/>
              <a:t>架空</a:t>
            </a:r>
            <a:r>
              <a:rPr lang="en-US" altLang="ja-JP" sz="1200" dirty="0" smtClean="0"/>
              <a:t>)</a:t>
            </a:r>
            <a:r>
              <a:rPr lang="ja-JP" altLang="en-US" sz="1200" dirty="0" smtClean="0"/>
              <a:t>に出たくなる。</a:t>
            </a:r>
            <a:endParaRPr kumimoji="1" lang="ja-JP" altLang="en-US" sz="1200" dirty="0"/>
          </a:p>
        </p:txBody>
      </p:sp>
      <p:sp>
        <p:nvSpPr>
          <p:cNvPr id="23" name="テキスト ボックス 22"/>
          <p:cNvSpPr txBox="1"/>
          <p:nvPr/>
        </p:nvSpPr>
        <p:spPr>
          <a:xfrm>
            <a:off x="179512" y="908720"/>
            <a:ext cx="1090363" cy="584775"/>
          </a:xfrm>
          <a:prstGeom prst="rect">
            <a:avLst/>
          </a:prstGeom>
          <a:noFill/>
        </p:spPr>
        <p:txBody>
          <a:bodyPr wrap="none" rtlCol="0">
            <a:spAutoFit/>
          </a:bodyPr>
          <a:lstStyle/>
          <a:p>
            <a:r>
              <a:rPr kumimoji="1" lang="en-US" altLang="ja-JP" sz="3200" dirty="0" err="1" smtClean="0">
                <a:solidFill>
                  <a:schemeClr val="accent2"/>
                </a:solidFill>
              </a:rPr>
              <a:t>mBot</a:t>
            </a:r>
            <a:endParaRPr kumimoji="1" lang="ja-JP" altLang="en-US" sz="3200" dirty="0">
              <a:solidFill>
                <a:schemeClr val="accent2"/>
              </a:solidFill>
            </a:endParaRPr>
          </a:p>
        </p:txBody>
      </p:sp>
      <p:sp>
        <p:nvSpPr>
          <p:cNvPr id="24" name="テキスト ボックス 23"/>
          <p:cNvSpPr txBox="1"/>
          <p:nvPr/>
        </p:nvSpPr>
        <p:spPr>
          <a:xfrm>
            <a:off x="323528" y="3861048"/>
            <a:ext cx="2661306" cy="584775"/>
          </a:xfrm>
          <a:prstGeom prst="rect">
            <a:avLst/>
          </a:prstGeom>
          <a:noFill/>
        </p:spPr>
        <p:txBody>
          <a:bodyPr wrap="none" rtlCol="0">
            <a:spAutoFit/>
          </a:bodyPr>
          <a:lstStyle/>
          <a:p>
            <a:r>
              <a:rPr kumimoji="1" lang="ja-JP" altLang="en-US" sz="3200" dirty="0" smtClean="0">
                <a:solidFill>
                  <a:schemeClr val="accent2"/>
                </a:solidFill>
              </a:rPr>
              <a:t>ロボットアーム</a:t>
            </a:r>
            <a:endParaRPr kumimoji="1" lang="ja-JP" altLang="en-US" sz="3200" dirty="0">
              <a:solidFill>
                <a:schemeClr val="accent2"/>
              </a:solidFill>
            </a:endParaRPr>
          </a:p>
        </p:txBody>
      </p:sp>
      <p:sp>
        <p:nvSpPr>
          <p:cNvPr id="25" name="テキスト ボックス 24"/>
          <p:cNvSpPr txBox="1"/>
          <p:nvPr/>
        </p:nvSpPr>
        <p:spPr>
          <a:xfrm>
            <a:off x="5076056" y="836712"/>
            <a:ext cx="2377574" cy="584775"/>
          </a:xfrm>
          <a:prstGeom prst="rect">
            <a:avLst/>
          </a:prstGeom>
          <a:noFill/>
        </p:spPr>
        <p:txBody>
          <a:bodyPr wrap="none" rtlCol="0">
            <a:spAutoFit/>
          </a:bodyPr>
          <a:lstStyle/>
          <a:p>
            <a:r>
              <a:rPr kumimoji="1" lang="en-US" altLang="ja-JP" sz="3200" dirty="0" smtClean="0">
                <a:solidFill>
                  <a:schemeClr val="accent2"/>
                </a:solidFill>
              </a:rPr>
              <a:t>3D</a:t>
            </a:r>
            <a:r>
              <a:rPr kumimoji="1" lang="ja-JP" altLang="en-US" sz="3200" dirty="0" smtClean="0">
                <a:solidFill>
                  <a:schemeClr val="accent2"/>
                </a:solidFill>
              </a:rPr>
              <a:t>プリンター</a:t>
            </a:r>
            <a:endParaRPr kumimoji="1" lang="ja-JP" altLang="en-US" sz="3200" dirty="0">
              <a:solidFill>
                <a:schemeClr val="accent2"/>
              </a:solidFill>
            </a:endParaRPr>
          </a:p>
        </p:txBody>
      </p:sp>
      <p:sp>
        <p:nvSpPr>
          <p:cNvPr id="15" name="テキスト ボックス 14"/>
          <p:cNvSpPr txBox="1"/>
          <p:nvPr/>
        </p:nvSpPr>
        <p:spPr>
          <a:xfrm>
            <a:off x="7884368" y="476672"/>
            <a:ext cx="934936" cy="369332"/>
          </a:xfrm>
          <a:prstGeom prst="rect">
            <a:avLst/>
          </a:prstGeom>
          <a:noFill/>
        </p:spPr>
        <p:txBody>
          <a:bodyPr wrap="none" rtlCol="0">
            <a:spAutoFit/>
          </a:bodyPr>
          <a:lstStyle/>
          <a:p>
            <a:r>
              <a:rPr kumimoji="1" lang="en-US" altLang="ja-JP" dirty="0" err="1" smtClean="0"/>
              <a:t>Arduino</a:t>
            </a:r>
            <a:endParaRPr kumimoji="1" lang="ja-JP"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s://images-na.ssl-images-amazon.com/images/I/71wjikyZIuL._SL1000_.jpg"/>
          <p:cNvPicPr>
            <a:picLocks noChangeAspect="1" noChangeArrowheads="1"/>
          </p:cNvPicPr>
          <p:nvPr/>
        </p:nvPicPr>
        <p:blipFill>
          <a:blip r:embed="rId2" cstate="print"/>
          <a:srcRect/>
          <a:stretch>
            <a:fillRect/>
          </a:stretch>
        </p:blipFill>
        <p:spPr bwMode="auto">
          <a:xfrm>
            <a:off x="899592" y="4005064"/>
            <a:ext cx="2448272" cy="2448272"/>
          </a:xfrm>
          <a:prstGeom prst="rect">
            <a:avLst/>
          </a:prstGeom>
          <a:noFill/>
        </p:spPr>
      </p:pic>
      <p:pic>
        <p:nvPicPr>
          <p:cNvPr id="3" name="Picture 14" descr="https://images-na.ssl-images-amazon.com/images/I/71x74zSZbJL._SL1000_.jpg"/>
          <p:cNvPicPr>
            <a:picLocks noChangeAspect="1" noChangeArrowheads="1"/>
          </p:cNvPicPr>
          <p:nvPr/>
        </p:nvPicPr>
        <p:blipFill>
          <a:blip r:embed="rId3" cstate="print"/>
          <a:srcRect/>
          <a:stretch>
            <a:fillRect/>
          </a:stretch>
        </p:blipFill>
        <p:spPr bwMode="auto">
          <a:xfrm>
            <a:off x="899592" y="1268760"/>
            <a:ext cx="2592288" cy="2592288"/>
          </a:xfrm>
          <a:prstGeom prst="rect">
            <a:avLst/>
          </a:prstGeom>
          <a:noFill/>
        </p:spPr>
      </p:pic>
      <p:sp>
        <p:nvSpPr>
          <p:cNvPr id="4" name="正方形/長方形 3"/>
          <p:cNvSpPr/>
          <p:nvPr/>
        </p:nvSpPr>
        <p:spPr>
          <a:xfrm>
            <a:off x="4211960" y="1700808"/>
            <a:ext cx="4320480" cy="830997"/>
          </a:xfrm>
          <a:prstGeom prst="rect">
            <a:avLst/>
          </a:prstGeom>
        </p:spPr>
        <p:txBody>
          <a:bodyPr wrap="square">
            <a:spAutoFit/>
          </a:bodyPr>
          <a:lstStyle/>
          <a:p>
            <a:r>
              <a:rPr lang="en-US" altLang="ja-JP" sz="1200" dirty="0" smtClean="0"/>
              <a:t>OSOYOO </a:t>
            </a:r>
            <a:r>
              <a:rPr lang="en-US" altLang="ja-JP" sz="1200" dirty="0" err="1" smtClean="0"/>
              <a:t>Arduino</a:t>
            </a:r>
            <a:r>
              <a:rPr lang="en-US" altLang="ja-JP" sz="1200" dirty="0" smtClean="0"/>
              <a:t> </a:t>
            </a:r>
            <a:r>
              <a:rPr lang="en-US" altLang="ja-JP" sz="1200" dirty="0" err="1" smtClean="0"/>
              <a:t>IoT</a:t>
            </a:r>
            <a:r>
              <a:rPr lang="en-US" altLang="ja-JP" sz="1200" dirty="0" smtClean="0"/>
              <a:t> </a:t>
            </a:r>
            <a:r>
              <a:rPr lang="ja-JP" altLang="en-US" sz="1200" dirty="0" smtClean="0"/>
              <a:t>スターター キット 物体に通信機能を持たせ 自動認識 制御 遠隔計測 モノのインターネット 開発電子部品キット </a:t>
            </a:r>
            <a:r>
              <a:rPr lang="en-US" altLang="ja-JP" sz="1200" dirty="0" smtClean="0"/>
              <a:t>(</a:t>
            </a:r>
            <a:r>
              <a:rPr lang="en-US" altLang="ja-JP" sz="1200" dirty="0" err="1" smtClean="0"/>
              <a:t>Arduino</a:t>
            </a:r>
            <a:r>
              <a:rPr lang="en-US" altLang="ja-JP" sz="1200" dirty="0" smtClean="0"/>
              <a:t> </a:t>
            </a:r>
            <a:r>
              <a:rPr lang="en-US" altLang="ja-JP" sz="1200" dirty="0" err="1" smtClean="0"/>
              <a:t>IoT</a:t>
            </a:r>
            <a:r>
              <a:rPr lang="en-US" altLang="ja-JP" sz="1200" dirty="0" smtClean="0"/>
              <a:t> Kit)</a:t>
            </a:r>
          </a:p>
          <a:p>
            <a:r>
              <a:rPr lang="ja-JP" altLang="en-US" sz="1200" dirty="0" smtClean="0"/>
              <a:t>￥ </a:t>
            </a:r>
            <a:r>
              <a:rPr lang="en-US" altLang="ja-JP" sz="1200" dirty="0" smtClean="0"/>
              <a:t>4,480</a:t>
            </a:r>
            <a:endParaRPr lang="en-US" altLang="ja-JP" sz="1200" dirty="0"/>
          </a:p>
        </p:txBody>
      </p:sp>
      <p:sp>
        <p:nvSpPr>
          <p:cNvPr id="5" name="正方形/長方形 4"/>
          <p:cNvSpPr/>
          <p:nvPr/>
        </p:nvSpPr>
        <p:spPr>
          <a:xfrm>
            <a:off x="4211960" y="3212976"/>
            <a:ext cx="4572000" cy="3231654"/>
          </a:xfrm>
          <a:prstGeom prst="rect">
            <a:avLst/>
          </a:prstGeom>
        </p:spPr>
        <p:txBody>
          <a:bodyPr>
            <a:spAutoFit/>
          </a:bodyPr>
          <a:lstStyle/>
          <a:p>
            <a:pPr marL="228600" indent="-228600">
              <a:buAutoNum type="arabicPeriod"/>
            </a:pPr>
            <a:r>
              <a:rPr lang="en-US" altLang="ja-JP" sz="1200" dirty="0" err="1" smtClean="0"/>
              <a:t>IoT</a:t>
            </a:r>
            <a:r>
              <a:rPr lang="ja-JP" altLang="en-US" sz="1200" dirty="0" smtClean="0"/>
              <a:t>ではモノに対し各種センサーを付けてその状態をインターネットを介しモニターしたり、モノをコントロールしたりすることにより安全で快適な生活を実現できます。</a:t>
            </a:r>
            <a:endParaRPr lang="en-US" altLang="ja-JP" sz="1200" dirty="0" smtClean="0"/>
          </a:p>
          <a:p>
            <a:pPr marL="228600" indent="-228600">
              <a:buAutoNum type="arabicPeriod"/>
            </a:pPr>
            <a:r>
              <a:rPr lang="ja-JP" altLang="en-US" sz="1200" dirty="0" smtClean="0"/>
              <a:t>このキットは、初心者が</a:t>
            </a:r>
            <a:r>
              <a:rPr lang="en-US" altLang="ja-JP" sz="1200" dirty="0" err="1" smtClean="0"/>
              <a:t>Arduino</a:t>
            </a:r>
            <a:r>
              <a:rPr lang="en-US" altLang="ja-JP" sz="1200" dirty="0" smtClean="0"/>
              <a:t> </a:t>
            </a:r>
            <a:r>
              <a:rPr lang="en-US" altLang="ja-JP" sz="1200" dirty="0" err="1" smtClean="0"/>
              <a:t>IoT</a:t>
            </a:r>
            <a:r>
              <a:rPr lang="ja-JP" altLang="en-US" sz="1200" dirty="0" smtClean="0"/>
              <a:t>プロジェクトを身に着けるにデザインされたのです。 </a:t>
            </a:r>
            <a:r>
              <a:rPr lang="en-US" altLang="ja-JP" sz="1200" dirty="0" smtClean="0"/>
              <a:t>OSOYOO UNO</a:t>
            </a:r>
            <a:r>
              <a:rPr lang="ja-JP" altLang="en-US" sz="1200" dirty="0" smtClean="0"/>
              <a:t>ボード（</a:t>
            </a:r>
            <a:r>
              <a:rPr lang="en-US" altLang="ja-JP" sz="1200" dirty="0" err="1" smtClean="0"/>
              <a:t>Arduino</a:t>
            </a:r>
            <a:r>
              <a:rPr lang="en-US" altLang="ja-JP" sz="1200" dirty="0" smtClean="0"/>
              <a:t> UNO R3</a:t>
            </a:r>
            <a:r>
              <a:rPr lang="ja-JP" altLang="en-US" sz="1200" dirty="0" smtClean="0"/>
              <a:t>との完全互換性）を使用してセンサーやアクチュエータをインターネットに接続すると、</a:t>
            </a:r>
            <a:r>
              <a:rPr lang="en-US" altLang="ja-JP" sz="1200" dirty="0" err="1" smtClean="0"/>
              <a:t>Adroid</a:t>
            </a:r>
            <a:r>
              <a:rPr lang="en-US" altLang="ja-JP" sz="1200" dirty="0" smtClean="0"/>
              <a:t> / IOS APP</a:t>
            </a:r>
            <a:r>
              <a:rPr lang="ja-JP" altLang="en-US" sz="1200" dirty="0" smtClean="0"/>
              <a:t>または</a:t>
            </a:r>
            <a:r>
              <a:rPr lang="en-US" altLang="ja-JP" sz="1200" dirty="0" smtClean="0"/>
              <a:t>Web</a:t>
            </a:r>
            <a:r>
              <a:rPr lang="ja-JP" altLang="en-US" sz="1200" dirty="0" smtClean="0"/>
              <a:t>ブラウザから遠隔操作できます。</a:t>
            </a:r>
            <a:endParaRPr lang="en-US" altLang="ja-JP" sz="1200" dirty="0" smtClean="0"/>
          </a:p>
          <a:p>
            <a:pPr marL="228600" indent="-228600">
              <a:buAutoNum type="arabicPeriod"/>
            </a:pPr>
            <a:r>
              <a:rPr lang="ja-JP" altLang="en-US" sz="1200" dirty="0" smtClean="0"/>
              <a:t>このキットには、初心者のために</a:t>
            </a:r>
            <a:r>
              <a:rPr lang="en-US" altLang="ja-JP" sz="1200" dirty="0" smtClean="0"/>
              <a:t>13</a:t>
            </a:r>
            <a:r>
              <a:rPr lang="ja-JP" altLang="en-US" sz="1200" dirty="0" smtClean="0"/>
              <a:t>課のチュートリアルとサンプルプロジェクト、ソフトウエアが付いていますので、理解易いと思います。プログラミングの経験がなくても、ステップバイステップのチュートリアルに従って徐々にマスターになることができます。</a:t>
            </a:r>
            <a:endParaRPr lang="en-US" altLang="ja-JP" sz="1200" dirty="0" smtClean="0"/>
          </a:p>
          <a:p>
            <a:pPr marL="228600" indent="-228600">
              <a:buAutoNum type="arabicPeriod"/>
            </a:pPr>
            <a:r>
              <a:rPr lang="ja-JP" altLang="en-US" sz="1200" dirty="0" smtClean="0"/>
              <a:t>プログラミングの経験があるお客様はこのキットを簡単にカスタマイズできますと思います。想像力を十分に動かしたら、色々な面白いプロジェクトを楽しめますと思います。</a:t>
            </a:r>
            <a:endParaRPr lang="en-US" altLang="ja-JP" sz="1200" dirty="0" smtClean="0"/>
          </a:p>
          <a:p>
            <a:pPr marL="228600" indent="-228600">
              <a:buAutoNum type="arabicPeriod"/>
            </a:pPr>
            <a:r>
              <a:rPr lang="ja-JP" altLang="en-US" sz="1200" dirty="0" smtClean="0"/>
              <a:t>詳細は弊社の</a:t>
            </a:r>
            <a:r>
              <a:rPr lang="en-US" altLang="ja-JP" sz="1200" dirty="0" smtClean="0"/>
              <a:t>Web</a:t>
            </a:r>
            <a:r>
              <a:rPr lang="ja-JP" altLang="en-US" sz="1200" dirty="0" smtClean="0"/>
              <a:t>サイトにご参考ください：</a:t>
            </a:r>
            <a:r>
              <a:rPr lang="en-US" altLang="ja-JP" sz="1200" dirty="0" smtClean="0"/>
              <a:t>http://osoyoo.com/ja/2017/05/09/arduino-iot-starter-kit/</a:t>
            </a:r>
            <a:endParaRPr lang="ja-JP" altLang="en-US" sz="1200" dirty="0"/>
          </a:p>
        </p:txBody>
      </p:sp>
      <p:sp>
        <p:nvSpPr>
          <p:cNvPr id="6" name="テキスト ボックス 5"/>
          <p:cNvSpPr txBox="1"/>
          <p:nvPr/>
        </p:nvSpPr>
        <p:spPr>
          <a:xfrm>
            <a:off x="107504" y="116632"/>
            <a:ext cx="3337773" cy="400110"/>
          </a:xfrm>
          <a:prstGeom prst="rect">
            <a:avLst/>
          </a:prstGeom>
          <a:noFill/>
        </p:spPr>
        <p:txBody>
          <a:bodyPr wrap="none" rtlCol="0">
            <a:spAutoFit/>
          </a:bodyPr>
          <a:lstStyle/>
          <a:p>
            <a:r>
              <a:rPr lang="ja-JP" altLang="en-US" sz="2000" dirty="0" smtClean="0"/>
              <a:t>教材の候補</a:t>
            </a:r>
            <a:r>
              <a:rPr lang="en-US" altLang="ja-JP" sz="2000" dirty="0" smtClean="0"/>
              <a:t>: </a:t>
            </a:r>
            <a:r>
              <a:rPr lang="ja-JP" altLang="en-US" sz="2000" dirty="0" smtClean="0"/>
              <a:t>買ってみました</a:t>
            </a:r>
            <a:r>
              <a:rPr lang="en-US" altLang="ja-JP" sz="2000" dirty="0" smtClean="0"/>
              <a:t>2</a:t>
            </a:r>
            <a:endParaRPr kumimoji="1" lang="ja-JP" altLang="en-US" sz="2000" dirty="0"/>
          </a:p>
        </p:txBody>
      </p:sp>
      <p:sp>
        <p:nvSpPr>
          <p:cNvPr id="7" name="テキスト ボックス 6"/>
          <p:cNvSpPr txBox="1"/>
          <p:nvPr/>
        </p:nvSpPr>
        <p:spPr>
          <a:xfrm>
            <a:off x="395536" y="620688"/>
            <a:ext cx="705642" cy="584775"/>
          </a:xfrm>
          <a:prstGeom prst="rect">
            <a:avLst/>
          </a:prstGeom>
          <a:noFill/>
        </p:spPr>
        <p:txBody>
          <a:bodyPr wrap="none" rtlCol="0">
            <a:spAutoFit/>
          </a:bodyPr>
          <a:lstStyle/>
          <a:p>
            <a:r>
              <a:rPr kumimoji="1" lang="en-US" altLang="ja-JP" sz="3200" dirty="0" err="1" smtClean="0">
                <a:solidFill>
                  <a:schemeClr val="accent2"/>
                </a:solidFill>
              </a:rPr>
              <a:t>IoT</a:t>
            </a:r>
            <a:endParaRPr kumimoji="1" lang="ja-JP" altLang="en-US" sz="3200" dirty="0">
              <a:solidFill>
                <a:schemeClr val="accent2"/>
              </a:solidFill>
            </a:endParaRPr>
          </a:p>
        </p:txBody>
      </p:sp>
      <p:sp>
        <p:nvSpPr>
          <p:cNvPr id="9" name="テキスト ボックス 8"/>
          <p:cNvSpPr txBox="1"/>
          <p:nvPr/>
        </p:nvSpPr>
        <p:spPr>
          <a:xfrm>
            <a:off x="7884368" y="476672"/>
            <a:ext cx="934936" cy="369332"/>
          </a:xfrm>
          <a:prstGeom prst="rect">
            <a:avLst/>
          </a:prstGeom>
          <a:noFill/>
        </p:spPr>
        <p:txBody>
          <a:bodyPr wrap="none" rtlCol="0">
            <a:spAutoFit/>
          </a:bodyPr>
          <a:lstStyle/>
          <a:p>
            <a:r>
              <a:rPr kumimoji="1" lang="en-US" altLang="ja-JP" dirty="0" err="1" smtClean="0"/>
              <a:t>Arduino</a:t>
            </a:r>
            <a:endParaRPr kumimoji="1" lang="ja-JP"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https://images-na.ssl-images-amazon.com/images/I/61gU-aldX2L._SL1000_.jpg"/>
          <p:cNvPicPr>
            <a:picLocks noChangeAspect="1" noChangeArrowheads="1"/>
          </p:cNvPicPr>
          <p:nvPr/>
        </p:nvPicPr>
        <p:blipFill>
          <a:blip r:embed="rId2" cstate="print"/>
          <a:srcRect/>
          <a:stretch>
            <a:fillRect/>
          </a:stretch>
        </p:blipFill>
        <p:spPr bwMode="auto">
          <a:xfrm>
            <a:off x="2627784" y="1412776"/>
            <a:ext cx="2304256" cy="2304256"/>
          </a:xfrm>
          <a:prstGeom prst="rect">
            <a:avLst/>
          </a:prstGeom>
          <a:noFill/>
        </p:spPr>
      </p:pic>
      <p:pic>
        <p:nvPicPr>
          <p:cNvPr id="6" name="Picture 6" descr="https://images-na.ssl-images-amazon.com/images/I/41RhjwRYBAL.jpg"/>
          <p:cNvPicPr>
            <a:picLocks noChangeAspect="1" noChangeArrowheads="1"/>
          </p:cNvPicPr>
          <p:nvPr/>
        </p:nvPicPr>
        <p:blipFill>
          <a:blip r:embed="rId3" cstate="print"/>
          <a:srcRect/>
          <a:stretch>
            <a:fillRect/>
          </a:stretch>
        </p:blipFill>
        <p:spPr bwMode="auto">
          <a:xfrm>
            <a:off x="395536" y="2060848"/>
            <a:ext cx="2026196" cy="1629062"/>
          </a:xfrm>
          <a:prstGeom prst="rect">
            <a:avLst/>
          </a:prstGeom>
          <a:noFill/>
        </p:spPr>
      </p:pic>
      <p:pic>
        <p:nvPicPr>
          <p:cNvPr id="7" name="Picture 10" descr="https://images-na.ssl-images-amazon.com/images/I/81NJlKHTOzL._SL1500_.jpg"/>
          <p:cNvPicPr>
            <a:picLocks noChangeAspect="1" noChangeArrowheads="1"/>
          </p:cNvPicPr>
          <p:nvPr/>
        </p:nvPicPr>
        <p:blipFill>
          <a:blip r:embed="rId4" cstate="print"/>
          <a:srcRect/>
          <a:stretch>
            <a:fillRect/>
          </a:stretch>
        </p:blipFill>
        <p:spPr bwMode="auto">
          <a:xfrm>
            <a:off x="1691680" y="3861048"/>
            <a:ext cx="1713181" cy="1512167"/>
          </a:xfrm>
          <a:prstGeom prst="rect">
            <a:avLst/>
          </a:prstGeom>
          <a:noFill/>
        </p:spPr>
      </p:pic>
      <p:sp>
        <p:nvSpPr>
          <p:cNvPr id="9" name="テキスト ボックス 8"/>
          <p:cNvSpPr txBox="1"/>
          <p:nvPr/>
        </p:nvSpPr>
        <p:spPr>
          <a:xfrm>
            <a:off x="107504" y="116632"/>
            <a:ext cx="3337773" cy="400110"/>
          </a:xfrm>
          <a:prstGeom prst="rect">
            <a:avLst/>
          </a:prstGeom>
          <a:noFill/>
        </p:spPr>
        <p:txBody>
          <a:bodyPr wrap="none" rtlCol="0">
            <a:spAutoFit/>
          </a:bodyPr>
          <a:lstStyle/>
          <a:p>
            <a:r>
              <a:rPr lang="ja-JP" altLang="en-US" sz="2000" dirty="0" smtClean="0"/>
              <a:t>教材の候補</a:t>
            </a:r>
            <a:r>
              <a:rPr lang="en-US" altLang="ja-JP" sz="2000" dirty="0" smtClean="0"/>
              <a:t>: </a:t>
            </a:r>
            <a:r>
              <a:rPr lang="ja-JP" altLang="en-US" sz="2000" dirty="0" smtClean="0"/>
              <a:t>買ってみました</a:t>
            </a:r>
            <a:r>
              <a:rPr lang="en-US" altLang="ja-JP" sz="2000" dirty="0" smtClean="0"/>
              <a:t>3</a:t>
            </a:r>
            <a:endParaRPr kumimoji="1" lang="ja-JP" altLang="en-US" sz="2000" dirty="0"/>
          </a:p>
        </p:txBody>
      </p:sp>
      <p:sp>
        <p:nvSpPr>
          <p:cNvPr id="10" name="テキスト ボックス 9"/>
          <p:cNvSpPr txBox="1"/>
          <p:nvPr/>
        </p:nvSpPr>
        <p:spPr>
          <a:xfrm>
            <a:off x="323528" y="980728"/>
            <a:ext cx="4776051" cy="584775"/>
          </a:xfrm>
          <a:prstGeom prst="rect">
            <a:avLst/>
          </a:prstGeom>
          <a:noFill/>
        </p:spPr>
        <p:txBody>
          <a:bodyPr wrap="none" rtlCol="0">
            <a:spAutoFit/>
          </a:bodyPr>
          <a:lstStyle/>
          <a:p>
            <a:r>
              <a:rPr kumimoji="1" lang="en-US" altLang="ja-JP" sz="3200" dirty="0" smtClean="0">
                <a:solidFill>
                  <a:schemeClr val="accent2"/>
                </a:solidFill>
              </a:rPr>
              <a:t>AI (</a:t>
            </a:r>
            <a:r>
              <a:rPr kumimoji="1" lang="en-US" altLang="ja-JP" sz="3200" dirty="0" err="1" smtClean="0">
                <a:solidFill>
                  <a:schemeClr val="accent2"/>
                </a:solidFill>
              </a:rPr>
              <a:t>TensorFlow</a:t>
            </a:r>
            <a:r>
              <a:rPr kumimoji="1" lang="ja-JP" altLang="en-US" sz="3200" dirty="0" smtClean="0">
                <a:solidFill>
                  <a:schemeClr val="accent2"/>
                </a:solidFill>
              </a:rPr>
              <a:t>で画像分類</a:t>
            </a:r>
            <a:r>
              <a:rPr kumimoji="1" lang="en-US" altLang="ja-JP" sz="3200" dirty="0" smtClean="0">
                <a:solidFill>
                  <a:schemeClr val="accent2"/>
                </a:solidFill>
              </a:rPr>
              <a:t>)</a:t>
            </a:r>
            <a:endParaRPr kumimoji="1" lang="ja-JP" altLang="en-US" sz="3200" dirty="0">
              <a:solidFill>
                <a:schemeClr val="accent2"/>
              </a:solidFill>
            </a:endParaRPr>
          </a:p>
        </p:txBody>
      </p:sp>
      <p:pic>
        <p:nvPicPr>
          <p:cNvPr id="5122" name="Picture 2" descr="http://ascii.jp/elem/000/001/080/1080824/20151119ippei_pi34_588x.jpg"/>
          <p:cNvPicPr>
            <a:picLocks noChangeAspect="1" noChangeArrowheads="1"/>
          </p:cNvPicPr>
          <p:nvPr/>
        </p:nvPicPr>
        <p:blipFill>
          <a:blip r:embed="rId5" cstate="print"/>
          <a:srcRect/>
          <a:stretch>
            <a:fillRect/>
          </a:stretch>
        </p:blipFill>
        <p:spPr bwMode="auto">
          <a:xfrm>
            <a:off x="5652120" y="2636912"/>
            <a:ext cx="3110071" cy="2068092"/>
          </a:xfrm>
          <a:prstGeom prst="rect">
            <a:avLst/>
          </a:prstGeom>
          <a:noFill/>
        </p:spPr>
      </p:pic>
      <p:cxnSp>
        <p:nvCxnSpPr>
          <p:cNvPr id="12" name="直線コネクタ 11"/>
          <p:cNvCxnSpPr/>
          <p:nvPr/>
        </p:nvCxnSpPr>
        <p:spPr>
          <a:xfrm>
            <a:off x="5220072" y="260648"/>
            <a:ext cx="0" cy="61926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508104" y="980728"/>
            <a:ext cx="2109873" cy="584775"/>
          </a:xfrm>
          <a:prstGeom prst="rect">
            <a:avLst/>
          </a:prstGeom>
          <a:noFill/>
        </p:spPr>
        <p:txBody>
          <a:bodyPr wrap="none" rtlCol="0">
            <a:spAutoFit/>
          </a:bodyPr>
          <a:lstStyle/>
          <a:p>
            <a:r>
              <a:rPr kumimoji="1" lang="ja-JP" altLang="en-US" sz="3200" dirty="0" smtClean="0">
                <a:solidFill>
                  <a:schemeClr val="accent2"/>
                </a:solidFill>
              </a:rPr>
              <a:t>ラップトップ</a:t>
            </a:r>
            <a:endParaRPr kumimoji="1" lang="ja-JP" altLang="en-US" sz="3200" dirty="0">
              <a:solidFill>
                <a:schemeClr val="accent2"/>
              </a:solidFill>
            </a:endParaRPr>
          </a:p>
        </p:txBody>
      </p:sp>
      <p:sp>
        <p:nvSpPr>
          <p:cNvPr id="15" name="テキスト ボックス 14"/>
          <p:cNvSpPr txBox="1"/>
          <p:nvPr/>
        </p:nvSpPr>
        <p:spPr>
          <a:xfrm>
            <a:off x="7524328" y="476672"/>
            <a:ext cx="1359218" cy="369332"/>
          </a:xfrm>
          <a:prstGeom prst="rect">
            <a:avLst/>
          </a:prstGeom>
          <a:noFill/>
        </p:spPr>
        <p:txBody>
          <a:bodyPr wrap="none" rtlCol="0">
            <a:spAutoFit/>
          </a:bodyPr>
          <a:lstStyle/>
          <a:p>
            <a:r>
              <a:rPr kumimoji="1" lang="en-US" altLang="ja-JP" dirty="0" smtClean="0"/>
              <a:t>Raspberry Pi</a:t>
            </a:r>
            <a:endParaRPr kumimoji="1" lang="ja-JP"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duino」の画像検索結果"/>
          <p:cNvPicPr>
            <a:picLocks noChangeAspect="1" noChangeArrowheads="1"/>
          </p:cNvPicPr>
          <p:nvPr/>
        </p:nvPicPr>
        <p:blipFill>
          <a:blip r:embed="rId2" cstate="print"/>
          <a:srcRect/>
          <a:stretch>
            <a:fillRect/>
          </a:stretch>
        </p:blipFill>
        <p:spPr bwMode="auto">
          <a:xfrm>
            <a:off x="3635896" y="1916832"/>
            <a:ext cx="936104" cy="936104"/>
          </a:xfrm>
          <a:prstGeom prst="rect">
            <a:avLst/>
          </a:prstGeom>
          <a:noFill/>
        </p:spPr>
      </p:pic>
      <p:pic>
        <p:nvPicPr>
          <p:cNvPr id="1030" name="Picture 6" descr="「mBot」の画像検索結果"/>
          <p:cNvPicPr>
            <a:picLocks noChangeAspect="1" noChangeArrowheads="1"/>
          </p:cNvPicPr>
          <p:nvPr/>
        </p:nvPicPr>
        <p:blipFill>
          <a:blip r:embed="rId3" cstate="print"/>
          <a:srcRect/>
          <a:stretch>
            <a:fillRect/>
          </a:stretch>
        </p:blipFill>
        <p:spPr bwMode="auto">
          <a:xfrm>
            <a:off x="1907704" y="1484784"/>
            <a:ext cx="1512168" cy="1512168"/>
          </a:xfrm>
          <a:prstGeom prst="rect">
            <a:avLst/>
          </a:prstGeom>
          <a:noFill/>
        </p:spPr>
      </p:pic>
      <p:sp>
        <p:nvSpPr>
          <p:cNvPr id="13" name="テキスト ボックス 12"/>
          <p:cNvSpPr txBox="1"/>
          <p:nvPr/>
        </p:nvSpPr>
        <p:spPr>
          <a:xfrm>
            <a:off x="1907704" y="1628800"/>
            <a:ext cx="1512168" cy="1152128"/>
          </a:xfrm>
          <a:prstGeom prst="rect">
            <a:avLst/>
          </a:prstGeom>
          <a:noFill/>
          <a:ln>
            <a:solidFill>
              <a:schemeClr val="tx1"/>
            </a:solidFill>
          </a:ln>
        </p:spPr>
        <p:txBody>
          <a:bodyPr wrap="square" rtlCol="0">
            <a:noAutofit/>
          </a:bodyPr>
          <a:lstStyle/>
          <a:p>
            <a:pPr algn="ctr"/>
            <a:r>
              <a:rPr kumimoji="1" lang="en-US" altLang="ja-JP" sz="1200" dirty="0" err="1" smtClean="0"/>
              <a:t>mBot</a:t>
            </a:r>
            <a:endParaRPr kumimoji="1" lang="ja-JP" altLang="en-US" sz="1200" dirty="0"/>
          </a:p>
        </p:txBody>
      </p:sp>
      <p:pic>
        <p:nvPicPr>
          <p:cNvPr id="1032" name="Picture 8" descr="「サインスマート 3軸」の画像検索結果"/>
          <p:cNvPicPr>
            <a:picLocks noChangeAspect="1" noChangeArrowheads="1"/>
          </p:cNvPicPr>
          <p:nvPr/>
        </p:nvPicPr>
        <p:blipFill>
          <a:blip r:embed="rId4" cstate="print"/>
          <a:srcRect/>
          <a:stretch>
            <a:fillRect/>
          </a:stretch>
        </p:blipFill>
        <p:spPr bwMode="auto">
          <a:xfrm>
            <a:off x="5220072" y="1772816"/>
            <a:ext cx="1008112" cy="1008112"/>
          </a:xfrm>
          <a:prstGeom prst="rect">
            <a:avLst/>
          </a:prstGeom>
          <a:noFill/>
        </p:spPr>
      </p:pic>
      <p:sp>
        <p:nvSpPr>
          <p:cNvPr id="15" name="テキスト ボックス 14"/>
          <p:cNvSpPr txBox="1"/>
          <p:nvPr/>
        </p:nvSpPr>
        <p:spPr>
          <a:xfrm>
            <a:off x="4932040" y="1628800"/>
            <a:ext cx="1512168" cy="1152128"/>
          </a:xfrm>
          <a:prstGeom prst="rect">
            <a:avLst/>
          </a:prstGeom>
          <a:noFill/>
          <a:ln>
            <a:solidFill>
              <a:schemeClr val="tx1"/>
            </a:solidFill>
          </a:ln>
        </p:spPr>
        <p:txBody>
          <a:bodyPr wrap="square" rtlCol="0">
            <a:noAutofit/>
          </a:bodyPr>
          <a:lstStyle/>
          <a:p>
            <a:pPr algn="ctr"/>
            <a:r>
              <a:rPr lang="ja-JP" altLang="en-US" sz="1200" dirty="0" smtClean="0"/>
              <a:t>ロボットアーム</a:t>
            </a:r>
            <a:endParaRPr kumimoji="1" lang="ja-JP" altLang="en-US" sz="1200" dirty="0"/>
          </a:p>
        </p:txBody>
      </p:sp>
      <p:sp>
        <p:nvSpPr>
          <p:cNvPr id="16" name="テキスト ボックス 15"/>
          <p:cNvSpPr txBox="1"/>
          <p:nvPr/>
        </p:nvSpPr>
        <p:spPr>
          <a:xfrm>
            <a:off x="4932040" y="2780928"/>
            <a:ext cx="1512168" cy="288032"/>
          </a:xfrm>
          <a:prstGeom prst="rect">
            <a:avLst/>
          </a:prstGeom>
          <a:noFill/>
          <a:ln>
            <a:solidFill>
              <a:schemeClr val="tx1"/>
            </a:solidFill>
          </a:ln>
        </p:spPr>
        <p:txBody>
          <a:bodyPr wrap="square" rtlCol="0">
            <a:noAutofit/>
          </a:bodyPr>
          <a:lstStyle/>
          <a:p>
            <a:pPr algn="ctr"/>
            <a:r>
              <a:rPr lang="ja-JP" altLang="en-US" sz="1200" dirty="0" smtClean="0">
                <a:hlinkClick r:id="rId5"/>
              </a:rPr>
              <a:t>￥</a:t>
            </a:r>
            <a:r>
              <a:rPr lang="en-US" altLang="ja-JP" sz="1200" dirty="0" smtClean="0">
                <a:hlinkClick r:id="rId5"/>
              </a:rPr>
              <a:t>7,500</a:t>
            </a:r>
            <a:endParaRPr kumimoji="1" lang="ja-JP" altLang="en-US" sz="1200" dirty="0"/>
          </a:p>
        </p:txBody>
      </p:sp>
      <p:sp>
        <p:nvSpPr>
          <p:cNvPr id="17" name="テキスト ボックス 16"/>
          <p:cNvSpPr txBox="1"/>
          <p:nvPr/>
        </p:nvSpPr>
        <p:spPr>
          <a:xfrm>
            <a:off x="1907704" y="2780928"/>
            <a:ext cx="1512168" cy="288032"/>
          </a:xfrm>
          <a:prstGeom prst="rect">
            <a:avLst/>
          </a:prstGeom>
          <a:noFill/>
          <a:ln>
            <a:solidFill>
              <a:schemeClr val="tx1"/>
            </a:solidFill>
          </a:ln>
        </p:spPr>
        <p:txBody>
          <a:bodyPr wrap="square" rtlCol="0">
            <a:noAutofit/>
          </a:bodyPr>
          <a:lstStyle/>
          <a:p>
            <a:pPr algn="ctr"/>
            <a:r>
              <a:rPr lang="ja-JP" altLang="en-US" sz="1200" dirty="0" smtClean="0">
                <a:hlinkClick r:id="rId6"/>
              </a:rPr>
              <a:t>￥</a:t>
            </a:r>
            <a:r>
              <a:rPr lang="en-US" altLang="ja-JP" sz="1200" dirty="0" smtClean="0">
                <a:hlinkClick r:id="rId6"/>
              </a:rPr>
              <a:t>13,316</a:t>
            </a:r>
            <a:endParaRPr kumimoji="1" lang="ja-JP" altLang="en-US" sz="1200" dirty="0"/>
          </a:p>
        </p:txBody>
      </p:sp>
      <p:sp>
        <p:nvSpPr>
          <p:cNvPr id="25" name="テキスト ボックス 24"/>
          <p:cNvSpPr txBox="1"/>
          <p:nvPr/>
        </p:nvSpPr>
        <p:spPr>
          <a:xfrm>
            <a:off x="3419872" y="2780928"/>
            <a:ext cx="1512168" cy="288032"/>
          </a:xfrm>
          <a:prstGeom prst="rect">
            <a:avLst/>
          </a:prstGeom>
          <a:noFill/>
          <a:ln>
            <a:solidFill>
              <a:schemeClr val="tx1"/>
            </a:solidFill>
          </a:ln>
        </p:spPr>
        <p:txBody>
          <a:bodyPr wrap="square" rtlCol="0">
            <a:noAutofit/>
          </a:bodyPr>
          <a:lstStyle/>
          <a:p>
            <a:pPr algn="ctr"/>
            <a:r>
              <a:rPr lang="ja-JP" altLang="en-US" sz="1200" dirty="0" smtClean="0">
                <a:hlinkClick r:id="rId7"/>
              </a:rPr>
              <a:t>￥</a:t>
            </a:r>
            <a:r>
              <a:rPr lang="en-US" altLang="ja-JP" sz="1200" dirty="0" smtClean="0">
                <a:hlinkClick r:id="rId7"/>
              </a:rPr>
              <a:t>4,320</a:t>
            </a:r>
            <a:endParaRPr lang="ja-JP" altLang="en-US" sz="1200" dirty="0"/>
          </a:p>
        </p:txBody>
      </p:sp>
      <p:sp>
        <p:nvSpPr>
          <p:cNvPr id="26" name="テキスト ボックス 25"/>
          <p:cNvSpPr txBox="1"/>
          <p:nvPr/>
        </p:nvSpPr>
        <p:spPr>
          <a:xfrm>
            <a:off x="3419872" y="1628800"/>
            <a:ext cx="1512168" cy="1152128"/>
          </a:xfrm>
          <a:prstGeom prst="rect">
            <a:avLst/>
          </a:prstGeom>
          <a:noFill/>
          <a:ln>
            <a:solidFill>
              <a:schemeClr val="tx1"/>
            </a:solidFill>
          </a:ln>
        </p:spPr>
        <p:txBody>
          <a:bodyPr wrap="square" rtlCol="0">
            <a:noAutofit/>
          </a:bodyPr>
          <a:lstStyle/>
          <a:p>
            <a:pPr algn="ctr"/>
            <a:r>
              <a:rPr kumimoji="1" lang="en-US" altLang="ja-JP" sz="1200" dirty="0" err="1" smtClean="0"/>
              <a:t>Arduino</a:t>
            </a:r>
            <a:endParaRPr kumimoji="1" lang="ja-JP" altLang="en-US" sz="1200" dirty="0"/>
          </a:p>
        </p:txBody>
      </p:sp>
      <p:sp>
        <p:nvSpPr>
          <p:cNvPr id="28" name="テキスト ボックス 27"/>
          <p:cNvSpPr txBox="1"/>
          <p:nvPr/>
        </p:nvSpPr>
        <p:spPr>
          <a:xfrm>
            <a:off x="755576" y="764704"/>
            <a:ext cx="1152128" cy="864096"/>
          </a:xfrm>
          <a:prstGeom prst="rect">
            <a:avLst/>
          </a:prstGeom>
          <a:noFill/>
          <a:ln>
            <a:solidFill>
              <a:schemeClr val="tx1"/>
            </a:solidFill>
          </a:ln>
        </p:spPr>
        <p:txBody>
          <a:bodyPr wrap="square" rtlCol="0">
            <a:noAutofit/>
          </a:bodyPr>
          <a:lstStyle/>
          <a:p>
            <a:pPr algn="ctr"/>
            <a:r>
              <a:rPr lang="ja-JP" altLang="en-US" sz="1100" dirty="0" smtClean="0"/>
              <a:t>何ができるか</a:t>
            </a:r>
            <a:endParaRPr lang="ja-JP" altLang="en-US" sz="1100" dirty="0"/>
          </a:p>
        </p:txBody>
      </p:sp>
      <p:sp>
        <p:nvSpPr>
          <p:cNvPr id="29" name="テキスト ボックス 28"/>
          <p:cNvSpPr txBox="1"/>
          <p:nvPr/>
        </p:nvSpPr>
        <p:spPr>
          <a:xfrm>
            <a:off x="3419872" y="764704"/>
            <a:ext cx="1512168" cy="864096"/>
          </a:xfrm>
          <a:prstGeom prst="rect">
            <a:avLst/>
          </a:prstGeom>
          <a:noFill/>
          <a:ln>
            <a:solidFill>
              <a:schemeClr val="tx1"/>
            </a:solidFill>
          </a:ln>
        </p:spPr>
        <p:txBody>
          <a:bodyPr wrap="square" rtlCol="0">
            <a:noAutofit/>
          </a:bodyPr>
          <a:lstStyle/>
          <a:p>
            <a:r>
              <a:rPr lang="ja-JP" altLang="en-US" sz="1100" dirty="0" smtClean="0"/>
              <a:t>ロボットの制御</a:t>
            </a:r>
            <a:endParaRPr lang="ja-JP" altLang="en-US" sz="1100" dirty="0"/>
          </a:p>
        </p:txBody>
      </p:sp>
      <p:sp>
        <p:nvSpPr>
          <p:cNvPr id="31" name="テキスト ボックス 30"/>
          <p:cNvSpPr txBox="1"/>
          <p:nvPr/>
        </p:nvSpPr>
        <p:spPr>
          <a:xfrm>
            <a:off x="1907704" y="764704"/>
            <a:ext cx="1512168" cy="864096"/>
          </a:xfrm>
          <a:prstGeom prst="rect">
            <a:avLst/>
          </a:prstGeom>
          <a:noFill/>
          <a:ln>
            <a:solidFill>
              <a:schemeClr val="tx1"/>
            </a:solidFill>
          </a:ln>
        </p:spPr>
        <p:txBody>
          <a:bodyPr wrap="square" rtlCol="0">
            <a:noAutofit/>
          </a:bodyPr>
          <a:lstStyle/>
          <a:p>
            <a:r>
              <a:rPr lang="ja-JP" altLang="en-US" sz="1100" dirty="0" smtClean="0"/>
              <a:t>移動する</a:t>
            </a:r>
            <a:endParaRPr lang="en-US" altLang="ja-JP" sz="1100" dirty="0" smtClean="0"/>
          </a:p>
          <a:p>
            <a:r>
              <a:rPr lang="en-US" altLang="ja-JP" sz="1100" dirty="0" smtClean="0"/>
              <a:t>(</a:t>
            </a:r>
            <a:r>
              <a:rPr lang="ja-JP" altLang="en-US" sz="1100" dirty="0" smtClean="0"/>
              <a:t>直進、転回、追従</a:t>
            </a:r>
            <a:r>
              <a:rPr lang="en-US" altLang="ja-JP" sz="1100" dirty="0" smtClean="0"/>
              <a:t>)</a:t>
            </a:r>
            <a:endParaRPr lang="ja-JP" altLang="en-US" sz="1100" dirty="0"/>
          </a:p>
        </p:txBody>
      </p:sp>
      <p:pic>
        <p:nvPicPr>
          <p:cNvPr id="1036" name="Picture 12" descr="https://images-na.ssl-images-amazon.com/images/I/61OJe%2B4NcZL._SL1000_.jpg"/>
          <p:cNvPicPr>
            <a:picLocks noChangeAspect="1" noChangeArrowheads="1"/>
          </p:cNvPicPr>
          <p:nvPr/>
        </p:nvPicPr>
        <p:blipFill>
          <a:blip r:embed="rId8" cstate="print"/>
          <a:srcRect/>
          <a:stretch>
            <a:fillRect/>
          </a:stretch>
        </p:blipFill>
        <p:spPr bwMode="auto">
          <a:xfrm>
            <a:off x="6804248" y="1916832"/>
            <a:ext cx="792088" cy="792088"/>
          </a:xfrm>
          <a:prstGeom prst="rect">
            <a:avLst/>
          </a:prstGeom>
          <a:noFill/>
        </p:spPr>
      </p:pic>
      <p:sp>
        <p:nvSpPr>
          <p:cNvPr id="35" name="テキスト ボックス 34"/>
          <p:cNvSpPr txBox="1"/>
          <p:nvPr/>
        </p:nvSpPr>
        <p:spPr>
          <a:xfrm>
            <a:off x="6444208" y="2780928"/>
            <a:ext cx="1512168" cy="288032"/>
          </a:xfrm>
          <a:prstGeom prst="rect">
            <a:avLst/>
          </a:prstGeom>
          <a:noFill/>
          <a:ln>
            <a:solidFill>
              <a:schemeClr val="tx1"/>
            </a:solidFill>
          </a:ln>
        </p:spPr>
        <p:txBody>
          <a:bodyPr wrap="square" rtlCol="0">
            <a:noAutofit/>
          </a:bodyPr>
          <a:lstStyle/>
          <a:p>
            <a:pPr algn="ctr"/>
            <a:r>
              <a:rPr lang="ja-JP" altLang="en-US" sz="1200" dirty="0" smtClean="0">
                <a:hlinkClick r:id="rId9"/>
              </a:rPr>
              <a:t>￥</a:t>
            </a:r>
            <a:r>
              <a:rPr lang="en-US" altLang="ja-JP" sz="1200" dirty="0" smtClean="0">
                <a:hlinkClick r:id="rId9"/>
              </a:rPr>
              <a:t>47,800</a:t>
            </a:r>
            <a:endParaRPr lang="ja-JP" altLang="en-US" sz="1200" dirty="0"/>
          </a:p>
        </p:txBody>
      </p:sp>
      <p:sp>
        <p:nvSpPr>
          <p:cNvPr id="37" name="テキスト ボックス 36"/>
          <p:cNvSpPr txBox="1"/>
          <p:nvPr/>
        </p:nvSpPr>
        <p:spPr>
          <a:xfrm>
            <a:off x="6444208" y="1628800"/>
            <a:ext cx="1512168" cy="1152128"/>
          </a:xfrm>
          <a:prstGeom prst="rect">
            <a:avLst/>
          </a:prstGeom>
          <a:noFill/>
          <a:ln>
            <a:solidFill>
              <a:schemeClr val="tx1"/>
            </a:solidFill>
          </a:ln>
        </p:spPr>
        <p:txBody>
          <a:bodyPr wrap="square" rtlCol="0">
            <a:noAutofit/>
          </a:bodyPr>
          <a:lstStyle/>
          <a:p>
            <a:r>
              <a:rPr lang="en-US" altLang="ja-JP" sz="1200" dirty="0" smtClean="0"/>
              <a:t>3D</a:t>
            </a:r>
            <a:r>
              <a:rPr lang="ja-JP" altLang="en-US" sz="1200" dirty="0" smtClean="0"/>
              <a:t>プリンター 本体</a:t>
            </a:r>
            <a:endParaRPr lang="ja-JP" altLang="en-US" sz="1200" dirty="0"/>
          </a:p>
        </p:txBody>
      </p:sp>
      <p:sp>
        <p:nvSpPr>
          <p:cNvPr id="36" name="正方形/長方形 35"/>
          <p:cNvSpPr/>
          <p:nvPr/>
        </p:nvSpPr>
        <p:spPr>
          <a:xfrm>
            <a:off x="251520" y="260648"/>
            <a:ext cx="1165768" cy="369332"/>
          </a:xfrm>
          <a:prstGeom prst="rect">
            <a:avLst/>
          </a:prstGeom>
        </p:spPr>
        <p:txBody>
          <a:bodyPr wrap="none">
            <a:spAutoFit/>
          </a:bodyPr>
          <a:lstStyle/>
          <a:p>
            <a:r>
              <a:rPr lang="en-US" altLang="ja-JP" dirty="0" err="1" smtClean="0"/>
              <a:t>Arduino</a:t>
            </a:r>
            <a:r>
              <a:rPr lang="ja-JP" altLang="en-US" dirty="0" smtClean="0"/>
              <a:t>系</a:t>
            </a:r>
            <a:endParaRPr lang="ja-JP" altLang="en-US" dirty="0"/>
          </a:p>
        </p:txBody>
      </p:sp>
      <p:sp>
        <p:nvSpPr>
          <p:cNvPr id="41" name="テキスト ボックス 40"/>
          <p:cNvSpPr txBox="1"/>
          <p:nvPr/>
        </p:nvSpPr>
        <p:spPr>
          <a:xfrm>
            <a:off x="4932040" y="764704"/>
            <a:ext cx="1512168" cy="864096"/>
          </a:xfrm>
          <a:prstGeom prst="rect">
            <a:avLst/>
          </a:prstGeom>
          <a:noFill/>
          <a:ln>
            <a:solidFill>
              <a:schemeClr val="tx1"/>
            </a:solidFill>
          </a:ln>
        </p:spPr>
        <p:txBody>
          <a:bodyPr wrap="square" rtlCol="0">
            <a:noAutofit/>
          </a:bodyPr>
          <a:lstStyle/>
          <a:p>
            <a:r>
              <a:rPr lang="ja-JP" altLang="en-US" sz="1100" dirty="0" smtClean="0"/>
              <a:t>つかむ、移動する、放す</a:t>
            </a:r>
            <a:endParaRPr lang="ja-JP" altLang="en-US" sz="1100" dirty="0"/>
          </a:p>
        </p:txBody>
      </p:sp>
      <p:sp>
        <p:nvSpPr>
          <p:cNvPr id="42" name="テキスト ボックス 41"/>
          <p:cNvSpPr txBox="1"/>
          <p:nvPr/>
        </p:nvSpPr>
        <p:spPr>
          <a:xfrm>
            <a:off x="6444208" y="764704"/>
            <a:ext cx="1512168" cy="864096"/>
          </a:xfrm>
          <a:prstGeom prst="rect">
            <a:avLst/>
          </a:prstGeom>
          <a:noFill/>
          <a:ln>
            <a:solidFill>
              <a:schemeClr val="tx1"/>
            </a:solidFill>
          </a:ln>
        </p:spPr>
        <p:txBody>
          <a:bodyPr wrap="square" rtlCol="0">
            <a:noAutofit/>
          </a:bodyPr>
          <a:lstStyle/>
          <a:p>
            <a:r>
              <a:rPr lang="ja-JP" altLang="en-US" sz="1100" dirty="0" smtClean="0"/>
              <a:t>物体をプリントする</a:t>
            </a:r>
            <a:endParaRPr lang="ja-JP" altLang="en-US" sz="1100" dirty="0"/>
          </a:p>
        </p:txBody>
      </p:sp>
      <p:pic>
        <p:nvPicPr>
          <p:cNvPr id="1027" name="Picture 3" descr="https://images-na.ssl-images-amazon.com/images/I/71YE1uCIv8L._SL1000_.jpg"/>
          <p:cNvPicPr>
            <a:picLocks noChangeAspect="1" noChangeArrowheads="1"/>
          </p:cNvPicPr>
          <p:nvPr/>
        </p:nvPicPr>
        <p:blipFill>
          <a:blip r:embed="rId10" cstate="print"/>
          <a:srcRect/>
          <a:stretch>
            <a:fillRect/>
          </a:stretch>
        </p:blipFill>
        <p:spPr bwMode="auto">
          <a:xfrm>
            <a:off x="2123728" y="3573016"/>
            <a:ext cx="2520280" cy="2520280"/>
          </a:xfrm>
          <a:prstGeom prst="rect">
            <a:avLst/>
          </a:prstGeom>
          <a:noFill/>
        </p:spPr>
      </p:pic>
      <p:sp>
        <p:nvSpPr>
          <p:cNvPr id="44" name="テキスト ボックス 43"/>
          <p:cNvSpPr txBox="1"/>
          <p:nvPr/>
        </p:nvSpPr>
        <p:spPr>
          <a:xfrm>
            <a:off x="1907704" y="6093296"/>
            <a:ext cx="3024336" cy="288032"/>
          </a:xfrm>
          <a:prstGeom prst="rect">
            <a:avLst/>
          </a:prstGeom>
          <a:noFill/>
          <a:ln>
            <a:solidFill>
              <a:schemeClr val="tx1"/>
            </a:solidFill>
          </a:ln>
        </p:spPr>
        <p:txBody>
          <a:bodyPr wrap="square" rtlCol="0">
            <a:noAutofit/>
          </a:bodyPr>
          <a:lstStyle/>
          <a:p>
            <a:pPr algn="ctr"/>
            <a:r>
              <a:rPr lang="ja-JP" altLang="en-US" sz="1200" dirty="0" smtClean="0">
                <a:hlinkClick r:id="rId11"/>
              </a:rPr>
              <a:t>￥</a:t>
            </a:r>
            <a:r>
              <a:rPr lang="en-US" altLang="ja-JP" sz="1200" dirty="0" smtClean="0">
                <a:hlinkClick r:id="rId11"/>
              </a:rPr>
              <a:t>2,244</a:t>
            </a:r>
            <a:endParaRPr lang="ja-JP" altLang="en-US" sz="1200" dirty="0"/>
          </a:p>
        </p:txBody>
      </p:sp>
      <p:sp>
        <p:nvSpPr>
          <p:cNvPr id="45" name="テキスト ボックス 44"/>
          <p:cNvSpPr txBox="1"/>
          <p:nvPr/>
        </p:nvSpPr>
        <p:spPr>
          <a:xfrm>
            <a:off x="1907704" y="3356992"/>
            <a:ext cx="3024336" cy="2736304"/>
          </a:xfrm>
          <a:prstGeom prst="rect">
            <a:avLst/>
          </a:prstGeom>
          <a:noFill/>
          <a:ln>
            <a:solidFill>
              <a:schemeClr val="tx1"/>
            </a:solidFill>
          </a:ln>
        </p:spPr>
        <p:txBody>
          <a:bodyPr wrap="square" rtlCol="0">
            <a:noAutofit/>
          </a:bodyPr>
          <a:lstStyle/>
          <a:p>
            <a:r>
              <a:rPr lang="en-US" altLang="ja-JP" sz="1200" dirty="0" err="1" smtClean="0"/>
              <a:t>Kuman</a:t>
            </a:r>
            <a:r>
              <a:rPr lang="en-US" altLang="ja-JP" sz="1200" dirty="0" smtClean="0"/>
              <a:t> 20</a:t>
            </a:r>
            <a:r>
              <a:rPr lang="ja-JP" altLang="en-US" sz="1200" dirty="0" smtClean="0"/>
              <a:t>個 </a:t>
            </a:r>
            <a:r>
              <a:rPr lang="en-US" altLang="ja-JP" sz="1200" dirty="0" err="1" smtClean="0"/>
              <a:t>Arduino</a:t>
            </a:r>
            <a:r>
              <a:rPr lang="ja-JP" altLang="en-US" sz="1200" dirty="0" smtClean="0"/>
              <a:t>用センサー </a:t>
            </a:r>
            <a:r>
              <a:rPr lang="en-US" altLang="ja-JP" sz="1200" dirty="0" smtClean="0"/>
              <a:t>DIY </a:t>
            </a:r>
            <a:r>
              <a:rPr lang="ja-JP" altLang="en-US" sz="1200" dirty="0" smtClean="0"/>
              <a:t>キット</a:t>
            </a:r>
            <a:endParaRPr lang="ja-JP" altLang="en-US" sz="1200" dirty="0"/>
          </a:p>
        </p:txBody>
      </p:sp>
      <p:sp>
        <p:nvSpPr>
          <p:cNvPr id="46" name="正方形/長方形 45"/>
          <p:cNvSpPr/>
          <p:nvPr/>
        </p:nvSpPr>
        <p:spPr>
          <a:xfrm>
            <a:off x="5220072" y="3356992"/>
            <a:ext cx="2952328" cy="2677656"/>
          </a:xfrm>
          <a:prstGeom prst="rect">
            <a:avLst/>
          </a:prstGeom>
        </p:spPr>
        <p:txBody>
          <a:bodyPr wrap="square">
            <a:spAutoFit/>
          </a:bodyPr>
          <a:lstStyle/>
          <a:p>
            <a:r>
              <a:rPr lang="en-US" altLang="ja-JP" sz="1200" dirty="0" smtClean="0"/>
              <a:t>DHT</a:t>
            </a:r>
            <a:r>
              <a:rPr lang="ja-JP" altLang="en-US" sz="1200" dirty="0" smtClean="0"/>
              <a:t>温湿度センサーモジュール*</a:t>
            </a:r>
            <a:r>
              <a:rPr lang="en-US" altLang="ja-JP" sz="1200" dirty="0" smtClean="0"/>
              <a:t>1</a:t>
            </a:r>
            <a:r>
              <a:rPr lang="ja-JP" altLang="en-US" sz="1200" dirty="0" smtClean="0"/>
              <a:t/>
            </a:r>
            <a:br>
              <a:rPr lang="ja-JP" altLang="en-US" sz="1200" dirty="0" smtClean="0"/>
            </a:br>
            <a:r>
              <a:rPr lang="en-US" altLang="ja-JP" sz="1200" dirty="0" smtClean="0"/>
              <a:t>HC-SR501</a:t>
            </a:r>
            <a:r>
              <a:rPr lang="ja-JP" altLang="en-US" sz="1200" dirty="0" smtClean="0"/>
              <a:t>赤外線人体感応モジュール*</a:t>
            </a:r>
            <a:r>
              <a:rPr lang="en-US" altLang="ja-JP" sz="1200" dirty="0" smtClean="0"/>
              <a:t>1</a:t>
            </a:r>
            <a:r>
              <a:rPr lang="ja-JP" altLang="en-US" sz="1200" dirty="0" smtClean="0"/>
              <a:t/>
            </a:r>
            <a:br>
              <a:rPr lang="ja-JP" altLang="en-US" sz="1200" dirty="0" smtClean="0"/>
            </a:br>
            <a:r>
              <a:rPr lang="en-US" altLang="ja-JP" sz="1200" dirty="0" smtClean="0"/>
              <a:t>DS1302</a:t>
            </a:r>
            <a:r>
              <a:rPr lang="ja-JP" altLang="en-US" sz="1200" dirty="0" smtClean="0"/>
              <a:t>実時間クロックモジュール *</a:t>
            </a:r>
            <a:r>
              <a:rPr lang="en-US" altLang="ja-JP" sz="1200" dirty="0" smtClean="0"/>
              <a:t>1</a:t>
            </a:r>
            <a:r>
              <a:rPr lang="ja-JP" altLang="en-US" sz="1200" dirty="0" smtClean="0"/>
              <a:t/>
            </a:r>
            <a:br>
              <a:rPr lang="ja-JP" altLang="en-US" sz="1200" dirty="0" smtClean="0"/>
            </a:br>
            <a:r>
              <a:rPr lang="ja-JP" altLang="en-US" sz="1200" dirty="0" smtClean="0"/>
              <a:t>音センサモジュール*</a:t>
            </a:r>
            <a:r>
              <a:rPr lang="en-US" altLang="ja-JP" sz="1200" dirty="0" smtClean="0"/>
              <a:t>1</a:t>
            </a:r>
            <a:r>
              <a:rPr lang="ja-JP" altLang="en-US" sz="1200" dirty="0" smtClean="0"/>
              <a:t/>
            </a:r>
            <a:br>
              <a:rPr lang="ja-JP" altLang="en-US" sz="1200" dirty="0" smtClean="0"/>
            </a:br>
            <a:r>
              <a:rPr lang="en-US" altLang="ja-JP" sz="1200" dirty="0" smtClean="0"/>
              <a:t>HC-SR04</a:t>
            </a:r>
            <a:r>
              <a:rPr lang="ja-JP" altLang="en-US" sz="1200" dirty="0" smtClean="0"/>
              <a:t>超音波センサモジュール*</a:t>
            </a:r>
            <a:r>
              <a:rPr lang="en-US" altLang="ja-JP" sz="1200" dirty="0" smtClean="0"/>
              <a:t>1</a:t>
            </a:r>
            <a:r>
              <a:rPr lang="ja-JP" altLang="en-US" sz="1200" dirty="0" smtClean="0"/>
              <a:t/>
            </a:r>
            <a:br>
              <a:rPr lang="ja-JP" altLang="en-US" sz="1200" dirty="0" smtClean="0"/>
            </a:br>
            <a:r>
              <a:rPr lang="ja-JP" altLang="en-US" sz="1200" dirty="0" smtClean="0"/>
              <a:t>炎のセンサモジュール*</a:t>
            </a:r>
            <a:r>
              <a:rPr lang="en-US" altLang="ja-JP" sz="1200" dirty="0" smtClean="0"/>
              <a:t>1</a:t>
            </a:r>
            <a:r>
              <a:rPr lang="ja-JP" altLang="en-US" sz="1200" dirty="0" smtClean="0"/>
              <a:t/>
            </a:r>
            <a:br>
              <a:rPr lang="ja-JP" altLang="en-US" sz="1200" dirty="0" smtClean="0"/>
            </a:br>
            <a:r>
              <a:rPr lang="en-US" altLang="ja-JP" sz="1200" dirty="0" smtClean="0"/>
              <a:t>ky-008</a:t>
            </a:r>
            <a:r>
              <a:rPr lang="ja-JP" altLang="en-US" sz="1200" dirty="0" smtClean="0"/>
              <a:t>光ヘッドセンサモジュール*</a:t>
            </a:r>
            <a:r>
              <a:rPr lang="en-US" altLang="ja-JP" sz="1200" dirty="0" smtClean="0"/>
              <a:t>1</a:t>
            </a:r>
            <a:r>
              <a:rPr lang="ja-JP" altLang="en-US" sz="1200" dirty="0" smtClean="0"/>
              <a:t/>
            </a:r>
            <a:br>
              <a:rPr lang="ja-JP" altLang="en-US" sz="1200" dirty="0" smtClean="0"/>
            </a:br>
            <a:r>
              <a:rPr lang="ja-JP" altLang="en-US" sz="1200" dirty="0" smtClean="0"/>
              <a:t>光抵抗センサーモジュール*</a:t>
            </a:r>
            <a:r>
              <a:rPr lang="en-US" altLang="ja-JP" sz="1200" dirty="0" smtClean="0"/>
              <a:t>1</a:t>
            </a:r>
            <a:r>
              <a:rPr lang="ja-JP" altLang="en-US" sz="1200" dirty="0" smtClean="0"/>
              <a:t/>
            </a:r>
            <a:br>
              <a:rPr lang="ja-JP" altLang="en-US" sz="1200" dirty="0" smtClean="0"/>
            </a:br>
            <a:r>
              <a:rPr lang="en-US" altLang="ja-JP" sz="1200" dirty="0" smtClean="0"/>
              <a:t>yl-69</a:t>
            </a:r>
            <a:r>
              <a:rPr lang="ja-JP" altLang="en-US" sz="1200" dirty="0" smtClean="0"/>
              <a:t>土壌水分センサーモジュール*</a:t>
            </a:r>
            <a:r>
              <a:rPr lang="en-US" altLang="ja-JP" sz="1200" dirty="0" smtClean="0"/>
              <a:t>1</a:t>
            </a:r>
            <a:r>
              <a:rPr lang="ja-JP" altLang="en-US" sz="1200" dirty="0" smtClean="0"/>
              <a:t/>
            </a:r>
            <a:br>
              <a:rPr lang="ja-JP" altLang="en-US" sz="1200" dirty="0" smtClean="0"/>
            </a:br>
            <a:r>
              <a:rPr lang="ja-JP" altLang="en-US" sz="1200" dirty="0" smtClean="0"/>
              <a:t>避ける障センサー*</a:t>
            </a:r>
            <a:r>
              <a:rPr lang="en-US" altLang="ja-JP" sz="1200" dirty="0" smtClean="0"/>
              <a:t>1</a:t>
            </a:r>
            <a:r>
              <a:rPr lang="ja-JP" altLang="en-US" sz="1200" dirty="0" smtClean="0"/>
              <a:t/>
            </a:r>
            <a:br>
              <a:rPr lang="ja-JP" altLang="en-US" sz="1200" dirty="0" smtClean="0"/>
            </a:br>
            <a:r>
              <a:rPr lang="ja-JP" altLang="en-US" sz="1200" dirty="0" smtClean="0"/>
              <a:t>振動センサモジュール*</a:t>
            </a:r>
            <a:r>
              <a:rPr lang="en-US" altLang="ja-JP" sz="1200" dirty="0" smtClean="0"/>
              <a:t>1</a:t>
            </a:r>
            <a:r>
              <a:rPr lang="ja-JP" altLang="en-US" sz="1200" dirty="0" smtClean="0"/>
              <a:t/>
            </a:r>
            <a:br>
              <a:rPr lang="ja-JP" altLang="en-US" sz="1200" dirty="0" smtClean="0"/>
            </a:br>
            <a:r>
              <a:rPr lang="en-US" altLang="ja-JP" sz="1200" dirty="0" smtClean="0"/>
              <a:t>MQ-2</a:t>
            </a:r>
            <a:r>
              <a:rPr lang="ja-JP" altLang="en-US" sz="1200" dirty="0" smtClean="0"/>
              <a:t>ガスセンサモジュール*</a:t>
            </a:r>
            <a:r>
              <a:rPr lang="en-US" altLang="ja-JP" sz="1200" dirty="0" smtClean="0"/>
              <a:t>1</a:t>
            </a:r>
            <a:r>
              <a:rPr lang="ja-JP" altLang="en-US" sz="1200" dirty="0" smtClean="0"/>
              <a:t/>
            </a:r>
            <a:br>
              <a:rPr lang="ja-JP" altLang="en-US" sz="1200" dirty="0" smtClean="0"/>
            </a:br>
            <a:r>
              <a:rPr lang="en-US" altLang="ja-JP" sz="1200" dirty="0" smtClean="0"/>
              <a:t>315M</a:t>
            </a:r>
            <a:r>
              <a:rPr lang="ja-JP" altLang="en-US" sz="1200" dirty="0" smtClean="0"/>
              <a:t>超再生モジュール*</a:t>
            </a:r>
            <a:r>
              <a:rPr lang="en-US" altLang="ja-JP" sz="1200" dirty="0" smtClean="0"/>
              <a:t>1</a:t>
            </a:r>
            <a:r>
              <a:rPr lang="ja-JP" altLang="en-US" sz="1200" dirty="0" smtClean="0"/>
              <a:t/>
            </a:r>
            <a:br>
              <a:rPr lang="ja-JP" altLang="en-US" sz="1200" dirty="0" smtClean="0"/>
            </a:br>
            <a:r>
              <a:rPr lang="ja-JP" altLang="en-US" sz="1200" dirty="0" smtClean="0"/>
              <a:t>チルトセンサモジュール*</a:t>
            </a:r>
            <a:r>
              <a:rPr lang="en-US" altLang="ja-JP" sz="1200" dirty="0" smtClean="0"/>
              <a:t>1</a:t>
            </a:r>
            <a:endParaRPr lang="ja-JP" alt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s://images-na.ssl-images-amazon.com/images/I/61Oulivt9oL._SL1000_.jpg"/>
          <p:cNvPicPr>
            <a:picLocks noChangeAspect="1" noChangeArrowheads="1"/>
          </p:cNvPicPr>
          <p:nvPr/>
        </p:nvPicPr>
        <p:blipFill>
          <a:blip r:embed="rId2" cstate="print"/>
          <a:srcRect/>
          <a:stretch>
            <a:fillRect/>
          </a:stretch>
        </p:blipFill>
        <p:spPr bwMode="auto">
          <a:xfrm>
            <a:off x="2267744" y="1844824"/>
            <a:ext cx="936104" cy="936104"/>
          </a:xfrm>
          <a:prstGeom prst="rect">
            <a:avLst/>
          </a:prstGeom>
          <a:noFill/>
        </p:spPr>
      </p:pic>
      <p:sp>
        <p:nvSpPr>
          <p:cNvPr id="5" name="テキスト ボックス 4"/>
          <p:cNvSpPr txBox="1"/>
          <p:nvPr/>
        </p:nvSpPr>
        <p:spPr>
          <a:xfrm>
            <a:off x="1907704" y="1628800"/>
            <a:ext cx="1512168" cy="1152128"/>
          </a:xfrm>
          <a:prstGeom prst="rect">
            <a:avLst/>
          </a:prstGeom>
          <a:noFill/>
          <a:ln>
            <a:solidFill>
              <a:schemeClr val="tx1"/>
            </a:solidFill>
          </a:ln>
        </p:spPr>
        <p:txBody>
          <a:bodyPr wrap="square" rtlCol="0">
            <a:noAutofit/>
          </a:bodyPr>
          <a:lstStyle/>
          <a:p>
            <a:r>
              <a:rPr lang="en-US" altLang="ja-JP" sz="1200" dirty="0" err="1" smtClean="0"/>
              <a:t>Elegoo</a:t>
            </a:r>
            <a:r>
              <a:rPr lang="en-US" altLang="ja-JP" sz="1200" dirty="0" smtClean="0"/>
              <a:t> UNO</a:t>
            </a:r>
            <a:r>
              <a:rPr lang="ja-JP" altLang="en-US" sz="1200" dirty="0" smtClean="0"/>
              <a:t>スマートロボットカー</a:t>
            </a:r>
            <a:r>
              <a:rPr lang="en-US" altLang="ja-JP" sz="1200" dirty="0" smtClean="0"/>
              <a:t>V3.0 </a:t>
            </a:r>
            <a:endParaRPr lang="en-US" altLang="ja-JP" sz="1200" dirty="0"/>
          </a:p>
        </p:txBody>
      </p:sp>
      <p:sp>
        <p:nvSpPr>
          <p:cNvPr id="6" name="テキスト ボックス 5"/>
          <p:cNvSpPr txBox="1"/>
          <p:nvPr/>
        </p:nvSpPr>
        <p:spPr>
          <a:xfrm>
            <a:off x="1907704" y="2780928"/>
            <a:ext cx="1512168" cy="360040"/>
          </a:xfrm>
          <a:prstGeom prst="rect">
            <a:avLst/>
          </a:prstGeom>
          <a:noFill/>
          <a:ln>
            <a:solidFill>
              <a:schemeClr val="tx1"/>
            </a:solidFill>
          </a:ln>
        </p:spPr>
        <p:txBody>
          <a:bodyPr wrap="square" rtlCol="0">
            <a:noAutofit/>
          </a:bodyPr>
          <a:lstStyle/>
          <a:p>
            <a:pPr algn="ctr"/>
            <a:r>
              <a:rPr lang="ja-JP" altLang="en-US" sz="1200" dirty="0" smtClean="0">
                <a:hlinkClick r:id="rId3"/>
              </a:rPr>
              <a:t>￥</a:t>
            </a:r>
            <a:r>
              <a:rPr lang="en-US" altLang="ja-JP" sz="1200" dirty="0" smtClean="0">
                <a:hlinkClick r:id="rId3"/>
              </a:rPr>
              <a:t>8,150</a:t>
            </a:r>
            <a:endParaRPr lang="ja-JP" altLang="en-US" sz="1200" dirty="0"/>
          </a:p>
        </p:txBody>
      </p:sp>
      <p:sp>
        <p:nvSpPr>
          <p:cNvPr id="8" name="正方形/長方形 7"/>
          <p:cNvSpPr/>
          <p:nvPr/>
        </p:nvSpPr>
        <p:spPr>
          <a:xfrm>
            <a:off x="251520" y="260648"/>
            <a:ext cx="5290231" cy="369332"/>
          </a:xfrm>
          <a:prstGeom prst="rect">
            <a:avLst/>
          </a:prstGeom>
        </p:spPr>
        <p:txBody>
          <a:bodyPr wrap="none">
            <a:spAutoFit/>
          </a:bodyPr>
          <a:lstStyle/>
          <a:p>
            <a:r>
              <a:rPr lang="en-US" altLang="ja-JP" dirty="0" err="1" smtClean="0"/>
              <a:t>Elegoo</a:t>
            </a:r>
            <a:r>
              <a:rPr lang="ja-JP" altLang="en-US" dirty="0" smtClean="0"/>
              <a:t>系 </a:t>
            </a:r>
            <a:r>
              <a:rPr lang="en-US" altLang="ja-JP" dirty="0" smtClean="0"/>
              <a:t>(</a:t>
            </a:r>
            <a:r>
              <a:rPr lang="en-US" altLang="ja-JP" dirty="0" err="1" smtClean="0"/>
              <a:t>mBot</a:t>
            </a:r>
            <a:r>
              <a:rPr lang="ja-JP" altLang="en-US" dirty="0" smtClean="0"/>
              <a:t>より安いが、組み立てが難しいらしい</a:t>
            </a:r>
            <a:r>
              <a:rPr lang="en-US" altLang="ja-JP" dirty="0" smtClean="0"/>
              <a:t>)</a:t>
            </a:r>
            <a:endParaRPr lang="ja-JP" altLang="en-US" dirty="0"/>
          </a:p>
        </p:txBody>
      </p:sp>
      <p:sp>
        <p:nvSpPr>
          <p:cNvPr id="9" name="テキスト ボックス 8"/>
          <p:cNvSpPr txBox="1"/>
          <p:nvPr/>
        </p:nvSpPr>
        <p:spPr>
          <a:xfrm>
            <a:off x="755576" y="764704"/>
            <a:ext cx="1152128" cy="864096"/>
          </a:xfrm>
          <a:prstGeom prst="rect">
            <a:avLst/>
          </a:prstGeom>
          <a:noFill/>
          <a:ln>
            <a:solidFill>
              <a:schemeClr val="tx1"/>
            </a:solidFill>
          </a:ln>
        </p:spPr>
        <p:txBody>
          <a:bodyPr wrap="square" rtlCol="0">
            <a:noAutofit/>
          </a:bodyPr>
          <a:lstStyle/>
          <a:p>
            <a:pPr algn="ctr"/>
            <a:r>
              <a:rPr lang="ja-JP" altLang="en-US" sz="1100" dirty="0" smtClean="0"/>
              <a:t>何ができるか</a:t>
            </a:r>
            <a:endParaRPr lang="ja-JP" altLang="en-US" sz="1100" dirty="0"/>
          </a:p>
        </p:txBody>
      </p:sp>
      <p:sp>
        <p:nvSpPr>
          <p:cNvPr id="11" name="テキスト ボックス 10"/>
          <p:cNvSpPr txBox="1"/>
          <p:nvPr/>
        </p:nvSpPr>
        <p:spPr>
          <a:xfrm>
            <a:off x="1907704" y="764704"/>
            <a:ext cx="1512168" cy="864096"/>
          </a:xfrm>
          <a:prstGeom prst="rect">
            <a:avLst/>
          </a:prstGeom>
          <a:noFill/>
          <a:ln>
            <a:solidFill>
              <a:schemeClr val="tx1"/>
            </a:solidFill>
          </a:ln>
        </p:spPr>
        <p:txBody>
          <a:bodyPr wrap="square" rtlCol="0">
            <a:noAutofit/>
          </a:bodyPr>
          <a:lstStyle/>
          <a:p>
            <a:r>
              <a:rPr lang="ja-JP" altLang="en-US" sz="1100" dirty="0" smtClean="0"/>
              <a:t>移動する</a:t>
            </a:r>
            <a:endParaRPr lang="en-US" altLang="ja-JP" sz="1100" dirty="0" smtClean="0"/>
          </a:p>
          <a:p>
            <a:r>
              <a:rPr lang="en-US" altLang="ja-JP" sz="1100" dirty="0" smtClean="0"/>
              <a:t>(</a:t>
            </a:r>
            <a:r>
              <a:rPr lang="ja-JP" altLang="en-US" sz="1100" dirty="0" smtClean="0"/>
              <a:t>直進、転回、追従</a:t>
            </a:r>
            <a:r>
              <a:rPr lang="en-US" altLang="ja-JP" sz="1100" dirty="0" smtClean="0"/>
              <a:t>)</a:t>
            </a:r>
            <a:endParaRPr lang="ja-JP" altLang="en-US" sz="1100" dirty="0"/>
          </a:p>
        </p:txBody>
      </p:sp>
      <p:pic>
        <p:nvPicPr>
          <p:cNvPr id="16386" name="Picture 2" descr="https://images-na.ssl-images-amazon.com/images/I/916JW01x9FL._SL1500_.jpg"/>
          <p:cNvPicPr>
            <a:picLocks noChangeAspect="1" noChangeArrowheads="1"/>
          </p:cNvPicPr>
          <p:nvPr/>
        </p:nvPicPr>
        <p:blipFill>
          <a:blip r:embed="rId4" cstate="print"/>
          <a:srcRect/>
          <a:stretch>
            <a:fillRect/>
          </a:stretch>
        </p:blipFill>
        <p:spPr bwMode="auto">
          <a:xfrm>
            <a:off x="4067944" y="1673424"/>
            <a:ext cx="4032448" cy="4032448"/>
          </a:xfrm>
          <a:prstGeom prst="rect">
            <a:avLst/>
          </a:prstGeom>
          <a:noFill/>
        </p:spPr>
      </p:pic>
      <p:sp>
        <p:nvSpPr>
          <p:cNvPr id="15" name="テキスト ボックス 14"/>
          <p:cNvSpPr txBox="1"/>
          <p:nvPr/>
        </p:nvSpPr>
        <p:spPr>
          <a:xfrm>
            <a:off x="3923928" y="1052736"/>
            <a:ext cx="4536504" cy="4752528"/>
          </a:xfrm>
          <a:prstGeom prst="rect">
            <a:avLst/>
          </a:prstGeom>
          <a:noFill/>
          <a:ln>
            <a:solidFill>
              <a:schemeClr val="tx1"/>
            </a:solidFill>
          </a:ln>
        </p:spPr>
        <p:txBody>
          <a:bodyPr wrap="square" rtlCol="0">
            <a:noAutofit/>
          </a:bodyPr>
          <a:lstStyle/>
          <a:p>
            <a:r>
              <a:rPr lang="en-US" altLang="ja-JP" sz="1100" dirty="0" err="1" smtClean="0"/>
              <a:t>Elegoo</a:t>
            </a:r>
            <a:r>
              <a:rPr lang="en-US" altLang="ja-JP" sz="1100" dirty="0" smtClean="0"/>
              <a:t> </a:t>
            </a:r>
            <a:r>
              <a:rPr lang="en-US" altLang="ja-JP" sz="1100" dirty="0" err="1" smtClean="0"/>
              <a:t>Arduino</a:t>
            </a:r>
            <a:r>
              <a:rPr lang="ja-JP" altLang="en-US" sz="1100" dirty="0" smtClean="0"/>
              <a:t>用</a:t>
            </a:r>
            <a:r>
              <a:rPr lang="en-US" altLang="ja-JP" sz="1100" dirty="0" smtClean="0"/>
              <a:t>UNO R3 </a:t>
            </a:r>
            <a:r>
              <a:rPr lang="ja-JP" altLang="en-US" sz="1100" dirty="0" smtClean="0"/>
              <a:t>最終版スタータキット　</a:t>
            </a:r>
            <a:r>
              <a:rPr lang="en-US" altLang="ja-JP" sz="1100" dirty="0" smtClean="0"/>
              <a:t>UNO</a:t>
            </a:r>
            <a:r>
              <a:rPr lang="ja-JP" altLang="en-US" sz="1100" dirty="0" smtClean="0"/>
              <a:t>チュートリアル付 </a:t>
            </a:r>
            <a:r>
              <a:rPr lang="en-US" altLang="ja-JP" sz="1100" dirty="0" smtClean="0"/>
              <a:t>(63 Items)</a:t>
            </a:r>
            <a:endParaRPr lang="en-US" altLang="ja-JP" sz="1100" dirty="0"/>
          </a:p>
        </p:txBody>
      </p:sp>
      <p:sp>
        <p:nvSpPr>
          <p:cNvPr id="16" name="テキスト ボックス 15"/>
          <p:cNvSpPr txBox="1"/>
          <p:nvPr/>
        </p:nvSpPr>
        <p:spPr>
          <a:xfrm>
            <a:off x="3923928" y="5805264"/>
            <a:ext cx="4536504" cy="360040"/>
          </a:xfrm>
          <a:prstGeom prst="rect">
            <a:avLst/>
          </a:prstGeom>
          <a:noFill/>
          <a:ln>
            <a:solidFill>
              <a:schemeClr val="tx1"/>
            </a:solidFill>
          </a:ln>
        </p:spPr>
        <p:txBody>
          <a:bodyPr wrap="square" rtlCol="0">
            <a:noAutofit/>
          </a:bodyPr>
          <a:lstStyle/>
          <a:p>
            <a:pPr algn="ctr"/>
            <a:r>
              <a:rPr lang="ja-JP" altLang="en-US" sz="1200" dirty="0" smtClean="0">
                <a:hlinkClick r:id="rId5"/>
              </a:rPr>
              <a:t>￥</a:t>
            </a:r>
            <a:r>
              <a:rPr lang="en-US" altLang="ja-JP" sz="1200" dirty="0" smtClean="0">
                <a:hlinkClick r:id="rId5"/>
              </a:rPr>
              <a:t>5,897</a:t>
            </a:r>
            <a:endParaRPr lang="ja-JP" alt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907704" y="1628800"/>
            <a:ext cx="1512168" cy="1152128"/>
          </a:xfrm>
          <a:prstGeom prst="rect">
            <a:avLst/>
          </a:prstGeom>
          <a:noFill/>
          <a:ln>
            <a:solidFill>
              <a:schemeClr val="tx1"/>
            </a:solidFill>
          </a:ln>
        </p:spPr>
        <p:txBody>
          <a:bodyPr wrap="square" rtlCol="0">
            <a:noAutofit/>
          </a:bodyPr>
          <a:lstStyle/>
          <a:p>
            <a:pPr algn="ctr"/>
            <a:r>
              <a:rPr kumimoji="1" lang="en-US" altLang="ja-JP" sz="1200" dirty="0" smtClean="0"/>
              <a:t>Raspberry Pi</a:t>
            </a:r>
            <a:endParaRPr kumimoji="1" lang="ja-JP" altLang="en-US" sz="1200" dirty="0"/>
          </a:p>
        </p:txBody>
      </p:sp>
      <p:pic>
        <p:nvPicPr>
          <p:cNvPr id="5" name="Picture 4" descr="「raspberry Pi」の画像検索結果"/>
          <p:cNvPicPr>
            <a:picLocks noChangeAspect="1" noChangeArrowheads="1"/>
          </p:cNvPicPr>
          <p:nvPr/>
        </p:nvPicPr>
        <p:blipFill>
          <a:blip r:embed="rId2" cstate="print"/>
          <a:srcRect/>
          <a:stretch>
            <a:fillRect/>
          </a:stretch>
        </p:blipFill>
        <p:spPr bwMode="auto">
          <a:xfrm>
            <a:off x="2123728" y="1844824"/>
            <a:ext cx="1188131" cy="1080119"/>
          </a:xfrm>
          <a:prstGeom prst="rect">
            <a:avLst/>
          </a:prstGeom>
          <a:noFill/>
        </p:spPr>
      </p:pic>
      <p:sp>
        <p:nvSpPr>
          <p:cNvPr id="6" name="テキスト ボックス 5"/>
          <p:cNvSpPr txBox="1"/>
          <p:nvPr/>
        </p:nvSpPr>
        <p:spPr>
          <a:xfrm>
            <a:off x="1907704" y="2780928"/>
            <a:ext cx="1512168" cy="360040"/>
          </a:xfrm>
          <a:prstGeom prst="rect">
            <a:avLst/>
          </a:prstGeom>
          <a:noFill/>
          <a:ln>
            <a:solidFill>
              <a:schemeClr val="tx1"/>
            </a:solidFill>
          </a:ln>
        </p:spPr>
        <p:txBody>
          <a:bodyPr wrap="square" rtlCol="0">
            <a:noAutofit/>
          </a:bodyPr>
          <a:lstStyle/>
          <a:p>
            <a:pPr algn="ctr"/>
            <a:r>
              <a:rPr lang="ja-JP" altLang="en-US" sz="1200" dirty="0" smtClean="0">
                <a:hlinkClick r:id="rId3"/>
              </a:rPr>
              <a:t>￥</a:t>
            </a:r>
            <a:r>
              <a:rPr lang="en-US" altLang="ja-JP" sz="1200" dirty="0" smtClean="0">
                <a:hlinkClick r:id="rId3"/>
              </a:rPr>
              <a:t>6,580</a:t>
            </a:r>
            <a:endParaRPr kumimoji="1" lang="ja-JP" altLang="en-US" sz="1200" dirty="0"/>
          </a:p>
        </p:txBody>
      </p:sp>
      <p:sp>
        <p:nvSpPr>
          <p:cNvPr id="7" name="テキスト ボックス 6"/>
          <p:cNvSpPr txBox="1"/>
          <p:nvPr/>
        </p:nvSpPr>
        <p:spPr>
          <a:xfrm>
            <a:off x="1907704" y="764704"/>
            <a:ext cx="1512168" cy="864096"/>
          </a:xfrm>
          <a:prstGeom prst="rect">
            <a:avLst/>
          </a:prstGeom>
          <a:noFill/>
          <a:ln>
            <a:solidFill>
              <a:schemeClr val="tx1"/>
            </a:solidFill>
          </a:ln>
        </p:spPr>
        <p:txBody>
          <a:bodyPr wrap="square" rtlCol="0">
            <a:noAutofit/>
          </a:bodyPr>
          <a:lstStyle/>
          <a:p>
            <a:r>
              <a:rPr lang="ja-JP" altLang="en-US" sz="1100" dirty="0" smtClean="0"/>
              <a:t>小さな</a:t>
            </a:r>
            <a:r>
              <a:rPr lang="en-US" altLang="ja-JP" sz="1100" dirty="0" smtClean="0"/>
              <a:t>PC</a:t>
            </a:r>
          </a:p>
          <a:p>
            <a:r>
              <a:rPr lang="ja-JP" altLang="en-US" sz="1100" dirty="0" smtClean="0"/>
              <a:t>人工知能</a:t>
            </a:r>
            <a:endParaRPr lang="ja-JP" altLang="en-US" sz="1100" dirty="0"/>
          </a:p>
        </p:txBody>
      </p:sp>
      <p:sp>
        <p:nvSpPr>
          <p:cNvPr id="12" name="正方形/長方形 11"/>
          <p:cNvSpPr/>
          <p:nvPr/>
        </p:nvSpPr>
        <p:spPr>
          <a:xfrm>
            <a:off x="251520" y="260648"/>
            <a:ext cx="1590051" cy="369332"/>
          </a:xfrm>
          <a:prstGeom prst="rect">
            <a:avLst/>
          </a:prstGeom>
        </p:spPr>
        <p:txBody>
          <a:bodyPr wrap="none">
            <a:spAutoFit/>
          </a:bodyPr>
          <a:lstStyle/>
          <a:p>
            <a:r>
              <a:rPr lang="en-US" altLang="ja-JP" dirty="0" smtClean="0"/>
              <a:t>Raspberry Pi</a:t>
            </a:r>
            <a:r>
              <a:rPr lang="ja-JP" altLang="en-US" dirty="0" smtClean="0"/>
              <a:t>系</a:t>
            </a:r>
            <a:endParaRPr lang="ja-JP" altLang="en-US" dirty="0"/>
          </a:p>
        </p:txBody>
      </p:sp>
      <p:sp>
        <p:nvSpPr>
          <p:cNvPr id="13" name="テキスト ボックス 12"/>
          <p:cNvSpPr txBox="1"/>
          <p:nvPr/>
        </p:nvSpPr>
        <p:spPr>
          <a:xfrm>
            <a:off x="755576" y="764704"/>
            <a:ext cx="1152128" cy="864096"/>
          </a:xfrm>
          <a:prstGeom prst="rect">
            <a:avLst/>
          </a:prstGeom>
          <a:noFill/>
          <a:ln>
            <a:solidFill>
              <a:schemeClr val="tx1"/>
            </a:solidFill>
          </a:ln>
        </p:spPr>
        <p:txBody>
          <a:bodyPr wrap="square" rtlCol="0">
            <a:noAutofit/>
          </a:bodyPr>
          <a:lstStyle/>
          <a:p>
            <a:pPr algn="ctr"/>
            <a:r>
              <a:rPr lang="ja-JP" altLang="en-US" sz="1100" dirty="0" smtClean="0"/>
              <a:t>何ができるか</a:t>
            </a:r>
            <a:endParaRPr lang="ja-JP" altLang="en-US" sz="1100" dirty="0"/>
          </a:p>
        </p:txBody>
      </p:sp>
      <p:pic>
        <p:nvPicPr>
          <p:cNvPr id="15364" name="Picture 4" descr="2016-12-30 18_46_26.gif"/>
          <p:cNvPicPr>
            <a:picLocks noChangeAspect="1" noChangeArrowheads="1" noCrop="1"/>
          </p:cNvPicPr>
          <p:nvPr/>
        </p:nvPicPr>
        <p:blipFill>
          <a:blip r:embed="rId4" cstate="print"/>
          <a:srcRect/>
          <a:stretch>
            <a:fillRect/>
          </a:stretch>
        </p:blipFill>
        <p:spPr bwMode="auto">
          <a:xfrm>
            <a:off x="3707904" y="2852936"/>
            <a:ext cx="4799856" cy="269992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nvGraphicFramePr>
        <p:xfrm>
          <a:off x="467543" y="2276872"/>
          <a:ext cx="8208912" cy="2011680"/>
        </p:xfrm>
        <a:graphic>
          <a:graphicData uri="http://schemas.openxmlformats.org/drawingml/2006/table">
            <a:tbl>
              <a:tblPr firstRow="1" bandRow="1">
                <a:tableStyleId>{7DF18680-E054-41AD-8BC1-D1AEF772440D}</a:tableStyleId>
              </a:tblPr>
              <a:tblGrid>
                <a:gridCol w="707343"/>
                <a:gridCol w="1167532"/>
                <a:gridCol w="1149462"/>
                <a:gridCol w="1224136"/>
                <a:gridCol w="936104"/>
                <a:gridCol w="864096"/>
                <a:gridCol w="936104"/>
                <a:gridCol w="576064"/>
                <a:gridCol w="648071"/>
              </a:tblGrid>
              <a:tr h="0">
                <a:tc>
                  <a:txBody>
                    <a:bodyPr/>
                    <a:lstStyle/>
                    <a:p>
                      <a:endParaRPr kumimoji="1" lang="ja-JP" altLang="en-US" sz="1200" dirty="0"/>
                    </a:p>
                  </a:txBody>
                  <a:tcPr/>
                </a:tc>
                <a:tc>
                  <a:txBody>
                    <a:bodyPr/>
                    <a:lstStyle/>
                    <a:p>
                      <a:endParaRPr lang="ja-JP" altLang="en-US" sz="1200"/>
                    </a:p>
                  </a:txBody>
                  <a:tcPr/>
                </a:tc>
                <a:tc>
                  <a:txBody>
                    <a:bodyPr/>
                    <a:lstStyle/>
                    <a:p>
                      <a:r>
                        <a:rPr kumimoji="1" lang="en-US" altLang="ja-JP" sz="1200" dirty="0" err="1" smtClean="0"/>
                        <a:t>Arduino</a:t>
                      </a:r>
                      <a:endParaRPr kumimoji="1" lang="ja-JP" altLang="en-US" sz="1200" dirty="0"/>
                    </a:p>
                  </a:txBody>
                  <a:tcPr/>
                </a:tc>
                <a:tc>
                  <a:txBody>
                    <a:bodyPr/>
                    <a:lstStyle/>
                    <a:p>
                      <a:r>
                        <a:rPr kumimoji="1" lang="en-US" altLang="ja-JP" sz="1200" dirty="0" smtClean="0"/>
                        <a:t>Raspberry Pi</a:t>
                      </a:r>
                      <a:endParaRPr kumimoji="1" lang="ja-JP" altLang="en-US" sz="1200" dirty="0"/>
                    </a:p>
                  </a:txBody>
                  <a:tcPr/>
                </a:tc>
                <a:tc>
                  <a:txBody>
                    <a:bodyPr/>
                    <a:lstStyle/>
                    <a:p>
                      <a:r>
                        <a:rPr kumimoji="1" lang="en-US" altLang="ja-JP" sz="1200" dirty="0" smtClean="0"/>
                        <a:t>Android</a:t>
                      </a:r>
                      <a:endParaRPr kumimoji="1" lang="ja-JP" altLang="en-US" sz="1200" dirty="0"/>
                    </a:p>
                  </a:txBody>
                  <a:tcPr/>
                </a:tc>
                <a:tc>
                  <a:txBody>
                    <a:bodyPr/>
                    <a:lstStyle/>
                    <a:p>
                      <a:r>
                        <a:rPr kumimoji="1" lang="en-US" altLang="ja-JP" sz="1200" dirty="0" err="1" smtClean="0"/>
                        <a:t>iOS</a:t>
                      </a:r>
                      <a:endParaRPr kumimoji="1" lang="ja-JP" altLang="en-US" sz="1200" dirty="0"/>
                    </a:p>
                  </a:txBody>
                  <a:tcPr/>
                </a:tc>
                <a:tc>
                  <a:txBody>
                    <a:bodyPr/>
                    <a:lstStyle/>
                    <a:p>
                      <a:r>
                        <a:rPr kumimoji="1" lang="en-US" altLang="ja-JP" sz="1200" dirty="0" smtClean="0"/>
                        <a:t>Windows</a:t>
                      </a:r>
                      <a:endParaRPr kumimoji="1" lang="ja-JP" altLang="en-US" sz="1200" dirty="0"/>
                    </a:p>
                  </a:txBody>
                  <a:tcPr/>
                </a:tc>
                <a:tc>
                  <a:txBody>
                    <a:bodyPr/>
                    <a:lstStyle/>
                    <a:p>
                      <a:r>
                        <a:rPr kumimoji="1" lang="en-US" altLang="ja-JP" sz="1200" dirty="0" smtClean="0"/>
                        <a:t>Mac</a:t>
                      </a:r>
                      <a:endParaRPr kumimoji="1" lang="ja-JP" altLang="en-US" sz="1200" dirty="0"/>
                    </a:p>
                  </a:txBody>
                  <a:tcPr/>
                </a:tc>
                <a:tc>
                  <a:txBody>
                    <a:bodyPr/>
                    <a:lstStyle/>
                    <a:p>
                      <a:r>
                        <a:rPr kumimoji="1" lang="en-US" altLang="ja-JP" sz="1200" dirty="0" smtClean="0"/>
                        <a:t>Linux</a:t>
                      </a:r>
                      <a:endParaRPr kumimoji="1" lang="ja-JP" altLang="en-US" sz="1200" dirty="0"/>
                    </a:p>
                  </a:txBody>
                  <a:tcPr/>
                </a:tc>
              </a:tr>
              <a:tr h="0">
                <a:tc>
                  <a:txBody>
                    <a:bodyPr/>
                    <a:lstStyle/>
                    <a:p>
                      <a:r>
                        <a:rPr kumimoji="1" lang="ja-JP" altLang="en-US" sz="1200" dirty="0" smtClean="0"/>
                        <a:t>ロボット</a:t>
                      </a:r>
                      <a:endParaRPr kumimoji="1" lang="ja-JP" altLang="en-US" sz="1200" dirty="0"/>
                    </a:p>
                  </a:txBody>
                  <a:tcPr/>
                </a:tc>
                <a:tc>
                  <a:txBody>
                    <a:bodyPr/>
                    <a:lstStyle/>
                    <a:p>
                      <a:r>
                        <a:rPr kumimoji="1" lang="en-US" altLang="ja-JP" sz="1200" dirty="0" err="1" smtClean="0"/>
                        <a:t>mBot</a:t>
                      </a:r>
                      <a:endParaRPr kumimoji="1" lang="ja-JP" altLang="en-US" sz="1200" dirty="0"/>
                    </a:p>
                  </a:txBody>
                  <a:tcPr/>
                </a:tc>
                <a:tc>
                  <a:txBody>
                    <a:bodyPr/>
                    <a:lstStyle/>
                    <a:p>
                      <a:r>
                        <a:rPr kumimoji="1" lang="ja-JP" altLang="en-US" sz="1200" dirty="0" smtClean="0"/>
                        <a:t>〇</a:t>
                      </a:r>
                      <a:endParaRPr kumimoji="1" lang="ja-JP" altLang="en-US" sz="1200" dirty="0"/>
                    </a:p>
                  </a:txBody>
                  <a:tcPr/>
                </a:tc>
                <a:tc>
                  <a:txBody>
                    <a:bodyPr/>
                    <a:lstStyle/>
                    <a:p>
                      <a:endParaRPr kumimoji="1" lang="ja-JP" altLang="en-US" sz="1200" dirty="0"/>
                    </a:p>
                  </a:txBody>
                  <a:tcPr/>
                </a:tc>
                <a:tc>
                  <a:txBody>
                    <a:bodyPr/>
                    <a:lstStyle/>
                    <a:p>
                      <a:r>
                        <a:rPr kumimoji="1" lang="ja-JP" altLang="en-US" sz="1200" dirty="0" smtClean="0"/>
                        <a:t>リモコン</a:t>
                      </a:r>
                      <a:endParaRPr kumimoji="1" lang="ja-JP" altLang="en-US" sz="1200" dirty="0"/>
                    </a:p>
                  </a:txBody>
                  <a:tcPr/>
                </a:tc>
                <a:tc>
                  <a:txBody>
                    <a:bodyPr/>
                    <a:lstStyle/>
                    <a:p>
                      <a:r>
                        <a:rPr kumimoji="1" lang="ja-JP" altLang="en-US" sz="1200" dirty="0" smtClean="0"/>
                        <a:t>リモコン</a:t>
                      </a:r>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r>
              <a:tr h="0">
                <a:tc>
                  <a:txBody>
                    <a:bodyPr/>
                    <a:lstStyle/>
                    <a:p>
                      <a:endParaRPr kumimoji="1" lang="ja-JP" altLang="en-US" sz="1200"/>
                    </a:p>
                  </a:txBody>
                  <a:tcPr/>
                </a:tc>
                <a:tc>
                  <a:txBody>
                    <a:bodyPr/>
                    <a:lstStyle/>
                    <a:p>
                      <a:r>
                        <a:rPr kumimoji="1" lang="ja-JP" altLang="en-US" sz="1200" dirty="0" smtClean="0"/>
                        <a:t>ロボットアーム</a:t>
                      </a:r>
                      <a:endParaRPr kumimoji="1" lang="ja-JP" altLang="en-US" sz="1200" dirty="0"/>
                    </a:p>
                  </a:txBody>
                  <a:tcPr/>
                </a:tc>
                <a:tc>
                  <a:txBody>
                    <a:bodyPr/>
                    <a:lstStyle/>
                    <a:p>
                      <a:r>
                        <a:rPr kumimoji="1" lang="ja-JP" altLang="en-US" sz="1200" dirty="0" smtClean="0"/>
                        <a:t>〇</a:t>
                      </a:r>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r>
              <a:tr h="0">
                <a:tc>
                  <a:txBody>
                    <a:bodyPr/>
                    <a:lstStyle/>
                    <a:p>
                      <a:r>
                        <a:rPr kumimoji="1" lang="en-US" altLang="ja-JP" sz="1200" dirty="0" err="1" smtClean="0"/>
                        <a:t>IoT</a:t>
                      </a:r>
                      <a:endParaRPr kumimoji="1" lang="ja-JP" altLang="en-US" sz="1200" dirty="0"/>
                    </a:p>
                  </a:txBody>
                  <a:tcPr/>
                </a:tc>
                <a:tc>
                  <a:txBody>
                    <a:bodyPr/>
                    <a:lstStyle/>
                    <a:p>
                      <a:r>
                        <a:rPr kumimoji="1" lang="ja-JP" altLang="en-US" sz="1200" dirty="0" smtClean="0"/>
                        <a:t>リモートセンサー</a:t>
                      </a:r>
                      <a:endParaRPr kumimoji="1" lang="ja-JP" altLang="en-US" sz="1200" dirty="0"/>
                    </a:p>
                  </a:txBody>
                  <a:tcPr/>
                </a:tc>
                <a:tc>
                  <a:txBody>
                    <a:bodyPr/>
                    <a:lstStyle/>
                    <a:p>
                      <a:r>
                        <a:rPr kumimoji="1" lang="ja-JP" altLang="en-US" sz="1200" dirty="0" smtClean="0"/>
                        <a:t>〇</a:t>
                      </a:r>
                      <a:endParaRPr kumimoji="1" lang="ja-JP" altLang="en-US" sz="1200" dirty="0"/>
                    </a:p>
                  </a:txBody>
                  <a:tcPr/>
                </a:tc>
                <a:tc>
                  <a:txBody>
                    <a:bodyPr/>
                    <a:lstStyle/>
                    <a:p>
                      <a:endParaRPr kumimoji="1" lang="ja-JP" altLang="en-US" sz="1200" dirty="0"/>
                    </a:p>
                  </a:txBody>
                  <a:tcPr/>
                </a:tc>
                <a:tc>
                  <a:txBody>
                    <a:bodyPr/>
                    <a:lstStyle/>
                    <a:p>
                      <a:r>
                        <a:rPr kumimoji="1" lang="ja-JP" altLang="en-US" sz="1200" dirty="0" smtClean="0"/>
                        <a:t>リモコン</a:t>
                      </a:r>
                      <a:endParaRPr kumimoji="1" lang="ja-JP" altLang="en-US" sz="1200" dirty="0"/>
                    </a:p>
                  </a:txBody>
                  <a:tcPr/>
                </a:tc>
                <a:tc>
                  <a:txBody>
                    <a:bodyPr/>
                    <a:lstStyle/>
                    <a:p>
                      <a:r>
                        <a:rPr kumimoji="1" lang="ja-JP" altLang="en-US" sz="1200" dirty="0" smtClean="0"/>
                        <a:t>リモコン</a:t>
                      </a:r>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r>
              <a:tr h="0">
                <a:tc>
                  <a:txBody>
                    <a:bodyPr/>
                    <a:lstStyle/>
                    <a:p>
                      <a:r>
                        <a:rPr kumimoji="1" lang="en-US" altLang="ja-JP" sz="1200" dirty="0" smtClean="0"/>
                        <a:t>AI</a:t>
                      </a:r>
                      <a:endParaRPr kumimoji="1" lang="ja-JP" altLang="en-US" sz="1200" dirty="0"/>
                    </a:p>
                  </a:txBody>
                  <a:tcPr/>
                </a:tc>
                <a:tc>
                  <a:txBody>
                    <a:bodyPr/>
                    <a:lstStyle/>
                    <a:p>
                      <a:r>
                        <a:rPr kumimoji="1" lang="en-US" altLang="ja-JP" sz="1200" dirty="0" err="1" smtClean="0"/>
                        <a:t>Chatbot</a:t>
                      </a:r>
                      <a:endParaRPr kumimoji="1" lang="ja-JP" altLang="en-US" sz="1200" dirty="0"/>
                    </a:p>
                  </a:txBody>
                  <a:tcPr/>
                </a:tc>
                <a:tc>
                  <a:txBody>
                    <a:bodyPr/>
                    <a:lstStyle/>
                    <a:p>
                      <a:endParaRPr kumimoji="1" lang="ja-JP" altLang="en-US" sz="12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〇</a:t>
                      </a:r>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r>
              <a:tr h="0">
                <a:tc>
                  <a:txBody>
                    <a:bodyPr/>
                    <a:lstStyle/>
                    <a:p>
                      <a:endParaRPr kumimoji="1" lang="ja-JP" altLang="en-US" sz="1200"/>
                    </a:p>
                  </a:txBody>
                  <a:tcPr/>
                </a:tc>
                <a:tc>
                  <a:txBody>
                    <a:bodyPr/>
                    <a:lstStyle/>
                    <a:p>
                      <a:r>
                        <a:rPr kumimoji="1" lang="en-US" altLang="ja-JP" sz="1200" dirty="0" smtClean="0"/>
                        <a:t>Google Assistant</a:t>
                      </a:r>
                      <a:endParaRPr kumimoji="1" lang="ja-JP" altLang="en-US" sz="1200" dirty="0"/>
                    </a:p>
                  </a:txBody>
                  <a:tcPr/>
                </a:tc>
                <a:tc>
                  <a:txBody>
                    <a:bodyPr/>
                    <a:lstStyle/>
                    <a:p>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〇</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〇</a:t>
                      </a:r>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r>
            </a:tbl>
          </a:graphicData>
        </a:graphic>
      </p:graphicFrame>
      <p:cxnSp>
        <p:nvCxnSpPr>
          <p:cNvPr id="3" name="直線コネクタ 2"/>
          <p:cNvCxnSpPr/>
          <p:nvPr/>
        </p:nvCxnSpPr>
        <p:spPr>
          <a:xfrm>
            <a:off x="6516216" y="2060848"/>
            <a:ext cx="0" cy="244827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1508</TotalTime>
  <Words>505</Words>
  <Application>Microsoft Office PowerPoint</Application>
  <PresentationFormat>画面に合わせる (4:3)</PresentationFormat>
  <Paragraphs>108</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Office テーマ</vt:lpstr>
      <vt:lpstr>スライド 1</vt:lpstr>
      <vt:lpstr>スライド 2</vt:lpstr>
      <vt:lpstr>スライド 3</vt:lpstr>
      <vt:lpstr>スライド 4</vt:lpstr>
      <vt:lpstr>スライド 5</vt:lpstr>
      <vt:lpstr>スライド 6</vt:lpstr>
      <vt:lpstr>スライド 7</vt:lpstr>
      <vt:lpstr>スライド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tateno</dc:creator>
  <cp:lastModifiedBy>tateno</cp:lastModifiedBy>
  <cp:revision>173</cp:revision>
  <dcterms:created xsi:type="dcterms:W3CDTF">2017-10-18T17:47:40Z</dcterms:created>
  <dcterms:modified xsi:type="dcterms:W3CDTF">2017-11-30T05:25:58Z</dcterms:modified>
</cp:coreProperties>
</file>