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7" r:id="rId4"/>
    <p:sldId id="259" r:id="rId5"/>
    <p:sldId id="258"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E9ECCC-1FE5-4746-9573-62AA836CF08F}"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425968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9ECCC-1FE5-4746-9573-62AA836CF08F}"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57736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9ECCC-1FE5-4746-9573-62AA836CF08F}"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213856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9ECCC-1FE5-4746-9573-62AA836CF08F}"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11051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9ECCC-1FE5-4746-9573-62AA836CF08F}"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319521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E9ECCC-1FE5-4746-9573-62AA836CF08F}"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242598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E9ECCC-1FE5-4746-9573-62AA836CF08F}"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68642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9ECCC-1FE5-4746-9573-62AA836CF08F}"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135591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9ECCC-1FE5-4746-9573-62AA836CF08F}"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54792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9ECCC-1FE5-4746-9573-62AA836CF08F}"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315398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9ECCC-1FE5-4746-9573-62AA836CF08F}"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0EF57-A442-4E34-9F41-A35DC8E571E9}" type="slidenum">
              <a:rPr lang="en-IN" smtClean="0"/>
              <a:t>‹#›</a:t>
            </a:fld>
            <a:endParaRPr lang="en-IN"/>
          </a:p>
        </p:txBody>
      </p:sp>
    </p:spTree>
    <p:extLst>
      <p:ext uri="{BB962C8B-B14F-4D97-AF65-F5344CB8AC3E}">
        <p14:creationId xmlns:p14="http://schemas.microsoft.com/office/powerpoint/2010/main" val="344527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9ECCC-1FE5-4746-9573-62AA836CF08F}" type="datetimeFigureOut">
              <a:rPr lang="en-IN" smtClean="0"/>
              <a:t>01-09-2024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0EF57-A442-4E34-9F41-A35DC8E571E9}" type="slidenum">
              <a:rPr lang="en-IN" smtClean="0"/>
              <a:t>‹#›</a:t>
            </a:fld>
            <a:endParaRPr lang="en-IN"/>
          </a:p>
        </p:txBody>
      </p:sp>
    </p:spTree>
    <p:extLst>
      <p:ext uri="{BB962C8B-B14F-4D97-AF65-F5344CB8AC3E}">
        <p14:creationId xmlns:p14="http://schemas.microsoft.com/office/powerpoint/2010/main" val="91773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6B818-E0C0-6192-E750-BB219316787C}"/>
              </a:ext>
            </a:extLst>
          </p:cNvPr>
          <p:cNvSpPr txBox="1"/>
          <p:nvPr/>
        </p:nvSpPr>
        <p:spPr>
          <a:xfrm>
            <a:off x="3748242" y="306988"/>
            <a:ext cx="4695516" cy="400110"/>
          </a:xfrm>
          <a:prstGeom prst="rect">
            <a:avLst/>
          </a:prstGeom>
          <a:noFill/>
        </p:spPr>
        <p:txBody>
          <a:bodyPr wrap="none" rtlCol="0">
            <a:spAutoFit/>
          </a:bodyPr>
          <a:lstStyle/>
          <a:p>
            <a:r>
              <a:rPr lang="en-IN" sz="2000" u="sng" dirty="0">
                <a:solidFill>
                  <a:srgbClr val="FF0000"/>
                </a:solidFill>
                <a:latin typeface="Modern Age" panose="02000600000000000000" pitchFamily="2" charset="0"/>
              </a:rPr>
              <a:t>Methodology used for solving</a:t>
            </a:r>
          </a:p>
        </p:txBody>
      </p:sp>
      <p:sp>
        <p:nvSpPr>
          <p:cNvPr id="3" name="TextBox 2">
            <a:extLst>
              <a:ext uri="{FF2B5EF4-FFF2-40B4-BE49-F238E27FC236}">
                <a16:creationId xmlns:a16="http://schemas.microsoft.com/office/drawing/2014/main" id="{199716DB-0DD6-79AF-63D1-50A4DF0C2770}"/>
              </a:ext>
            </a:extLst>
          </p:cNvPr>
          <p:cNvSpPr txBox="1"/>
          <p:nvPr/>
        </p:nvSpPr>
        <p:spPr>
          <a:xfrm>
            <a:off x="597383" y="827178"/>
            <a:ext cx="4685122" cy="1200329"/>
          </a:xfrm>
          <a:prstGeom prst="rect">
            <a:avLst/>
          </a:prstGeom>
          <a:noFill/>
        </p:spPr>
        <p:txBody>
          <a:bodyPr wrap="square" rtlCol="0">
            <a:spAutoFit/>
          </a:bodyPr>
          <a:lstStyle/>
          <a:p>
            <a:r>
              <a:rPr lang="en-IN" dirty="0">
                <a:solidFill>
                  <a:srgbClr val="FF0000"/>
                </a:solidFill>
              </a:rPr>
              <a:t>                         </a:t>
            </a:r>
            <a:r>
              <a:rPr lang="en-IN" dirty="0">
                <a:solidFill>
                  <a:srgbClr val="FF0000"/>
                </a:solidFill>
                <a:latin typeface="Gobold Blocky" panose="02000500000000000000" pitchFamily="2" charset="0"/>
              </a:rPr>
              <a:t> Solving analytically </a:t>
            </a:r>
          </a:p>
          <a:p>
            <a:pPr marL="285750" indent="-285750">
              <a:buFont typeface="Arial" panose="020B0604020202020204" pitchFamily="34" charset="0"/>
              <a:buChar char="•"/>
            </a:pPr>
            <a:r>
              <a:rPr lang="en-US" dirty="0"/>
              <a:t>Upon solving the problem manually, and simplifying it as much as possible we obtained the following three equations: </a:t>
            </a:r>
            <a:endParaRPr lang="en-IN" dirty="0"/>
          </a:p>
        </p:txBody>
      </p:sp>
      <p:pic>
        <p:nvPicPr>
          <p:cNvPr id="5" name="Picture 4">
            <a:extLst>
              <a:ext uri="{FF2B5EF4-FFF2-40B4-BE49-F238E27FC236}">
                <a16:creationId xmlns:a16="http://schemas.microsoft.com/office/drawing/2014/main" id="{FCBD97A8-4BE0-ADAE-D151-F4F279BFD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83" y="2147587"/>
            <a:ext cx="4440997" cy="2697711"/>
          </a:xfrm>
          <a:prstGeom prst="rect">
            <a:avLst/>
          </a:prstGeom>
        </p:spPr>
      </p:pic>
      <p:sp>
        <p:nvSpPr>
          <p:cNvPr id="6" name="TextBox 5">
            <a:extLst>
              <a:ext uri="{FF2B5EF4-FFF2-40B4-BE49-F238E27FC236}">
                <a16:creationId xmlns:a16="http://schemas.microsoft.com/office/drawing/2014/main" id="{F89D399E-6E6A-2B03-6546-10318E87AAA8}"/>
              </a:ext>
            </a:extLst>
          </p:cNvPr>
          <p:cNvSpPr txBox="1"/>
          <p:nvPr/>
        </p:nvSpPr>
        <p:spPr>
          <a:xfrm>
            <a:off x="701078" y="5333158"/>
            <a:ext cx="4440997"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get transcendental equation which are solved graphically.</a:t>
            </a:r>
          </a:p>
        </p:txBody>
      </p:sp>
      <p:sp>
        <p:nvSpPr>
          <p:cNvPr id="7" name="TextBox 6">
            <a:extLst>
              <a:ext uri="{FF2B5EF4-FFF2-40B4-BE49-F238E27FC236}">
                <a16:creationId xmlns:a16="http://schemas.microsoft.com/office/drawing/2014/main" id="{F22628A1-DECC-A028-6A87-F86301C7EDDD}"/>
              </a:ext>
            </a:extLst>
          </p:cNvPr>
          <p:cNvSpPr txBox="1"/>
          <p:nvPr/>
        </p:nvSpPr>
        <p:spPr>
          <a:xfrm>
            <a:off x="5565396" y="827178"/>
            <a:ext cx="6947555" cy="1477328"/>
          </a:xfrm>
          <a:prstGeom prst="rect">
            <a:avLst/>
          </a:prstGeom>
          <a:noFill/>
        </p:spPr>
        <p:txBody>
          <a:bodyPr wrap="square" rtlCol="0">
            <a:spAutoFit/>
          </a:bodyPr>
          <a:lstStyle/>
          <a:p>
            <a:r>
              <a:rPr lang="en-IN" dirty="0"/>
              <a:t>	                  </a:t>
            </a:r>
            <a:r>
              <a:rPr lang="en-IN" dirty="0">
                <a:solidFill>
                  <a:srgbClr val="FF0000"/>
                </a:solidFill>
                <a:latin typeface="Gobold Blocky" panose="02000500000000000000" pitchFamily="2" charset="0"/>
              </a:rPr>
              <a:t>Solving Numerically</a:t>
            </a:r>
          </a:p>
          <a:p>
            <a:r>
              <a:rPr lang="en-US" dirty="0"/>
              <a:t>We utilize the finite difference method to solve the second-order differential equation describing the system. For a second-order differential equation, it can be expressed as: </a:t>
            </a:r>
          </a:p>
          <a:p>
            <a:endParaRPr lang="en-IN" dirty="0"/>
          </a:p>
        </p:txBody>
      </p:sp>
      <p:pic>
        <p:nvPicPr>
          <p:cNvPr id="9" name="Picture 8">
            <a:extLst>
              <a:ext uri="{FF2B5EF4-FFF2-40B4-BE49-F238E27FC236}">
                <a16:creationId xmlns:a16="http://schemas.microsoft.com/office/drawing/2014/main" id="{A326CA38-92BE-3189-259D-EF18CBB0F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482" y="1914856"/>
            <a:ext cx="2558416" cy="779300"/>
          </a:xfrm>
          <a:prstGeom prst="rect">
            <a:avLst/>
          </a:prstGeom>
        </p:spPr>
      </p:pic>
      <p:sp>
        <p:nvSpPr>
          <p:cNvPr id="10" name="TextBox 9">
            <a:extLst>
              <a:ext uri="{FF2B5EF4-FFF2-40B4-BE49-F238E27FC236}">
                <a16:creationId xmlns:a16="http://schemas.microsoft.com/office/drawing/2014/main" id="{C932CF1A-5363-21A8-8D18-DD75796EC7F4}"/>
              </a:ext>
            </a:extLst>
          </p:cNvPr>
          <p:cNvSpPr txBox="1"/>
          <p:nvPr/>
        </p:nvSpPr>
        <p:spPr>
          <a:xfrm>
            <a:off x="5569799" y="2582565"/>
            <a:ext cx="6094740" cy="646331"/>
          </a:xfrm>
          <a:prstGeom prst="rect">
            <a:avLst/>
          </a:prstGeom>
          <a:noFill/>
        </p:spPr>
        <p:txBody>
          <a:bodyPr wrap="square" rtlCol="0">
            <a:spAutoFit/>
          </a:bodyPr>
          <a:lstStyle/>
          <a:p>
            <a:r>
              <a:rPr lang="en-US" dirty="0"/>
              <a:t>The Schrodinger equation for a particle in one dimension with time-independent potential is given by:</a:t>
            </a:r>
            <a:endParaRPr lang="en-IN" dirty="0"/>
          </a:p>
        </p:txBody>
      </p:sp>
      <p:pic>
        <p:nvPicPr>
          <p:cNvPr id="12" name="Picture 11">
            <a:extLst>
              <a:ext uri="{FF2B5EF4-FFF2-40B4-BE49-F238E27FC236}">
                <a16:creationId xmlns:a16="http://schemas.microsoft.com/office/drawing/2014/main" id="{10F273A8-7051-D851-3C1A-E756F2E3A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030" y="3145576"/>
            <a:ext cx="2213320" cy="618663"/>
          </a:xfrm>
          <a:prstGeom prst="rect">
            <a:avLst/>
          </a:prstGeom>
        </p:spPr>
      </p:pic>
      <p:sp>
        <p:nvSpPr>
          <p:cNvPr id="14" name="TextBox 13">
            <a:extLst>
              <a:ext uri="{FF2B5EF4-FFF2-40B4-BE49-F238E27FC236}">
                <a16:creationId xmlns:a16="http://schemas.microsoft.com/office/drawing/2014/main" id="{97464EC7-996B-C4AA-0F71-E59AA79258DC}"/>
              </a:ext>
            </a:extLst>
          </p:cNvPr>
          <p:cNvSpPr txBox="1"/>
          <p:nvPr/>
        </p:nvSpPr>
        <p:spPr>
          <a:xfrm>
            <a:off x="5565396" y="3741233"/>
            <a:ext cx="6343267" cy="923330"/>
          </a:xfrm>
          <a:prstGeom prst="rect">
            <a:avLst/>
          </a:prstGeom>
          <a:noFill/>
        </p:spPr>
        <p:txBody>
          <a:bodyPr wrap="square">
            <a:spAutoFit/>
          </a:bodyPr>
          <a:lstStyle/>
          <a:p>
            <a:r>
              <a:rPr lang="en-US" dirty="0"/>
              <a:t>Now we denote the wave function at the </a:t>
            </a:r>
            <a:r>
              <a:rPr lang="en-US" dirty="0" err="1"/>
              <a:t>i-th</a:t>
            </a:r>
            <a:r>
              <a:rPr lang="en-US" dirty="0"/>
              <a:t> grid point as </a:t>
            </a:r>
            <a:r>
              <a:rPr lang="en-US" dirty="0" err="1"/>
              <a:t>ψi</a:t>
            </a:r>
            <a:r>
              <a:rPr lang="en-US" dirty="0"/>
              <a:t> and replacing the finite difference approximation of the second derivative in the Hamiltonian operator equation we get: </a:t>
            </a:r>
            <a:endParaRPr lang="en-IN" dirty="0"/>
          </a:p>
        </p:txBody>
      </p:sp>
      <p:pic>
        <p:nvPicPr>
          <p:cNvPr id="16" name="Picture 15">
            <a:extLst>
              <a:ext uri="{FF2B5EF4-FFF2-40B4-BE49-F238E27FC236}">
                <a16:creationId xmlns:a16="http://schemas.microsoft.com/office/drawing/2014/main" id="{9EA19B2F-3E20-D074-05E4-20DB7C920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856" y="4624589"/>
            <a:ext cx="3821804" cy="707301"/>
          </a:xfrm>
          <a:prstGeom prst="rect">
            <a:avLst/>
          </a:prstGeom>
        </p:spPr>
      </p:pic>
      <p:sp>
        <p:nvSpPr>
          <p:cNvPr id="18" name="TextBox 17">
            <a:extLst>
              <a:ext uri="{FF2B5EF4-FFF2-40B4-BE49-F238E27FC236}">
                <a16:creationId xmlns:a16="http://schemas.microsoft.com/office/drawing/2014/main" id="{93F3C1E3-B229-9E9C-AED6-4E59A8F9D595}"/>
              </a:ext>
            </a:extLst>
          </p:cNvPr>
          <p:cNvSpPr txBox="1"/>
          <p:nvPr/>
        </p:nvSpPr>
        <p:spPr>
          <a:xfrm>
            <a:off x="5565396" y="5331890"/>
            <a:ext cx="6094428" cy="369332"/>
          </a:xfrm>
          <a:prstGeom prst="rect">
            <a:avLst/>
          </a:prstGeom>
          <a:noFill/>
        </p:spPr>
        <p:txBody>
          <a:bodyPr wrap="square">
            <a:spAutoFit/>
          </a:bodyPr>
          <a:lstStyle/>
          <a:p>
            <a:r>
              <a:rPr lang="en-US" dirty="0"/>
              <a:t>Simplifying further and taking ℏ/2m = 1, we get,</a:t>
            </a:r>
            <a:endParaRPr lang="en-IN" dirty="0"/>
          </a:p>
        </p:txBody>
      </p:sp>
      <p:pic>
        <p:nvPicPr>
          <p:cNvPr id="20" name="Picture 19">
            <a:extLst>
              <a:ext uri="{FF2B5EF4-FFF2-40B4-BE49-F238E27FC236}">
                <a16:creationId xmlns:a16="http://schemas.microsoft.com/office/drawing/2014/main" id="{B7F38C4B-1154-3F29-DA3C-57466C6D37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3978" y="5735803"/>
            <a:ext cx="4179560" cy="815209"/>
          </a:xfrm>
          <a:prstGeom prst="rect">
            <a:avLst/>
          </a:prstGeom>
        </p:spPr>
      </p:pic>
    </p:spTree>
    <p:extLst>
      <p:ext uri="{BB962C8B-B14F-4D97-AF65-F5344CB8AC3E}">
        <p14:creationId xmlns:p14="http://schemas.microsoft.com/office/powerpoint/2010/main" val="363540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79D68-8574-7998-2D57-993F691D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326" y="520149"/>
            <a:ext cx="4179560" cy="815209"/>
          </a:xfrm>
          <a:prstGeom prst="rect">
            <a:avLst/>
          </a:prstGeom>
        </p:spPr>
      </p:pic>
      <p:sp>
        <p:nvSpPr>
          <p:cNvPr id="4" name="TextBox 3">
            <a:extLst>
              <a:ext uri="{FF2B5EF4-FFF2-40B4-BE49-F238E27FC236}">
                <a16:creationId xmlns:a16="http://schemas.microsoft.com/office/drawing/2014/main" id="{2F00AF66-7796-7655-4235-EF0290762106}"/>
              </a:ext>
            </a:extLst>
          </p:cNvPr>
          <p:cNvSpPr txBox="1"/>
          <p:nvPr/>
        </p:nvSpPr>
        <p:spPr>
          <a:xfrm>
            <a:off x="493467" y="1450205"/>
            <a:ext cx="5040984" cy="1569660"/>
          </a:xfrm>
          <a:prstGeom prst="rect">
            <a:avLst/>
          </a:prstGeom>
          <a:noFill/>
        </p:spPr>
        <p:txBody>
          <a:bodyPr wrap="square">
            <a:spAutoFit/>
          </a:bodyPr>
          <a:lstStyle/>
          <a:p>
            <a:pPr marL="285750" indent="-285750">
              <a:buFont typeface="Arial" panose="020B0604020202020204" pitchFamily="34" charset="0"/>
              <a:buChar char="•"/>
            </a:pPr>
            <a:r>
              <a:rPr lang="en-US" sz="1600" dirty="0"/>
              <a:t>This equation is forming a </a:t>
            </a:r>
            <a:r>
              <a:rPr lang="en-US" sz="1600" b="1" dirty="0"/>
              <a:t>Tridiagonal Matrix</a:t>
            </a:r>
            <a:r>
              <a:rPr lang="en-US" sz="1600" dirty="0"/>
              <a:t>. By discretizing the space and representing the wave function as an array of values at discrete grid points, we can approximate the behavior of the quantum system and compute its energy eigenvalues and wave functions.</a:t>
            </a:r>
            <a:endParaRPr lang="en-IN" sz="1600" dirty="0"/>
          </a:p>
        </p:txBody>
      </p:sp>
      <p:sp>
        <p:nvSpPr>
          <p:cNvPr id="6" name="TextBox 5">
            <a:extLst>
              <a:ext uri="{FF2B5EF4-FFF2-40B4-BE49-F238E27FC236}">
                <a16:creationId xmlns:a16="http://schemas.microsoft.com/office/drawing/2014/main" id="{CBEA3895-B832-B01A-51D1-E234B0FD11FB}"/>
              </a:ext>
            </a:extLst>
          </p:cNvPr>
          <p:cNvSpPr txBox="1"/>
          <p:nvPr/>
        </p:nvSpPr>
        <p:spPr>
          <a:xfrm>
            <a:off x="413339" y="5216136"/>
            <a:ext cx="5201240" cy="861774"/>
          </a:xfrm>
          <a:prstGeom prst="rect">
            <a:avLst/>
          </a:prstGeom>
          <a:noFill/>
        </p:spPr>
        <p:txBody>
          <a:bodyPr wrap="square">
            <a:spAutoFit/>
          </a:bodyPr>
          <a:lstStyle/>
          <a:p>
            <a:pPr marL="285750" indent="-285750">
              <a:buFont typeface="Arial" panose="020B0604020202020204" pitchFamily="34" charset="0"/>
              <a:buChar char="•"/>
            </a:pPr>
            <a:r>
              <a:rPr lang="en-US" sz="1600" dirty="0"/>
              <a:t>Now by just </a:t>
            </a:r>
            <a:r>
              <a:rPr lang="en-US" sz="1600" b="1" dirty="0"/>
              <a:t>solving this matrix </a:t>
            </a:r>
            <a:r>
              <a:rPr lang="en-US" sz="1600" dirty="0"/>
              <a:t>we get the eigen </a:t>
            </a:r>
            <a:r>
              <a:rPr lang="en-US" dirty="0"/>
              <a:t>energies</a:t>
            </a:r>
            <a:r>
              <a:rPr lang="en-US" sz="1600" dirty="0"/>
              <a:t> and eigen functions which will give us the wave functions associated with the eigenvalues. </a:t>
            </a:r>
            <a:endParaRPr lang="en-IN" sz="1600" dirty="0"/>
          </a:p>
        </p:txBody>
      </p:sp>
      <p:sp>
        <p:nvSpPr>
          <p:cNvPr id="15" name="TextBox 14">
            <a:extLst>
              <a:ext uri="{FF2B5EF4-FFF2-40B4-BE49-F238E27FC236}">
                <a16:creationId xmlns:a16="http://schemas.microsoft.com/office/drawing/2014/main" id="{18F59F6F-94EB-46F7-BB34-B58DD3F554BB}"/>
              </a:ext>
            </a:extLst>
          </p:cNvPr>
          <p:cNvSpPr txBox="1"/>
          <p:nvPr/>
        </p:nvSpPr>
        <p:spPr>
          <a:xfrm>
            <a:off x="7877414" y="927753"/>
            <a:ext cx="2775346" cy="400110"/>
          </a:xfrm>
          <a:prstGeom prst="rect">
            <a:avLst/>
          </a:prstGeom>
          <a:noFill/>
        </p:spPr>
        <p:txBody>
          <a:bodyPr wrap="square">
            <a:spAutoFit/>
          </a:bodyPr>
          <a:lstStyle/>
          <a:p>
            <a:r>
              <a:rPr lang="en-US" sz="2000" dirty="0">
                <a:solidFill>
                  <a:srgbClr val="FF0000"/>
                </a:solidFill>
                <a:latin typeface="Gobold Blocky" panose="02000500000000000000" pitchFamily="2" charset="0"/>
              </a:rPr>
              <a:t>Choice of constants</a:t>
            </a:r>
            <a:endParaRPr lang="en-IN" sz="2000" dirty="0">
              <a:solidFill>
                <a:srgbClr val="FF0000"/>
              </a:solidFill>
              <a:latin typeface="Gobold Blocky" panose="02000500000000000000" pitchFamily="2" charset="0"/>
            </a:endParaRPr>
          </a:p>
        </p:txBody>
      </p:sp>
      <p:pic>
        <p:nvPicPr>
          <p:cNvPr id="26" name="Picture 25" descr="A math equations on a white background&#10;&#10;Description automatically generated">
            <a:extLst>
              <a:ext uri="{FF2B5EF4-FFF2-40B4-BE49-F238E27FC236}">
                <a16:creationId xmlns:a16="http://schemas.microsoft.com/office/drawing/2014/main" id="{A084379D-3269-405F-A399-1D6510F7C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139" y="1438822"/>
            <a:ext cx="5494071" cy="1471626"/>
          </a:xfrm>
          <a:prstGeom prst="rect">
            <a:avLst/>
          </a:prstGeom>
        </p:spPr>
      </p:pic>
      <p:sp>
        <p:nvSpPr>
          <p:cNvPr id="27" name="TextBox 26">
            <a:extLst>
              <a:ext uri="{FF2B5EF4-FFF2-40B4-BE49-F238E27FC236}">
                <a16:creationId xmlns:a16="http://schemas.microsoft.com/office/drawing/2014/main" id="{15831040-78CC-4CB6-8869-6F5EFD862F5C}"/>
              </a:ext>
            </a:extLst>
          </p:cNvPr>
          <p:cNvSpPr txBox="1"/>
          <p:nvPr/>
        </p:nvSpPr>
        <p:spPr>
          <a:xfrm>
            <a:off x="5703082" y="3645964"/>
            <a:ext cx="6126183" cy="1569660"/>
          </a:xfrm>
          <a:prstGeom prst="rect">
            <a:avLst/>
          </a:prstGeom>
          <a:noFill/>
        </p:spPr>
        <p:txBody>
          <a:bodyPr wrap="square">
            <a:spAutoFit/>
          </a:bodyPr>
          <a:lstStyle/>
          <a:p>
            <a:pPr marL="342900" indent="-342900">
              <a:lnSpc>
                <a:spcPct val="150000"/>
              </a:lnSpc>
              <a:buFont typeface="+mj-lt"/>
              <a:buAutoNum type="arabicPeriod"/>
            </a:pPr>
            <a:r>
              <a:rPr lang="en-US" dirty="0">
                <a:latin typeface="Bahnschrift" panose="020B0502040204020203" pitchFamily="34" charset="0"/>
              </a:rPr>
              <a:t>Continuously changing ‘V’</a:t>
            </a:r>
          </a:p>
          <a:p>
            <a:pPr marL="342900" indent="-342900">
              <a:lnSpc>
                <a:spcPct val="150000"/>
              </a:lnSpc>
              <a:buFont typeface="+mj-lt"/>
              <a:buAutoNum type="arabicPeriod"/>
            </a:pPr>
            <a:r>
              <a:rPr lang="en-US" dirty="0">
                <a:latin typeface="Bahnschrift" panose="020B0502040204020203" pitchFamily="34" charset="0"/>
              </a:rPr>
              <a:t>Continuously changing ‘a’</a:t>
            </a:r>
          </a:p>
          <a:p>
            <a:pPr marL="342900" indent="-342900">
              <a:lnSpc>
                <a:spcPct val="150000"/>
              </a:lnSpc>
              <a:buFont typeface="+mj-lt"/>
              <a:buAutoNum type="arabicPeriod"/>
            </a:pPr>
            <a:r>
              <a:rPr lang="en-IN" sz="1600" dirty="0">
                <a:latin typeface="Bahnschrift" panose="020B0502040204020203" pitchFamily="34" charset="0"/>
              </a:rPr>
              <a:t>We observed the results for one specific value of ‘a’ and ‘V’</a:t>
            </a:r>
          </a:p>
          <a:p>
            <a:endParaRPr lang="en-IN" dirty="0">
              <a:latin typeface="Bahnschrift" panose="020B0502040204020203" pitchFamily="34" charset="0"/>
            </a:endParaRPr>
          </a:p>
        </p:txBody>
      </p:sp>
      <p:sp>
        <p:nvSpPr>
          <p:cNvPr id="28" name="TextBox 27">
            <a:extLst>
              <a:ext uri="{FF2B5EF4-FFF2-40B4-BE49-F238E27FC236}">
                <a16:creationId xmlns:a16="http://schemas.microsoft.com/office/drawing/2014/main" id="{4D0A2292-B7AD-4AC2-A7F0-0E65BE9862D4}"/>
              </a:ext>
            </a:extLst>
          </p:cNvPr>
          <p:cNvSpPr txBox="1"/>
          <p:nvPr/>
        </p:nvSpPr>
        <p:spPr>
          <a:xfrm>
            <a:off x="7470945" y="3245854"/>
            <a:ext cx="3431640" cy="400110"/>
          </a:xfrm>
          <a:prstGeom prst="rect">
            <a:avLst/>
          </a:prstGeom>
          <a:noFill/>
        </p:spPr>
        <p:txBody>
          <a:bodyPr wrap="square">
            <a:spAutoFit/>
          </a:bodyPr>
          <a:lstStyle/>
          <a:p>
            <a:r>
              <a:rPr lang="en-US" sz="2000" u="sng" dirty="0">
                <a:solidFill>
                  <a:srgbClr val="FF0000"/>
                </a:solidFill>
                <a:latin typeface="Bahnschrift SemiBold" panose="020B0502040204020203" pitchFamily="34" charset="0"/>
              </a:rPr>
              <a:t>We experimented with:</a:t>
            </a:r>
            <a:endParaRPr lang="en-IN" sz="2000" u="sng" dirty="0">
              <a:solidFill>
                <a:srgbClr val="FF0000"/>
              </a:solidFill>
              <a:latin typeface="Bahnschrift SemiBold" panose="020B0502040204020203" pitchFamily="34" charset="0"/>
            </a:endParaRPr>
          </a:p>
        </p:txBody>
      </p:sp>
      <p:sp>
        <p:nvSpPr>
          <p:cNvPr id="29" name="TextBox 28">
            <a:extLst>
              <a:ext uri="{FF2B5EF4-FFF2-40B4-BE49-F238E27FC236}">
                <a16:creationId xmlns:a16="http://schemas.microsoft.com/office/drawing/2014/main" id="{A2280746-2F3B-4AC0-B6A1-BF01C92F4902}"/>
              </a:ext>
            </a:extLst>
          </p:cNvPr>
          <p:cNvSpPr txBox="1"/>
          <p:nvPr/>
        </p:nvSpPr>
        <p:spPr>
          <a:xfrm>
            <a:off x="5703082" y="5049846"/>
            <a:ext cx="5338543"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Bahnschrift" panose="020B0502040204020203" pitchFamily="34" charset="0"/>
              </a:rPr>
              <a:t>And finally we worked on minimizing the error</a:t>
            </a:r>
            <a:endParaRPr lang="en-IN" dirty="0">
              <a:latin typeface="Bahnschrift" panose="020B0502040204020203" pitchFamily="34" charset="0"/>
            </a:endParaRPr>
          </a:p>
        </p:txBody>
      </p:sp>
      <p:pic>
        <p:nvPicPr>
          <p:cNvPr id="31" name="Picture 30">
            <a:extLst>
              <a:ext uri="{FF2B5EF4-FFF2-40B4-BE49-F238E27FC236}">
                <a16:creationId xmlns:a16="http://schemas.microsoft.com/office/drawing/2014/main" id="{23395539-7DA8-43CF-A984-10721D150519}"/>
              </a:ext>
            </a:extLst>
          </p:cNvPr>
          <p:cNvPicPr>
            <a:picLocks noChangeAspect="1"/>
          </p:cNvPicPr>
          <p:nvPr/>
        </p:nvPicPr>
        <p:blipFill>
          <a:blip r:embed="rId4"/>
          <a:stretch>
            <a:fillRect/>
          </a:stretch>
        </p:blipFill>
        <p:spPr>
          <a:xfrm>
            <a:off x="1159586" y="3185090"/>
            <a:ext cx="3708745" cy="1683200"/>
          </a:xfrm>
          <a:prstGeom prst="rect">
            <a:avLst/>
          </a:prstGeom>
        </p:spPr>
      </p:pic>
    </p:spTree>
    <p:extLst>
      <p:ext uri="{BB962C8B-B14F-4D97-AF65-F5344CB8AC3E}">
        <p14:creationId xmlns:p14="http://schemas.microsoft.com/office/powerpoint/2010/main" val="233169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8A0F4-B5DB-BE89-5FC5-02AE175BA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0" y="828744"/>
            <a:ext cx="5960880" cy="5307291"/>
          </a:xfrm>
          <a:prstGeom prst="rect">
            <a:avLst/>
          </a:prstGeom>
        </p:spPr>
      </p:pic>
      <p:sp>
        <p:nvSpPr>
          <p:cNvPr id="4" name="TextBox 3">
            <a:extLst>
              <a:ext uri="{FF2B5EF4-FFF2-40B4-BE49-F238E27FC236}">
                <a16:creationId xmlns:a16="http://schemas.microsoft.com/office/drawing/2014/main" id="{CFB372E9-6CF4-91BA-10B0-38A545D80320}"/>
              </a:ext>
            </a:extLst>
          </p:cNvPr>
          <p:cNvSpPr txBox="1"/>
          <p:nvPr/>
        </p:nvSpPr>
        <p:spPr>
          <a:xfrm>
            <a:off x="3717083" y="597911"/>
            <a:ext cx="4977353" cy="461665"/>
          </a:xfrm>
          <a:prstGeom prst="rect">
            <a:avLst/>
          </a:prstGeom>
          <a:noFill/>
        </p:spPr>
        <p:txBody>
          <a:bodyPr wrap="square" rtlCol="0">
            <a:spAutoFit/>
          </a:bodyPr>
          <a:lstStyle/>
          <a:p>
            <a:pPr algn="ctr"/>
            <a:r>
              <a:rPr lang="en-IN" sz="2400" b="1" u="sng" dirty="0">
                <a:solidFill>
                  <a:srgbClr val="FF0000"/>
                </a:solidFill>
                <a:latin typeface="Bahnschrift" panose="020B0502040204020203" pitchFamily="34" charset="0"/>
              </a:rPr>
              <a:t>Changing the potential (Vo)</a:t>
            </a:r>
          </a:p>
        </p:txBody>
      </p:sp>
      <p:sp>
        <p:nvSpPr>
          <p:cNvPr id="5" name="TextBox 4">
            <a:extLst>
              <a:ext uri="{FF2B5EF4-FFF2-40B4-BE49-F238E27FC236}">
                <a16:creationId xmlns:a16="http://schemas.microsoft.com/office/drawing/2014/main" id="{5053C45A-E882-67EB-642F-F8DB88B2ADE0}"/>
              </a:ext>
            </a:extLst>
          </p:cNvPr>
          <p:cNvSpPr txBox="1"/>
          <p:nvPr/>
        </p:nvSpPr>
        <p:spPr>
          <a:xfrm>
            <a:off x="5655547" y="1582254"/>
            <a:ext cx="653645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we gradually increase the potential (in the negative direction), we observe the wave function of the particle’s ground state becoming confined between the walls of the potential well. Further increase in potential in the negative direction leads to the observation of higher energy states, meaning more bound solutions will be observed if we keep decreasing the potential below V = 0. </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E486B7D-84FD-60BE-72E1-C20BAD47379A}"/>
                  </a:ext>
                </a:extLst>
              </p:cNvPr>
              <p:cNvSpPr txBox="1"/>
              <p:nvPr/>
            </p:nvSpPr>
            <p:spPr>
              <a:xfrm>
                <a:off x="5833462" y="3706086"/>
                <a:ext cx="6094428" cy="163205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Mathematically, this can be seen in the transcendental equation, where the radius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q</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depends directly on V as: </a:t>
                </a:r>
              </a:p>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 p</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q</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𝑚𝑉𝑎</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ℏ</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V increases, R increases, causing it to intersect with more and more solutions of p tan p = q and p cot p = −q.</a:t>
                </a:r>
                <a:endParaRPr lang="en-IN"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CE486B7D-84FD-60BE-72E1-C20BAD47379A}"/>
                  </a:ext>
                </a:extLst>
              </p:cNvPr>
              <p:cNvSpPr txBox="1">
                <a:spLocks noRot="1" noChangeAspect="1" noMove="1" noResize="1" noEditPoints="1" noAdjustHandles="1" noChangeArrowheads="1" noChangeShapeType="1" noTextEdit="1"/>
              </p:cNvSpPr>
              <p:nvPr/>
            </p:nvSpPr>
            <p:spPr>
              <a:xfrm>
                <a:off x="5833462" y="3706086"/>
                <a:ext cx="6094428" cy="1632050"/>
              </a:xfrm>
              <a:prstGeom prst="rect">
                <a:avLst/>
              </a:prstGeom>
              <a:blipFill>
                <a:blip r:embed="rId3"/>
                <a:stretch>
                  <a:fillRect l="-900" t="-2239" r="-300" b="-485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62469CD-C8C4-4C91-AB28-CCA364C951F4}"/>
              </a:ext>
            </a:extLst>
          </p:cNvPr>
          <p:cNvSpPr txBox="1"/>
          <p:nvPr/>
        </p:nvSpPr>
        <p:spPr>
          <a:xfrm>
            <a:off x="5247003" y="236274"/>
            <a:ext cx="2118679" cy="461665"/>
          </a:xfrm>
          <a:prstGeom prst="rect">
            <a:avLst/>
          </a:prstGeom>
          <a:noFill/>
        </p:spPr>
        <p:txBody>
          <a:bodyPr wrap="square">
            <a:spAutoFit/>
          </a:bodyPr>
          <a:lstStyle/>
          <a:p>
            <a:r>
              <a:rPr lang="en-IN" sz="2400" b="1" u="sng" dirty="0">
                <a:solidFill>
                  <a:srgbClr val="FF0000"/>
                </a:solidFill>
                <a:latin typeface="Modern Age" panose="02000600000000000000" pitchFamily="2" charset="0"/>
              </a:rPr>
              <a:t>R e s u l t s</a:t>
            </a:r>
          </a:p>
        </p:txBody>
      </p:sp>
    </p:spTree>
    <p:extLst>
      <p:ext uri="{BB962C8B-B14F-4D97-AF65-F5344CB8AC3E}">
        <p14:creationId xmlns:p14="http://schemas.microsoft.com/office/powerpoint/2010/main" val="193428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60A3FB-6039-67D3-3570-87BD85693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07" y="828744"/>
            <a:ext cx="5876040" cy="5101222"/>
          </a:xfrm>
          <a:prstGeom prst="rect">
            <a:avLst/>
          </a:prstGeom>
        </p:spPr>
      </p:pic>
      <p:sp>
        <p:nvSpPr>
          <p:cNvPr id="4" name="TextBox 3">
            <a:extLst>
              <a:ext uri="{FF2B5EF4-FFF2-40B4-BE49-F238E27FC236}">
                <a16:creationId xmlns:a16="http://schemas.microsoft.com/office/drawing/2014/main" id="{CFB372E9-6CF4-91BA-10B0-38A545D80320}"/>
              </a:ext>
            </a:extLst>
          </p:cNvPr>
          <p:cNvSpPr txBox="1"/>
          <p:nvPr/>
        </p:nvSpPr>
        <p:spPr>
          <a:xfrm>
            <a:off x="3607323" y="507880"/>
            <a:ext cx="4977353" cy="461665"/>
          </a:xfrm>
          <a:prstGeom prst="rect">
            <a:avLst/>
          </a:prstGeom>
          <a:noFill/>
        </p:spPr>
        <p:txBody>
          <a:bodyPr wrap="square" rtlCol="0">
            <a:spAutoFit/>
          </a:bodyPr>
          <a:lstStyle/>
          <a:p>
            <a:pPr algn="ctr"/>
            <a:r>
              <a:rPr lang="en-IN" sz="2400" b="1" u="sng" dirty="0">
                <a:solidFill>
                  <a:srgbClr val="FF0000"/>
                </a:solidFill>
                <a:latin typeface="Bahnschrift" panose="020B0502040204020203" pitchFamily="34" charset="0"/>
              </a:rPr>
              <a:t>Changing the width (a)</a:t>
            </a:r>
          </a:p>
        </p:txBody>
      </p:sp>
      <p:sp>
        <p:nvSpPr>
          <p:cNvPr id="5" name="TextBox 4">
            <a:extLst>
              <a:ext uri="{FF2B5EF4-FFF2-40B4-BE49-F238E27FC236}">
                <a16:creationId xmlns:a16="http://schemas.microsoft.com/office/drawing/2014/main" id="{5053C45A-E882-67EB-642F-F8DB88B2ADE0}"/>
              </a:ext>
            </a:extLst>
          </p:cNvPr>
          <p:cNvSpPr txBox="1"/>
          <p:nvPr/>
        </p:nvSpPr>
        <p:spPr>
          <a:xfrm>
            <a:off x="5766094" y="1411886"/>
            <a:ext cx="653645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Similar to the potential as we increase the width, we observe the wave function of the particle’s ground state becoming confined between the walls of the potential well. Further increase in the width leads to the observation of higher energy states.</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E486B7D-84FD-60BE-72E1-C20BAD47379A}"/>
              </a:ext>
            </a:extLst>
          </p:cNvPr>
          <p:cNvSpPr txBox="1"/>
          <p:nvPr/>
        </p:nvSpPr>
        <p:spPr>
          <a:xfrm>
            <a:off x="5666264" y="4852748"/>
            <a:ext cx="6194258"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more important insight we can gain from the radius equation is that as the equation depends on V linearly and depends on the second power of a, so the energy values are more susceptible to change with the change in ’a’ that ’V’. </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52495C-09BC-40FD-DA90-5B09B171C8CA}"/>
                  </a:ext>
                </a:extLst>
              </p:cNvPr>
              <p:cNvSpPr txBox="1"/>
              <p:nvPr/>
            </p:nvSpPr>
            <p:spPr>
              <a:xfrm>
                <a:off x="5766094" y="2750714"/>
                <a:ext cx="6094428" cy="183665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a fixed value of Vo if we observe the system, Looking at the radius equation, </a:t>
                </a:r>
              </a:p>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 = p</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q</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𝑚𝑉𝑎</m:t>
                            </m:r>
                          </m:e>
                          <m:sup>
                            <m:r>
                              <a:rPr lang="en-US" sz="16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US" sz="1600" i="1">
                            <a:effectLst/>
                            <a:latin typeface="Cambria Math" panose="02040503050406030204" pitchFamily="18" charset="0"/>
                            <a:ea typeface="Calibri" panose="020F0502020204030204" pitchFamily="34" charset="0"/>
                            <a:cs typeface="Times New Roman" panose="02020603050405020304" pitchFamily="18" charset="0"/>
                          </a:rPr>
                          <m:t>2</m:t>
                        </m:r>
                        <m:sSup>
                          <m:sSupPr>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i="1">
                                <a:effectLst/>
                                <a:latin typeface="Cambria Math" panose="02040503050406030204" pitchFamily="18" charset="0"/>
                                <a:ea typeface="Calibri" panose="020F0502020204030204" pitchFamily="34" charset="0"/>
                                <a:cs typeface="Times New Roman" panose="02020603050405020304" pitchFamily="18" charset="0"/>
                              </a:rPr>
                              <m:t>ℏ</m:t>
                            </m:r>
                          </m:e>
                          <m:sup>
                            <m:r>
                              <a:rPr lang="en-US" sz="1600"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As the width a of a potential well increases, the radius R also increases, so it will intersect the p tan p = q and p cot p = −q in more places, resulting in more bound state solutions for a fixed value of potential.</a:t>
                </a:r>
                <a:endParaRPr lang="en-IN" sz="16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352495C-09BC-40FD-DA90-5B09B171C8CA}"/>
                  </a:ext>
                </a:extLst>
              </p:cNvPr>
              <p:cNvSpPr txBox="1">
                <a:spLocks noRot="1" noChangeAspect="1" noMove="1" noResize="1" noEditPoints="1" noAdjustHandles="1" noChangeArrowheads="1" noChangeShapeType="1" noTextEdit="1"/>
              </p:cNvSpPr>
              <p:nvPr/>
            </p:nvSpPr>
            <p:spPr>
              <a:xfrm>
                <a:off x="5766094" y="2750714"/>
                <a:ext cx="6094428" cy="1836657"/>
              </a:xfrm>
              <a:prstGeom prst="rect">
                <a:avLst/>
              </a:prstGeom>
              <a:blipFill>
                <a:blip r:embed="rId3"/>
                <a:stretch>
                  <a:fillRect l="-600" t="-993" b="-3311"/>
                </a:stretch>
              </a:blipFill>
            </p:spPr>
            <p:txBody>
              <a:bodyPr/>
              <a:lstStyle/>
              <a:p>
                <a:r>
                  <a:rPr lang="en-US">
                    <a:noFill/>
                  </a:rPr>
                  <a:t> </a:t>
                </a:r>
              </a:p>
            </p:txBody>
          </p:sp>
        </mc:Fallback>
      </mc:AlternateContent>
    </p:spTree>
    <p:extLst>
      <p:ext uri="{BB962C8B-B14F-4D97-AF65-F5344CB8AC3E}">
        <p14:creationId xmlns:p14="http://schemas.microsoft.com/office/powerpoint/2010/main" val="309202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BFEC86A-D9DA-310A-A069-658D2F575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86" y="1207703"/>
            <a:ext cx="6477769" cy="5195365"/>
          </a:xfrm>
          <a:prstGeom prst="rect">
            <a:avLst/>
          </a:prstGeom>
        </p:spPr>
      </p:pic>
      <p:pic>
        <p:nvPicPr>
          <p:cNvPr id="20" name="Picture 19">
            <a:extLst>
              <a:ext uri="{FF2B5EF4-FFF2-40B4-BE49-F238E27FC236}">
                <a16:creationId xmlns:a16="http://schemas.microsoft.com/office/drawing/2014/main" id="{C9C0927D-E3CD-C5AE-E42B-8D5189EA9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593" y="1082236"/>
            <a:ext cx="4882773" cy="2183891"/>
          </a:xfrm>
          <a:prstGeom prst="rect">
            <a:avLst/>
          </a:prstGeom>
        </p:spPr>
      </p:pic>
      <p:pic>
        <p:nvPicPr>
          <p:cNvPr id="3" name="Picture 2" descr="A graph of energy and energy&#10;&#10;Description automatically generated with medium confidence">
            <a:extLst>
              <a:ext uri="{FF2B5EF4-FFF2-40B4-BE49-F238E27FC236}">
                <a16:creationId xmlns:a16="http://schemas.microsoft.com/office/drawing/2014/main" id="{6C851361-EC2F-4FD7-BDE6-6C4B306E43B8}"/>
              </a:ext>
            </a:extLst>
          </p:cNvPr>
          <p:cNvPicPr>
            <a:picLocks noChangeAspect="1"/>
          </p:cNvPicPr>
          <p:nvPr/>
        </p:nvPicPr>
        <p:blipFill rotWithShape="1">
          <a:blip r:embed="rId4">
            <a:extLst>
              <a:ext uri="{28A0092B-C50C-407E-A947-70E740481C1C}">
                <a14:useLocalDpi xmlns:a14="http://schemas.microsoft.com/office/drawing/2010/main" val="0"/>
              </a:ext>
            </a:extLst>
          </a:blip>
          <a:srcRect l="3762" r="6550"/>
          <a:stretch/>
        </p:blipFill>
        <p:spPr>
          <a:xfrm>
            <a:off x="6549918" y="3266127"/>
            <a:ext cx="5180125" cy="2887830"/>
          </a:xfrm>
          <a:prstGeom prst="rect">
            <a:avLst/>
          </a:prstGeom>
        </p:spPr>
      </p:pic>
      <p:sp>
        <p:nvSpPr>
          <p:cNvPr id="7" name="TextBox 6">
            <a:extLst>
              <a:ext uri="{FF2B5EF4-FFF2-40B4-BE49-F238E27FC236}">
                <a16:creationId xmlns:a16="http://schemas.microsoft.com/office/drawing/2014/main" id="{0D48C573-1A9A-4187-B0D9-4665ACFB84B9}"/>
              </a:ext>
            </a:extLst>
          </p:cNvPr>
          <p:cNvSpPr txBox="1"/>
          <p:nvPr/>
        </p:nvSpPr>
        <p:spPr>
          <a:xfrm>
            <a:off x="1432937" y="626707"/>
            <a:ext cx="4267962" cy="369332"/>
          </a:xfrm>
          <a:prstGeom prst="rect">
            <a:avLst/>
          </a:prstGeom>
          <a:noFill/>
        </p:spPr>
        <p:txBody>
          <a:bodyPr wrap="square">
            <a:spAutoFit/>
          </a:bodyPr>
          <a:lstStyle/>
          <a:p>
            <a:r>
              <a:rPr lang="en-US" dirty="0">
                <a:solidFill>
                  <a:srgbClr val="FFC000"/>
                </a:solidFill>
                <a:latin typeface="Gobold Blocky" panose="02000500000000000000" pitchFamily="2" charset="0"/>
              </a:rPr>
              <a:t>Energy levels and corresponding wave functions</a:t>
            </a:r>
            <a:endParaRPr lang="en-IN" dirty="0">
              <a:solidFill>
                <a:srgbClr val="FFC000"/>
              </a:solidFill>
              <a:latin typeface="Gobold Blocky" panose="02000500000000000000" pitchFamily="2" charset="0"/>
            </a:endParaRPr>
          </a:p>
        </p:txBody>
      </p:sp>
      <p:sp>
        <p:nvSpPr>
          <p:cNvPr id="11" name="TextBox 10">
            <a:extLst>
              <a:ext uri="{FF2B5EF4-FFF2-40B4-BE49-F238E27FC236}">
                <a16:creationId xmlns:a16="http://schemas.microsoft.com/office/drawing/2014/main" id="{E5B228B3-3728-4DDB-B1EC-8509928C37EC}"/>
              </a:ext>
            </a:extLst>
          </p:cNvPr>
          <p:cNvSpPr txBox="1"/>
          <p:nvPr/>
        </p:nvSpPr>
        <p:spPr>
          <a:xfrm>
            <a:off x="7515265" y="626707"/>
            <a:ext cx="3499866" cy="369332"/>
          </a:xfrm>
          <a:prstGeom prst="rect">
            <a:avLst/>
          </a:prstGeom>
          <a:noFill/>
        </p:spPr>
        <p:txBody>
          <a:bodyPr wrap="square">
            <a:spAutoFit/>
          </a:bodyPr>
          <a:lstStyle/>
          <a:p>
            <a:r>
              <a:rPr lang="en-US" dirty="0">
                <a:solidFill>
                  <a:srgbClr val="FFC000"/>
                </a:solidFill>
                <a:latin typeface="Gobold Blocky" panose="02000500000000000000" pitchFamily="2" charset="0"/>
              </a:rPr>
              <a:t>Wavefunctions and Probability Amplitude</a:t>
            </a:r>
            <a:endParaRPr lang="en-IN" dirty="0">
              <a:solidFill>
                <a:srgbClr val="FFC000"/>
              </a:solidFill>
              <a:latin typeface="Gobold Blocky" panose="02000500000000000000" pitchFamily="2" charset="0"/>
            </a:endParaRPr>
          </a:p>
        </p:txBody>
      </p:sp>
      <p:sp>
        <p:nvSpPr>
          <p:cNvPr id="12" name="TextBox 11">
            <a:extLst>
              <a:ext uri="{FF2B5EF4-FFF2-40B4-BE49-F238E27FC236}">
                <a16:creationId xmlns:a16="http://schemas.microsoft.com/office/drawing/2014/main" id="{70E5ED8C-46FE-4947-AFDE-69BE6CF45B1C}"/>
              </a:ext>
            </a:extLst>
          </p:cNvPr>
          <p:cNvSpPr txBox="1"/>
          <p:nvPr/>
        </p:nvSpPr>
        <p:spPr>
          <a:xfrm>
            <a:off x="610634" y="838371"/>
            <a:ext cx="4267962" cy="600164"/>
          </a:xfrm>
          <a:prstGeom prst="rect">
            <a:avLst/>
          </a:prstGeom>
          <a:noFill/>
        </p:spPr>
        <p:txBody>
          <a:bodyPr wrap="square">
            <a:spAutoFit/>
          </a:bodyPr>
          <a:lstStyle/>
          <a:p>
            <a:endParaRPr lang="en-US" sz="1100" dirty="0">
              <a:latin typeface="Bahnschrift" panose="020B0502040204020203" pitchFamily="34" charset="0"/>
            </a:endParaRPr>
          </a:p>
          <a:p>
            <a:r>
              <a:rPr lang="en-US" sz="1100" dirty="0">
                <a:latin typeface="Bahnschrift" panose="020B0502040204020203" pitchFamily="34" charset="0"/>
              </a:rPr>
              <a:t>• </a:t>
            </a:r>
            <a:r>
              <a:rPr lang="en-US" sz="1100" b="1" dirty="0">
                <a:latin typeface="Bahnschrift" panose="020B0502040204020203" pitchFamily="34" charset="0"/>
              </a:rPr>
              <a:t>a = 2 nm  ;    V0 = −0.66453767 eV</a:t>
            </a:r>
          </a:p>
          <a:p>
            <a:endParaRPr lang="en-US" sz="1100" dirty="0">
              <a:latin typeface="Bahnschrift" panose="020B0502040204020203" pitchFamily="34" charset="0"/>
            </a:endParaRPr>
          </a:p>
        </p:txBody>
      </p:sp>
      <p:sp>
        <p:nvSpPr>
          <p:cNvPr id="13" name="TextBox 12">
            <a:extLst>
              <a:ext uri="{FF2B5EF4-FFF2-40B4-BE49-F238E27FC236}">
                <a16:creationId xmlns:a16="http://schemas.microsoft.com/office/drawing/2014/main" id="{0116CAFD-7FA1-4EEB-8A73-18A2CC03686F}"/>
              </a:ext>
            </a:extLst>
          </p:cNvPr>
          <p:cNvSpPr txBox="1"/>
          <p:nvPr/>
        </p:nvSpPr>
        <p:spPr>
          <a:xfrm>
            <a:off x="3566918" y="97455"/>
            <a:ext cx="4977353" cy="461665"/>
          </a:xfrm>
          <a:prstGeom prst="rect">
            <a:avLst/>
          </a:prstGeom>
          <a:noFill/>
        </p:spPr>
        <p:txBody>
          <a:bodyPr wrap="square" rtlCol="0">
            <a:spAutoFit/>
          </a:bodyPr>
          <a:lstStyle/>
          <a:p>
            <a:pPr algn="ctr"/>
            <a:r>
              <a:rPr lang="en-IN" sz="2400" b="1" u="sng" dirty="0">
                <a:solidFill>
                  <a:srgbClr val="FF0000"/>
                </a:solidFill>
                <a:latin typeface="Agency FB" panose="020B0503020202020204" pitchFamily="34" charset="0"/>
              </a:rPr>
              <a:t>For a specific value of ‘V’ and ‘a’</a:t>
            </a:r>
          </a:p>
        </p:txBody>
      </p:sp>
    </p:spTree>
    <p:extLst>
      <p:ext uri="{BB962C8B-B14F-4D97-AF65-F5344CB8AC3E}">
        <p14:creationId xmlns:p14="http://schemas.microsoft.com/office/powerpoint/2010/main" val="6555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aph of energy and energy&#10;&#10;Description automatically generated with medium confidence">
            <a:extLst>
              <a:ext uri="{FF2B5EF4-FFF2-40B4-BE49-F238E27FC236}">
                <a16:creationId xmlns:a16="http://schemas.microsoft.com/office/drawing/2014/main" id="{C0CA026C-FC38-4895-A869-BC56CE481CF7}"/>
              </a:ext>
            </a:extLst>
          </p:cNvPr>
          <p:cNvPicPr>
            <a:picLocks noChangeAspect="1"/>
          </p:cNvPicPr>
          <p:nvPr/>
        </p:nvPicPr>
        <p:blipFill rotWithShape="1">
          <a:blip r:embed="rId2">
            <a:extLst>
              <a:ext uri="{28A0092B-C50C-407E-A947-70E740481C1C}">
                <a14:useLocalDpi xmlns:a14="http://schemas.microsoft.com/office/drawing/2010/main" val="0"/>
              </a:ext>
            </a:extLst>
          </a:blip>
          <a:srcRect l="3926" r="7040"/>
          <a:stretch/>
        </p:blipFill>
        <p:spPr>
          <a:xfrm>
            <a:off x="268228" y="254687"/>
            <a:ext cx="5758147" cy="2970043"/>
          </a:xfrm>
          <a:prstGeom prst="rect">
            <a:avLst/>
          </a:prstGeom>
        </p:spPr>
      </p:pic>
      <p:pic>
        <p:nvPicPr>
          <p:cNvPr id="5" name="Picture 4" descr="A graph of energy and energy&#10;&#10;Description automatically generated">
            <a:extLst>
              <a:ext uri="{FF2B5EF4-FFF2-40B4-BE49-F238E27FC236}">
                <a16:creationId xmlns:a16="http://schemas.microsoft.com/office/drawing/2014/main" id="{F05837C5-1B45-4166-BDCF-41C1B1B5C915}"/>
              </a:ext>
            </a:extLst>
          </p:cNvPr>
          <p:cNvPicPr>
            <a:picLocks noChangeAspect="1"/>
          </p:cNvPicPr>
          <p:nvPr/>
        </p:nvPicPr>
        <p:blipFill rotWithShape="1">
          <a:blip r:embed="rId3">
            <a:extLst>
              <a:ext uri="{28A0092B-C50C-407E-A947-70E740481C1C}">
                <a14:useLocalDpi xmlns:a14="http://schemas.microsoft.com/office/drawing/2010/main" val="0"/>
              </a:ext>
            </a:extLst>
          </a:blip>
          <a:srcRect l="5314" r="6978"/>
          <a:stretch/>
        </p:blipFill>
        <p:spPr>
          <a:xfrm>
            <a:off x="308332" y="2952462"/>
            <a:ext cx="5677940" cy="3236848"/>
          </a:xfrm>
          <a:prstGeom prst="rect">
            <a:avLst/>
          </a:prstGeom>
        </p:spPr>
      </p:pic>
      <p:pic>
        <p:nvPicPr>
          <p:cNvPr id="14" name="Picture 13">
            <a:extLst>
              <a:ext uri="{FF2B5EF4-FFF2-40B4-BE49-F238E27FC236}">
                <a16:creationId xmlns:a16="http://schemas.microsoft.com/office/drawing/2014/main" id="{DEEEBCA7-C7EE-4E56-90DD-687C5E19A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423" y="668689"/>
            <a:ext cx="5755349" cy="2283773"/>
          </a:xfrm>
          <a:prstGeom prst="rect">
            <a:avLst/>
          </a:prstGeom>
        </p:spPr>
      </p:pic>
      <p:sp>
        <p:nvSpPr>
          <p:cNvPr id="25" name="TextBox 24">
            <a:extLst>
              <a:ext uri="{FF2B5EF4-FFF2-40B4-BE49-F238E27FC236}">
                <a16:creationId xmlns:a16="http://schemas.microsoft.com/office/drawing/2014/main" id="{65216A02-E55F-47E8-A6C7-32451AFD2402}"/>
              </a:ext>
            </a:extLst>
          </p:cNvPr>
          <p:cNvSpPr txBox="1"/>
          <p:nvPr/>
        </p:nvSpPr>
        <p:spPr>
          <a:xfrm>
            <a:off x="6277592" y="3294842"/>
            <a:ext cx="5646180" cy="2816156"/>
          </a:xfrm>
          <a:prstGeom prst="rect">
            <a:avLst/>
          </a:prstGeom>
          <a:noFill/>
        </p:spPr>
        <p:txBody>
          <a:bodyPr wrap="square">
            <a:spAutoFit/>
          </a:bodyPr>
          <a:lstStyle/>
          <a:p>
            <a:pPr marL="285750" indent="-285750">
              <a:buFont typeface="Arial" panose="020B0604020202020204" pitchFamily="34" charset="0"/>
              <a:buChar char="•"/>
            </a:pPr>
            <a:r>
              <a:rPr lang="en-US" sz="1600" dirty="0"/>
              <a:t>We have also checked the </a:t>
            </a:r>
            <a:r>
              <a:rPr lang="en-US" sz="1600" b="1" dirty="0">
                <a:solidFill>
                  <a:schemeClr val="accent1"/>
                </a:solidFill>
              </a:rPr>
              <a:t>Total probability</a:t>
            </a:r>
            <a:r>
              <a:rPr lang="en-US" sz="1600" b="1" dirty="0"/>
              <a:t>, </a:t>
            </a:r>
            <a:r>
              <a:rPr lang="en-US" sz="1600" dirty="0"/>
              <a:t>which comes to be 1 validating the Normalization of the wave functions.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dirty="0"/>
              <a:t>We were able to see visually the existing </a:t>
            </a:r>
            <a:r>
              <a:rPr lang="en-IN" sz="1600" b="1" dirty="0">
                <a:solidFill>
                  <a:schemeClr val="accent1"/>
                </a:solidFill>
              </a:rPr>
              <a:t>tunnelling probability </a:t>
            </a:r>
          </a:p>
          <a:p>
            <a:r>
              <a:rPr lang="en-IN" sz="1600" dirty="0"/>
              <a:t>      - As energy value increases and approaches boundary, the     </a:t>
            </a:r>
          </a:p>
          <a:p>
            <a:r>
              <a:rPr lang="en-IN" sz="1600" dirty="0"/>
              <a:t>        tunnelling probability increases.</a:t>
            </a:r>
          </a:p>
          <a:p>
            <a:endParaRPr lang="en-IN" sz="1600" dirty="0"/>
          </a:p>
          <a:p>
            <a:pPr marL="285750" indent="-285750">
              <a:buFont typeface="Arial" panose="020B0604020202020204" pitchFamily="34" charset="0"/>
              <a:buChar char="•"/>
            </a:pPr>
            <a:r>
              <a:rPr lang="en-IN" sz="1600" dirty="0"/>
              <a:t>We also were able to </a:t>
            </a:r>
            <a:r>
              <a:rPr lang="en-IN" sz="1600" b="1" dirty="0"/>
              <a:t>compare the Analytical and </a:t>
            </a:r>
            <a:r>
              <a:rPr lang="en-IN" sz="1600" b="1" dirty="0" err="1"/>
              <a:t>Numarically</a:t>
            </a:r>
            <a:r>
              <a:rPr lang="en-IN" sz="1600" b="1" dirty="0"/>
              <a:t> calculated results </a:t>
            </a:r>
            <a:r>
              <a:rPr lang="en-IN" sz="1600" dirty="0"/>
              <a:t>. </a:t>
            </a:r>
          </a:p>
          <a:p>
            <a:endParaRPr lang="en-IN" sz="1700" dirty="0"/>
          </a:p>
        </p:txBody>
      </p:sp>
    </p:spTree>
    <p:extLst>
      <p:ext uri="{BB962C8B-B14F-4D97-AF65-F5344CB8AC3E}">
        <p14:creationId xmlns:p14="http://schemas.microsoft.com/office/powerpoint/2010/main" val="311997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2A8B5E-79BC-4791-A70B-DCF7642A4068}"/>
              </a:ext>
            </a:extLst>
          </p:cNvPr>
          <p:cNvSpPr txBox="1"/>
          <p:nvPr/>
        </p:nvSpPr>
        <p:spPr>
          <a:xfrm>
            <a:off x="620477" y="2997255"/>
            <a:ext cx="3684882" cy="646331"/>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chemeClr val="accent1"/>
                </a:solidFill>
                <a:effectLst/>
                <a:latin typeface="Bahnschrift SemiBold" panose="020B0502040204020203" pitchFamily="34" charset="0"/>
              </a:rPr>
              <a:t>One possible way to increase the accuracy is to increase ’N’ (No of discrete steps)</a:t>
            </a:r>
            <a:r>
              <a:rPr lang="en-US" sz="1200" dirty="0">
                <a:solidFill>
                  <a:schemeClr val="accent1"/>
                </a:solidFill>
                <a:latin typeface="Bahnschrift SemiBold" panose="020B0502040204020203" pitchFamily="34" charset="0"/>
              </a:rPr>
              <a:t> </a:t>
            </a:r>
            <a:br>
              <a:rPr lang="en-US" sz="1200" dirty="0">
                <a:solidFill>
                  <a:schemeClr val="accent1"/>
                </a:solidFill>
                <a:latin typeface="Bahnschrift SemiBold" panose="020B0502040204020203" pitchFamily="34" charset="0"/>
              </a:rPr>
            </a:br>
            <a:endParaRPr lang="en-US" sz="1200" dirty="0">
              <a:solidFill>
                <a:schemeClr val="accent1"/>
              </a:solidFill>
              <a:latin typeface="Bahnschrift SemiBold" panose="020B0502040204020203" pitchFamily="34" charset="0"/>
            </a:endParaRPr>
          </a:p>
        </p:txBody>
      </p:sp>
      <p:pic>
        <p:nvPicPr>
          <p:cNvPr id="5" name="Picture 4" descr="A graph of energy level error&#10;&#10;Description automatically generated">
            <a:extLst>
              <a:ext uri="{FF2B5EF4-FFF2-40B4-BE49-F238E27FC236}">
                <a16:creationId xmlns:a16="http://schemas.microsoft.com/office/drawing/2014/main" id="{75A50202-2ADA-48B3-8AAF-5102E9D3C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82" y="865435"/>
            <a:ext cx="3684882" cy="2083536"/>
          </a:xfrm>
          <a:prstGeom prst="rect">
            <a:avLst/>
          </a:prstGeom>
        </p:spPr>
      </p:pic>
      <p:pic>
        <p:nvPicPr>
          <p:cNvPr id="6" name="Picture 5" descr="A graph of energy level error&#10;&#10;Description automatically generated">
            <a:extLst>
              <a:ext uri="{FF2B5EF4-FFF2-40B4-BE49-F238E27FC236}">
                <a16:creationId xmlns:a16="http://schemas.microsoft.com/office/drawing/2014/main" id="{85F54FAC-6A3E-415A-868B-7D50372B1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00" y="3643586"/>
            <a:ext cx="3495891" cy="1925514"/>
          </a:xfrm>
          <a:prstGeom prst="rect">
            <a:avLst/>
          </a:prstGeom>
        </p:spPr>
      </p:pic>
      <p:sp>
        <p:nvSpPr>
          <p:cNvPr id="7" name="TextBox 6">
            <a:extLst>
              <a:ext uri="{FF2B5EF4-FFF2-40B4-BE49-F238E27FC236}">
                <a16:creationId xmlns:a16="http://schemas.microsoft.com/office/drawing/2014/main" id="{8B9FE905-FD28-43CC-A65D-FC424ECD2680}"/>
              </a:ext>
            </a:extLst>
          </p:cNvPr>
          <p:cNvSpPr txBox="1"/>
          <p:nvPr/>
        </p:nvSpPr>
        <p:spPr>
          <a:xfrm>
            <a:off x="1530365" y="365026"/>
            <a:ext cx="2006331" cy="400110"/>
          </a:xfrm>
          <a:prstGeom prst="rect">
            <a:avLst/>
          </a:prstGeom>
          <a:noFill/>
        </p:spPr>
        <p:txBody>
          <a:bodyPr wrap="square">
            <a:spAutoFit/>
          </a:bodyPr>
          <a:lstStyle/>
          <a:p>
            <a:r>
              <a:rPr lang="en-US" sz="2000" dirty="0">
                <a:solidFill>
                  <a:srgbClr val="FF0000"/>
                </a:solidFill>
                <a:latin typeface="Gobold Blocky" panose="02000500000000000000" pitchFamily="2" charset="0"/>
              </a:rPr>
              <a:t>Error </a:t>
            </a:r>
            <a:r>
              <a:rPr lang="en-US" sz="2000" dirty="0" err="1">
                <a:solidFill>
                  <a:srgbClr val="FF0000"/>
                </a:solidFill>
                <a:latin typeface="Gobold Blocky" panose="02000500000000000000" pitchFamily="2" charset="0"/>
              </a:rPr>
              <a:t>Minimizatoin</a:t>
            </a:r>
            <a:endParaRPr lang="en-IN" sz="2000" dirty="0">
              <a:solidFill>
                <a:srgbClr val="FF0000"/>
              </a:solidFill>
              <a:latin typeface="Gobold Blocky" panose="02000500000000000000" pitchFamily="2" charset="0"/>
            </a:endParaRPr>
          </a:p>
        </p:txBody>
      </p:sp>
      <p:sp>
        <p:nvSpPr>
          <p:cNvPr id="11" name="TextBox 10">
            <a:extLst>
              <a:ext uri="{FF2B5EF4-FFF2-40B4-BE49-F238E27FC236}">
                <a16:creationId xmlns:a16="http://schemas.microsoft.com/office/drawing/2014/main" id="{B13B7805-FA07-45F0-9E4B-CB36109C5F36}"/>
              </a:ext>
            </a:extLst>
          </p:cNvPr>
          <p:cNvSpPr txBox="1"/>
          <p:nvPr/>
        </p:nvSpPr>
        <p:spPr>
          <a:xfrm>
            <a:off x="484886" y="5669399"/>
            <a:ext cx="3684882" cy="461665"/>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chemeClr val="accent1"/>
                </a:solidFill>
                <a:effectLst/>
                <a:latin typeface="Bahnschrift SemiBold" panose="020B0502040204020203" pitchFamily="34" charset="0"/>
              </a:rPr>
              <a:t>And certainly the accuracy score increased by almost a 100 fold</a:t>
            </a:r>
            <a:endParaRPr lang="en-US" sz="1200" dirty="0">
              <a:solidFill>
                <a:schemeClr val="accent1"/>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04F0BE35-464A-4BEF-A8F9-55B229B15B7F}"/>
              </a:ext>
            </a:extLst>
          </p:cNvPr>
          <p:cNvSpPr txBox="1"/>
          <p:nvPr/>
        </p:nvSpPr>
        <p:spPr>
          <a:xfrm>
            <a:off x="5150640" y="865435"/>
            <a:ext cx="6672551" cy="2062103"/>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CMR12"/>
              </a:rPr>
              <a:t>But there is a severe drawback. </a:t>
            </a:r>
          </a:p>
          <a:p>
            <a:r>
              <a:rPr lang="en-US" sz="1600" b="0" i="0" dirty="0">
                <a:solidFill>
                  <a:srgbClr val="000000"/>
                </a:solidFill>
                <a:effectLst/>
                <a:latin typeface="CMR12"/>
              </a:rPr>
              <a:t>	As to solve the equation, a </a:t>
            </a:r>
            <a:r>
              <a:rPr lang="en-US" sz="1600" b="0" i="1" dirty="0">
                <a:solidFill>
                  <a:srgbClr val="000000"/>
                </a:solidFill>
                <a:effectLst/>
                <a:latin typeface="CMMI12"/>
              </a:rPr>
              <a:t>N </a:t>
            </a:r>
            <a:r>
              <a:rPr lang="en-US" sz="1600" b="0" i="1" dirty="0">
                <a:solidFill>
                  <a:srgbClr val="000000"/>
                </a:solidFill>
                <a:effectLst/>
                <a:latin typeface="CMSY10"/>
              </a:rPr>
              <a:t>x </a:t>
            </a:r>
            <a:r>
              <a:rPr lang="en-US" sz="1600" b="0" i="1" dirty="0">
                <a:solidFill>
                  <a:srgbClr val="000000"/>
                </a:solidFill>
                <a:effectLst/>
                <a:latin typeface="CMMI12"/>
              </a:rPr>
              <a:t>N </a:t>
            </a:r>
            <a:r>
              <a:rPr lang="en-US" sz="1600" b="0" i="0" dirty="0">
                <a:solidFill>
                  <a:srgbClr val="000000"/>
                </a:solidFill>
                <a:effectLst/>
                <a:latin typeface="CMR12"/>
              </a:rPr>
              <a:t>matrix is formed, so if we increase N the </a:t>
            </a:r>
            <a:r>
              <a:rPr lang="en-US" sz="1600" b="1" i="0" dirty="0">
                <a:solidFill>
                  <a:srgbClr val="000000"/>
                </a:solidFill>
                <a:effectLst/>
                <a:latin typeface="CMR12"/>
              </a:rPr>
              <a:t>computation power needed increases significantly </a:t>
            </a:r>
            <a:r>
              <a:rPr lang="en-US" sz="1600" b="0" i="0" dirty="0">
                <a:solidFill>
                  <a:srgbClr val="000000"/>
                </a:solidFill>
                <a:effectLst/>
                <a:latin typeface="CMR12"/>
              </a:rPr>
              <a:t>along with the </a:t>
            </a:r>
            <a:r>
              <a:rPr lang="en-US" sz="1600" b="1" i="0" dirty="0">
                <a:solidFill>
                  <a:srgbClr val="000000"/>
                </a:solidFill>
                <a:effectLst/>
                <a:latin typeface="CMR12"/>
              </a:rPr>
              <a:t>computation time</a:t>
            </a:r>
            <a:r>
              <a:rPr lang="en-US" sz="1600" b="0" i="0" dirty="0">
                <a:solidFill>
                  <a:srgbClr val="000000"/>
                </a:solidFill>
                <a:effectLst/>
                <a:latin typeface="CMR12"/>
              </a:rPr>
              <a:t>. </a:t>
            </a:r>
          </a:p>
          <a:p>
            <a:endParaRPr lang="en-US" sz="1600" dirty="0">
              <a:solidFill>
                <a:srgbClr val="000000"/>
              </a:solidFill>
              <a:latin typeface="CMR12"/>
            </a:endParaRPr>
          </a:p>
          <a:p>
            <a:r>
              <a:rPr lang="en-US" sz="1600" b="1" i="0" dirty="0">
                <a:solidFill>
                  <a:srgbClr val="0070C0"/>
                </a:solidFill>
                <a:effectLst/>
                <a:latin typeface="CMR12"/>
              </a:rPr>
              <a:t>So, to get more accurate result it is a tradeoff between computation time + power and accuracy</a:t>
            </a:r>
            <a:r>
              <a:rPr lang="en-US" sz="1400" b="1" dirty="0">
                <a:solidFill>
                  <a:srgbClr val="0070C0"/>
                </a:solidFill>
              </a:rPr>
              <a:t> . </a:t>
            </a:r>
            <a:br>
              <a:rPr lang="en-US" sz="1400" b="1" dirty="0">
                <a:solidFill>
                  <a:srgbClr val="0070C0"/>
                </a:solidFill>
              </a:rPr>
            </a:br>
            <a:endParaRPr lang="en-IN" sz="1600" b="1" dirty="0">
              <a:solidFill>
                <a:srgbClr val="0070C0"/>
              </a:solidFill>
            </a:endParaRPr>
          </a:p>
        </p:txBody>
      </p:sp>
      <p:sp>
        <p:nvSpPr>
          <p:cNvPr id="13" name="TextBox 12">
            <a:extLst>
              <a:ext uri="{FF2B5EF4-FFF2-40B4-BE49-F238E27FC236}">
                <a16:creationId xmlns:a16="http://schemas.microsoft.com/office/drawing/2014/main" id="{BF93A30B-34B0-4F9F-9136-262B87D5650A}"/>
              </a:ext>
            </a:extLst>
          </p:cNvPr>
          <p:cNvSpPr txBox="1"/>
          <p:nvPr/>
        </p:nvSpPr>
        <p:spPr>
          <a:xfrm>
            <a:off x="7652140" y="444090"/>
            <a:ext cx="2006331" cy="400110"/>
          </a:xfrm>
          <a:prstGeom prst="rect">
            <a:avLst/>
          </a:prstGeom>
          <a:noFill/>
        </p:spPr>
        <p:txBody>
          <a:bodyPr wrap="square">
            <a:spAutoFit/>
          </a:bodyPr>
          <a:lstStyle/>
          <a:p>
            <a:r>
              <a:rPr lang="en-US" sz="2000" dirty="0">
                <a:solidFill>
                  <a:srgbClr val="FF0000"/>
                </a:solidFill>
                <a:latin typeface="Gobold Blocky" panose="02000500000000000000" pitchFamily="2" charset="0"/>
              </a:rPr>
              <a:t>Remarks on error</a:t>
            </a:r>
            <a:endParaRPr lang="en-IN" sz="2000" dirty="0">
              <a:solidFill>
                <a:srgbClr val="FF0000"/>
              </a:solidFill>
              <a:latin typeface="Gobold Blocky" panose="02000500000000000000" pitchFamily="2" charset="0"/>
            </a:endParaRPr>
          </a:p>
        </p:txBody>
      </p:sp>
      <p:sp>
        <p:nvSpPr>
          <p:cNvPr id="15" name="TextBox 14">
            <a:extLst>
              <a:ext uri="{FF2B5EF4-FFF2-40B4-BE49-F238E27FC236}">
                <a16:creationId xmlns:a16="http://schemas.microsoft.com/office/drawing/2014/main" id="{A912C9F5-3BF7-4292-AD39-0A9D1364888D}"/>
              </a:ext>
            </a:extLst>
          </p:cNvPr>
          <p:cNvSpPr txBox="1"/>
          <p:nvPr/>
        </p:nvSpPr>
        <p:spPr>
          <a:xfrm>
            <a:off x="7803788" y="2727483"/>
            <a:ext cx="2006331" cy="461665"/>
          </a:xfrm>
          <a:prstGeom prst="rect">
            <a:avLst/>
          </a:prstGeom>
          <a:noFill/>
        </p:spPr>
        <p:txBody>
          <a:bodyPr wrap="square">
            <a:spAutoFit/>
          </a:bodyPr>
          <a:lstStyle/>
          <a:p>
            <a:r>
              <a:rPr lang="en-US" sz="2400" dirty="0">
                <a:solidFill>
                  <a:srgbClr val="FF0000"/>
                </a:solidFill>
                <a:latin typeface="Gobold Blocky" panose="02000500000000000000" pitchFamily="2" charset="0"/>
              </a:rPr>
              <a:t>Conclusion</a:t>
            </a:r>
            <a:endParaRPr lang="en-IN" sz="2400" dirty="0">
              <a:solidFill>
                <a:srgbClr val="FF0000"/>
              </a:solidFill>
              <a:latin typeface="Gobold Blocky" panose="02000500000000000000" pitchFamily="2" charset="0"/>
            </a:endParaRPr>
          </a:p>
        </p:txBody>
      </p:sp>
      <p:sp>
        <p:nvSpPr>
          <p:cNvPr id="16" name="TextBox 15">
            <a:extLst>
              <a:ext uri="{FF2B5EF4-FFF2-40B4-BE49-F238E27FC236}">
                <a16:creationId xmlns:a16="http://schemas.microsoft.com/office/drawing/2014/main" id="{B1DE2654-2246-41B4-BA9D-6F8051F5912C}"/>
              </a:ext>
            </a:extLst>
          </p:cNvPr>
          <p:cNvSpPr txBox="1"/>
          <p:nvPr/>
        </p:nvSpPr>
        <p:spPr>
          <a:xfrm>
            <a:off x="5090607" y="3231619"/>
            <a:ext cx="6672551" cy="3231654"/>
          </a:xfrm>
          <a:prstGeom prst="rect">
            <a:avLst/>
          </a:prstGeom>
          <a:noFill/>
        </p:spPr>
        <p:txBody>
          <a:bodyPr wrap="square">
            <a:spAutoFit/>
          </a:bodyPr>
          <a:lstStyle/>
          <a:p>
            <a:pPr algn="just"/>
            <a:r>
              <a:rPr lang="en-US" sz="1700" b="0" i="0" dirty="0">
                <a:solidFill>
                  <a:srgbClr val="000000"/>
                </a:solidFill>
                <a:effectLst/>
                <a:latin typeface="CMR12"/>
              </a:rPr>
              <a:t>We also observe </a:t>
            </a:r>
            <a:r>
              <a:rPr lang="en-US" sz="1700" b="1" i="0" dirty="0">
                <a:solidFill>
                  <a:srgbClr val="000000"/>
                </a:solidFill>
                <a:effectLst/>
                <a:latin typeface="CMR12"/>
              </a:rPr>
              <a:t>a purely quantum behavior</a:t>
            </a:r>
            <a:r>
              <a:rPr lang="en-US" sz="1700" b="0" i="0" dirty="0">
                <a:solidFill>
                  <a:srgbClr val="000000"/>
                </a:solidFill>
                <a:effectLst/>
                <a:latin typeface="CMR12"/>
              </a:rPr>
              <a:t>, i.e. the tunneling of particles outside the potential well. The probability of tunneling increases for particles in higher energy levels. If we consider the limiting case, if we </a:t>
            </a:r>
            <a:r>
              <a:rPr lang="en-US" sz="1700" b="1" i="0" dirty="0">
                <a:solidFill>
                  <a:srgbClr val="000000"/>
                </a:solidFill>
                <a:effectLst/>
                <a:latin typeface="CMR12"/>
              </a:rPr>
              <a:t>decrease the potential to negative infinity</a:t>
            </a:r>
            <a:r>
              <a:rPr lang="en-US" sz="1700" b="0" i="0" dirty="0">
                <a:solidFill>
                  <a:srgbClr val="000000"/>
                </a:solidFill>
                <a:effectLst/>
                <a:latin typeface="CMR12"/>
              </a:rPr>
              <a:t> there will be </a:t>
            </a:r>
            <a:r>
              <a:rPr lang="en-US" sz="1700" b="1" i="0" dirty="0">
                <a:solidFill>
                  <a:srgbClr val="000000"/>
                </a:solidFill>
                <a:effectLst/>
                <a:latin typeface="CMR12"/>
              </a:rPr>
              <a:t>no tunneling </a:t>
            </a:r>
            <a:r>
              <a:rPr lang="en-US" sz="1700" b="0" i="0" dirty="0">
                <a:solidFill>
                  <a:srgbClr val="000000"/>
                </a:solidFill>
                <a:effectLst/>
                <a:latin typeface="CMR12"/>
              </a:rPr>
              <a:t>as the walls will be rigid, as we observed in </a:t>
            </a:r>
            <a:r>
              <a:rPr lang="en-US" sz="1700" b="1" i="0" dirty="0">
                <a:solidFill>
                  <a:srgbClr val="000000"/>
                </a:solidFill>
                <a:effectLst/>
                <a:latin typeface="CMR12"/>
              </a:rPr>
              <a:t>the case of infinite potential well</a:t>
            </a:r>
            <a:r>
              <a:rPr lang="en-US" sz="1700" b="0" i="0" dirty="0">
                <a:solidFill>
                  <a:srgbClr val="000000"/>
                </a:solidFill>
                <a:effectLst/>
                <a:latin typeface="CMR12"/>
              </a:rPr>
              <a:t>. So, we can say that at higher negative values of V, there will be less tunneling and at lower values of V there will be sufficient tunneling and if we keep on decreasing the potential and go outside the well the </a:t>
            </a:r>
            <a:r>
              <a:rPr lang="en-US" sz="1700" b="1" i="0" dirty="0">
                <a:solidFill>
                  <a:srgbClr val="000000"/>
                </a:solidFill>
                <a:effectLst/>
                <a:latin typeface="CMR12"/>
              </a:rPr>
              <a:t>tunneling will be 100 % </a:t>
            </a:r>
            <a:r>
              <a:rPr lang="en-US" sz="1700" b="0" i="0" dirty="0">
                <a:solidFill>
                  <a:srgbClr val="000000"/>
                </a:solidFill>
                <a:effectLst/>
                <a:latin typeface="CMR12"/>
              </a:rPr>
              <a:t>resemble the behavior of a </a:t>
            </a:r>
            <a:r>
              <a:rPr lang="en-US" sz="1700" b="1" i="0" dirty="0">
                <a:solidFill>
                  <a:srgbClr val="000000"/>
                </a:solidFill>
                <a:effectLst/>
                <a:latin typeface="CMR12"/>
              </a:rPr>
              <a:t>free particle</a:t>
            </a:r>
            <a:r>
              <a:rPr lang="en-US" sz="1700" b="0" i="0" dirty="0">
                <a:solidFill>
                  <a:srgbClr val="000000"/>
                </a:solidFill>
                <a:effectLst/>
                <a:latin typeface="CMR12"/>
              </a:rPr>
              <a:t>. This phenomenon is demonstrated both mathematically and through graphical representations.</a:t>
            </a:r>
            <a:r>
              <a:rPr lang="en-US" sz="1700" dirty="0"/>
              <a:t> </a:t>
            </a:r>
            <a:br>
              <a:rPr lang="en-US" sz="1700" dirty="0"/>
            </a:br>
            <a:endParaRPr lang="en-IN" sz="1700" b="1" dirty="0">
              <a:solidFill>
                <a:srgbClr val="0070C0"/>
              </a:solidFill>
            </a:endParaRPr>
          </a:p>
        </p:txBody>
      </p:sp>
    </p:spTree>
    <p:extLst>
      <p:ext uri="{BB962C8B-B14F-4D97-AF65-F5344CB8AC3E}">
        <p14:creationId xmlns:p14="http://schemas.microsoft.com/office/powerpoint/2010/main" val="8846397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289</TotalTime>
  <Words>881</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vt:i4>
      </vt:variant>
    </vt:vector>
  </HeadingPairs>
  <TitlesOfParts>
    <vt:vector size="21" baseType="lpstr">
      <vt:lpstr>Agency FB</vt:lpstr>
      <vt:lpstr>Arial</vt:lpstr>
      <vt:lpstr>Bahnschrift</vt:lpstr>
      <vt:lpstr>Bahnschrift SemiBold</vt:lpstr>
      <vt:lpstr>Calibri</vt:lpstr>
      <vt:lpstr>Calibri Light</vt:lpstr>
      <vt:lpstr>Cambria Math</vt:lpstr>
      <vt:lpstr>CMMI12</vt:lpstr>
      <vt:lpstr>CMR12</vt:lpstr>
      <vt:lpstr>CMSY10</vt:lpstr>
      <vt:lpstr>Gobold Blocky</vt:lpstr>
      <vt:lpstr>Modern Age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PYL556-Quantun Mechanics 2   Group: 2  1. 2023PHS7186 SIDDHARTH RUNKH 2. 2023PHS7224 SUSHIL KUMAR 3. 2023PHS7226 TAMAL MAJUMDER 4. 2023PHS7189 LINTON DEBBARMA 5. 2023PHS7163 SARITA JANGID</dc:title>
  <dc:creator>Linton Debbarma</dc:creator>
  <cp:lastModifiedBy>Tamal Majumder</cp:lastModifiedBy>
  <cp:revision>27</cp:revision>
  <dcterms:created xsi:type="dcterms:W3CDTF">2024-04-21T12:43:27Z</dcterms:created>
  <dcterms:modified xsi:type="dcterms:W3CDTF">2024-08-31T19:17:45Z</dcterms:modified>
</cp:coreProperties>
</file>