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84" r:id="rId5"/>
    <p:sldId id="310" r:id="rId6"/>
    <p:sldId id="297" r:id="rId7"/>
    <p:sldId id="298" r:id="rId8"/>
    <p:sldId id="312" r:id="rId9"/>
    <p:sldId id="294" r:id="rId10"/>
    <p:sldId id="299" r:id="rId11"/>
    <p:sldId id="303" r:id="rId12"/>
    <p:sldId id="304" r:id="rId13"/>
    <p:sldId id="305" r:id="rId14"/>
    <p:sldId id="306" r:id="rId15"/>
    <p:sldId id="308" r:id="rId16"/>
    <p:sldId id="313" r:id="rId17"/>
    <p:sldId id="302" r:id="rId18"/>
    <p:sldId id="300" r:id="rId19"/>
    <p:sldId id="314" r:id="rId20"/>
    <p:sldId id="2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99" autoAdjust="0"/>
  </p:normalViewPr>
  <p:slideViewPr>
    <p:cSldViewPr snapToGrid="0" snapToObjects="1" showGuides="1">
      <p:cViewPr varScale="1">
        <p:scale>
          <a:sx n="78" d="100"/>
          <a:sy n="78" d="100"/>
        </p:scale>
        <p:origin x="878"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022555" y="1168366"/>
            <a:ext cx="9920747" cy="2150905"/>
          </a:xfrm>
        </p:spPr>
        <p:txBody>
          <a:bodyPr/>
          <a:lstStyle/>
          <a:p>
            <a:r>
              <a:rPr lang="en-IN" sz="4800" b="1" dirty="0"/>
              <a:t>IPFS (</a:t>
            </a:r>
            <a:r>
              <a:rPr lang="en-IN" sz="4800" b="1" dirty="0" err="1"/>
              <a:t>InterPlanetary</a:t>
            </a:r>
            <a:r>
              <a:rPr lang="en-IN" sz="4800" b="1" dirty="0"/>
              <a:t> File System) </a:t>
            </a:r>
            <a:br>
              <a:rPr lang="en-IN" sz="4800" b="1" dirty="0"/>
            </a:br>
            <a:r>
              <a:rPr lang="en-IN" sz="4800" b="1" dirty="0"/>
              <a:t>A new Frontier for Next-Gen IoT Communication</a:t>
            </a:r>
            <a:endParaRPr lang="en-US" sz="4800" b="1"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022555" y="3886395"/>
            <a:ext cx="2448232" cy="1600003"/>
          </a:xfrm>
        </p:spPr>
        <p:txBody>
          <a:bodyPr/>
          <a:lstStyle/>
          <a:p>
            <a:r>
              <a:rPr lang="en-US" b="1" dirty="0"/>
              <a:t>PROJECT BY:</a:t>
            </a:r>
          </a:p>
          <a:p>
            <a:r>
              <a:rPr lang="en-US" dirty="0"/>
              <a:t>MANOJ KUMAR T</a:t>
            </a:r>
          </a:p>
          <a:p>
            <a:r>
              <a:rPr lang="en-US" dirty="0"/>
              <a:t>211121101603</a:t>
            </a:r>
          </a:p>
          <a:p>
            <a:r>
              <a:rPr lang="en-US" dirty="0"/>
              <a:t>DEPARTMENT OF IT</a:t>
            </a:r>
          </a:p>
        </p:txBody>
      </p:sp>
      <p:sp>
        <p:nvSpPr>
          <p:cNvPr id="4" name="Subtitle 25">
            <a:extLst>
              <a:ext uri="{FF2B5EF4-FFF2-40B4-BE49-F238E27FC236}">
                <a16:creationId xmlns:a16="http://schemas.microsoft.com/office/drawing/2014/main" id="{630FD5D1-28B8-A47A-2897-0ACA4ADC967F}"/>
              </a:ext>
            </a:extLst>
          </p:cNvPr>
          <p:cNvSpPr txBox="1">
            <a:spLocks/>
          </p:cNvSpPr>
          <p:nvPr/>
        </p:nvSpPr>
        <p:spPr>
          <a:xfrm>
            <a:off x="6207104" y="4240355"/>
            <a:ext cx="2337128" cy="1246043"/>
          </a:xfrm>
          <a:prstGeom prst="rect">
            <a:avLst/>
          </a:prstGeom>
        </p:spPr>
        <p:txBody>
          <a:bodyPr vert="horz" lIns="91440" tIns="45720" rIns="91440" bIns="45720" rtlCol="0">
            <a:noAutofit/>
          </a:bodyPr>
          <a:lstStyle>
            <a:lvl1pPr marL="54864" indent="0" algn="l" defTabSz="914400" rtl="0" eaLnBrk="1" latinLnBrk="0" hangingPunct="1">
              <a:lnSpc>
                <a:spcPct val="120000"/>
              </a:lnSpc>
              <a:spcBef>
                <a:spcPts val="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GUIDED BY:</a:t>
            </a:r>
          </a:p>
          <a:p>
            <a:r>
              <a:rPr lang="en-US" dirty="0" err="1"/>
              <a:t>Mr.N.JEYSANKAR</a:t>
            </a:r>
            <a:endParaRPr lang="en-US" dirty="0"/>
          </a:p>
          <a:p>
            <a:r>
              <a:rPr lang="en-US" dirty="0"/>
              <a:t>DEPARTMENT OF IT</a:t>
            </a:r>
          </a:p>
        </p:txBody>
      </p:sp>
      <p:sp>
        <p:nvSpPr>
          <p:cNvPr id="3" name="Subtitle 25">
            <a:extLst>
              <a:ext uri="{FF2B5EF4-FFF2-40B4-BE49-F238E27FC236}">
                <a16:creationId xmlns:a16="http://schemas.microsoft.com/office/drawing/2014/main" id="{AAFFAF7B-5CD8-062E-B276-BCCC755F69AC}"/>
              </a:ext>
            </a:extLst>
          </p:cNvPr>
          <p:cNvSpPr txBox="1">
            <a:spLocks/>
          </p:cNvSpPr>
          <p:nvPr/>
        </p:nvSpPr>
        <p:spPr>
          <a:xfrm>
            <a:off x="8544232" y="4240355"/>
            <a:ext cx="2337128" cy="1246043"/>
          </a:xfrm>
          <a:prstGeom prst="rect">
            <a:avLst/>
          </a:prstGeom>
        </p:spPr>
        <p:txBody>
          <a:bodyPr vert="horz" lIns="91440" tIns="45720" rIns="91440" bIns="45720" rtlCol="0">
            <a:noAutofit/>
          </a:bodyPr>
          <a:lstStyle>
            <a:lvl1pPr marL="54864" indent="0" algn="l" defTabSz="914400" rtl="0" eaLnBrk="1" latinLnBrk="0" hangingPunct="1">
              <a:lnSpc>
                <a:spcPct val="120000"/>
              </a:lnSpc>
              <a:spcBef>
                <a:spcPts val="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CO-ORDINATED BY:</a:t>
            </a:r>
          </a:p>
          <a:p>
            <a:r>
              <a:rPr lang="en-US" dirty="0" err="1"/>
              <a:t>Dr.M.KIRUTHIGA</a:t>
            </a:r>
            <a:r>
              <a:rPr lang="en-US" dirty="0"/>
              <a:t> DEVI</a:t>
            </a:r>
          </a:p>
          <a:p>
            <a:r>
              <a:rPr lang="en-US" dirty="0"/>
              <a:t>DEPARTMENT OF IT</a:t>
            </a:r>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B847-8ABD-B5B6-D762-04B644243E45}"/>
              </a:ext>
            </a:extLst>
          </p:cNvPr>
          <p:cNvSpPr>
            <a:spLocks noGrp="1"/>
          </p:cNvSpPr>
          <p:nvPr>
            <p:ph type="title"/>
          </p:nvPr>
        </p:nvSpPr>
        <p:spPr>
          <a:xfrm>
            <a:off x="1811347" y="0"/>
            <a:ext cx="7920375" cy="648929"/>
          </a:xfrm>
        </p:spPr>
        <p:txBody>
          <a:bodyPr/>
          <a:lstStyle/>
          <a:p>
            <a:r>
              <a:rPr lang="en-IN" dirty="0"/>
              <a:t>ACTIVITY DIAGRAM</a:t>
            </a:r>
          </a:p>
        </p:txBody>
      </p:sp>
      <p:sp>
        <p:nvSpPr>
          <p:cNvPr id="3" name="Slide Number Placeholder 2">
            <a:extLst>
              <a:ext uri="{FF2B5EF4-FFF2-40B4-BE49-F238E27FC236}">
                <a16:creationId xmlns:a16="http://schemas.microsoft.com/office/drawing/2014/main" id="{790CF119-8AFB-EFA2-17B7-2BEC55685FCC}"/>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4" name="Footer Placeholder 3">
            <a:extLst>
              <a:ext uri="{FF2B5EF4-FFF2-40B4-BE49-F238E27FC236}">
                <a16:creationId xmlns:a16="http://schemas.microsoft.com/office/drawing/2014/main" id="{F8092590-80FA-96E3-7DAB-F4D2C2EF3A5C}"/>
              </a:ext>
            </a:extLst>
          </p:cNvPr>
          <p:cNvSpPr>
            <a:spLocks noGrp="1"/>
          </p:cNvSpPr>
          <p:nvPr>
            <p:ph type="ftr" sz="quarter" idx="11"/>
          </p:nvPr>
        </p:nvSpPr>
        <p:spPr>
          <a:xfrm>
            <a:off x="5268124" y="6357280"/>
            <a:ext cx="1655752" cy="433805"/>
          </a:xfrm>
        </p:spPr>
        <p:txBody>
          <a:bodyPr/>
          <a:lstStyle/>
          <a:p>
            <a:r>
              <a:rPr lang="en-IN" sz="800" dirty="0"/>
              <a:t>IPFS (</a:t>
            </a:r>
            <a:r>
              <a:rPr lang="en-IN" sz="800" dirty="0" err="1"/>
              <a:t>InterPlanetary</a:t>
            </a:r>
            <a:r>
              <a:rPr lang="en-IN" sz="800" dirty="0"/>
              <a:t> File System) : </a:t>
            </a:r>
            <a:br>
              <a:rPr lang="en-IN" sz="800" dirty="0"/>
            </a:br>
            <a:r>
              <a:rPr lang="en-IN" sz="800" dirty="0"/>
              <a:t>A new Frontier for Next-Gen IoT Communication</a:t>
            </a:r>
            <a:endParaRPr lang="en-US" sz="800" noProof="0" dirty="0"/>
          </a:p>
        </p:txBody>
      </p:sp>
      <p:sp>
        <p:nvSpPr>
          <p:cNvPr id="5" name="Date Placeholder 4">
            <a:extLst>
              <a:ext uri="{FF2B5EF4-FFF2-40B4-BE49-F238E27FC236}">
                <a16:creationId xmlns:a16="http://schemas.microsoft.com/office/drawing/2014/main" id="{4958DC59-952E-1F3B-DE86-B452174A0E4F}"/>
              </a:ext>
            </a:extLst>
          </p:cNvPr>
          <p:cNvSpPr>
            <a:spLocks noGrp="1"/>
          </p:cNvSpPr>
          <p:nvPr>
            <p:ph type="dt" sz="half" idx="10"/>
          </p:nvPr>
        </p:nvSpPr>
        <p:spPr/>
        <p:txBody>
          <a:bodyPr/>
          <a:lstStyle/>
          <a:p>
            <a:r>
              <a:rPr lang="en-US" noProof="0" dirty="0"/>
              <a:t>2024</a:t>
            </a:r>
          </a:p>
        </p:txBody>
      </p:sp>
      <p:pic>
        <p:nvPicPr>
          <p:cNvPr id="7" name="Picture 6">
            <a:extLst>
              <a:ext uri="{FF2B5EF4-FFF2-40B4-BE49-F238E27FC236}">
                <a16:creationId xmlns:a16="http://schemas.microsoft.com/office/drawing/2014/main" id="{47DB7DEA-B67C-54C6-C9D3-6A88EE704905}"/>
              </a:ext>
            </a:extLst>
          </p:cNvPr>
          <p:cNvPicPr>
            <a:picLocks noChangeAspect="1"/>
          </p:cNvPicPr>
          <p:nvPr/>
        </p:nvPicPr>
        <p:blipFill>
          <a:blip r:embed="rId2"/>
          <a:srcRect/>
          <a:stretch/>
        </p:blipFill>
        <p:spPr>
          <a:xfrm>
            <a:off x="2517058" y="1030676"/>
            <a:ext cx="6666271" cy="5236444"/>
          </a:xfrm>
          <a:prstGeom prst="rect">
            <a:avLst/>
          </a:prstGeom>
        </p:spPr>
      </p:pic>
    </p:spTree>
    <p:extLst>
      <p:ext uri="{BB962C8B-B14F-4D97-AF65-F5344CB8AC3E}">
        <p14:creationId xmlns:p14="http://schemas.microsoft.com/office/powerpoint/2010/main" val="123018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B847-8ABD-B5B6-D762-04B644243E45}"/>
              </a:ext>
            </a:extLst>
          </p:cNvPr>
          <p:cNvSpPr>
            <a:spLocks noGrp="1"/>
          </p:cNvSpPr>
          <p:nvPr>
            <p:ph type="title"/>
          </p:nvPr>
        </p:nvSpPr>
        <p:spPr>
          <a:xfrm>
            <a:off x="1811347" y="0"/>
            <a:ext cx="8817798" cy="648929"/>
          </a:xfrm>
        </p:spPr>
        <p:txBody>
          <a:bodyPr/>
          <a:lstStyle/>
          <a:p>
            <a:r>
              <a:rPr lang="en-IN" dirty="0"/>
              <a:t>SEQUENCE DIAGRAM</a:t>
            </a:r>
          </a:p>
        </p:txBody>
      </p:sp>
      <p:sp>
        <p:nvSpPr>
          <p:cNvPr id="3" name="Slide Number Placeholder 2">
            <a:extLst>
              <a:ext uri="{FF2B5EF4-FFF2-40B4-BE49-F238E27FC236}">
                <a16:creationId xmlns:a16="http://schemas.microsoft.com/office/drawing/2014/main" id="{790CF119-8AFB-EFA2-17B7-2BEC55685FCC}"/>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4" name="Footer Placeholder 3">
            <a:extLst>
              <a:ext uri="{FF2B5EF4-FFF2-40B4-BE49-F238E27FC236}">
                <a16:creationId xmlns:a16="http://schemas.microsoft.com/office/drawing/2014/main" id="{F8092590-80FA-96E3-7DAB-F4D2C2EF3A5C}"/>
              </a:ext>
            </a:extLst>
          </p:cNvPr>
          <p:cNvSpPr>
            <a:spLocks noGrp="1"/>
          </p:cNvSpPr>
          <p:nvPr>
            <p:ph type="ftr" sz="quarter" idx="11"/>
          </p:nvPr>
        </p:nvSpPr>
        <p:spPr>
          <a:xfrm>
            <a:off x="5364479" y="6430401"/>
            <a:ext cx="1695081" cy="315818"/>
          </a:xfrm>
        </p:spPr>
        <p:txBody>
          <a:bodyPr/>
          <a:lstStyle/>
          <a:p>
            <a:r>
              <a:rPr lang="en-IN" sz="800" dirty="0"/>
              <a:t>IPFS (</a:t>
            </a:r>
            <a:r>
              <a:rPr lang="en-IN" sz="800" dirty="0" err="1"/>
              <a:t>InterPlanetary</a:t>
            </a:r>
            <a:r>
              <a:rPr lang="en-IN" sz="800" dirty="0"/>
              <a:t> File System) : </a:t>
            </a:r>
            <a:br>
              <a:rPr lang="en-IN" sz="800" dirty="0"/>
            </a:br>
            <a:r>
              <a:rPr lang="en-IN" sz="800" dirty="0"/>
              <a:t>A new Frontier for Next-Gen IoT Communication</a:t>
            </a:r>
            <a:endParaRPr lang="en-US" sz="800" noProof="0" dirty="0"/>
          </a:p>
        </p:txBody>
      </p:sp>
      <p:sp>
        <p:nvSpPr>
          <p:cNvPr id="5" name="Date Placeholder 4">
            <a:extLst>
              <a:ext uri="{FF2B5EF4-FFF2-40B4-BE49-F238E27FC236}">
                <a16:creationId xmlns:a16="http://schemas.microsoft.com/office/drawing/2014/main" id="{4958DC59-952E-1F3B-DE86-B452174A0E4F}"/>
              </a:ext>
            </a:extLst>
          </p:cNvPr>
          <p:cNvSpPr>
            <a:spLocks noGrp="1"/>
          </p:cNvSpPr>
          <p:nvPr>
            <p:ph type="dt" sz="half" idx="10"/>
          </p:nvPr>
        </p:nvSpPr>
        <p:spPr/>
        <p:txBody>
          <a:bodyPr/>
          <a:lstStyle/>
          <a:p>
            <a:r>
              <a:rPr lang="en-US" noProof="0" dirty="0"/>
              <a:t>2024</a:t>
            </a:r>
          </a:p>
        </p:txBody>
      </p:sp>
      <p:pic>
        <p:nvPicPr>
          <p:cNvPr id="8" name="Picture 7">
            <a:extLst>
              <a:ext uri="{FF2B5EF4-FFF2-40B4-BE49-F238E27FC236}">
                <a16:creationId xmlns:a16="http://schemas.microsoft.com/office/drawing/2014/main" id="{93EECF07-365C-CF58-2F94-E7D3C85C54B2}"/>
              </a:ext>
            </a:extLst>
          </p:cNvPr>
          <p:cNvPicPr>
            <a:picLocks noChangeAspect="1"/>
          </p:cNvPicPr>
          <p:nvPr/>
        </p:nvPicPr>
        <p:blipFill>
          <a:blip r:embed="rId2"/>
          <a:stretch>
            <a:fillRect/>
          </a:stretch>
        </p:blipFill>
        <p:spPr>
          <a:xfrm>
            <a:off x="2633179" y="961370"/>
            <a:ext cx="6925642" cy="5370604"/>
          </a:xfrm>
          <a:prstGeom prst="rect">
            <a:avLst/>
          </a:prstGeom>
        </p:spPr>
      </p:pic>
    </p:spTree>
    <p:extLst>
      <p:ext uri="{BB962C8B-B14F-4D97-AF65-F5344CB8AC3E}">
        <p14:creationId xmlns:p14="http://schemas.microsoft.com/office/powerpoint/2010/main" val="149304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7EB4-AF44-C959-0DD0-A6FAD8E52B55}"/>
              </a:ext>
            </a:extLst>
          </p:cNvPr>
          <p:cNvSpPr>
            <a:spLocks noGrp="1"/>
          </p:cNvSpPr>
          <p:nvPr>
            <p:ph type="title"/>
          </p:nvPr>
        </p:nvSpPr>
        <p:spPr>
          <a:xfrm>
            <a:off x="1203960" y="345692"/>
            <a:ext cx="9912096" cy="1014984"/>
          </a:xfrm>
        </p:spPr>
        <p:txBody>
          <a:bodyPr/>
          <a:lstStyle/>
          <a:p>
            <a:r>
              <a:rPr lang="en-IN" b="1" dirty="0"/>
              <a:t>Requirement Analysis</a:t>
            </a:r>
          </a:p>
        </p:txBody>
      </p:sp>
      <p:sp>
        <p:nvSpPr>
          <p:cNvPr id="3" name="Slide Number Placeholder 2">
            <a:extLst>
              <a:ext uri="{FF2B5EF4-FFF2-40B4-BE49-F238E27FC236}">
                <a16:creationId xmlns:a16="http://schemas.microsoft.com/office/drawing/2014/main" id="{60D864C0-B46B-88FB-C89E-510D206C9548}"/>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4" name="Footer Placeholder 3">
            <a:extLst>
              <a:ext uri="{FF2B5EF4-FFF2-40B4-BE49-F238E27FC236}">
                <a16:creationId xmlns:a16="http://schemas.microsoft.com/office/drawing/2014/main" id="{8408C4E2-7A4A-FB7A-1572-316D6119D522}"/>
              </a:ext>
            </a:extLst>
          </p:cNvPr>
          <p:cNvSpPr>
            <a:spLocks noGrp="1"/>
          </p:cNvSpPr>
          <p:nvPr>
            <p:ph type="ftr" sz="quarter" idx="11"/>
          </p:nvPr>
        </p:nvSpPr>
        <p:spPr>
          <a:xfrm>
            <a:off x="5287788" y="6400904"/>
            <a:ext cx="1616423" cy="246888"/>
          </a:xfrm>
        </p:spPr>
        <p:txBody>
          <a:bodyPr/>
          <a:lstStyle/>
          <a:p>
            <a:r>
              <a:rPr lang="en-IN" sz="800" dirty="0"/>
              <a:t>IPFS (</a:t>
            </a:r>
            <a:r>
              <a:rPr lang="en-IN" sz="800" dirty="0" err="1"/>
              <a:t>InterPlanetary</a:t>
            </a:r>
            <a:r>
              <a:rPr lang="en-IN" sz="800" dirty="0"/>
              <a:t> File System) : </a:t>
            </a:r>
            <a:br>
              <a:rPr lang="en-IN" sz="800" dirty="0"/>
            </a:br>
            <a:r>
              <a:rPr lang="en-IN" sz="800" dirty="0"/>
              <a:t>A new Frontier for Next-Gen IoT Communication</a:t>
            </a:r>
            <a:endParaRPr lang="en-US" sz="800" noProof="0" dirty="0"/>
          </a:p>
        </p:txBody>
      </p:sp>
      <p:sp>
        <p:nvSpPr>
          <p:cNvPr id="5" name="Date Placeholder 4">
            <a:extLst>
              <a:ext uri="{FF2B5EF4-FFF2-40B4-BE49-F238E27FC236}">
                <a16:creationId xmlns:a16="http://schemas.microsoft.com/office/drawing/2014/main" id="{2405EB3D-EE50-A009-A72B-376AF7CF556D}"/>
              </a:ext>
            </a:extLst>
          </p:cNvPr>
          <p:cNvSpPr>
            <a:spLocks noGrp="1"/>
          </p:cNvSpPr>
          <p:nvPr>
            <p:ph type="dt" sz="half" idx="10"/>
          </p:nvPr>
        </p:nvSpPr>
        <p:spPr/>
        <p:txBody>
          <a:bodyPr/>
          <a:lstStyle/>
          <a:p>
            <a:r>
              <a:rPr lang="en-US" noProof="0" dirty="0"/>
              <a:t>2024</a:t>
            </a:r>
          </a:p>
        </p:txBody>
      </p:sp>
      <p:sp>
        <p:nvSpPr>
          <p:cNvPr id="6" name="TextBox 5">
            <a:extLst>
              <a:ext uri="{FF2B5EF4-FFF2-40B4-BE49-F238E27FC236}">
                <a16:creationId xmlns:a16="http://schemas.microsoft.com/office/drawing/2014/main" id="{FD98EB7E-A53C-36B3-B6C1-31AD49417ED1}"/>
              </a:ext>
            </a:extLst>
          </p:cNvPr>
          <p:cNvSpPr txBox="1"/>
          <p:nvPr/>
        </p:nvSpPr>
        <p:spPr>
          <a:xfrm>
            <a:off x="648929" y="1871094"/>
            <a:ext cx="5869858" cy="2708434"/>
          </a:xfrm>
          <a:prstGeom prst="rect">
            <a:avLst/>
          </a:prstGeom>
          <a:noFill/>
        </p:spPr>
        <p:txBody>
          <a:bodyPr wrap="square" rtlCol="0">
            <a:spAutoFit/>
          </a:bodyPr>
          <a:lstStyle/>
          <a:p>
            <a:r>
              <a:rPr lang="en-IN" sz="4000" dirty="0"/>
              <a:t>SOFTWARE REQUIRMENT:</a:t>
            </a:r>
          </a:p>
          <a:p>
            <a:endParaRPr lang="en-IN" dirty="0"/>
          </a:p>
          <a:p>
            <a:pPr marL="285750" indent="-285750">
              <a:buFont typeface="Arial" panose="020B0604020202020204" pitchFamily="34" charset="0"/>
              <a:buChar char="•"/>
            </a:pPr>
            <a:r>
              <a:rPr lang="en-IN" sz="2800" dirty="0"/>
              <a:t>WINDOWS/LINUX</a:t>
            </a:r>
          </a:p>
          <a:p>
            <a:pPr marL="285750" indent="-285750">
              <a:buFont typeface="Arial" panose="020B0604020202020204" pitchFamily="34" charset="0"/>
              <a:buChar char="•"/>
            </a:pPr>
            <a:r>
              <a:rPr lang="en-IN" sz="2800" dirty="0"/>
              <a:t>IDE EDITOR</a:t>
            </a:r>
          </a:p>
          <a:p>
            <a:pPr marL="285750" indent="-285750">
              <a:buFont typeface="Arial" panose="020B0604020202020204" pitchFamily="34" charset="0"/>
              <a:buChar char="•"/>
            </a:pPr>
            <a:r>
              <a:rPr lang="en-IN" sz="2800" dirty="0"/>
              <a:t>IPFS DESKTOP</a:t>
            </a:r>
          </a:p>
          <a:p>
            <a:pPr marL="285750" indent="-285750">
              <a:buFont typeface="Arial" panose="020B0604020202020204" pitchFamily="34" charset="0"/>
              <a:buChar char="•"/>
            </a:pPr>
            <a:r>
              <a:rPr lang="en-IN" sz="2800" dirty="0"/>
              <a:t>COMMAND SHELL</a:t>
            </a:r>
          </a:p>
        </p:txBody>
      </p:sp>
      <p:sp>
        <p:nvSpPr>
          <p:cNvPr id="7" name="TextBox 6">
            <a:extLst>
              <a:ext uri="{FF2B5EF4-FFF2-40B4-BE49-F238E27FC236}">
                <a16:creationId xmlns:a16="http://schemas.microsoft.com/office/drawing/2014/main" id="{049DDABF-753B-B81A-C591-BA6B6BA79786}"/>
              </a:ext>
            </a:extLst>
          </p:cNvPr>
          <p:cNvSpPr txBox="1"/>
          <p:nvPr/>
        </p:nvSpPr>
        <p:spPr>
          <a:xfrm>
            <a:off x="6007510" y="1869143"/>
            <a:ext cx="6184490" cy="3139321"/>
          </a:xfrm>
          <a:prstGeom prst="rect">
            <a:avLst/>
          </a:prstGeom>
          <a:noFill/>
        </p:spPr>
        <p:txBody>
          <a:bodyPr wrap="square" rtlCol="0">
            <a:spAutoFit/>
          </a:bodyPr>
          <a:lstStyle/>
          <a:p>
            <a:r>
              <a:rPr lang="en-IN" sz="4000" dirty="0"/>
              <a:t>HARDWARE REQUIRMENT:</a:t>
            </a:r>
          </a:p>
          <a:p>
            <a:endParaRPr lang="en-IN" dirty="0"/>
          </a:p>
          <a:p>
            <a:pPr marL="285750" indent="-285750">
              <a:buFont typeface="Arial" panose="020B0604020202020204" pitchFamily="34" charset="0"/>
              <a:buChar char="•"/>
            </a:pPr>
            <a:r>
              <a:rPr lang="en-IN" sz="2800" dirty="0"/>
              <a:t>MICROPROCESSOR (Rpi,ESP32,Arduino UNO)</a:t>
            </a:r>
          </a:p>
          <a:p>
            <a:pPr marL="285750" indent="-285750">
              <a:buFont typeface="Arial" panose="020B0604020202020204" pitchFamily="34" charset="0"/>
              <a:buChar char="•"/>
            </a:pPr>
            <a:r>
              <a:rPr lang="en-IN" sz="2800" dirty="0"/>
              <a:t>SENSORS</a:t>
            </a:r>
          </a:p>
          <a:p>
            <a:pPr marL="285750" indent="-285750">
              <a:buFont typeface="Arial" panose="020B0604020202020204" pitchFamily="34" charset="0"/>
              <a:buChar char="•"/>
            </a:pPr>
            <a:r>
              <a:rPr lang="en-IN" sz="2800" dirty="0"/>
              <a:t>ACTUATORS</a:t>
            </a:r>
          </a:p>
          <a:p>
            <a:pPr marL="285750" indent="-285750">
              <a:buFont typeface="Arial" panose="020B0604020202020204" pitchFamily="34" charset="0"/>
              <a:buChar char="•"/>
            </a:pPr>
            <a:r>
              <a:rPr lang="en-IN" sz="2800" dirty="0"/>
              <a:t>POWER PACK</a:t>
            </a:r>
          </a:p>
        </p:txBody>
      </p:sp>
    </p:spTree>
    <p:extLst>
      <p:ext uri="{BB962C8B-B14F-4D97-AF65-F5344CB8AC3E}">
        <p14:creationId xmlns:p14="http://schemas.microsoft.com/office/powerpoint/2010/main" val="60468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ADD316-D4F3-3D37-09A2-A1B23239070F}"/>
              </a:ext>
            </a:extLst>
          </p:cNvPr>
          <p:cNvSpPr txBox="1"/>
          <p:nvPr/>
        </p:nvSpPr>
        <p:spPr>
          <a:xfrm>
            <a:off x="1139952" y="1575598"/>
            <a:ext cx="9912096" cy="3970318"/>
          </a:xfrm>
          <a:prstGeom prst="rect">
            <a:avLst/>
          </a:prstGeom>
          <a:noFill/>
        </p:spPr>
        <p:txBody>
          <a:bodyPr wrap="square" rtlCol="0">
            <a:spAutoFit/>
          </a:bodyPr>
          <a:lstStyle/>
          <a:p>
            <a:pPr marL="571500" indent="-571500">
              <a:buFont typeface="Arial" panose="020B0604020202020204" pitchFamily="34" charset="0"/>
              <a:buChar char="•"/>
            </a:pPr>
            <a:r>
              <a:rPr lang="en-IN" sz="3600" dirty="0">
                <a:latin typeface="Arial" panose="020B0604020202020204" pitchFamily="34" charset="0"/>
                <a:cs typeface="Arial" panose="020B0604020202020204" pitchFamily="34" charset="0"/>
              </a:rPr>
              <a:t>IOT DEVICE MANAGEMENT MODULE</a:t>
            </a:r>
          </a:p>
          <a:p>
            <a:pPr marL="571500" indent="-571500">
              <a:buFont typeface="Arial" panose="020B0604020202020204" pitchFamily="34" charset="0"/>
              <a:buChar char="•"/>
            </a:pPr>
            <a:r>
              <a:rPr lang="en-IN" sz="3600" dirty="0">
                <a:latin typeface="Arial" panose="020B0604020202020204" pitchFamily="34" charset="0"/>
                <a:cs typeface="Arial" panose="020B0604020202020204" pitchFamily="34" charset="0"/>
              </a:rPr>
              <a:t>BLOCKCHAIN INTEGRATION MODULE</a:t>
            </a:r>
          </a:p>
          <a:p>
            <a:pPr marL="571500" indent="-571500">
              <a:buFont typeface="Arial" panose="020B0604020202020204" pitchFamily="34" charset="0"/>
              <a:buChar char="•"/>
            </a:pPr>
            <a:r>
              <a:rPr lang="en-IN" sz="3600" dirty="0">
                <a:latin typeface="Arial" panose="020B0604020202020204" pitchFamily="34" charset="0"/>
                <a:cs typeface="Arial" panose="020B0604020202020204" pitchFamily="34" charset="0"/>
              </a:rPr>
              <a:t>IPFS DATA STORAGE MODULE</a:t>
            </a:r>
          </a:p>
          <a:p>
            <a:pPr marL="571500" indent="-571500">
              <a:buFont typeface="Arial" panose="020B0604020202020204" pitchFamily="34" charset="0"/>
              <a:buChar char="•"/>
            </a:pPr>
            <a:r>
              <a:rPr lang="en-IN" sz="3600" dirty="0">
                <a:latin typeface="Arial" panose="020B0604020202020204" pitchFamily="34" charset="0"/>
                <a:cs typeface="Arial" panose="020B0604020202020204" pitchFamily="34" charset="0"/>
              </a:rPr>
              <a:t>DEVICE AUTHENTICATION AND SECURITY MODULE</a:t>
            </a:r>
          </a:p>
          <a:p>
            <a:pPr marL="571500" indent="-571500">
              <a:buFont typeface="Arial" panose="020B0604020202020204" pitchFamily="34" charset="0"/>
              <a:buChar char="•"/>
            </a:pPr>
            <a:r>
              <a:rPr lang="en-IN" sz="3600" dirty="0">
                <a:latin typeface="Arial" panose="020B0604020202020204" pitchFamily="34" charset="0"/>
                <a:cs typeface="Arial" panose="020B0604020202020204" pitchFamily="34" charset="0"/>
              </a:rPr>
              <a:t>USER INTERFACE AND DASHBOARD MODULE</a:t>
            </a:r>
          </a:p>
        </p:txBody>
      </p:sp>
      <p:sp>
        <p:nvSpPr>
          <p:cNvPr id="2" name="Title 1">
            <a:extLst>
              <a:ext uri="{FF2B5EF4-FFF2-40B4-BE49-F238E27FC236}">
                <a16:creationId xmlns:a16="http://schemas.microsoft.com/office/drawing/2014/main" id="{4065FC02-016C-B585-B6CA-E9D22FABD6F0}"/>
              </a:ext>
            </a:extLst>
          </p:cNvPr>
          <p:cNvSpPr>
            <a:spLocks noGrp="1"/>
          </p:cNvSpPr>
          <p:nvPr>
            <p:ph type="title"/>
          </p:nvPr>
        </p:nvSpPr>
        <p:spPr>
          <a:xfrm>
            <a:off x="157315" y="512064"/>
            <a:ext cx="11857703" cy="1014984"/>
          </a:xfrm>
        </p:spPr>
        <p:txBody>
          <a:bodyPr/>
          <a:lstStyle/>
          <a:p>
            <a:r>
              <a:rPr lang="en-IN" sz="4400" dirty="0"/>
              <a:t>MODULES/METHODOLOGY</a:t>
            </a:r>
          </a:p>
        </p:txBody>
      </p:sp>
      <p:sp>
        <p:nvSpPr>
          <p:cNvPr id="3" name="Slide Number Placeholder 2">
            <a:extLst>
              <a:ext uri="{FF2B5EF4-FFF2-40B4-BE49-F238E27FC236}">
                <a16:creationId xmlns:a16="http://schemas.microsoft.com/office/drawing/2014/main" id="{581676EC-4CC1-5671-C522-44E523B5FE77}"/>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4" name="Footer Placeholder 3">
            <a:extLst>
              <a:ext uri="{FF2B5EF4-FFF2-40B4-BE49-F238E27FC236}">
                <a16:creationId xmlns:a16="http://schemas.microsoft.com/office/drawing/2014/main" id="{470486A8-2CA6-6202-0C42-F80AFA6488F8}"/>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4633C519-8230-F464-F4A3-3FB6C2CBCE6B}"/>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54613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683-C5BB-CE5A-C2E7-913F4C4D9563}"/>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8C71E0E5-9F01-1F8D-ACC1-B7D1178AE713}"/>
              </a:ext>
            </a:extLst>
          </p:cNvPr>
          <p:cNvSpPr>
            <a:spLocks noGrp="1"/>
          </p:cNvSpPr>
          <p:nvPr>
            <p:ph idx="1"/>
          </p:nvPr>
        </p:nvSpPr>
        <p:spPr/>
        <p:txBody>
          <a:bodyPr/>
          <a:lstStyle/>
          <a:p>
            <a:r>
              <a:rPr lang="en-IN" sz="2100" dirty="0"/>
              <a:t>Technical Feasibility: Most microcontrollers (e.g., Arduino, Raspberry Pi, ESP8266/ESP32) can be easily programmed to interface with serial communication for receiving commands. Local IPFS Node: Running a local IPFS node on a computer is technically feasible with minimal resource requirements. IPFS has mature libraries for Python, making it easy to interact with the network.</a:t>
            </a:r>
          </a:p>
          <a:p>
            <a:endParaRPr lang="en-IN" sz="2100" dirty="0"/>
          </a:p>
          <a:p>
            <a:r>
              <a:rPr lang="en-IN" sz="2100" dirty="0"/>
              <a:t>Operational Feasibility: The system requires regular monitoring to ensure the IPFS node is running and the microcontroller is functioning correctly. The project can be implemented with minimal setup. The most time-consuming part may be setting up the IPFS node and ensuring it communicates effectively with the microcontroller.</a:t>
            </a:r>
          </a:p>
          <a:p>
            <a:endParaRPr lang="en-IN" sz="2100" dirty="0"/>
          </a:p>
          <a:p>
            <a:r>
              <a:rPr lang="en-IN" sz="2100" dirty="0"/>
              <a:t>Economic Feasibility: The project is technically and economically feasible with minimal costs and development time. It provides a valuable learning experience in combining IoT with decentralized technologies like IPFS. </a:t>
            </a:r>
          </a:p>
        </p:txBody>
      </p:sp>
      <p:sp>
        <p:nvSpPr>
          <p:cNvPr id="4" name="Slide Number Placeholder 3">
            <a:extLst>
              <a:ext uri="{FF2B5EF4-FFF2-40B4-BE49-F238E27FC236}">
                <a16:creationId xmlns:a16="http://schemas.microsoft.com/office/drawing/2014/main" id="{75A4B08E-E596-F6B4-DE83-412AF5762875}"/>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5" name="Footer Placeholder 4">
            <a:extLst>
              <a:ext uri="{FF2B5EF4-FFF2-40B4-BE49-F238E27FC236}">
                <a16:creationId xmlns:a16="http://schemas.microsoft.com/office/drawing/2014/main" id="{F4CBCD88-F8CB-E32A-5D32-E9DDBB6CA140}"/>
              </a:ext>
            </a:extLst>
          </p:cNvPr>
          <p:cNvSpPr>
            <a:spLocks noGrp="1"/>
          </p:cNvSpPr>
          <p:nvPr>
            <p:ph type="ftr" sz="quarter" idx="11"/>
          </p:nvPr>
        </p:nvSpPr>
        <p:spPr/>
        <p:txBody>
          <a:bodyPr/>
          <a:lstStyle/>
          <a:p>
            <a:r>
              <a:rPr lang="en-IN" sz="700" dirty="0"/>
              <a:t>IPFS (</a:t>
            </a:r>
            <a:r>
              <a:rPr lang="en-IN" sz="700" dirty="0" err="1"/>
              <a:t>InterPlanetary</a:t>
            </a:r>
            <a:r>
              <a:rPr lang="en-IN" sz="700" dirty="0"/>
              <a:t> File System) : </a:t>
            </a:r>
            <a:br>
              <a:rPr lang="en-IN" sz="700" dirty="0"/>
            </a:br>
            <a:r>
              <a:rPr lang="en-IN" sz="700" dirty="0"/>
              <a:t>A new Frontier for Next-Gen IoT Communication</a:t>
            </a:r>
            <a:endParaRPr lang="en-US" sz="700" noProof="0" dirty="0"/>
          </a:p>
        </p:txBody>
      </p:sp>
      <p:sp>
        <p:nvSpPr>
          <p:cNvPr id="6" name="Date Placeholder 5">
            <a:extLst>
              <a:ext uri="{FF2B5EF4-FFF2-40B4-BE49-F238E27FC236}">
                <a16:creationId xmlns:a16="http://schemas.microsoft.com/office/drawing/2014/main" id="{8AF66219-DEBA-D0AF-5204-A735BB3929A7}"/>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228357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683-C5BB-CE5A-C2E7-913F4C4D9563}"/>
              </a:ext>
            </a:extLst>
          </p:cNvPr>
          <p:cNvSpPr>
            <a:spLocks noGrp="1"/>
          </p:cNvSpPr>
          <p:nvPr>
            <p:ph type="title"/>
          </p:nvPr>
        </p:nvSpPr>
        <p:spPr/>
        <p:txBody>
          <a:bodyPr/>
          <a:lstStyle/>
          <a:p>
            <a:r>
              <a:rPr lang="en-IN" dirty="0"/>
              <a:t>Scope of the Project</a:t>
            </a:r>
          </a:p>
        </p:txBody>
      </p:sp>
      <p:sp>
        <p:nvSpPr>
          <p:cNvPr id="3" name="Content Placeholder 2">
            <a:extLst>
              <a:ext uri="{FF2B5EF4-FFF2-40B4-BE49-F238E27FC236}">
                <a16:creationId xmlns:a16="http://schemas.microsoft.com/office/drawing/2014/main" id="{8C71E0E5-9F01-1F8D-ACC1-B7D1178AE713}"/>
              </a:ext>
            </a:extLst>
          </p:cNvPr>
          <p:cNvSpPr>
            <a:spLocks noGrp="1"/>
          </p:cNvSpPr>
          <p:nvPr>
            <p:ph idx="1"/>
          </p:nvPr>
        </p:nvSpPr>
        <p:spPr/>
        <p:txBody>
          <a:bodyPr/>
          <a:lstStyle/>
          <a:p>
            <a:r>
              <a:rPr lang="en-IN" sz="3600" dirty="0"/>
              <a:t>Develop a scalable and efficient IoT data management system using IPFS.</a:t>
            </a:r>
          </a:p>
          <a:p>
            <a:r>
              <a:rPr lang="en-IN" sz="3600" dirty="0"/>
              <a:t>Ensure secure and reliable storage of IoT data.</a:t>
            </a:r>
          </a:p>
          <a:p>
            <a:r>
              <a:rPr lang="en-IN" sz="3600" dirty="0"/>
              <a:t>Enable seamless data sharing and analysis between IoT devices.</a:t>
            </a:r>
          </a:p>
          <a:p>
            <a:r>
              <a:rPr lang="en-IN" sz="3600" dirty="0"/>
              <a:t>Provide a decentralized and privacy-preserving solution for IoT applications.</a:t>
            </a:r>
          </a:p>
        </p:txBody>
      </p:sp>
      <p:sp>
        <p:nvSpPr>
          <p:cNvPr id="4" name="Slide Number Placeholder 3">
            <a:extLst>
              <a:ext uri="{FF2B5EF4-FFF2-40B4-BE49-F238E27FC236}">
                <a16:creationId xmlns:a16="http://schemas.microsoft.com/office/drawing/2014/main" id="{75A4B08E-E596-F6B4-DE83-412AF5762875}"/>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5" name="Footer Placeholder 4">
            <a:extLst>
              <a:ext uri="{FF2B5EF4-FFF2-40B4-BE49-F238E27FC236}">
                <a16:creationId xmlns:a16="http://schemas.microsoft.com/office/drawing/2014/main" id="{F4CBCD88-F8CB-E32A-5D32-E9DDBB6CA140}"/>
              </a:ext>
            </a:extLst>
          </p:cNvPr>
          <p:cNvSpPr>
            <a:spLocks noGrp="1"/>
          </p:cNvSpPr>
          <p:nvPr>
            <p:ph type="ftr" sz="quarter" idx="11"/>
          </p:nvPr>
        </p:nvSpPr>
        <p:spPr/>
        <p:txBody>
          <a:bodyPr/>
          <a:lstStyle/>
          <a:p>
            <a:r>
              <a:rPr lang="en-IN" sz="700" dirty="0"/>
              <a:t>IPFS (</a:t>
            </a:r>
            <a:r>
              <a:rPr lang="en-IN" sz="700" dirty="0" err="1"/>
              <a:t>InterPlanetary</a:t>
            </a:r>
            <a:r>
              <a:rPr lang="en-IN" sz="700" dirty="0"/>
              <a:t> File System) : </a:t>
            </a:r>
            <a:br>
              <a:rPr lang="en-IN" sz="700" dirty="0"/>
            </a:br>
            <a:r>
              <a:rPr lang="en-IN" sz="700" dirty="0"/>
              <a:t>A new Frontier for Next-Gen IoT Communication</a:t>
            </a:r>
            <a:endParaRPr lang="en-US" sz="700" noProof="0" dirty="0"/>
          </a:p>
        </p:txBody>
      </p:sp>
      <p:sp>
        <p:nvSpPr>
          <p:cNvPr id="6" name="Date Placeholder 5">
            <a:extLst>
              <a:ext uri="{FF2B5EF4-FFF2-40B4-BE49-F238E27FC236}">
                <a16:creationId xmlns:a16="http://schemas.microsoft.com/office/drawing/2014/main" id="{8AF66219-DEBA-D0AF-5204-A735BB3929A7}"/>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77545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897F-7DB1-2403-8A54-FFE6C083D14E}"/>
              </a:ext>
            </a:extLst>
          </p:cNvPr>
          <p:cNvSpPr>
            <a:spLocks noGrp="1"/>
          </p:cNvSpPr>
          <p:nvPr>
            <p:ph type="title"/>
          </p:nvPr>
        </p:nvSpPr>
        <p:spPr/>
        <p:txBody>
          <a:bodyPr/>
          <a:lstStyle/>
          <a:p>
            <a:r>
              <a:rPr lang="en-IN" dirty="0"/>
              <a:t>Conclusion</a:t>
            </a:r>
          </a:p>
        </p:txBody>
      </p:sp>
      <p:sp>
        <p:nvSpPr>
          <p:cNvPr id="3" name="Slide Number Placeholder 2">
            <a:extLst>
              <a:ext uri="{FF2B5EF4-FFF2-40B4-BE49-F238E27FC236}">
                <a16:creationId xmlns:a16="http://schemas.microsoft.com/office/drawing/2014/main" id="{AB5A30BC-4E06-BD0D-BB24-7AC82D14A3B9}"/>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4" name="Footer Placeholder 3">
            <a:extLst>
              <a:ext uri="{FF2B5EF4-FFF2-40B4-BE49-F238E27FC236}">
                <a16:creationId xmlns:a16="http://schemas.microsoft.com/office/drawing/2014/main" id="{BF79C755-CACB-B0A4-FD96-F530F68F4318}"/>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7387D2C1-B7F9-555D-E1F2-DE6904B5EED8}"/>
              </a:ext>
            </a:extLst>
          </p:cNvPr>
          <p:cNvSpPr>
            <a:spLocks noGrp="1"/>
          </p:cNvSpPr>
          <p:nvPr>
            <p:ph type="dt" sz="half" idx="10"/>
          </p:nvPr>
        </p:nvSpPr>
        <p:spPr/>
        <p:txBody>
          <a:bodyPr/>
          <a:lstStyle/>
          <a:p>
            <a:r>
              <a:rPr lang="en-US" noProof="0"/>
              <a:t>20XX</a:t>
            </a:r>
          </a:p>
        </p:txBody>
      </p:sp>
      <p:sp>
        <p:nvSpPr>
          <p:cNvPr id="6" name="TextBox 5">
            <a:extLst>
              <a:ext uri="{FF2B5EF4-FFF2-40B4-BE49-F238E27FC236}">
                <a16:creationId xmlns:a16="http://schemas.microsoft.com/office/drawing/2014/main" id="{0009B80A-6383-BACB-8EFA-1C7C781CC9E1}"/>
              </a:ext>
            </a:extLst>
          </p:cNvPr>
          <p:cNvSpPr txBox="1"/>
          <p:nvPr/>
        </p:nvSpPr>
        <p:spPr>
          <a:xfrm>
            <a:off x="1139955" y="1527048"/>
            <a:ext cx="9912094" cy="4193264"/>
          </a:xfrm>
          <a:prstGeom prst="rect">
            <a:avLst/>
          </a:prstGeom>
          <a:noFill/>
        </p:spPr>
        <p:txBody>
          <a:bodyPr wrap="square" rtlCol="0">
            <a:spAutoFit/>
          </a:bodyPr>
          <a:lstStyle/>
          <a:p>
            <a:pPr algn="just">
              <a:lnSpc>
                <a:spcPct val="150000"/>
              </a:lnSpc>
            </a:pPr>
            <a:r>
              <a:rPr lang="en-IN" sz="2000" dirty="0">
                <a:effectLst/>
                <a:latin typeface="Arial" panose="020B0604020202020204" pitchFamily="34" charset="0"/>
                <a:ea typeface="Calibri" panose="020F0502020204030204" pitchFamily="34" charset="0"/>
              </a:rPr>
              <a:t>	In conclusion, this project demonstrates the transformative potential of integrating the Interplanetary File System (IPFS) with the Internet of Things (IoT) for home automation. By addressing some of the critical limitations present in traditional, centralized IoT architectures, such as privacy concerns, scalability issues, and vulnerability to single points of failure, IPFS offers a decentralized and more secure framework for IoT communication. In the context of home automation, where the interconnectedness of devices plays a crucial role in enhancing the efficiency, security, and functionality of smart homes, the decentralized model proves particularly advantageous.</a:t>
            </a:r>
            <a:endParaRPr lang="en-IN" sz="2000" dirty="0"/>
          </a:p>
        </p:txBody>
      </p:sp>
    </p:spTree>
    <p:extLst>
      <p:ext uri="{BB962C8B-B14F-4D97-AF65-F5344CB8AC3E}">
        <p14:creationId xmlns:p14="http://schemas.microsoft.com/office/powerpoint/2010/main" val="1810049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527048" y="2756916"/>
            <a:ext cx="4873752" cy="1709928"/>
          </a:xfrm>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pic>
        <p:nvPicPr>
          <p:cNvPr id="33" name="Picture Placeholder 32">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a:blip r:embed="rId2"/>
          <a:srcRect l="18646" r="18646"/>
          <a:stretch/>
        </p:blipFill>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FEC6-0EA4-46F5-44E2-737C29AD2B61}"/>
              </a:ext>
            </a:extLst>
          </p:cNvPr>
          <p:cNvSpPr>
            <a:spLocks noGrp="1"/>
          </p:cNvSpPr>
          <p:nvPr>
            <p:ph type="title"/>
          </p:nvPr>
        </p:nvSpPr>
        <p:spPr>
          <a:xfrm>
            <a:off x="1139952" y="0"/>
            <a:ext cx="9912096" cy="1014984"/>
          </a:xfrm>
        </p:spPr>
        <p:txBody>
          <a:bodyPr/>
          <a:lstStyle/>
          <a:p>
            <a:r>
              <a:rPr lang="en-IN" dirty="0"/>
              <a:t>ABSTRACT</a:t>
            </a:r>
          </a:p>
        </p:txBody>
      </p:sp>
      <p:sp>
        <p:nvSpPr>
          <p:cNvPr id="3" name="Slide Number Placeholder 2">
            <a:extLst>
              <a:ext uri="{FF2B5EF4-FFF2-40B4-BE49-F238E27FC236}">
                <a16:creationId xmlns:a16="http://schemas.microsoft.com/office/drawing/2014/main" id="{E8E4EC5C-066D-F3B5-647B-03E8D8D9A1AA}"/>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4" name="Footer Placeholder 3">
            <a:extLst>
              <a:ext uri="{FF2B5EF4-FFF2-40B4-BE49-F238E27FC236}">
                <a16:creationId xmlns:a16="http://schemas.microsoft.com/office/drawing/2014/main" id="{B21ADC29-37C9-F6E3-FA07-74D38CB4F1D9}"/>
              </a:ext>
            </a:extLst>
          </p:cNvPr>
          <p:cNvSpPr>
            <a:spLocks noGrp="1"/>
          </p:cNvSpPr>
          <p:nvPr>
            <p:ph type="ftr" sz="quarter" idx="11"/>
          </p:nvPr>
        </p:nvSpPr>
        <p:spPr>
          <a:xfrm>
            <a:off x="5238627" y="6346879"/>
            <a:ext cx="1714746" cy="394476"/>
          </a:xfrm>
        </p:spPr>
        <p:txBody>
          <a:bodyPr/>
          <a:lstStyle/>
          <a:p>
            <a:r>
              <a:rPr lang="en-IN" sz="800" dirty="0"/>
              <a:t>IPFS (</a:t>
            </a:r>
            <a:r>
              <a:rPr lang="en-IN" sz="800" dirty="0" err="1"/>
              <a:t>InterPlanetary</a:t>
            </a:r>
            <a:r>
              <a:rPr lang="en-IN" sz="800" dirty="0"/>
              <a:t> File System) : </a:t>
            </a:r>
            <a:br>
              <a:rPr lang="en-IN" sz="800" dirty="0"/>
            </a:br>
            <a:r>
              <a:rPr lang="en-IN" sz="800" dirty="0"/>
              <a:t>A new Frontier for Next-Gen IoT Communication</a:t>
            </a:r>
            <a:endParaRPr lang="en-US" sz="800" noProof="0" dirty="0"/>
          </a:p>
        </p:txBody>
      </p:sp>
      <p:sp>
        <p:nvSpPr>
          <p:cNvPr id="5" name="Date Placeholder 4">
            <a:extLst>
              <a:ext uri="{FF2B5EF4-FFF2-40B4-BE49-F238E27FC236}">
                <a16:creationId xmlns:a16="http://schemas.microsoft.com/office/drawing/2014/main" id="{45C0994A-4A68-ADCD-0B62-1B61667520DF}"/>
              </a:ext>
            </a:extLst>
          </p:cNvPr>
          <p:cNvSpPr>
            <a:spLocks noGrp="1"/>
          </p:cNvSpPr>
          <p:nvPr>
            <p:ph type="dt" sz="half" idx="10"/>
          </p:nvPr>
        </p:nvSpPr>
        <p:spPr/>
        <p:txBody>
          <a:bodyPr/>
          <a:lstStyle/>
          <a:p>
            <a:r>
              <a:rPr lang="en-US" noProof="0" dirty="0"/>
              <a:t>2024</a:t>
            </a:r>
          </a:p>
        </p:txBody>
      </p:sp>
      <p:sp>
        <p:nvSpPr>
          <p:cNvPr id="6" name="TextBox 5">
            <a:extLst>
              <a:ext uri="{FF2B5EF4-FFF2-40B4-BE49-F238E27FC236}">
                <a16:creationId xmlns:a16="http://schemas.microsoft.com/office/drawing/2014/main" id="{CD97960E-858E-B568-89AC-3618247D5CF8}"/>
              </a:ext>
            </a:extLst>
          </p:cNvPr>
          <p:cNvSpPr txBox="1"/>
          <p:nvPr/>
        </p:nvSpPr>
        <p:spPr>
          <a:xfrm>
            <a:off x="672781" y="901029"/>
            <a:ext cx="10846438" cy="5579028"/>
          </a:xfrm>
          <a:prstGeom prst="rect">
            <a:avLst/>
          </a:prstGeom>
          <a:noFill/>
        </p:spPr>
        <p:txBody>
          <a:bodyPr wrap="square" rtlCol="0">
            <a:spAutoFit/>
          </a:bodyPr>
          <a:lstStyle/>
          <a:p>
            <a:pPr algn="just">
              <a:lnSpc>
                <a:spcPct val="150000"/>
              </a:lnSpc>
            </a:pPr>
            <a:r>
              <a:rPr lang="en-IN" sz="2000" dirty="0"/>
              <a:t>	The Internet of Things (IoT) has witnessed an exponential growth in recent years, with billions of interconnected devices generating massive amounts of data. Traditional centralized approaches to IoT communication, relying on cloud-based platforms and centralized servers, have faced challenges in terms of scalability, security, and privacy. To address these limitations, this paper explores the potential of the </a:t>
            </a:r>
            <a:r>
              <a:rPr lang="en-IN" sz="2000" dirty="0" err="1"/>
              <a:t>InterPlanetary</a:t>
            </a:r>
            <a:r>
              <a:rPr lang="en-IN" sz="2000" dirty="0"/>
              <a:t> File System (IPFS) as a decentralized and secure solution for IoT communication. IPFS is a distributed file system that utilizes content-addressing and peer-to-peer networking to create a robust and resilient infrastructure for data storage and sharing. By leveraging IPFS, IoT devices can establish direct communication channels, eliminating the need for intermediaries and reducing the risk of single points of failure. Moreover, IPFS provides a decentralized storage mechanism that ensures data integrity and prevents tampering. This paper presents a comprehensive overview of IPFS and its key features, highlighting its suitability for IoT communication. By leveraging IPFS, IoT systems can become more resilient, secure, and scalable, paving the way for a more decentralized and interconnected future.</a:t>
            </a:r>
          </a:p>
        </p:txBody>
      </p:sp>
    </p:spTree>
    <p:extLst>
      <p:ext uri="{BB962C8B-B14F-4D97-AF65-F5344CB8AC3E}">
        <p14:creationId xmlns:p14="http://schemas.microsoft.com/office/powerpoint/2010/main" val="353494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B5C4-B5C6-87C8-E844-0C120B9C1D78}"/>
              </a:ext>
            </a:extLst>
          </p:cNvPr>
          <p:cNvSpPr>
            <a:spLocks noGrp="1"/>
          </p:cNvSpPr>
          <p:nvPr>
            <p:ph type="title"/>
          </p:nvPr>
        </p:nvSpPr>
        <p:spPr/>
        <p:txBody>
          <a:bodyPr/>
          <a:lstStyle/>
          <a:p>
            <a:r>
              <a:rPr lang="en-IN" dirty="0"/>
              <a:t>Introduction of the project</a:t>
            </a:r>
          </a:p>
        </p:txBody>
      </p:sp>
      <p:sp>
        <p:nvSpPr>
          <p:cNvPr id="3" name="Content Placeholder 2">
            <a:extLst>
              <a:ext uri="{FF2B5EF4-FFF2-40B4-BE49-F238E27FC236}">
                <a16:creationId xmlns:a16="http://schemas.microsoft.com/office/drawing/2014/main" id="{424504B0-1FB9-21E8-8562-CFF66C1CE2FA}"/>
              </a:ext>
            </a:extLst>
          </p:cNvPr>
          <p:cNvSpPr>
            <a:spLocks noGrp="1"/>
          </p:cNvSpPr>
          <p:nvPr>
            <p:ph idx="1"/>
          </p:nvPr>
        </p:nvSpPr>
        <p:spPr/>
        <p:txBody>
          <a:bodyPr/>
          <a:lstStyle/>
          <a:p>
            <a:pPr algn="just">
              <a:lnSpc>
                <a:spcPct val="100000"/>
              </a:lnSpc>
            </a:pPr>
            <a:r>
              <a:rPr lang="en-IN" dirty="0"/>
              <a:t>It’s an open source project on a mission to develop a distributed IOT system. It feels like BitTorrent + Git smashed together to allow anyone running the IPFS daemon to access each other’s files in a peer-to-peer (P2P) fashion.</a:t>
            </a:r>
          </a:p>
          <a:p>
            <a:pPr algn="just">
              <a:lnSpc>
                <a:spcPct val="100000"/>
              </a:lnSpc>
            </a:pPr>
            <a:r>
              <a:rPr lang="en-IN" dirty="0" err="1"/>
              <a:t>Pubsub</a:t>
            </a:r>
            <a:r>
              <a:rPr lang="en-IN" dirty="0"/>
              <a:t> basically lets you “subscribe” to a channel or topic allowing you to receive messages from other devices that “publish” messages to that same channel or topic.</a:t>
            </a:r>
          </a:p>
          <a:p>
            <a:pPr algn="just"/>
            <a:r>
              <a:rPr lang="en-IN" dirty="0"/>
              <a:t>Just as easily automate the toggling of this LED to fully complete automated decentralised manufacturing factory</a:t>
            </a:r>
          </a:p>
        </p:txBody>
      </p:sp>
      <p:sp>
        <p:nvSpPr>
          <p:cNvPr id="4" name="Slide Number Placeholder 3">
            <a:extLst>
              <a:ext uri="{FF2B5EF4-FFF2-40B4-BE49-F238E27FC236}">
                <a16:creationId xmlns:a16="http://schemas.microsoft.com/office/drawing/2014/main" id="{E8DF92AA-DE80-9A0E-BB93-2E8BEED03EC6}"/>
              </a:ext>
            </a:extLst>
          </p:cNvPr>
          <p:cNvSpPr>
            <a:spLocks noGrp="1"/>
          </p:cNvSpPr>
          <p:nvPr>
            <p:ph type="sldNum" sz="quarter" idx="12"/>
          </p:nvPr>
        </p:nvSpPr>
        <p:spPr/>
        <p:txBody>
          <a:bodyPr/>
          <a:lstStyle/>
          <a:p>
            <a:fld id="{8D0AFDD5-844D-364D-8AEC-50CF4D36D55D}" type="slidenum">
              <a:rPr lang="en-US" noProof="0" smtClean="0"/>
              <a:t>3</a:t>
            </a:fld>
            <a:endParaRPr lang="en-US" noProof="0"/>
          </a:p>
        </p:txBody>
      </p:sp>
      <p:sp>
        <p:nvSpPr>
          <p:cNvPr id="5" name="Footer Placeholder 4">
            <a:extLst>
              <a:ext uri="{FF2B5EF4-FFF2-40B4-BE49-F238E27FC236}">
                <a16:creationId xmlns:a16="http://schemas.microsoft.com/office/drawing/2014/main" id="{3D2DC950-253B-D159-66CB-92212B798D1B}"/>
              </a:ext>
            </a:extLst>
          </p:cNvPr>
          <p:cNvSpPr>
            <a:spLocks noGrp="1"/>
          </p:cNvSpPr>
          <p:nvPr>
            <p:ph type="ftr" sz="quarter" idx="11"/>
          </p:nvPr>
        </p:nvSpPr>
        <p:spPr/>
        <p:txBody>
          <a:bodyPr/>
          <a:lstStyle/>
          <a:p>
            <a:r>
              <a:rPr lang="en-IN" sz="700" dirty="0"/>
              <a:t>IPFS (</a:t>
            </a:r>
            <a:r>
              <a:rPr lang="en-IN" sz="700" dirty="0" err="1"/>
              <a:t>InterPlanetary</a:t>
            </a:r>
            <a:r>
              <a:rPr lang="en-IN" sz="700" dirty="0"/>
              <a:t> File System) : </a:t>
            </a:r>
            <a:br>
              <a:rPr lang="en-IN" sz="700" dirty="0"/>
            </a:br>
            <a:r>
              <a:rPr lang="en-IN" sz="700" dirty="0"/>
              <a:t>A new Frontier for Next-Gen IoT Communication</a:t>
            </a:r>
            <a:endParaRPr lang="en-US" sz="700" noProof="0" dirty="0"/>
          </a:p>
        </p:txBody>
      </p:sp>
      <p:sp>
        <p:nvSpPr>
          <p:cNvPr id="6" name="Date Placeholder 5">
            <a:extLst>
              <a:ext uri="{FF2B5EF4-FFF2-40B4-BE49-F238E27FC236}">
                <a16:creationId xmlns:a16="http://schemas.microsoft.com/office/drawing/2014/main" id="{E5B19C74-4A9F-A147-03CF-549C9A08993B}"/>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2057143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E349-EB9F-FDC5-42F8-9277F2B77D0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D702E50-B4CC-38C0-0003-B7680498EAC3}"/>
              </a:ext>
            </a:extLst>
          </p:cNvPr>
          <p:cNvSpPr>
            <a:spLocks noGrp="1"/>
          </p:cNvSpPr>
          <p:nvPr>
            <p:ph idx="1"/>
          </p:nvPr>
        </p:nvSpPr>
        <p:spPr/>
        <p:txBody>
          <a:bodyPr/>
          <a:lstStyle/>
          <a:p>
            <a:endParaRPr lang="en-IN" dirty="0"/>
          </a:p>
          <a:p>
            <a:pPr marL="0" indent="0">
              <a:buNone/>
            </a:pPr>
            <a:r>
              <a:rPr lang="en-IN" dirty="0"/>
              <a:t>Current Challenges in Traditional IoT Systems:</a:t>
            </a:r>
          </a:p>
          <a:p>
            <a:r>
              <a:rPr lang="en-IN" dirty="0"/>
              <a:t>Single Points of Failure </a:t>
            </a:r>
          </a:p>
          <a:p>
            <a:r>
              <a:rPr lang="en-IN" dirty="0"/>
              <a:t>Data Privacy Concerns</a:t>
            </a:r>
          </a:p>
          <a:p>
            <a:r>
              <a:rPr lang="en-IN" dirty="0"/>
              <a:t>Scalability Limitations</a:t>
            </a:r>
          </a:p>
        </p:txBody>
      </p:sp>
      <p:sp>
        <p:nvSpPr>
          <p:cNvPr id="4" name="Slide Number Placeholder 3">
            <a:extLst>
              <a:ext uri="{FF2B5EF4-FFF2-40B4-BE49-F238E27FC236}">
                <a16:creationId xmlns:a16="http://schemas.microsoft.com/office/drawing/2014/main" id="{EB2F00C9-66C3-96F7-3C64-FC3A76A19F6C}"/>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5" name="Footer Placeholder 4">
            <a:extLst>
              <a:ext uri="{FF2B5EF4-FFF2-40B4-BE49-F238E27FC236}">
                <a16:creationId xmlns:a16="http://schemas.microsoft.com/office/drawing/2014/main" id="{409BCA8E-AD05-A831-2FE3-9965D422B230}"/>
              </a:ext>
            </a:extLst>
          </p:cNvPr>
          <p:cNvSpPr>
            <a:spLocks noGrp="1"/>
          </p:cNvSpPr>
          <p:nvPr>
            <p:ph type="ftr" sz="quarter" idx="11"/>
          </p:nvPr>
        </p:nvSpPr>
        <p:spPr/>
        <p:txBody>
          <a:bodyPr/>
          <a:lstStyle/>
          <a:p>
            <a:r>
              <a:rPr lang="en-IN" sz="700" dirty="0"/>
              <a:t>IPFS (</a:t>
            </a:r>
            <a:r>
              <a:rPr lang="en-IN" sz="700" dirty="0" err="1"/>
              <a:t>InterPlanetary</a:t>
            </a:r>
            <a:r>
              <a:rPr lang="en-IN" sz="700" dirty="0"/>
              <a:t> File System) : </a:t>
            </a:r>
            <a:br>
              <a:rPr lang="en-IN" sz="700" dirty="0"/>
            </a:br>
            <a:r>
              <a:rPr lang="en-IN" sz="700" dirty="0"/>
              <a:t>A new Frontier for Next-Gen IoT Communication</a:t>
            </a:r>
            <a:endParaRPr lang="en-US" sz="700" noProof="0" dirty="0"/>
          </a:p>
        </p:txBody>
      </p:sp>
      <p:sp>
        <p:nvSpPr>
          <p:cNvPr id="6" name="Date Placeholder 5">
            <a:extLst>
              <a:ext uri="{FF2B5EF4-FFF2-40B4-BE49-F238E27FC236}">
                <a16:creationId xmlns:a16="http://schemas.microsoft.com/office/drawing/2014/main" id="{78A3B1CD-57B8-28FD-0DE2-85A8EB7545B2}"/>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2100545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EF52-8A84-8558-444B-F68114C05FA1}"/>
              </a:ext>
            </a:extLst>
          </p:cNvPr>
          <p:cNvSpPr>
            <a:spLocks noGrp="1"/>
          </p:cNvSpPr>
          <p:nvPr>
            <p:ph type="title"/>
          </p:nvPr>
        </p:nvSpPr>
        <p:spPr>
          <a:xfrm>
            <a:off x="1134584" y="4572"/>
            <a:ext cx="9912096" cy="1014984"/>
          </a:xfrm>
        </p:spPr>
        <p:txBody>
          <a:bodyPr/>
          <a:lstStyle/>
          <a:p>
            <a:r>
              <a:rPr lang="en-US" dirty="0"/>
              <a:t>Literature Survey</a:t>
            </a:r>
            <a:endParaRPr lang="en-IN" dirty="0"/>
          </a:p>
        </p:txBody>
      </p:sp>
      <p:sp>
        <p:nvSpPr>
          <p:cNvPr id="3" name="Slide Number Placeholder 2">
            <a:extLst>
              <a:ext uri="{FF2B5EF4-FFF2-40B4-BE49-F238E27FC236}">
                <a16:creationId xmlns:a16="http://schemas.microsoft.com/office/drawing/2014/main" id="{CAC059E5-5DC9-2D55-7B39-808301E64219}"/>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4" name="Footer Placeholder 3">
            <a:extLst>
              <a:ext uri="{FF2B5EF4-FFF2-40B4-BE49-F238E27FC236}">
                <a16:creationId xmlns:a16="http://schemas.microsoft.com/office/drawing/2014/main" id="{37D72144-7636-5534-B4B3-6A7DDA42B9D5}"/>
              </a:ext>
            </a:extLst>
          </p:cNvPr>
          <p:cNvSpPr>
            <a:spLocks noGrp="1"/>
          </p:cNvSpPr>
          <p:nvPr>
            <p:ph type="ftr" sz="quarter" idx="11"/>
          </p:nvPr>
        </p:nvSpPr>
        <p:spPr/>
        <p:txBody>
          <a:bodyPr/>
          <a:lstStyle/>
          <a:p>
            <a:r>
              <a:rPr lang="en-US" noProof="0"/>
              <a:t>Presentation title</a:t>
            </a:r>
          </a:p>
        </p:txBody>
      </p:sp>
      <p:sp>
        <p:nvSpPr>
          <p:cNvPr id="5" name="Date Placeholder 4">
            <a:extLst>
              <a:ext uri="{FF2B5EF4-FFF2-40B4-BE49-F238E27FC236}">
                <a16:creationId xmlns:a16="http://schemas.microsoft.com/office/drawing/2014/main" id="{3E4458B0-5FDD-3C91-15DC-DFE8FBF84938}"/>
              </a:ext>
            </a:extLst>
          </p:cNvPr>
          <p:cNvSpPr>
            <a:spLocks noGrp="1"/>
          </p:cNvSpPr>
          <p:nvPr>
            <p:ph type="dt" sz="half" idx="10"/>
          </p:nvPr>
        </p:nvSpPr>
        <p:spPr/>
        <p:txBody>
          <a:bodyPr/>
          <a:lstStyle/>
          <a:p>
            <a:r>
              <a:rPr lang="en-US" noProof="0"/>
              <a:t>20XX</a:t>
            </a:r>
          </a:p>
        </p:txBody>
      </p:sp>
      <p:pic>
        <p:nvPicPr>
          <p:cNvPr id="10" name="Picture 9">
            <a:extLst>
              <a:ext uri="{FF2B5EF4-FFF2-40B4-BE49-F238E27FC236}">
                <a16:creationId xmlns:a16="http://schemas.microsoft.com/office/drawing/2014/main" id="{D2985311-609B-681D-E7F6-293F77E116D1}"/>
              </a:ext>
            </a:extLst>
          </p:cNvPr>
          <p:cNvPicPr>
            <a:picLocks noChangeAspect="1"/>
          </p:cNvPicPr>
          <p:nvPr/>
        </p:nvPicPr>
        <p:blipFill>
          <a:blip r:embed="rId2"/>
          <a:srcRect/>
          <a:stretch/>
        </p:blipFill>
        <p:spPr>
          <a:xfrm>
            <a:off x="1134585" y="1101213"/>
            <a:ext cx="10025028" cy="5244723"/>
          </a:xfrm>
          <a:prstGeom prst="rect">
            <a:avLst/>
          </a:prstGeom>
        </p:spPr>
      </p:pic>
    </p:spTree>
    <p:extLst>
      <p:ext uri="{BB962C8B-B14F-4D97-AF65-F5344CB8AC3E}">
        <p14:creationId xmlns:p14="http://schemas.microsoft.com/office/powerpoint/2010/main" val="421793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259696" y="1174562"/>
            <a:ext cx="5981157" cy="4891942"/>
          </a:xfrm>
        </p:spPr>
        <p:txBody>
          <a:bodyPr/>
          <a:lstStyle/>
          <a:p>
            <a:pPr marL="342900" indent="-342900" algn="just">
              <a:lnSpc>
                <a:spcPct val="250000"/>
              </a:lnSpc>
              <a:buFont typeface="Arial" panose="020B0604020202020204" pitchFamily="34" charset="0"/>
              <a:buChar char="•"/>
            </a:pPr>
            <a:r>
              <a:rPr lang="en-IN" altLang="zh-CN" sz="3600" dirty="0"/>
              <a:t>Centralized Data Storage</a:t>
            </a:r>
          </a:p>
          <a:p>
            <a:pPr marL="342900" indent="-342900" algn="just">
              <a:lnSpc>
                <a:spcPct val="250000"/>
              </a:lnSpc>
              <a:buFont typeface="Arial" panose="020B0604020202020204" pitchFamily="34" charset="0"/>
              <a:buChar char="•"/>
            </a:pPr>
            <a:r>
              <a:rPr lang="en-IN" altLang="zh-CN" sz="3600" dirty="0"/>
              <a:t>Security and Privacy Concerns</a:t>
            </a:r>
          </a:p>
          <a:p>
            <a:pPr marL="342900" indent="-342900" algn="just">
              <a:lnSpc>
                <a:spcPct val="250000"/>
              </a:lnSpc>
              <a:buFont typeface="Arial" panose="020B0604020202020204" pitchFamily="34" charset="0"/>
              <a:buChar char="•"/>
            </a:pPr>
            <a:r>
              <a:rPr lang="en-IN" altLang="zh-CN" sz="3600" dirty="0"/>
              <a:t>Inefficient Data Management</a:t>
            </a:r>
            <a:endParaRPr lang="en-US" sz="3600"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6</a:t>
            </a:fld>
            <a:endParaRPr lang="en-US" dirty="0"/>
          </a:p>
        </p:txBody>
      </p:sp>
      <p:sp>
        <p:nvSpPr>
          <p:cNvPr id="9" name="Rectangle 8">
            <a:extLst>
              <a:ext uri="{FF2B5EF4-FFF2-40B4-BE49-F238E27FC236}">
                <a16:creationId xmlns:a16="http://schemas.microsoft.com/office/drawing/2014/main" id="{840D532C-22D0-BD27-3FA0-D51DA1DD9B8F}"/>
              </a:ext>
            </a:extLst>
          </p:cNvPr>
          <p:cNvSpPr/>
          <p:nvPr/>
        </p:nvSpPr>
        <p:spPr>
          <a:xfrm>
            <a:off x="501444" y="363794"/>
            <a:ext cx="3519949" cy="6037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D618581-2E0A-7DE8-FCA4-F8FDBE491D07}"/>
              </a:ext>
            </a:extLst>
          </p:cNvPr>
          <p:cNvSpPr txBox="1"/>
          <p:nvPr/>
        </p:nvSpPr>
        <p:spPr>
          <a:xfrm>
            <a:off x="909203" y="2320520"/>
            <a:ext cx="2487561" cy="1446550"/>
          </a:xfrm>
          <a:prstGeom prst="rect">
            <a:avLst/>
          </a:prstGeom>
          <a:noFill/>
        </p:spPr>
        <p:txBody>
          <a:bodyPr wrap="square" rtlCol="0">
            <a:spAutoFit/>
          </a:bodyPr>
          <a:lstStyle/>
          <a:p>
            <a:r>
              <a:rPr lang="en-IN" sz="4400" b="1" dirty="0"/>
              <a:t>Existing</a:t>
            </a:r>
            <a:br>
              <a:rPr lang="en-IN" sz="4400" b="1" dirty="0"/>
            </a:br>
            <a:r>
              <a:rPr lang="en-IN" sz="4400" b="1" dirty="0"/>
              <a:t>Work</a:t>
            </a:r>
          </a:p>
        </p:txBody>
      </p:sp>
    </p:spTree>
    <p:extLst>
      <p:ext uri="{BB962C8B-B14F-4D97-AF65-F5344CB8AC3E}">
        <p14:creationId xmlns:p14="http://schemas.microsoft.com/office/powerpoint/2010/main" val="59172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259696" y="983029"/>
            <a:ext cx="5981157" cy="4891942"/>
          </a:xfrm>
        </p:spPr>
        <p:txBody>
          <a:bodyPr/>
          <a:lstStyle/>
          <a:p>
            <a:pPr marL="342900" indent="-342900" algn="just">
              <a:lnSpc>
                <a:spcPct val="250000"/>
              </a:lnSpc>
              <a:buFont typeface="Arial" panose="020B0604020202020204" pitchFamily="34" charset="0"/>
              <a:buChar char="•"/>
            </a:pPr>
            <a:r>
              <a:rPr lang="en-IN" altLang="zh-CN" sz="4000" dirty="0"/>
              <a:t>Decentralized Data Storage</a:t>
            </a:r>
          </a:p>
          <a:p>
            <a:pPr marL="342900" indent="-342900" algn="just">
              <a:lnSpc>
                <a:spcPct val="250000"/>
              </a:lnSpc>
              <a:buFont typeface="Arial" panose="020B0604020202020204" pitchFamily="34" charset="0"/>
              <a:buChar char="•"/>
            </a:pPr>
            <a:r>
              <a:rPr lang="en-IN" altLang="zh-CN" sz="4000" dirty="0"/>
              <a:t>Secure and Immutable Data</a:t>
            </a:r>
          </a:p>
          <a:p>
            <a:pPr marL="342900" indent="-342900" algn="just">
              <a:lnSpc>
                <a:spcPct val="250000"/>
              </a:lnSpc>
              <a:buFont typeface="Arial" panose="020B0604020202020204" pitchFamily="34" charset="0"/>
              <a:buChar char="•"/>
            </a:pPr>
            <a:r>
              <a:rPr lang="en-IN" altLang="zh-CN" sz="4000" dirty="0"/>
              <a:t>Efficient Data Management</a:t>
            </a:r>
            <a:endParaRPr lang="en-US" sz="4000"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7</a:t>
            </a:fld>
            <a:endParaRPr lang="en-US" dirty="0"/>
          </a:p>
        </p:txBody>
      </p:sp>
      <p:sp>
        <p:nvSpPr>
          <p:cNvPr id="9" name="Rectangle 8">
            <a:extLst>
              <a:ext uri="{FF2B5EF4-FFF2-40B4-BE49-F238E27FC236}">
                <a16:creationId xmlns:a16="http://schemas.microsoft.com/office/drawing/2014/main" id="{840D532C-22D0-BD27-3FA0-D51DA1DD9B8F}"/>
              </a:ext>
            </a:extLst>
          </p:cNvPr>
          <p:cNvSpPr/>
          <p:nvPr/>
        </p:nvSpPr>
        <p:spPr>
          <a:xfrm>
            <a:off x="501444" y="363794"/>
            <a:ext cx="3519949" cy="6037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D618581-2E0A-7DE8-FCA4-F8FDBE491D07}"/>
              </a:ext>
            </a:extLst>
          </p:cNvPr>
          <p:cNvSpPr txBox="1"/>
          <p:nvPr/>
        </p:nvSpPr>
        <p:spPr>
          <a:xfrm>
            <a:off x="769232" y="2320520"/>
            <a:ext cx="2984371" cy="1446550"/>
          </a:xfrm>
          <a:prstGeom prst="rect">
            <a:avLst/>
          </a:prstGeom>
          <a:noFill/>
        </p:spPr>
        <p:txBody>
          <a:bodyPr wrap="square" rtlCol="0">
            <a:spAutoFit/>
          </a:bodyPr>
          <a:lstStyle/>
          <a:p>
            <a:r>
              <a:rPr lang="en-IN" sz="4400" b="1" dirty="0"/>
              <a:t>Proposed Work</a:t>
            </a:r>
          </a:p>
        </p:txBody>
      </p:sp>
    </p:spTree>
    <p:extLst>
      <p:ext uri="{BB962C8B-B14F-4D97-AF65-F5344CB8AC3E}">
        <p14:creationId xmlns:p14="http://schemas.microsoft.com/office/powerpoint/2010/main" val="224706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683-C5BB-CE5A-C2E7-913F4C4D9563}"/>
              </a:ext>
            </a:extLst>
          </p:cNvPr>
          <p:cNvSpPr>
            <a:spLocks noGrp="1"/>
          </p:cNvSpPr>
          <p:nvPr>
            <p:ph type="title"/>
          </p:nvPr>
        </p:nvSpPr>
        <p:spPr>
          <a:xfrm>
            <a:off x="297942" y="13563"/>
            <a:ext cx="11596116" cy="1014984"/>
          </a:xfrm>
        </p:spPr>
        <p:txBody>
          <a:bodyPr/>
          <a:lstStyle/>
          <a:p>
            <a:r>
              <a:rPr lang="en-IN" dirty="0"/>
              <a:t>Architecture Diagram</a:t>
            </a:r>
          </a:p>
        </p:txBody>
      </p:sp>
      <p:pic>
        <p:nvPicPr>
          <p:cNvPr id="8" name="Content Placeholder 7">
            <a:extLst>
              <a:ext uri="{FF2B5EF4-FFF2-40B4-BE49-F238E27FC236}">
                <a16:creationId xmlns:a16="http://schemas.microsoft.com/office/drawing/2014/main" id="{B7AD11E6-08DF-5FFB-B11A-A22626207BD8}"/>
              </a:ext>
            </a:extLst>
          </p:cNvPr>
          <p:cNvPicPr>
            <a:picLocks noGrp="1" noChangeAspect="1"/>
          </p:cNvPicPr>
          <p:nvPr>
            <p:ph idx="1"/>
          </p:nvPr>
        </p:nvPicPr>
        <p:blipFill>
          <a:blip r:embed="rId2"/>
          <a:srcRect/>
          <a:stretch/>
        </p:blipFill>
        <p:spPr>
          <a:xfrm>
            <a:off x="782893" y="682156"/>
            <a:ext cx="10626213" cy="6175844"/>
          </a:xfrm>
        </p:spPr>
      </p:pic>
      <p:sp>
        <p:nvSpPr>
          <p:cNvPr id="4" name="Slide Number Placeholder 3">
            <a:extLst>
              <a:ext uri="{FF2B5EF4-FFF2-40B4-BE49-F238E27FC236}">
                <a16:creationId xmlns:a16="http://schemas.microsoft.com/office/drawing/2014/main" id="{75A4B08E-E596-F6B4-DE83-412AF5762875}"/>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
        <p:nvSpPr>
          <p:cNvPr id="5" name="Footer Placeholder 4">
            <a:extLst>
              <a:ext uri="{FF2B5EF4-FFF2-40B4-BE49-F238E27FC236}">
                <a16:creationId xmlns:a16="http://schemas.microsoft.com/office/drawing/2014/main" id="{F4CBCD88-F8CB-E32A-5D32-E9DDBB6CA140}"/>
              </a:ext>
            </a:extLst>
          </p:cNvPr>
          <p:cNvSpPr>
            <a:spLocks noGrp="1"/>
          </p:cNvSpPr>
          <p:nvPr>
            <p:ph type="ftr" sz="quarter" idx="11"/>
          </p:nvPr>
        </p:nvSpPr>
        <p:spPr/>
        <p:txBody>
          <a:bodyPr/>
          <a:lstStyle/>
          <a:p>
            <a:r>
              <a:rPr lang="en-IN" sz="700" dirty="0"/>
              <a:t>IPFS (</a:t>
            </a:r>
            <a:r>
              <a:rPr lang="en-IN" sz="700" dirty="0" err="1"/>
              <a:t>InterPlanetary</a:t>
            </a:r>
            <a:r>
              <a:rPr lang="en-IN" sz="700" dirty="0"/>
              <a:t> File System) : </a:t>
            </a:r>
            <a:br>
              <a:rPr lang="en-IN" sz="700" dirty="0"/>
            </a:br>
            <a:r>
              <a:rPr lang="en-IN" sz="700" dirty="0"/>
              <a:t>A new Frontier for Next-Gen IoT Communication</a:t>
            </a:r>
            <a:endParaRPr lang="en-US" sz="700" noProof="0" dirty="0"/>
          </a:p>
        </p:txBody>
      </p:sp>
      <p:sp>
        <p:nvSpPr>
          <p:cNvPr id="6" name="Date Placeholder 5">
            <a:extLst>
              <a:ext uri="{FF2B5EF4-FFF2-40B4-BE49-F238E27FC236}">
                <a16:creationId xmlns:a16="http://schemas.microsoft.com/office/drawing/2014/main" id="{8AF66219-DEBA-D0AF-5204-A735BB3929A7}"/>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180170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78BB-8EE2-082B-2129-47C12EF5CCC5}"/>
              </a:ext>
            </a:extLst>
          </p:cNvPr>
          <p:cNvSpPr>
            <a:spLocks noGrp="1"/>
          </p:cNvSpPr>
          <p:nvPr>
            <p:ph type="title"/>
          </p:nvPr>
        </p:nvSpPr>
        <p:spPr>
          <a:xfrm>
            <a:off x="1833225" y="-74023"/>
            <a:ext cx="8387506" cy="973141"/>
          </a:xfrm>
        </p:spPr>
        <p:txBody>
          <a:bodyPr/>
          <a:lstStyle/>
          <a:p>
            <a:r>
              <a:rPr lang="en-IN" dirty="0"/>
              <a:t>Use Case Diagram</a:t>
            </a:r>
          </a:p>
        </p:txBody>
      </p:sp>
      <p:sp>
        <p:nvSpPr>
          <p:cNvPr id="3" name="Slide Number Placeholder 2">
            <a:extLst>
              <a:ext uri="{FF2B5EF4-FFF2-40B4-BE49-F238E27FC236}">
                <a16:creationId xmlns:a16="http://schemas.microsoft.com/office/drawing/2014/main" id="{83330253-91D0-7AE1-A812-DB2D8D8E9134}"/>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4" name="Footer Placeholder 3">
            <a:extLst>
              <a:ext uri="{FF2B5EF4-FFF2-40B4-BE49-F238E27FC236}">
                <a16:creationId xmlns:a16="http://schemas.microsoft.com/office/drawing/2014/main" id="{C7BB2698-B84F-00B3-896C-2D25A259450E}"/>
              </a:ext>
            </a:extLst>
          </p:cNvPr>
          <p:cNvSpPr>
            <a:spLocks noGrp="1"/>
          </p:cNvSpPr>
          <p:nvPr>
            <p:ph type="ftr" sz="quarter" idx="11"/>
          </p:nvPr>
        </p:nvSpPr>
        <p:spPr>
          <a:xfrm>
            <a:off x="5282872" y="6420673"/>
            <a:ext cx="1626255" cy="246888"/>
          </a:xfrm>
        </p:spPr>
        <p:txBody>
          <a:bodyPr/>
          <a:lstStyle/>
          <a:p>
            <a:r>
              <a:rPr lang="en-IN" sz="800" dirty="0"/>
              <a:t>IPFS (</a:t>
            </a:r>
            <a:r>
              <a:rPr lang="en-IN" sz="800" dirty="0" err="1"/>
              <a:t>InterPlanetary</a:t>
            </a:r>
            <a:r>
              <a:rPr lang="en-IN" sz="800" dirty="0"/>
              <a:t> File System) : </a:t>
            </a:r>
            <a:br>
              <a:rPr lang="en-IN" sz="800" dirty="0"/>
            </a:br>
            <a:r>
              <a:rPr lang="en-IN" sz="800" dirty="0"/>
              <a:t>A new Frontier for Next-Gen IoT Communication</a:t>
            </a:r>
            <a:endParaRPr lang="en-US" sz="800" noProof="0" dirty="0"/>
          </a:p>
        </p:txBody>
      </p:sp>
      <p:sp>
        <p:nvSpPr>
          <p:cNvPr id="5" name="Date Placeholder 4">
            <a:extLst>
              <a:ext uri="{FF2B5EF4-FFF2-40B4-BE49-F238E27FC236}">
                <a16:creationId xmlns:a16="http://schemas.microsoft.com/office/drawing/2014/main" id="{1DC6F46D-C115-34C1-659E-163480F29F46}"/>
              </a:ext>
            </a:extLst>
          </p:cNvPr>
          <p:cNvSpPr>
            <a:spLocks noGrp="1"/>
          </p:cNvSpPr>
          <p:nvPr>
            <p:ph type="dt" sz="half" idx="10"/>
          </p:nvPr>
        </p:nvSpPr>
        <p:spPr/>
        <p:txBody>
          <a:bodyPr/>
          <a:lstStyle/>
          <a:p>
            <a:r>
              <a:rPr lang="en-US" noProof="0" dirty="0"/>
              <a:t>2024</a:t>
            </a:r>
          </a:p>
        </p:txBody>
      </p:sp>
      <p:pic>
        <p:nvPicPr>
          <p:cNvPr id="10" name="Picture 9">
            <a:extLst>
              <a:ext uri="{FF2B5EF4-FFF2-40B4-BE49-F238E27FC236}">
                <a16:creationId xmlns:a16="http://schemas.microsoft.com/office/drawing/2014/main" id="{926B735B-6495-FAF8-9393-48AAACD0C98C}"/>
              </a:ext>
            </a:extLst>
          </p:cNvPr>
          <p:cNvPicPr>
            <a:picLocks noChangeAspect="1"/>
          </p:cNvPicPr>
          <p:nvPr/>
        </p:nvPicPr>
        <p:blipFill>
          <a:blip r:embed="rId2"/>
          <a:srcRect/>
          <a:stretch/>
        </p:blipFill>
        <p:spPr>
          <a:xfrm>
            <a:off x="1752599" y="925075"/>
            <a:ext cx="8686800" cy="5370576"/>
          </a:xfrm>
          <a:prstGeom prst="rect">
            <a:avLst/>
          </a:prstGeom>
        </p:spPr>
      </p:pic>
      <p:sp>
        <p:nvSpPr>
          <p:cNvPr id="13" name="TextBox 12">
            <a:extLst>
              <a:ext uri="{FF2B5EF4-FFF2-40B4-BE49-F238E27FC236}">
                <a16:creationId xmlns:a16="http://schemas.microsoft.com/office/drawing/2014/main" id="{1287243C-A732-FF7F-DC2F-4C3541B049C7}"/>
              </a:ext>
            </a:extLst>
          </p:cNvPr>
          <p:cNvSpPr txBox="1"/>
          <p:nvPr/>
        </p:nvSpPr>
        <p:spPr>
          <a:xfrm>
            <a:off x="9320981" y="2924907"/>
            <a:ext cx="663964" cy="307777"/>
          </a:xfrm>
          <a:prstGeom prst="rect">
            <a:avLst/>
          </a:prstGeom>
          <a:noFill/>
        </p:spPr>
        <p:txBody>
          <a:bodyPr wrap="none" rtlCol="0">
            <a:spAutoFit/>
          </a:bodyPr>
          <a:lstStyle/>
          <a:p>
            <a:r>
              <a:rPr lang="en-IN" sz="1400" b="1" dirty="0"/>
              <a:t>DEVICE</a:t>
            </a:r>
          </a:p>
        </p:txBody>
      </p:sp>
    </p:spTree>
    <p:extLst>
      <p:ext uri="{BB962C8B-B14F-4D97-AF65-F5344CB8AC3E}">
        <p14:creationId xmlns:p14="http://schemas.microsoft.com/office/powerpoint/2010/main" val="719347378"/>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{66F7A682-3C75-4619-8F55-9B8EEE98C8E3}tf11429527_win32</Template>
  <TotalTime>529</TotalTime>
  <Words>946</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Karla</vt:lpstr>
      <vt:lpstr>Univers Condensed Light</vt:lpstr>
      <vt:lpstr>Office Theme</vt:lpstr>
      <vt:lpstr>IPFS (InterPlanetary File System)  A new Frontier for Next-Gen IoT Communication</vt:lpstr>
      <vt:lpstr>ABSTRACT</vt:lpstr>
      <vt:lpstr>Introduction of the project</vt:lpstr>
      <vt:lpstr>Problem Statement</vt:lpstr>
      <vt:lpstr>Literature Survey</vt:lpstr>
      <vt:lpstr>PowerPoint Presentation</vt:lpstr>
      <vt:lpstr>PowerPoint Presentation</vt:lpstr>
      <vt:lpstr>Architecture Diagram</vt:lpstr>
      <vt:lpstr>Use Case Diagram</vt:lpstr>
      <vt:lpstr>ACTIVITY DIAGRAM</vt:lpstr>
      <vt:lpstr>SEQUENCE DIAGRAM</vt:lpstr>
      <vt:lpstr>Requirement Analysis</vt:lpstr>
      <vt:lpstr>MODULES/METHODOLOGY</vt:lpstr>
      <vt:lpstr>Feasibility Study</vt:lpstr>
      <vt:lpstr>Scope of the Project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Manoj Kumar</dc:creator>
  <cp:lastModifiedBy>Manoj Kumar</cp:lastModifiedBy>
  <cp:revision>69</cp:revision>
  <dcterms:created xsi:type="dcterms:W3CDTF">2024-08-22T13:25:30Z</dcterms:created>
  <dcterms:modified xsi:type="dcterms:W3CDTF">2024-11-14T05:40:46Z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