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EAB"/>
    <a:srgbClr val="FFC5C5"/>
    <a:srgbClr val="FF8B8B"/>
    <a:srgbClr val="F7D5ED"/>
    <a:srgbClr val="EA96D2"/>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15" d="100"/>
          <a:sy n="115" d="100"/>
        </p:scale>
        <p:origin x="7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1200" dirty="0" smtClean="0"/>
              <a:t>視聴履歴</a:t>
            </a:r>
            <a:endParaRPr lang="en-US" altLang="ja-JP" sz="12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3115145146330393"/>
          <c:y val="0.13243263479344447"/>
          <c:w val="0.80102372071912065"/>
          <c:h val="0.50541916595422165"/>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numRef>
              <c:f>Sheet1!$A$7:$A$50</c:f>
              <c:numCache>
                <c:formatCode>m"月"d"日"</c:formatCode>
                <c:ptCount val="44"/>
                <c:pt idx="0">
                  <c:v>44490</c:v>
                </c:pt>
                <c:pt idx="1">
                  <c:v>44491</c:v>
                </c:pt>
                <c:pt idx="2">
                  <c:v>44492</c:v>
                </c:pt>
                <c:pt idx="3">
                  <c:v>44493</c:v>
                </c:pt>
                <c:pt idx="4">
                  <c:v>44494</c:v>
                </c:pt>
                <c:pt idx="5">
                  <c:v>44495</c:v>
                </c:pt>
                <c:pt idx="6">
                  <c:v>44496</c:v>
                </c:pt>
                <c:pt idx="7">
                  <c:v>44497</c:v>
                </c:pt>
                <c:pt idx="8">
                  <c:v>44498</c:v>
                </c:pt>
                <c:pt idx="9">
                  <c:v>44499</c:v>
                </c:pt>
                <c:pt idx="10">
                  <c:v>44500</c:v>
                </c:pt>
                <c:pt idx="11">
                  <c:v>44501</c:v>
                </c:pt>
                <c:pt idx="12">
                  <c:v>44502</c:v>
                </c:pt>
                <c:pt idx="13">
                  <c:v>44503</c:v>
                </c:pt>
                <c:pt idx="14">
                  <c:v>44504</c:v>
                </c:pt>
                <c:pt idx="15">
                  <c:v>44505</c:v>
                </c:pt>
                <c:pt idx="16">
                  <c:v>44506</c:v>
                </c:pt>
                <c:pt idx="17">
                  <c:v>44507</c:v>
                </c:pt>
                <c:pt idx="18">
                  <c:v>44508</c:v>
                </c:pt>
                <c:pt idx="19">
                  <c:v>44509</c:v>
                </c:pt>
                <c:pt idx="20">
                  <c:v>44510</c:v>
                </c:pt>
                <c:pt idx="21">
                  <c:v>44511</c:v>
                </c:pt>
                <c:pt idx="22">
                  <c:v>44512</c:v>
                </c:pt>
                <c:pt idx="23">
                  <c:v>44513</c:v>
                </c:pt>
                <c:pt idx="24">
                  <c:v>44514</c:v>
                </c:pt>
                <c:pt idx="25">
                  <c:v>44515</c:v>
                </c:pt>
                <c:pt idx="26">
                  <c:v>44516</c:v>
                </c:pt>
                <c:pt idx="27">
                  <c:v>44517</c:v>
                </c:pt>
                <c:pt idx="28">
                  <c:v>44518</c:v>
                </c:pt>
                <c:pt idx="29">
                  <c:v>44519</c:v>
                </c:pt>
                <c:pt idx="30">
                  <c:v>44520</c:v>
                </c:pt>
                <c:pt idx="31">
                  <c:v>44521</c:v>
                </c:pt>
                <c:pt idx="32">
                  <c:v>44522</c:v>
                </c:pt>
                <c:pt idx="33">
                  <c:v>44523</c:v>
                </c:pt>
                <c:pt idx="34">
                  <c:v>44524</c:v>
                </c:pt>
                <c:pt idx="35">
                  <c:v>44525</c:v>
                </c:pt>
                <c:pt idx="36">
                  <c:v>44526</c:v>
                </c:pt>
                <c:pt idx="37">
                  <c:v>44527</c:v>
                </c:pt>
                <c:pt idx="38">
                  <c:v>44528</c:v>
                </c:pt>
                <c:pt idx="39">
                  <c:v>44529</c:v>
                </c:pt>
                <c:pt idx="40">
                  <c:v>44530</c:v>
                </c:pt>
                <c:pt idx="41">
                  <c:v>44531</c:v>
                </c:pt>
                <c:pt idx="42">
                  <c:v>44532</c:v>
                </c:pt>
                <c:pt idx="43">
                  <c:v>44533</c:v>
                </c:pt>
              </c:numCache>
            </c:numRef>
          </c:cat>
          <c:val>
            <c:numRef>
              <c:f>Sheet1!$B$7:$B$50</c:f>
              <c:numCache>
                <c:formatCode>General</c:formatCode>
                <c:ptCount val="44"/>
                <c:pt idx="0">
                  <c:v>460</c:v>
                </c:pt>
                <c:pt idx="1">
                  <c:v>621</c:v>
                </c:pt>
                <c:pt idx="2">
                  <c:v>511</c:v>
                </c:pt>
                <c:pt idx="3">
                  <c:v>2211</c:v>
                </c:pt>
                <c:pt idx="4">
                  <c:v>707</c:v>
                </c:pt>
                <c:pt idx="5">
                  <c:v>311</c:v>
                </c:pt>
                <c:pt idx="6">
                  <c:v>130</c:v>
                </c:pt>
                <c:pt idx="7">
                  <c:v>54</c:v>
                </c:pt>
                <c:pt idx="8">
                  <c:v>21</c:v>
                </c:pt>
                <c:pt idx="9">
                  <c:v>24</c:v>
                </c:pt>
                <c:pt idx="10">
                  <c:v>12</c:v>
                </c:pt>
                <c:pt idx="11">
                  <c:v>8</c:v>
                </c:pt>
                <c:pt idx="12">
                  <c:v>4</c:v>
                </c:pt>
                <c:pt idx="13">
                  <c:v>27</c:v>
                </c:pt>
                <c:pt idx="14">
                  <c:v>32</c:v>
                </c:pt>
                <c:pt idx="15">
                  <c:v>2</c:v>
                </c:pt>
                <c:pt idx="16">
                  <c:v>5</c:v>
                </c:pt>
                <c:pt idx="17">
                  <c:v>8</c:v>
                </c:pt>
                <c:pt idx="18">
                  <c:v>10</c:v>
                </c:pt>
                <c:pt idx="19">
                  <c:v>4</c:v>
                </c:pt>
                <c:pt idx="20">
                  <c:v>5</c:v>
                </c:pt>
                <c:pt idx="21">
                  <c:v>2</c:v>
                </c:pt>
                <c:pt idx="22">
                  <c:v>1</c:v>
                </c:pt>
                <c:pt idx="23">
                  <c:v>4</c:v>
                </c:pt>
                <c:pt idx="24">
                  <c:v>4</c:v>
                </c:pt>
                <c:pt idx="25">
                  <c:v>5</c:v>
                </c:pt>
                <c:pt idx="26">
                  <c:v>7</c:v>
                </c:pt>
                <c:pt idx="27">
                  <c:v>5</c:v>
                </c:pt>
                <c:pt idx="28">
                  <c:v>1</c:v>
                </c:pt>
                <c:pt idx="29">
                  <c:v>0</c:v>
                </c:pt>
                <c:pt idx="30">
                  <c:v>0</c:v>
                </c:pt>
                <c:pt idx="31">
                  <c:v>2</c:v>
                </c:pt>
                <c:pt idx="32">
                  <c:v>3</c:v>
                </c:pt>
                <c:pt idx="33">
                  <c:v>1</c:v>
                </c:pt>
                <c:pt idx="34">
                  <c:v>2</c:v>
                </c:pt>
                <c:pt idx="35">
                  <c:v>0</c:v>
                </c:pt>
                <c:pt idx="36">
                  <c:v>2</c:v>
                </c:pt>
                <c:pt idx="37">
                  <c:v>0</c:v>
                </c:pt>
                <c:pt idx="38">
                  <c:v>8</c:v>
                </c:pt>
                <c:pt idx="39">
                  <c:v>0</c:v>
                </c:pt>
                <c:pt idx="40">
                  <c:v>1</c:v>
                </c:pt>
                <c:pt idx="41">
                  <c:v>0</c:v>
                </c:pt>
                <c:pt idx="42">
                  <c:v>0</c:v>
                </c:pt>
                <c:pt idx="43">
                  <c:v>3</c:v>
                </c:pt>
              </c:numCache>
            </c:numRef>
          </c:val>
          <c:extLst>
            <c:ext xmlns:c16="http://schemas.microsoft.com/office/drawing/2014/chart" uri="{C3380CC4-5D6E-409C-BE32-E72D297353CC}">
              <c16:uniqueId val="{00000000-2D50-4DF6-9181-6147C646AB20}"/>
            </c:ext>
          </c:extLst>
        </c:ser>
        <c:dLbls>
          <c:showLegendKey val="0"/>
          <c:showVal val="0"/>
          <c:showCatName val="0"/>
          <c:showSerName val="0"/>
          <c:showPercent val="0"/>
          <c:showBubbleSize val="0"/>
        </c:dLbls>
        <c:gapWidth val="219"/>
        <c:overlap val="-27"/>
        <c:axId val="830108191"/>
        <c:axId val="830111103"/>
      </c:barChart>
      <c:dateAx>
        <c:axId val="830108191"/>
        <c:scaling>
          <c:orientation val="minMax"/>
        </c:scaling>
        <c:delete val="0"/>
        <c:axPos val="b"/>
        <c:numFmt formatCode="m&quot;月&quot;d&quot;日&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30111103"/>
        <c:crosses val="autoZero"/>
        <c:auto val="1"/>
        <c:lblOffset val="100"/>
        <c:baseTimeUnit val="days"/>
      </c:dateAx>
      <c:valAx>
        <c:axId val="83011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30108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43406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42783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5437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294818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76903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48190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82180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51454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256157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13116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683DCBC-3E4E-4800-AA7A-BE572DCB7871}" type="datetimeFigureOut">
              <a:rPr kumimoji="1" lang="ja-JP" altLang="en-US" smtClean="0"/>
              <a:t>2021/12/7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338286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3DCBC-3E4E-4800-AA7A-BE572DCB7871}" type="datetimeFigureOut">
              <a:rPr kumimoji="1" lang="ja-JP" altLang="en-US" smtClean="0"/>
              <a:t>2021/12/7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B93C7-D75C-464E-8F34-51D5BEA5340E}" type="slidenum">
              <a:rPr kumimoji="1" lang="ja-JP" altLang="en-US" smtClean="0"/>
              <a:t>‹#›</a:t>
            </a:fld>
            <a:endParaRPr kumimoji="1" lang="ja-JP" altLang="en-US" dirty="0"/>
          </a:p>
        </p:txBody>
      </p:sp>
    </p:spTree>
    <p:extLst>
      <p:ext uri="{BB962C8B-B14F-4D97-AF65-F5344CB8AC3E}">
        <p14:creationId xmlns:p14="http://schemas.microsoft.com/office/powerpoint/2010/main" val="1564531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6.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399011" y="306493"/>
            <a:ext cx="2219498" cy="2827403"/>
            <a:chOff x="224444" y="165178"/>
            <a:chExt cx="2219498" cy="2827403"/>
          </a:xfrm>
        </p:grpSpPr>
        <p:grpSp>
          <p:nvGrpSpPr>
            <p:cNvPr id="10" name="グループ化 9"/>
            <p:cNvGrpSpPr/>
            <p:nvPr/>
          </p:nvGrpSpPr>
          <p:grpSpPr>
            <a:xfrm>
              <a:off x="224444" y="165178"/>
              <a:ext cx="2219498" cy="2827403"/>
              <a:chOff x="224444" y="224442"/>
              <a:chExt cx="2219498" cy="2827403"/>
            </a:xfrm>
            <a:effectLst/>
          </p:grpSpPr>
          <p:grpSp>
            <p:nvGrpSpPr>
              <p:cNvPr id="8" name="グループ化 7"/>
              <p:cNvGrpSpPr/>
              <p:nvPr/>
            </p:nvGrpSpPr>
            <p:grpSpPr>
              <a:xfrm>
                <a:off x="224444" y="224442"/>
                <a:ext cx="2219498" cy="2827403"/>
                <a:chOff x="224444" y="224442"/>
                <a:chExt cx="2219498" cy="2827403"/>
              </a:xfrm>
            </p:grpSpPr>
            <p:sp>
              <p:nvSpPr>
                <p:cNvPr id="3" name="角丸四角形 2"/>
                <p:cNvSpPr/>
                <p:nvPr/>
              </p:nvSpPr>
              <p:spPr>
                <a:xfrm>
                  <a:off x="224444" y="224442"/>
                  <a:ext cx="2219498" cy="2827403"/>
                </a:xfrm>
                <a:prstGeom prst="roundRect">
                  <a:avLst>
                    <a:gd name="adj" fmla="val 393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片側の 2 つの角を丸めた四角形 5"/>
                <p:cNvSpPr/>
                <p:nvPr/>
              </p:nvSpPr>
              <p:spPr>
                <a:xfrm>
                  <a:off x="224444" y="224443"/>
                  <a:ext cx="2219498" cy="43918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57" y="292304"/>
                  <a:ext cx="303466" cy="303466"/>
                </a:xfrm>
                <a:prstGeom prst="ellipse">
                  <a:avLst/>
                </a:prstGeom>
                <a:ln w="19050" cap="rnd">
                  <a:solidFill>
                    <a:schemeClr val="bg1"/>
                  </a:solidFill>
                </a:ln>
                <a:effectLst/>
              </p:spPr>
            </p:pic>
            <p:sp>
              <p:nvSpPr>
                <p:cNvPr id="7" name="テキスト ボックス 6"/>
                <p:cNvSpPr txBox="1"/>
                <p:nvPr/>
              </p:nvSpPr>
              <p:spPr>
                <a:xfrm>
                  <a:off x="694113" y="287993"/>
                  <a:ext cx="1280160" cy="307777"/>
                </a:xfrm>
                <a:prstGeom prst="rect">
                  <a:avLst/>
                </a:prstGeom>
                <a:noFill/>
              </p:spPr>
              <p:txBody>
                <a:bodyPr wrap="square" rtlCol="0">
                  <a:spAutoFit/>
                </a:bodyPr>
                <a:lstStyle/>
                <a:p>
                  <a:r>
                    <a:rPr kumimoji="1" lang="ja-JP" altLang="en-US" sz="1400" b="1" dirty="0" smtClean="0">
                      <a:solidFill>
                        <a:schemeClr val="bg1"/>
                      </a:solidFill>
                    </a:rPr>
                    <a:t>あなた</a:t>
                  </a:r>
                  <a:endParaRPr kumimoji="1" lang="ja-JP" altLang="en-US" sz="1400" b="1" dirty="0">
                    <a:solidFill>
                      <a:schemeClr val="bg1"/>
                    </a:solidFill>
                  </a:endParaRPr>
                </a:p>
              </p:txBody>
            </p:sp>
          </p:grpSp>
          <p:sp>
            <p:nvSpPr>
              <p:cNvPr id="9" name="テキスト ボックス 8"/>
              <p:cNvSpPr txBox="1"/>
              <p:nvPr/>
            </p:nvSpPr>
            <p:spPr>
              <a:xfrm>
                <a:off x="290945" y="727182"/>
                <a:ext cx="2086495" cy="369332"/>
              </a:xfrm>
              <a:prstGeom prst="rect">
                <a:avLst/>
              </a:prstGeom>
              <a:noFill/>
            </p:spPr>
            <p:txBody>
              <a:bodyPr wrap="square" rtlCol="0">
                <a:spAutoFit/>
              </a:bodyPr>
              <a:lstStyle/>
              <a:p>
                <a:r>
                  <a:rPr kumimoji="1" lang="ja-JP" altLang="en-US" sz="900" dirty="0"/>
                  <a:t>講演会</a:t>
                </a:r>
                <a:r>
                  <a:rPr kumimoji="1" lang="ja-JP" altLang="en-US" sz="900" dirty="0" smtClean="0"/>
                  <a:t>やります！</a:t>
                </a:r>
                <a:endParaRPr kumimoji="1" lang="en-US" altLang="ja-JP" sz="900" dirty="0" smtClean="0"/>
              </a:p>
              <a:p>
                <a:r>
                  <a:rPr kumimoji="1" lang="ja-JP" altLang="en-US" sz="900" dirty="0"/>
                  <a:t>会場</a:t>
                </a:r>
                <a:r>
                  <a:rPr kumimoji="1" lang="ja-JP" altLang="en-US" sz="900" dirty="0" smtClean="0"/>
                  <a:t>はこちら～</a:t>
                </a:r>
                <a:endParaRPr kumimoji="1" lang="ja-JP" altLang="en-US" sz="900" dirty="0"/>
              </a:p>
            </p:txBody>
          </p:sp>
        </p:grpSp>
        <p:grpSp>
          <p:nvGrpSpPr>
            <p:cNvPr id="17" name="グループ化 16"/>
            <p:cNvGrpSpPr/>
            <p:nvPr/>
          </p:nvGrpSpPr>
          <p:grpSpPr>
            <a:xfrm>
              <a:off x="423947" y="1071575"/>
              <a:ext cx="1787238" cy="1755875"/>
              <a:chOff x="3240777" y="1618902"/>
              <a:chExt cx="1787238" cy="1755875"/>
            </a:xfrm>
          </p:grpSpPr>
          <p:sp>
            <p:nvSpPr>
              <p:cNvPr id="14" name="正方形/長方形 13"/>
              <p:cNvSpPr/>
              <p:nvPr/>
            </p:nvSpPr>
            <p:spPr>
              <a:xfrm>
                <a:off x="3240777" y="1618902"/>
                <a:ext cx="1787237" cy="1755875"/>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3" name="グループ化 12"/>
              <p:cNvGrpSpPr/>
              <p:nvPr/>
            </p:nvGrpSpPr>
            <p:grpSpPr>
              <a:xfrm>
                <a:off x="3240777" y="1618902"/>
                <a:ext cx="1787238" cy="1755875"/>
                <a:chOff x="3307279" y="2225731"/>
                <a:chExt cx="1787238" cy="1755875"/>
              </a:xfrm>
            </p:grpSpPr>
            <p:grpSp>
              <p:nvGrpSpPr>
                <p:cNvPr id="12" name="グループ化 11"/>
                <p:cNvGrpSpPr/>
                <p:nvPr/>
              </p:nvGrpSpPr>
              <p:grpSpPr>
                <a:xfrm>
                  <a:off x="3307280" y="2225731"/>
                  <a:ext cx="1787237" cy="1350818"/>
                  <a:chOff x="3515098" y="3311237"/>
                  <a:chExt cx="1787237" cy="1350818"/>
                </a:xfrm>
              </p:grpSpPr>
              <p:sp>
                <p:nvSpPr>
                  <p:cNvPr id="11" name="正方形/長方形 10"/>
                  <p:cNvSpPr/>
                  <p:nvPr/>
                </p:nvSpPr>
                <p:spPr>
                  <a:xfrm>
                    <a:off x="3515098" y="3311237"/>
                    <a:ext cx="1787237" cy="13508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https://2.bp.blogspot.com/-WF70XEfHxkA/U6llTKwPUTI/AAAAAAAAhuo/rGDNkNBR4r8/s800/kawa_kouge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4426" y="3431068"/>
                    <a:ext cx="970221" cy="10780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3.bp.blogspot.com/-LmTSkZaIrtw/U2LuymxpCKI/AAAAAAAAfw8/d3-iIPFv4FU/s800/osara_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2098" y="3605002"/>
                    <a:ext cx="767946" cy="653714"/>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正方形/長方形 14"/>
                <p:cNvSpPr/>
                <p:nvPr/>
              </p:nvSpPr>
              <p:spPr>
                <a:xfrm>
                  <a:off x="3307279" y="3564950"/>
                  <a:ext cx="1787237" cy="416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3307280" y="3612274"/>
                  <a:ext cx="1719550" cy="369332"/>
                </a:xfrm>
                <a:prstGeom prst="rect">
                  <a:avLst/>
                </a:prstGeom>
                <a:noFill/>
              </p:spPr>
              <p:txBody>
                <a:bodyPr wrap="square" rtlCol="0">
                  <a:spAutoFit/>
                </a:bodyPr>
                <a:lstStyle/>
                <a:p>
                  <a:r>
                    <a:rPr kumimoji="1" lang="ja-JP" altLang="en-US" sz="900" dirty="0" smtClean="0"/>
                    <a:t>会場：</a:t>
                  </a:r>
                  <a:r>
                    <a:rPr kumimoji="1" lang="en-US" altLang="ja-JP" sz="900" dirty="0" smtClean="0"/>
                    <a:t>Jovie</a:t>
                  </a:r>
                  <a:r>
                    <a:rPr kumimoji="1" lang="ja-JP" altLang="en-US" sz="900" dirty="0" smtClean="0"/>
                    <a:t>中央区 </a:t>
                  </a:r>
                  <a:r>
                    <a:rPr kumimoji="1" lang="en-US" altLang="ja-JP" sz="900" dirty="0" smtClean="0"/>
                    <a:t>D-23</a:t>
                  </a:r>
                </a:p>
                <a:p>
                  <a:r>
                    <a:rPr kumimoji="1" lang="ja-JP" altLang="en-US" sz="900" dirty="0" smtClean="0"/>
                    <a:t>高知を彩る伝統工芸</a:t>
                  </a:r>
                  <a:endParaRPr kumimoji="1" lang="ja-JP" altLang="en-US" sz="900" dirty="0"/>
                </a:p>
              </p:txBody>
            </p:sp>
          </p:grpSp>
        </p:grpSp>
      </p:grpSp>
      <p:grpSp>
        <p:nvGrpSpPr>
          <p:cNvPr id="20" name="グループ化 19"/>
          <p:cNvGrpSpPr/>
          <p:nvPr/>
        </p:nvGrpSpPr>
        <p:grpSpPr>
          <a:xfrm>
            <a:off x="399011" y="3262530"/>
            <a:ext cx="2219498" cy="2388214"/>
            <a:chOff x="224443" y="3071338"/>
            <a:chExt cx="2219498" cy="2388214"/>
          </a:xfrm>
        </p:grpSpPr>
        <p:grpSp>
          <p:nvGrpSpPr>
            <p:cNvPr id="22" name="グループ化 21"/>
            <p:cNvGrpSpPr/>
            <p:nvPr/>
          </p:nvGrpSpPr>
          <p:grpSpPr>
            <a:xfrm>
              <a:off x="224443" y="3071338"/>
              <a:ext cx="2219498" cy="2388214"/>
              <a:chOff x="224444" y="224443"/>
              <a:chExt cx="2219498" cy="2388214"/>
            </a:xfrm>
            <a:effectLst/>
          </p:grpSpPr>
          <p:grpSp>
            <p:nvGrpSpPr>
              <p:cNvPr id="32" name="グループ化 31"/>
              <p:cNvGrpSpPr/>
              <p:nvPr/>
            </p:nvGrpSpPr>
            <p:grpSpPr>
              <a:xfrm>
                <a:off x="224444" y="224443"/>
                <a:ext cx="2219498" cy="2388214"/>
                <a:chOff x="224444" y="224443"/>
                <a:chExt cx="2219498" cy="2388214"/>
              </a:xfrm>
            </p:grpSpPr>
            <p:sp>
              <p:nvSpPr>
                <p:cNvPr id="34" name="角丸四角形 33"/>
                <p:cNvSpPr/>
                <p:nvPr/>
              </p:nvSpPr>
              <p:spPr>
                <a:xfrm>
                  <a:off x="224444" y="224443"/>
                  <a:ext cx="2219498" cy="2388214"/>
                </a:xfrm>
                <a:prstGeom prst="roundRect">
                  <a:avLst>
                    <a:gd name="adj" fmla="val 393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片側の 2 つの角を丸めた四角形 34"/>
                <p:cNvSpPr/>
                <p:nvPr/>
              </p:nvSpPr>
              <p:spPr>
                <a:xfrm>
                  <a:off x="224444" y="224443"/>
                  <a:ext cx="2219498" cy="439189"/>
                </a:xfrm>
                <a:prstGeom prst="round2Same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57" y="292304"/>
                  <a:ext cx="303466" cy="303466"/>
                </a:xfrm>
                <a:prstGeom prst="ellipse">
                  <a:avLst/>
                </a:prstGeom>
                <a:ln w="19050" cap="rnd">
                  <a:solidFill>
                    <a:schemeClr val="bg1"/>
                  </a:solidFill>
                </a:ln>
                <a:effectLst/>
              </p:spPr>
            </p:pic>
            <p:sp>
              <p:nvSpPr>
                <p:cNvPr id="37" name="テキスト ボックス 36"/>
                <p:cNvSpPr txBox="1"/>
                <p:nvPr/>
              </p:nvSpPr>
              <p:spPr>
                <a:xfrm>
                  <a:off x="694113" y="287993"/>
                  <a:ext cx="1280160" cy="307777"/>
                </a:xfrm>
                <a:prstGeom prst="rect">
                  <a:avLst/>
                </a:prstGeom>
                <a:noFill/>
              </p:spPr>
              <p:txBody>
                <a:bodyPr wrap="square" rtlCol="0">
                  <a:spAutoFit/>
                </a:bodyPr>
                <a:lstStyle/>
                <a:p>
                  <a:r>
                    <a:rPr kumimoji="1" lang="ja-JP" altLang="en-US" sz="1400" b="1" dirty="0" smtClean="0">
                      <a:solidFill>
                        <a:schemeClr val="bg1"/>
                      </a:solidFill>
                    </a:rPr>
                    <a:t>あなた</a:t>
                  </a:r>
                  <a:endParaRPr kumimoji="1" lang="ja-JP" altLang="en-US" sz="1400" b="1" dirty="0">
                    <a:solidFill>
                      <a:schemeClr val="bg1"/>
                    </a:solidFill>
                  </a:endParaRPr>
                </a:p>
              </p:txBody>
            </p:sp>
          </p:grpSp>
          <p:sp>
            <p:nvSpPr>
              <p:cNvPr id="33" name="テキスト ボックス 32"/>
              <p:cNvSpPr txBox="1"/>
              <p:nvPr/>
            </p:nvSpPr>
            <p:spPr>
              <a:xfrm>
                <a:off x="290945" y="727182"/>
                <a:ext cx="2086495" cy="369332"/>
              </a:xfrm>
              <a:prstGeom prst="rect">
                <a:avLst/>
              </a:prstGeom>
              <a:noFill/>
            </p:spPr>
            <p:txBody>
              <a:bodyPr wrap="square" rtlCol="0">
                <a:spAutoFit/>
              </a:bodyPr>
              <a:lstStyle/>
              <a:p>
                <a:r>
                  <a:rPr kumimoji="1" lang="ja-JP" altLang="en-US" sz="900" dirty="0" smtClean="0"/>
                  <a:t>新しい作品を作る時、日々こんなことを考えてます。</a:t>
                </a:r>
                <a:endParaRPr kumimoji="1" lang="ja-JP" altLang="en-US" sz="900" dirty="0"/>
              </a:p>
            </p:txBody>
          </p:sp>
        </p:grpSp>
        <p:pic>
          <p:nvPicPr>
            <p:cNvPr id="19" name="図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384" y="4006959"/>
              <a:ext cx="1267002" cy="1286054"/>
            </a:xfrm>
            <a:prstGeom prst="rect">
              <a:avLst/>
            </a:prstGeom>
          </p:spPr>
        </p:pic>
      </p:grpSp>
      <p:grpSp>
        <p:nvGrpSpPr>
          <p:cNvPr id="42" name="グループ化 41"/>
          <p:cNvGrpSpPr/>
          <p:nvPr/>
        </p:nvGrpSpPr>
        <p:grpSpPr>
          <a:xfrm>
            <a:off x="2898168" y="306493"/>
            <a:ext cx="2219498" cy="2701636"/>
            <a:chOff x="3873732" y="477766"/>
            <a:chExt cx="2219498" cy="2701636"/>
          </a:xfrm>
        </p:grpSpPr>
        <p:grpSp>
          <p:nvGrpSpPr>
            <p:cNvPr id="39" name="グループ化 38"/>
            <p:cNvGrpSpPr/>
            <p:nvPr/>
          </p:nvGrpSpPr>
          <p:grpSpPr>
            <a:xfrm>
              <a:off x="3873732" y="477766"/>
              <a:ext cx="2219498" cy="2701636"/>
              <a:chOff x="3873732" y="477766"/>
              <a:chExt cx="2219498" cy="2701636"/>
            </a:xfrm>
          </p:grpSpPr>
          <p:sp>
            <p:nvSpPr>
              <p:cNvPr id="4" name="角丸四角形 3"/>
              <p:cNvSpPr/>
              <p:nvPr/>
            </p:nvSpPr>
            <p:spPr>
              <a:xfrm>
                <a:off x="3873732" y="477766"/>
                <a:ext cx="2219498" cy="2701636"/>
              </a:xfrm>
              <a:prstGeom prst="roundRect">
                <a:avLst>
                  <a:gd name="adj" fmla="val 3933"/>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片側の 2 つの角を丸めた四角形 39"/>
              <p:cNvSpPr/>
              <p:nvPr/>
            </p:nvSpPr>
            <p:spPr>
              <a:xfrm>
                <a:off x="3873732" y="477766"/>
                <a:ext cx="2219498" cy="439189"/>
              </a:xfrm>
              <a:prstGeom prst="round2Same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3938848" y="543471"/>
                <a:ext cx="1280160" cy="307777"/>
              </a:xfrm>
              <a:prstGeom prst="rect">
                <a:avLst/>
              </a:prstGeom>
              <a:noFill/>
            </p:spPr>
            <p:txBody>
              <a:bodyPr wrap="square" rtlCol="0">
                <a:spAutoFit/>
              </a:bodyPr>
              <a:lstStyle/>
              <a:p>
                <a:r>
                  <a:rPr kumimoji="1" lang="ja-JP" altLang="en-US" sz="1400" b="1" dirty="0" smtClean="0">
                    <a:solidFill>
                      <a:schemeClr val="bg1"/>
                    </a:solidFill>
                  </a:rPr>
                  <a:t>予約会場</a:t>
                </a:r>
                <a:endParaRPr kumimoji="1" lang="ja-JP" altLang="en-US" sz="1400" b="1" dirty="0">
                  <a:solidFill>
                    <a:schemeClr val="bg1"/>
                  </a:solidFill>
                </a:endParaRPr>
              </a:p>
            </p:txBody>
          </p:sp>
        </p:grpSp>
        <p:pic>
          <p:nvPicPr>
            <p:cNvPr id="1030" name="Picture 6" descr="https://3.bp.blogspot.com/-Peo7_ElXhxU/VD3R2oUl25I/AAAAAAAAoJ4/j5QFdoEKTD8/s800/akic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96059" y="1677927"/>
              <a:ext cx="1908952" cy="1067475"/>
            </a:xfrm>
            <a:prstGeom prst="rect">
              <a:avLst/>
            </a:prstGeom>
            <a:noFill/>
            <a:extLst>
              <a:ext uri="{909E8E84-426E-40DD-AFC4-6F175D3DCCD1}">
                <a14:hiddenFill xmlns:a14="http://schemas.microsoft.com/office/drawing/2010/main">
                  <a:solidFill>
                    <a:srgbClr val="FFFFFF"/>
                  </a:solidFill>
                </a14:hiddenFill>
              </a:ext>
            </a:extLst>
          </p:spPr>
        </p:pic>
        <p:sp>
          <p:nvSpPr>
            <p:cNvPr id="45" name="テキスト ボックス 44"/>
            <p:cNvSpPr txBox="1"/>
            <p:nvPr/>
          </p:nvSpPr>
          <p:spPr>
            <a:xfrm>
              <a:off x="3982829" y="2747835"/>
              <a:ext cx="1423417" cy="369332"/>
            </a:xfrm>
            <a:prstGeom prst="rect">
              <a:avLst/>
            </a:prstGeom>
            <a:noFill/>
          </p:spPr>
          <p:txBody>
            <a:bodyPr wrap="square" rtlCol="0">
              <a:spAutoFit/>
            </a:bodyPr>
            <a:lstStyle/>
            <a:p>
              <a:r>
                <a:rPr kumimoji="1" lang="ja-JP" altLang="en-US" sz="900" dirty="0" smtClean="0"/>
                <a:t>日付：</a:t>
              </a:r>
              <a:r>
                <a:rPr kumimoji="1" lang="en-US" altLang="ja-JP" sz="900" dirty="0" smtClean="0"/>
                <a:t>2022</a:t>
              </a:r>
              <a:r>
                <a:rPr kumimoji="1" lang="ja-JP" altLang="en-US" sz="900" dirty="0" smtClean="0"/>
                <a:t>年</a:t>
              </a:r>
              <a:r>
                <a:rPr kumimoji="1" lang="en-US" altLang="ja-JP" sz="900" dirty="0" smtClean="0"/>
                <a:t>1</a:t>
              </a:r>
              <a:r>
                <a:rPr kumimoji="1" lang="ja-JP" altLang="en-US" sz="900" dirty="0" smtClean="0"/>
                <a:t>月</a:t>
              </a:r>
              <a:r>
                <a:rPr kumimoji="1" lang="en-US" altLang="ja-JP" sz="900" dirty="0" smtClean="0"/>
                <a:t>12</a:t>
              </a:r>
              <a:r>
                <a:rPr kumimoji="1" lang="ja-JP" altLang="en-US" sz="900" dirty="0" smtClean="0"/>
                <a:t>日</a:t>
              </a:r>
              <a:endParaRPr kumimoji="1" lang="en-US" altLang="ja-JP" sz="900" dirty="0" smtClean="0"/>
            </a:p>
            <a:p>
              <a:r>
                <a:rPr kumimoji="1" lang="ja-JP" altLang="en-US" sz="900" dirty="0" smtClean="0"/>
                <a:t>時刻：</a:t>
              </a:r>
              <a:r>
                <a:rPr kumimoji="1" lang="en-US" altLang="ja-JP" sz="900" dirty="0" smtClean="0"/>
                <a:t>19:00~20:00</a:t>
              </a:r>
              <a:endParaRPr kumimoji="1" lang="en-US" altLang="ja-JP" sz="900" dirty="0" smtClean="0"/>
            </a:p>
          </p:txBody>
        </p:sp>
      </p:grpSp>
      <p:grpSp>
        <p:nvGrpSpPr>
          <p:cNvPr id="46" name="グループ化 45"/>
          <p:cNvGrpSpPr/>
          <p:nvPr/>
        </p:nvGrpSpPr>
        <p:grpSpPr>
          <a:xfrm>
            <a:off x="5397325" y="207750"/>
            <a:ext cx="2324441" cy="555753"/>
            <a:chOff x="2898168" y="3140829"/>
            <a:chExt cx="2324441" cy="555753"/>
          </a:xfrm>
        </p:grpSpPr>
        <p:grpSp>
          <p:nvGrpSpPr>
            <p:cNvPr id="43" name="グループ化 42"/>
            <p:cNvGrpSpPr/>
            <p:nvPr/>
          </p:nvGrpSpPr>
          <p:grpSpPr>
            <a:xfrm>
              <a:off x="2898168" y="3254195"/>
              <a:ext cx="2219498" cy="442387"/>
              <a:chOff x="3244735" y="3830355"/>
              <a:chExt cx="2219498" cy="442387"/>
            </a:xfrm>
          </p:grpSpPr>
          <p:sp>
            <p:nvSpPr>
              <p:cNvPr id="48" name="角丸四角形 47"/>
              <p:cNvSpPr/>
              <p:nvPr/>
            </p:nvSpPr>
            <p:spPr>
              <a:xfrm>
                <a:off x="3244735" y="3830355"/>
                <a:ext cx="2219498" cy="442387"/>
              </a:xfrm>
              <a:prstGeom prst="roundRect">
                <a:avLst>
                  <a:gd name="adj" fmla="val 1144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3309851" y="3890374"/>
                <a:ext cx="1215044" cy="307777"/>
              </a:xfrm>
              <a:prstGeom prst="rect">
                <a:avLst/>
              </a:prstGeom>
              <a:noFill/>
            </p:spPr>
            <p:txBody>
              <a:bodyPr wrap="square" rtlCol="0">
                <a:spAutoFit/>
              </a:bodyPr>
              <a:lstStyle/>
              <a:p>
                <a:r>
                  <a:rPr kumimoji="1" lang="ja-JP" altLang="en-US" sz="1400" b="1" dirty="0" smtClean="0">
                    <a:solidFill>
                      <a:schemeClr val="bg1"/>
                    </a:solidFill>
                  </a:rPr>
                  <a:t>質問箱</a:t>
                </a:r>
                <a:endParaRPr kumimoji="1" lang="ja-JP" altLang="en-US" sz="1400" b="1" dirty="0">
                  <a:solidFill>
                    <a:schemeClr val="bg1"/>
                  </a:solidFill>
                </a:endParaRPr>
              </a:p>
            </p:txBody>
          </p:sp>
        </p:grpSp>
        <p:sp>
          <p:nvSpPr>
            <p:cNvPr id="44" name="楕円 43"/>
            <p:cNvSpPr/>
            <p:nvPr/>
          </p:nvSpPr>
          <p:spPr>
            <a:xfrm>
              <a:off x="4848536" y="3140829"/>
              <a:ext cx="374073" cy="3705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３</a:t>
              </a:r>
              <a:endParaRPr kumimoji="1" lang="ja-JP" altLang="en-US" dirty="0"/>
            </a:p>
          </p:txBody>
        </p:sp>
      </p:grpSp>
      <p:sp>
        <p:nvSpPr>
          <p:cNvPr id="2" name="テキスト ボックス 1"/>
          <p:cNvSpPr txBox="1"/>
          <p:nvPr/>
        </p:nvSpPr>
        <p:spPr>
          <a:xfrm>
            <a:off x="3940235" y="2034506"/>
            <a:ext cx="961302" cy="523220"/>
          </a:xfrm>
          <a:prstGeom prst="rect">
            <a:avLst/>
          </a:prstGeom>
          <a:noFill/>
        </p:spPr>
        <p:txBody>
          <a:bodyPr wrap="square" rtlCol="0">
            <a:spAutoFit/>
          </a:bodyPr>
          <a:lstStyle/>
          <a:p>
            <a:r>
              <a:rPr kumimoji="1" lang="en-US" altLang="ja-JP" sz="2800" b="1" dirty="0" smtClean="0"/>
              <a:t>D-23</a:t>
            </a:r>
            <a:endParaRPr kumimoji="1" lang="ja-JP" altLang="en-US" sz="2800" b="1" dirty="0"/>
          </a:p>
        </p:txBody>
      </p:sp>
      <p:sp>
        <p:nvSpPr>
          <p:cNvPr id="21" name="正方形/長方形 20"/>
          <p:cNvSpPr/>
          <p:nvPr/>
        </p:nvSpPr>
        <p:spPr>
          <a:xfrm>
            <a:off x="2977827" y="803787"/>
            <a:ext cx="2060179" cy="307777"/>
          </a:xfrm>
          <a:prstGeom prst="rect">
            <a:avLst/>
          </a:prstGeom>
        </p:spPr>
        <p:txBody>
          <a:bodyPr wrap="none">
            <a:spAutoFit/>
          </a:bodyPr>
          <a:lstStyle/>
          <a:p>
            <a:r>
              <a:rPr kumimoji="1" lang="en-US" altLang="ja-JP" sz="1400" dirty="0" smtClean="0"/>
              <a:t>~ </a:t>
            </a:r>
            <a:r>
              <a:rPr kumimoji="1" lang="ja-JP" altLang="en-US" sz="1400" dirty="0" smtClean="0"/>
              <a:t>高知</a:t>
            </a:r>
            <a:r>
              <a:rPr kumimoji="1" lang="ja-JP" altLang="en-US" sz="1400" dirty="0"/>
              <a:t>を彩る伝統</a:t>
            </a:r>
            <a:r>
              <a:rPr kumimoji="1" lang="ja-JP" altLang="en-US" sz="1400" dirty="0" smtClean="0"/>
              <a:t>工芸 </a:t>
            </a:r>
            <a:r>
              <a:rPr kumimoji="1" lang="en-US" altLang="ja-JP" sz="1400" dirty="0" smtClean="0"/>
              <a:t>~</a:t>
            </a:r>
            <a:endParaRPr kumimoji="1" lang="en-US" altLang="ja-JP" sz="1400" dirty="0"/>
          </a:p>
        </p:txBody>
      </p:sp>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9539" y="1139134"/>
            <a:ext cx="303466" cy="303466"/>
          </a:xfrm>
          <a:prstGeom prst="ellipse">
            <a:avLst/>
          </a:prstGeom>
          <a:ln w="19050" cap="rnd">
            <a:solidFill>
              <a:schemeClr val="tx1">
                <a:lumMod val="50000"/>
                <a:lumOff val="50000"/>
              </a:schemeClr>
            </a:solidFill>
          </a:ln>
          <a:effectLst/>
        </p:spPr>
      </p:pic>
      <p:sp>
        <p:nvSpPr>
          <p:cNvPr id="50" name="テキスト ボックス 49"/>
          <p:cNvSpPr txBox="1"/>
          <p:nvPr/>
        </p:nvSpPr>
        <p:spPr>
          <a:xfrm>
            <a:off x="3475898" y="1103620"/>
            <a:ext cx="1270666" cy="400110"/>
          </a:xfrm>
          <a:prstGeom prst="rect">
            <a:avLst/>
          </a:prstGeom>
          <a:noFill/>
        </p:spPr>
        <p:txBody>
          <a:bodyPr wrap="square" rtlCol="0">
            <a:spAutoFit/>
          </a:bodyPr>
          <a:lstStyle/>
          <a:p>
            <a:r>
              <a:rPr kumimoji="1" lang="ja-JP" altLang="en-US" sz="900" dirty="0"/>
              <a:t>登壇者</a:t>
            </a:r>
            <a:endParaRPr kumimoji="1" lang="en-US" altLang="ja-JP" sz="900" dirty="0" smtClean="0"/>
          </a:p>
          <a:p>
            <a:r>
              <a:rPr kumimoji="1" lang="ja-JP" altLang="en-US" sz="1100" dirty="0" smtClean="0"/>
              <a:t>あなた</a:t>
            </a:r>
            <a:endParaRPr kumimoji="1" lang="ja-JP" altLang="en-US" sz="1100" dirty="0"/>
          </a:p>
        </p:txBody>
      </p:sp>
    </p:spTree>
    <p:extLst>
      <p:ext uri="{BB962C8B-B14F-4D97-AF65-F5344CB8AC3E}">
        <p14:creationId xmlns:p14="http://schemas.microsoft.com/office/powerpoint/2010/main" val="212556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3" name="グループ化 22"/>
          <p:cNvGrpSpPr/>
          <p:nvPr/>
        </p:nvGrpSpPr>
        <p:grpSpPr>
          <a:xfrm>
            <a:off x="3790246" y="443637"/>
            <a:ext cx="2643805" cy="311309"/>
            <a:chOff x="3959627" y="3262529"/>
            <a:chExt cx="2643805" cy="311309"/>
          </a:xfrm>
        </p:grpSpPr>
        <p:sp>
          <p:nvSpPr>
            <p:cNvPr id="20" name="正方形/長方形 19"/>
            <p:cNvSpPr/>
            <p:nvPr/>
          </p:nvSpPr>
          <p:spPr>
            <a:xfrm>
              <a:off x="3959627" y="3262529"/>
              <a:ext cx="2643805" cy="31130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テキスト ボックス 20"/>
            <p:cNvSpPr txBox="1"/>
            <p:nvPr/>
          </p:nvSpPr>
          <p:spPr>
            <a:xfrm>
              <a:off x="3959628" y="3262529"/>
              <a:ext cx="1684715" cy="307777"/>
            </a:xfrm>
            <a:prstGeom prst="rect">
              <a:avLst/>
            </a:prstGeom>
            <a:noFill/>
          </p:spPr>
          <p:txBody>
            <a:bodyPr wrap="square" rtlCol="0">
              <a:spAutoFit/>
            </a:bodyPr>
            <a:lstStyle/>
            <a:p>
              <a:r>
                <a:rPr kumimoji="1" lang="ja-JP" altLang="en-US" sz="1400" b="1" dirty="0"/>
                <a:t>新着</a:t>
              </a:r>
              <a:r>
                <a:rPr kumimoji="1" lang="ja-JP" altLang="en-US" sz="1400" b="1" dirty="0" smtClean="0"/>
                <a:t>のトピック</a:t>
              </a:r>
              <a:endParaRPr kumimoji="1" lang="en-US" altLang="ja-JP" sz="1400" b="1" dirty="0" smtClean="0"/>
            </a:p>
          </p:txBody>
        </p:sp>
      </p:grpSp>
      <p:grpSp>
        <p:nvGrpSpPr>
          <p:cNvPr id="28" name="グループ化 27"/>
          <p:cNvGrpSpPr/>
          <p:nvPr/>
        </p:nvGrpSpPr>
        <p:grpSpPr>
          <a:xfrm>
            <a:off x="149627" y="443637"/>
            <a:ext cx="3444527" cy="2440494"/>
            <a:chOff x="399009" y="801084"/>
            <a:chExt cx="3444527" cy="2440494"/>
          </a:xfrm>
        </p:grpSpPr>
        <p:grpSp>
          <p:nvGrpSpPr>
            <p:cNvPr id="13" name="グループ化 12"/>
            <p:cNvGrpSpPr/>
            <p:nvPr/>
          </p:nvGrpSpPr>
          <p:grpSpPr>
            <a:xfrm>
              <a:off x="399009" y="801084"/>
              <a:ext cx="3444527" cy="2440494"/>
              <a:chOff x="224443" y="224443"/>
              <a:chExt cx="3444527" cy="2440494"/>
            </a:xfrm>
            <a:effectLst/>
          </p:grpSpPr>
          <p:grpSp>
            <p:nvGrpSpPr>
              <p:cNvPr id="15" name="グループ化 14"/>
              <p:cNvGrpSpPr/>
              <p:nvPr/>
            </p:nvGrpSpPr>
            <p:grpSpPr>
              <a:xfrm>
                <a:off x="224443" y="224443"/>
                <a:ext cx="3444527" cy="2440494"/>
                <a:chOff x="224443" y="224443"/>
                <a:chExt cx="3444527" cy="2440494"/>
              </a:xfrm>
            </p:grpSpPr>
            <p:sp>
              <p:nvSpPr>
                <p:cNvPr id="17" name="正方形/長方形 16"/>
                <p:cNvSpPr/>
                <p:nvPr/>
              </p:nvSpPr>
              <p:spPr>
                <a:xfrm>
                  <a:off x="224443" y="224443"/>
                  <a:ext cx="3444527" cy="244049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57" y="317243"/>
                  <a:ext cx="303466" cy="303466"/>
                </a:xfrm>
                <a:prstGeom prst="ellipse">
                  <a:avLst/>
                </a:prstGeom>
                <a:ln w="19050" cap="rnd">
                  <a:solidFill>
                    <a:schemeClr val="accent1"/>
                  </a:solidFill>
                </a:ln>
                <a:effectLst/>
              </p:spPr>
            </p:pic>
            <p:sp>
              <p:nvSpPr>
                <p:cNvPr id="19" name="テキスト ボックス 18"/>
                <p:cNvSpPr txBox="1"/>
                <p:nvPr/>
              </p:nvSpPr>
              <p:spPr>
                <a:xfrm>
                  <a:off x="652548" y="263054"/>
                  <a:ext cx="1280160" cy="430887"/>
                </a:xfrm>
                <a:prstGeom prst="rect">
                  <a:avLst/>
                </a:prstGeom>
                <a:noFill/>
              </p:spPr>
              <p:txBody>
                <a:bodyPr wrap="square" rtlCol="0">
                  <a:spAutoFit/>
                </a:bodyPr>
                <a:lstStyle/>
                <a:p>
                  <a:r>
                    <a:rPr kumimoji="1" lang="en-US" altLang="ja-JP" sz="1100" dirty="0" smtClean="0"/>
                    <a:t>A</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11</a:t>
                  </a:r>
                  <a:r>
                    <a:rPr kumimoji="1" lang="ja-JP" altLang="en-US" sz="1000" dirty="0" smtClean="0">
                      <a:solidFill>
                        <a:schemeClr val="bg2">
                          <a:lumMod val="50000"/>
                        </a:schemeClr>
                      </a:solidFill>
                    </a:rPr>
                    <a:t>月</a:t>
                  </a:r>
                  <a:r>
                    <a:rPr kumimoji="1" lang="en-US" altLang="ja-JP" sz="1000" dirty="0" smtClean="0">
                      <a:solidFill>
                        <a:schemeClr val="bg2">
                          <a:lumMod val="50000"/>
                        </a:schemeClr>
                      </a:solidFill>
                    </a:rPr>
                    <a:t>5</a:t>
                  </a:r>
                  <a:r>
                    <a:rPr kumimoji="1" lang="ja-JP" altLang="en-US" sz="1000" dirty="0" smtClean="0">
                      <a:solidFill>
                        <a:schemeClr val="bg2">
                          <a:lumMod val="50000"/>
                        </a:schemeClr>
                      </a:solidFill>
                    </a:rPr>
                    <a:t>日</a:t>
                  </a:r>
                  <a:endParaRPr kumimoji="1" lang="en-US" altLang="ja-JP" sz="1100" dirty="0" smtClean="0">
                    <a:solidFill>
                      <a:schemeClr val="bg2">
                        <a:lumMod val="50000"/>
                      </a:schemeClr>
                    </a:solidFill>
                  </a:endParaRPr>
                </a:p>
              </p:txBody>
            </p:sp>
          </p:grpSp>
          <p:sp>
            <p:nvSpPr>
              <p:cNvPr id="16" name="テキスト ボックス 15"/>
              <p:cNvSpPr txBox="1"/>
              <p:nvPr/>
            </p:nvSpPr>
            <p:spPr>
              <a:xfrm>
                <a:off x="290945" y="727182"/>
                <a:ext cx="3208715" cy="646331"/>
              </a:xfrm>
              <a:prstGeom prst="rect">
                <a:avLst/>
              </a:prstGeom>
              <a:noFill/>
            </p:spPr>
            <p:txBody>
              <a:bodyPr wrap="square" rtlCol="0">
                <a:spAutoFit/>
              </a:bodyPr>
              <a:lstStyle/>
              <a:p>
                <a:r>
                  <a:rPr kumimoji="1" lang="ja-JP" altLang="en-US" sz="900" dirty="0" smtClean="0"/>
                  <a:t>こちら、新作勉強机の製造現場の様子、日々一生懸命組み立ててます。</a:t>
                </a:r>
                <a:endParaRPr kumimoji="1" lang="en-US" altLang="ja-JP" sz="900" dirty="0" smtClean="0"/>
              </a:p>
              <a:p>
                <a:r>
                  <a:rPr kumimoji="1" lang="ja-JP" altLang="en-US" sz="900" dirty="0" smtClean="0"/>
                  <a:t>素材は高知県にある〇〇町産の木材を使用しています。すごく丈夫な木材で非常に長持ちします！僕のお墨付きです。</a:t>
                </a:r>
                <a:endParaRPr kumimoji="1" lang="ja-JP" altLang="en-US" sz="900" dirty="0"/>
              </a:p>
            </p:txBody>
          </p:sp>
        </p:grpSp>
        <p:sp>
          <p:nvSpPr>
            <p:cNvPr id="27" name="正方形/長方形 26"/>
            <p:cNvSpPr/>
            <p:nvPr/>
          </p:nvSpPr>
          <p:spPr>
            <a:xfrm>
              <a:off x="516077" y="1984502"/>
              <a:ext cx="1752703" cy="104273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https://2.bp.blogspot.com/-uDHcB6ADo7A/U9zB2bVjoII/AAAAAAAAjow/0aBxCVoN1J4/s800/nichiyoudaiku.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2087" y="2151803"/>
              <a:ext cx="691813" cy="7571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2.bp.blogspot.com/-0FJznU61mns/VyNdRgH7MVI/AAAAAAAA6Mg/R5cFi2Tn1uwb3HXInyRM0X99YcbLwovzgCLcB/s800/desk_benkyouduk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266" y="2046435"/>
              <a:ext cx="822960" cy="8229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p:cNvGrpSpPr/>
          <p:nvPr/>
        </p:nvGrpSpPr>
        <p:grpSpPr>
          <a:xfrm>
            <a:off x="3790247" y="866639"/>
            <a:ext cx="2643805" cy="2017492"/>
            <a:chOff x="2842595" y="1431904"/>
            <a:chExt cx="2643805" cy="2017492"/>
          </a:xfrm>
        </p:grpSpPr>
        <p:grpSp>
          <p:nvGrpSpPr>
            <p:cNvPr id="35" name="グループ化 34"/>
            <p:cNvGrpSpPr/>
            <p:nvPr/>
          </p:nvGrpSpPr>
          <p:grpSpPr>
            <a:xfrm>
              <a:off x="2842595" y="1431904"/>
              <a:ext cx="2643805" cy="2017492"/>
              <a:chOff x="572504" y="-74988"/>
              <a:chExt cx="2643805" cy="2017492"/>
            </a:xfrm>
            <a:effectLst/>
          </p:grpSpPr>
          <p:sp>
            <p:nvSpPr>
              <p:cNvPr id="41" name="正方形/長方形 40"/>
              <p:cNvSpPr/>
              <p:nvPr/>
            </p:nvSpPr>
            <p:spPr>
              <a:xfrm>
                <a:off x="572504" y="-74988"/>
                <a:ext cx="2643805"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622740" y="-7942"/>
                <a:ext cx="2493816" cy="430887"/>
              </a:xfrm>
              <a:prstGeom prst="rect">
                <a:avLst/>
              </a:prstGeom>
              <a:noFill/>
            </p:spPr>
            <p:txBody>
              <a:bodyPr wrap="square" rtlCol="0">
                <a:spAutoFit/>
              </a:bodyPr>
              <a:lstStyle/>
              <a:p>
                <a:r>
                  <a:rPr kumimoji="1" lang="ja-JP" altLang="en-US" sz="1100" dirty="0" smtClean="0"/>
                  <a:t>高知県初上陸！スープカレー専門店</a:t>
                </a:r>
                <a:endParaRPr kumimoji="1" lang="en-US" altLang="ja-JP" sz="1100" dirty="0" smtClean="0"/>
              </a:p>
              <a:p>
                <a:r>
                  <a:rPr kumimoji="1" lang="en-US" altLang="ja-JP" sz="1100" dirty="0" smtClean="0"/>
                  <a:t>11</a:t>
                </a:r>
                <a:r>
                  <a:rPr kumimoji="1" lang="ja-JP" altLang="en-US" sz="1100" dirty="0" smtClean="0"/>
                  <a:t>月</a:t>
                </a:r>
                <a:r>
                  <a:rPr kumimoji="1" lang="en-US" altLang="ja-JP" sz="1100" dirty="0" smtClean="0"/>
                  <a:t>27</a:t>
                </a:r>
                <a:r>
                  <a:rPr kumimoji="1" lang="ja-JP" altLang="en-US" sz="1100" dirty="0" smtClean="0"/>
                  <a:t>日に</a:t>
                </a:r>
                <a:r>
                  <a:rPr kumimoji="1" lang="ja-JP" altLang="en-US" sz="1100" dirty="0" smtClean="0"/>
                  <a:t>オープン</a:t>
                </a:r>
                <a:endParaRPr kumimoji="1" lang="en-US" altLang="ja-JP" sz="1100" dirty="0"/>
              </a:p>
            </p:txBody>
          </p:sp>
        </p:grpSp>
        <p:grpSp>
          <p:nvGrpSpPr>
            <p:cNvPr id="29" name="グループ化 28"/>
            <p:cNvGrpSpPr/>
            <p:nvPr/>
          </p:nvGrpSpPr>
          <p:grpSpPr>
            <a:xfrm>
              <a:off x="2986357" y="2019600"/>
              <a:ext cx="1394930" cy="1250704"/>
              <a:chOff x="3534518" y="1821992"/>
              <a:chExt cx="1394930" cy="1250704"/>
            </a:xfrm>
          </p:grpSpPr>
          <p:sp>
            <p:nvSpPr>
              <p:cNvPr id="32" name="正方形/長方形 31"/>
              <p:cNvSpPr/>
              <p:nvPr/>
            </p:nvSpPr>
            <p:spPr>
              <a:xfrm>
                <a:off x="3534518" y="1821992"/>
                <a:ext cx="1394930" cy="12507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30" name="Picture 6" descr="https://3.bp.blogspot.com/-LVdlniqO6dY/WM9XoU23_zI/AAAAAAABCsE/lR1ZCLHVzjI8Zqq5xIWzp9I7TXnwF--WACLcB/s800/food_soup_curr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1251" y="1937044"/>
                <a:ext cx="1081464" cy="1081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グループ化 43"/>
            <p:cNvGrpSpPr/>
            <p:nvPr/>
          </p:nvGrpSpPr>
          <p:grpSpPr>
            <a:xfrm>
              <a:off x="4433519" y="2031639"/>
              <a:ext cx="776333" cy="738229"/>
              <a:chOff x="3534518" y="1821992"/>
              <a:chExt cx="1394930" cy="1250704"/>
            </a:xfrm>
          </p:grpSpPr>
          <p:sp>
            <p:nvSpPr>
              <p:cNvPr id="45" name="正方形/長方形 44"/>
              <p:cNvSpPr/>
              <p:nvPr/>
            </p:nvSpPr>
            <p:spPr>
              <a:xfrm>
                <a:off x="3534518" y="1821992"/>
                <a:ext cx="1394930" cy="125070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6" name="Picture 6" descr="https://3.bp.blogspot.com/-LVdlniqO6dY/WM9XoU23_zI/AAAAAAABCsE/lR1ZCLHVzjI8Zqq5xIWzp9I7TXnwF--WACLcB/s800/food_soup_curr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1251" y="1937044"/>
                <a:ext cx="1081464" cy="1081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グループ化 46"/>
            <p:cNvGrpSpPr/>
            <p:nvPr/>
          </p:nvGrpSpPr>
          <p:grpSpPr>
            <a:xfrm>
              <a:off x="4428520" y="2794627"/>
              <a:ext cx="776333" cy="475678"/>
              <a:chOff x="3251699" y="2856446"/>
              <a:chExt cx="1394930" cy="805891"/>
            </a:xfrm>
          </p:grpSpPr>
          <p:sp>
            <p:nvSpPr>
              <p:cNvPr id="48" name="正方形/長方形 47"/>
              <p:cNvSpPr/>
              <p:nvPr/>
            </p:nvSpPr>
            <p:spPr>
              <a:xfrm>
                <a:off x="3251699" y="2856446"/>
                <a:ext cx="1394930" cy="8058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Picture 6" descr="https://3.bp.blogspot.com/-LVdlniqO6dY/WM9XoU23_zI/AAAAAAABCsE/lR1ZCLHVzjI8Zqq5xIWzp9I7TXnwF--WACLcB/s800/food_soup_curry.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8430" y="2929554"/>
                <a:ext cx="681463" cy="68146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34" name="Picture 10" descr="森のイラスト（背景素材）"/>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28657"/>
          <a:stretch/>
        </p:blipFill>
        <p:spPr bwMode="auto">
          <a:xfrm>
            <a:off x="2112566" y="1633677"/>
            <a:ext cx="1318218" cy="104087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グループ化 32"/>
          <p:cNvGrpSpPr/>
          <p:nvPr/>
        </p:nvGrpSpPr>
        <p:grpSpPr>
          <a:xfrm>
            <a:off x="149627" y="3008296"/>
            <a:ext cx="3444525" cy="2818925"/>
            <a:chOff x="432259" y="3365743"/>
            <a:chExt cx="3444525" cy="2818925"/>
          </a:xfrm>
        </p:grpSpPr>
        <p:grpSp>
          <p:nvGrpSpPr>
            <p:cNvPr id="3" name="グループ化 2"/>
            <p:cNvGrpSpPr/>
            <p:nvPr/>
          </p:nvGrpSpPr>
          <p:grpSpPr>
            <a:xfrm>
              <a:off x="432259" y="3365743"/>
              <a:ext cx="3444525" cy="2818925"/>
              <a:chOff x="224443" y="224441"/>
              <a:chExt cx="3444525" cy="2818925"/>
            </a:xfrm>
            <a:effectLst/>
          </p:grpSpPr>
          <p:grpSp>
            <p:nvGrpSpPr>
              <p:cNvPr id="5" name="グループ化 4"/>
              <p:cNvGrpSpPr/>
              <p:nvPr/>
            </p:nvGrpSpPr>
            <p:grpSpPr>
              <a:xfrm>
                <a:off x="224443" y="224441"/>
                <a:ext cx="3444525" cy="2818925"/>
                <a:chOff x="224443" y="224441"/>
                <a:chExt cx="3444525" cy="2818925"/>
              </a:xfrm>
            </p:grpSpPr>
            <p:sp>
              <p:nvSpPr>
                <p:cNvPr id="7" name="正方形/長方形 6"/>
                <p:cNvSpPr/>
                <p:nvPr/>
              </p:nvSpPr>
              <p:spPr>
                <a:xfrm>
                  <a:off x="224443" y="224441"/>
                  <a:ext cx="3444525" cy="28189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5957" y="317243"/>
                  <a:ext cx="303466" cy="303466"/>
                </a:xfrm>
                <a:prstGeom prst="ellipse">
                  <a:avLst/>
                </a:prstGeom>
                <a:ln w="19050" cap="rnd">
                  <a:solidFill>
                    <a:schemeClr val="accent1"/>
                  </a:solidFill>
                </a:ln>
                <a:effectLst/>
              </p:spPr>
            </p:pic>
            <p:sp>
              <p:nvSpPr>
                <p:cNvPr id="10" name="テキスト ボックス 9"/>
                <p:cNvSpPr txBox="1"/>
                <p:nvPr/>
              </p:nvSpPr>
              <p:spPr>
                <a:xfrm>
                  <a:off x="652548" y="263054"/>
                  <a:ext cx="1280160" cy="415498"/>
                </a:xfrm>
                <a:prstGeom prst="rect">
                  <a:avLst/>
                </a:prstGeom>
                <a:noFill/>
              </p:spPr>
              <p:txBody>
                <a:bodyPr wrap="square" rtlCol="0">
                  <a:spAutoFit/>
                </a:bodyPr>
                <a:lstStyle/>
                <a:p>
                  <a:r>
                    <a:rPr kumimoji="1" lang="en-US" altLang="ja-JP" sz="1100" dirty="0" smtClean="0"/>
                    <a:t>B</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11</a:t>
                  </a:r>
                  <a:r>
                    <a:rPr kumimoji="1" lang="ja-JP" altLang="en-US" sz="1000" dirty="0" smtClean="0">
                      <a:solidFill>
                        <a:schemeClr val="bg2">
                          <a:lumMod val="50000"/>
                        </a:schemeClr>
                      </a:solidFill>
                    </a:rPr>
                    <a:t>月</a:t>
                  </a:r>
                  <a:r>
                    <a:rPr kumimoji="1" lang="en-US" altLang="ja-JP" sz="1000" dirty="0" smtClean="0">
                      <a:solidFill>
                        <a:schemeClr val="bg2">
                          <a:lumMod val="50000"/>
                        </a:schemeClr>
                      </a:solidFill>
                    </a:rPr>
                    <a:t>4</a:t>
                  </a:r>
                  <a:r>
                    <a:rPr kumimoji="1" lang="ja-JP" altLang="en-US" sz="1000" dirty="0" smtClean="0">
                      <a:solidFill>
                        <a:schemeClr val="bg2">
                          <a:lumMod val="50000"/>
                        </a:schemeClr>
                      </a:solidFill>
                    </a:rPr>
                    <a:t>日</a:t>
                  </a:r>
                  <a:endParaRPr kumimoji="1" lang="en-US" altLang="ja-JP" sz="1100" dirty="0" smtClean="0">
                    <a:solidFill>
                      <a:schemeClr val="bg2">
                        <a:lumMod val="50000"/>
                      </a:schemeClr>
                    </a:solidFill>
                  </a:endParaRPr>
                </a:p>
              </p:txBody>
            </p:sp>
          </p:grpSp>
          <p:sp>
            <p:nvSpPr>
              <p:cNvPr id="6" name="テキスト ボックス 5"/>
              <p:cNvSpPr txBox="1"/>
              <p:nvPr/>
            </p:nvSpPr>
            <p:spPr>
              <a:xfrm>
                <a:off x="290945" y="727182"/>
                <a:ext cx="3208715" cy="646331"/>
              </a:xfrm>
              <a:prstGeom prst="rect">
                <a:avLst/>
              </a:prstGeom>
              <a:noFill/>
            </p:spPr>
            <p:txBody>
              <a:bodyPr wrap="square" rtlCol="0">
                <a:spAutoFit/>
              </a:bodyPr>
              <a:lstStyle/>
              <a:p>
                <a:r>
                  <a:rPr kumimoji="1" lang="ja-JP" altLang="en-US" sz="900" dirty="0"/>
                  <a:t>作曲家</a:t>
                </a:r>
                <a:r>
                  <a:rPr kumimoji="1" lang="ja-JP" altLang="en-US" sz="900" dirty="0" smtClean="0"/>
                  <a:t>を目指したい方へ。この本は絶対に読んだ方が良いです。だいぶ古い書籍なのですが、未だに色あせる事のない根本的な理論が学べます。この本に出合ってなければ僕は恐らく作曲業界で活躍していなかったことでしょう。</a:t>
                </a:r>
                <a:endParaRPr kumimoji="1" lang="en-US" altLang="ja-JP" sz="900" dirty="0" smtClean="0"/>
              </a:p>
            </p:txBody>
          </p:sp>
        </p:grpSp>
        <p:sp>
          <p:nvSpPr>
            <p:cNvPr id="56" name="正方形/長方形 55"/>
            <p:cNvSpPr/>
            <p:nvPr/>
          </p:nvSpPr>
          <p:spPr>
            <a:xfrm>
              <a:off x="589544" y="4556388"/>
              <a:ext cx="2818676" cy="146202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 name="グループ化 30"/>
            <p:cNvGrpSpPr/>
            <p:nvPr/>
          </p:nvGrpSpPr>
          <p:grpSpPr>
            <a:xfrm>
              <a:off x="671838" y="4639508"/>
              <a:ext cx="1265700" cy="1289117"/>
              <a:chOff x="3164984" y="4554730"/>
              <a:chExt cx="1265700" cy="1289117"/>
            </a:xfrm>
            <a:solidFill>
              <a:schemeClr val="bg1"/>
            </a:solidFill>
          </p:grpSpPr>
          <p:sp>
            <p:nvSpPr>
              <p:cNvPr id="52" name="正方形/長方形 51"/>
              <p:cNvSpPr/>
              <p:nvPr/>
            </p:nvSpPr>
            <p:spPr>
              <a:xfrm>
                <a:off x="3164984" y="4554730"/>
                <a:ext cx="1265700" cy="1289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32" name="Picture 8" descr="https://1.bp.blogspot.com/-wuIdZnDKZJU/WvQHk1_XskI/AAAAAAABL8A/65Wp1oN2WWsev-BAYLjbc6bjKmbdjhyVACLcBGAs/s800/music_gakufu_clos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66420" y="4641675"/>
                <a:ext cx="1056200" cy="1127015"/>
              </a:xfrm>
              <a:prstGeom prst="rect">
                <a:avLst/>
              </a:prstGeom>
              <a:grpFill/>
              <a:extLst>
                <a:ext uri="{909E8E84-426E-40DD-AFC4-6F175D3DCCD1}">
                  <a14:hiddenFill xmlns:a14="http://schemas.microsoft.com/office/drawing/2010/main">
                    <a:solidFill>
                      <a:srgbClr val="FFFFFF"/>
                    </a:solidFill>
                  </a14:hiddenFill>
                </a:ext>
              </a:extLst>
            </p:spPr>
          </p:pic>
        </p:grpSp>
        <p:sp>
          <p:nvSpPr>
            <p:cNvPr id="55" name="テキスト ボックス 54"/>
            <p:cNvSpPr txBox="1"/>
            <p:nvPr/>
          </p:nvSpPr>
          <p:spPr>
            <a:xfrm>
              <a:off x="2002550" y="4664436"/>
              <a:ext cx="1422293" cy="1084912"/>
            </a:xfrm>
            <a:prstGeom prst="rect">
              <a:avLst/>
            </a:prstGeom>
            <a:noFill/>
          </p:spPr>
          <p:txBody>
            <a:bodyPr wrap="square" rtlCol="0">
              <a:spAutoFit/>
            </a:bodyPr>
            <a:lstStyle/>
            <a:p>
              <a:r>
                <a:rPr kumimoji="1" lang="ja-JP" altLang="en-US" sz="1050" dirty="0" smtClean="0"/>
                <a:t>クラシックの原点</a:t>
              </a:r>
              <a:endParaRPr kumimoji="1" lang="en-US" altLang="ja-JP" sz="1050" dirty="0" smtClean="0"/>
            </a:p>
            <a:p>
              <a:endParaRPr kumimoji="1" lang="en-US" altLang="ja-JP" sz="600" dirty="0"/>
            </a:p>
            <a:p>
              <a:r>
                <a:rPr kumimoji="1" lang="en-US" altLang="ja-JP" sz="600" dirty="0" smtClean="0"/>
                <a:t>--------------------------------</a:t>
              </a:r>
            </a:p>
            <a:p>
              <a:r>
                <a:rPr kumimoji="1" lang="en-US" altLang="ja-JP" sz="600" dirty="0" smtClean="0"/>
                <a:t>------------</a:t>
              </a:r>
            </a:p>
            <a:p>
              <a:endParaRPr kumimoji="1" lang="en-US" altLang="ja-JP" sz="600" dirty="0"/>
            </a:p>
            <a:p>
              <a:r>
                <a:rPr kumimoji="1" lang="en-US" altLang="ja-JP" sz="600" dirty="0" smtClean="0"/>
                <a:t>-------------------------------</a:t>
              </a:r>
            </a:p>
            <a:p>
              <a:r>
                <a:rPr kumimoji="1" lang="en-US" altLang="ja-JP" sz="600" dirty="0" smtClean="0"/>
                <a:t>-----------------------------</a:t>
              </a:r>
            </a:p>
            <a:p>
              <a:r>
                <a:rPr kumimoji="1" lang="en-US" altLang="ja-JP" sz="600" dirty="0" smtClean="0"/>
                <a:t>---------------------------------</a:t>
              </a:r>
            </a:p>
            <a:p>
              <a:r>
                <a:rPr kumimoji="1" lang="en-US" altLang="ja-JP" sz="600" dirty="0" smtClean="0"/>
                <a:t>------------------------</a:t>
              </a:r>
            </a:p>
            <a:p>
              <a:r>
                <a:rPr kumimoji="1" lang="en-US" altLang="ja-JP" sz="600" dirty="0" smtClean="0"/>
                <a:t>-------------------------------------</a:t>
              </a:r>
            </a:p>
          </p:txBody>
        </p:sp>
      </p:grpSp>
      <p:grpSp>
        <p:nvGrpSpPr>
          <p:cNvPr id="50" name="グループ化 49"/>
          <p:cNvGrpSpPr/>
          <p:nvPr/>
        </p:nvGrpSpPr>
        <p:grpSpPr>
          <a:xfrm>
            <a:off x="3790245" y="3037409"/>
            <a:ext cx="2643805" cy="2017492"/>
            <a:chOff x="4114442" y="3037409"/>
            <a:chExt cx="2643805" cy="2017492"/>
          </a:xfrm>
        </p:grpSpPr>
        <p:grpSp>
          <p:nvGrpSpPr>
            <p:cNvPr id="58" name="グループ化 57"/>
            <p:cNvGrpSpPr/>
            <p:nvPr/>
          </p:nvGrpSpPr>
          <p:grpSpPr>
            <a:xfrm>
              <a:off x="4114442" y="3037409"/>
              <a:ext cx="2643805" cy="2017492"/>
              <a:chOff x="2842595" y="1431904"/>
              <a:chExt cx="2643805" cy="2017492"/>
            </a:xfrm>
          </p:grpSpPr>
          <p:grpSp>
            <p:nvGrpSpPr>
              <p:cNvPr id="59" name="グループ化 58"/>
              <p:cNvGrpSpPr/>
              <p:nvPr/>
            </p:nvGrpSpPr>
            <p:grpSpPr>
              <a:xfrm>
                <a:off x="2842595" y="1431904"/>
                <a:ext cx="2643805" cy="2017492"/>
                <a:chOff x="572504" y="-74988"/>
                <a:chExt cx="2643805" cy="2017492"/>
              </a:xfrm>
              <a:effectLst/>
            </p:grpSpPr>
            <p:sp>
              <p:nvSpPr>
                <p:cNvPr id="69" name="正方形/長方形 68"/>
                <p:cNvSpPr/>
                <p:nvPr/>
              </p:nvSpPr>
              <p:spPr>
                <a:xfrm>
                  <a:off x="572504" y="-74988"/>
                  <a:ext cx="2643805"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テキスト ボックス 69"/>
                <p:cNvSpPr txBox="1"/>
                <p:nvPr/>
              </p:nvSpPr>
              <p:spPr>
                <a:xfrm>
                  <a:off x="622740" y="-7942"/>
                  <a:ext cx="2493816" cy="430887"/>
                </a:xfrm>
                <a:prstGeom prst="rect">
                  <a:avLst/>
                </a:prstGeom>
                <a:noFill/>
              </p:spPr>
              <p:txBody>
                <a:bodyPr wrap="square" rtlCol="0">
                  <a:spAutoFit/>
                </a:bodyPr>
                <a:lstStyle/>
                <a:p>
                  <a:r>
                    <a:rPr kumimoji="1" lang="ja-JP" altLang="en-US" sz="1100" dirty="0" smtClean="0"/>
                    <a:t>買い物代行サービス試験運用開始！</a:t>
                  </a:r>
                  <a:endParaRPr kumimoji="1" lang="en-US" altLang="ja-JP" sz="1100" dirty="0" smtClean="0"/>
                </a:p>
                <a:p>
                  <a:r>
                    <a:rPr kumimoji="1" lang="en-US" altLang="ja-JP" sz="1100" dirty="0" smtClean="0"/>
                    <a:t>11</a:t>
                  </a:r>
                  <a:r>
                    <a:rPr kumimoji="1" lang="ja-JP" altLang="en-US" sz="1100" dirty="0" smtClean="0"/>
                    <a:t>月</a:t>
                  </a:r>
                  <a:r>
                    <a:rPr kumimoji="1" lang="en-US" altLang="ja-JP" sz="1100" dirty="0" smtClean="0"/>
                    <a:t>20</a:t>
                  </a:r>
                  <a:r>
                    <a:rPr kumimoji="1" lang="ja-JP" altLang="en-US" sz="1100" dirty="0" smtClean="0"/>
                    <a:t>日から</a:t>
                  </a:r>
                  <a:r>
                    <a:rPr kumimoji="1" lang="en-US" altLang="ja-JP" sz="1100" dirty="0" smtClean="0"/>
                    <a:t>1</a:t>
                  </a:r>
                  <a:r>
                    <a:rPr kumimoji="1" lang="ja-JP" altLang="en-US" sz="1100" dirty="0" smtClean="0"/>
                    <a:t>週間</a:t>
                  </a:r>
                  <a:endParaRPr kumimoji="1" lang="en-US" altLang="ja-JP" sz="1100" dirty="0"/>
                </a:p>
              </p:txBody>
            </p:sp>
          </p:grpSp>
          <p:sp>
            <p:nvSpPr>
              <p:cNvPr id="67" name="正方形/長方形 66"/>
              <p:cNvSpPr/>
              <p:nvPr/>
            </p:nvSpPr>
            <p:spPr>
              <a:xfrm>
                <a:off x="2986356" y="2019600"/>
                <a:ext cx="2019961" cy="125070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036" name="Picture 12" descr="https://2.bp.blogspot.com/-hJ37sqD_zEc/WUdZDngUgsI/AAAAAAABFCI/3AtpDARtoqk_j7bh9RNec0wGa8mqsu6SgCLcBGAs/s800/shopping_supermarket_woma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58914" y="3681304"/>
              <a:ext cx="680490" cy="10822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pw77QHNdbeA/V8jqgWsmBYI/AAAAAAAA9hM/i-aXAou44fsxB4dAYgL9Dxr56LgIjnl9QCLcB/s800/yasai_mujin_hanbaijo.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23017"/>
            <a:stretch/>
          </p:blipFill>
          <p:spPr bwMode="auto">
            <a:xfrm>
              <a:off x="4555730" y="3762270"/>
              <a:ext cx="834737" cy="10395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 name="グループ化 81"/>
          <p:cNvGrpSpPr/>
          <p:nvPr/>
        </p:nvGrpSpPr>
        <p:grpSpPr>
          <a:xfrm>
            <a:off x="6586095" y="440105"/>
            <a:ext cx="2379954" cy="311309"/>
            <a:chOff x="3959627" y="3262529"/>
            <a:chExt cx="2092393" cy="311309"/>
          </a:xfrm>
        </p:grpSpPr>
        <p:sp>
          <p:nvSpPr>
            <p:cNvPr id="83" name="正方形/長方形 82"/>
            <p:cNvSpPr/>
            <p:nvPr/>
          </p:nvSpPr>
          <p:spPr>
            <a:xfrm>
              <a:off x="3959627" y="3262529"/>
              <a:ext cx="2092393" cy="311309"/>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4" name="テキスト ボックス 83"/>
            <p:cNvSpPr txBox="1"/>
            <p:nvPr/>
          </p:nvSpPr>
          <p:spPr>
            <a:xfrm>
              <a:off x="3959628" y="3262529"/>
              <a:ext cx="1684715" cy="307777"/>
            </a:xfrm>
            <a:prstGeom prst="rect">
              <a:avLst/>
            </a:prstGeom>
            <a:noFill/>
          </p:spPr>
          <p:txBody>
            <a:bodyPr wrap="square" rtlCol="0">
              <a:spAutoFit/>
            </a:bodyPr>
            <a:lstStyle/>
            <a:p>
              <a:r>
                <a:rPr kumimoji="1" lang="ja-JP" altLang="en-US" sz="1400" b="1" dirty="0" smtClean="0"/>
                <a:t>注目の動画</a:t>
              </a:r>
              <a:endParaRPr kumimoji="1" lang="en-US" altLang="ja-JP" sz="1400" b="1" dirty="0" smtClean="0"/>
            </a:p>
          </p:txBody>
        </p:sp>
      </p:grpSp>
      <p:grpSp>
        <p:nvGrpSpPr>
          <p:cNvPr id="54" name="グループ化 53"/>
          <p:cNvGrpSpPr/>
          <p:nvPr/>
        </p:nvGrpSpPr>
        <p:grpSpPr>
          <a:xfrm>
            <a:off x="6574399" y="864456"/>
            <a:ext cx="2391650" cy="2017492"/>
            <a:chOff x="6394473" y="1139674"/>
            <a:chExt cx="2391650" cy="2017492"/>
          </a:xfrm>
        </p:grpSpPr>
        <p:grpSp>
          <p:nvGrpSpPr>
            <p:cNvPr id="51" name="グループ化 50"/>
            <p:cNvGrpSpPr/>
            <p:nvPr/>
          </p:nvGrpSpPr>
          <p:grpSpPr>
            <a:xfrm>
              <a:off x="6394473" y="1139674"/>
              <a:ext cx="2391650" cy="2017492"/>
              <a:chOff x="4266845" y="1019039"/>
              <a:chExt cx="2391650" cy="2017492"/>
            </a:xfrm>
          </p:grpSpPr>
          <p:grpSp>
            <p:nvGrpSpPr>
              <p:cNvPr id="99" name="グループ化 98"/>
              <p:cNvGrpSpPr/>
              <p:nvPr/>
            </p:nvGrpSpPr>
            <p:grpSpPr>
              <a:xfrm>
                <a:off x="4266845" y="1019039"/>
                <a:ext cx="2391650" cy="2017492"/>
                <a:chOff x="2842596" y="1431904"/>
                <a:chExt cx="2391650" cy="2017492"/>
              </a:xfrm>
            </p:grpSpPr>
            <p:grpSp>
              <p:nvGrpSpPr>
                <p:cNvPr id="100" name="グループ化 99"/>
                <p:cNvGrpSpPr/>
                <p:nvPr/>
              </p:nvGrpSpPr>
              <p:grpSpPr>
                <a:xfrm>
                  <a:off x="2842596" y="1431904"/>
                  <a:ext cx="2391650" cy="2017492"/>
                  <a:chOff x="572505" y="-74988"/>
                  <a:chExt cx="2391650" cy="2017492"/>
                </a:xfrm>
                <a:effectLst/>
              </p:grpSpPr>
              <p:sp>
                <p:nvSpPr>
                  <p:cNvPr id="110" name="正方形/長方形 109"/>
                  <p:cNvSpPr/>
                  <p:nvPr/>
                </p:nvSpPr>
                <p:spPr>
                  <a:xfrm>
                    <a:off x="572505" y="-74988"/>
                    <a:ext cx="2391650"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テキスト ボックス 110"/>
                  <p:cNvSpPr txBox="1"/>
                  <p:nvPr/>
                </p:nvSpPr>
                <p:spPr>
                  <a:xfrm>
                    <a:off x="622739" y="-7942"/>
                    <a:ext cx="2341415" cy="430887"/>
                  </a:xfrm>
                  <a:prstGeom prst="rect">
                    <a:avLst/>
                  </a:prstGeom>
                  <a:noFill/>
                </p:spPr>
                <p:txBody>
                  <a:bodyPr wrap="square" rtlCol="0">
                    <a:spAutoFit/>
                  </a:bodyPr>
                  <a:lstStyle/>
                  <a:p>
                    <a:r>
                      <a:rPr kumimoji="1" lang="ja-JP" altLang="en-US" sz="1100" dirty="0" smtClean="0"/>
                      <a:t>プロフェッショナル</a:t>
                    </a:r>
                    <a:endParaRPr kumimoji="1" lang="en-US" altLang="ja-JP" sz="1100" dirty="0" smtClean="0"/>
                  </a:p>
                  <a:p>
                    <a:r>
                      <a:rPr kumimoji="1" lang="ja-JP" altLang="en-US" sz="1100" dirty="0" smtClean="0"/>
                      <a:t>運送業：配達物倉庫作業員に訊く</a:t>
                    </a:r>
                    <a:endParaRPr kumimoji="1" lang="en-US" altLang="ja-JP" sz="1100" dirty="0"/>
                  </a:p>
                </p:txBody>
              </p:sp>
            </p:grpSp>
            <p:sp>
              <p:nvSpPr>
                <p:cNvPr id="108" name="正方形/長方形 107"/>
                <p:cNvSpPr/>
                <p:nvPr/>
              </p:nvSpPr>
              <p:spPr>
                <a:xfrm>
                  <a:off x="2986357" y="2019600"/>
                  <a:ext cx="1867558" cy="1250704"/>
                </a:xfrm>
                <a:prstGeom prst="rect">
                  <a:avLst/>
                </a:prstGeom>
                <a:solidFill>
                  <a:schemeClr val="accent2">
                    <a:lumMod val="40000"/>
                    <a:lumOff val="6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040" name="Picture 16" descr="https://1.bp.blogspot.com/-OwpyFnQHVLY/XQjuV9HyuiI/AAAAAAABTRU/iyOZQIiRGMoC9jzdQH-PJJ48-UpODrSwgCLcBGAs/s800/nimotsu_picking_barcode_ma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61627" y="1743935"/>
                <a:ext cx="982682" cy="1034825"/>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二等辺三角形 52"/>
            <p:cNvSpPr/>
            <p:nvPr/>
          </p:nvSpPr>
          <p:spPr>
            <a:xfrm rot="5400000">
              <a:off x="7237710" y="2117776"/>
              <a:ext cx="496141" cy="4808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7" name="グループ化 56"/>
          <p:cNvGrpSpPr/>
          <p:nvPr/>
        </p:nvGrpSpPr>
        <p:grpSpPr>
          <a:xfrm>
            <a:off x="6559611" y="3037409"/>
            <a:ext cx="2391650" cy="2017492"/>
            <a:chOff x="6559611" y="3037409"/>
            <a:chExt cx="2391650" cy="2017492"/>
          </a:xfrm>
        </p:grpSpPr>
        <p:grpSp>
          <p:nvGrpSpPr>
            <p:cNvPr id="118" name="グループ化 117"/>
            <p:cNvGrpSpPr/>
            <p:nvPr/>
          </p:nvGrpSpPr>
          <p:grpSpPr>
            <a:xfrm>
              <a:off x="6559611" y="3037409"/>
              <a:ext cx="2391650" cy="2017492"/>
              <a:chOff x="2842596" y="1431904"/>
              <a:chExt cx="2391650" cy="2017492"/>
            </a:xfrm>
          </p:grpSpPr>
          <p:grpSp>
            <p:nvGrpSpPr>
              <p:cNvPr id="120" name="グループ化 119"/>
              <p:cNvGrpSpPr/>
              <p:nvPr/>
            </p:nvGrpSpPr>
            <p:grpSpPr>
              <a:xfrm>
                <a:off x="2842596" y="1431904"/>
                <a:ext cx="2391650" cy="2017492"/>
                <a:chOff x="572505" y="-74988"/>
                <a:chExt cx="2391650" cy="2017492"/>
              </a:xfrm>
              <a:effectLst/>
            </p:grpSpPr>
            <p:sp>
              <p:nvSpPr>
                <p:cNvPr id="122" name="正方形/長方形 121"/>
                <p:cNvSpPr/>
                <p:nvPr/>
              </p:nvSpPr>
              <p:spPr>
                <a:xfrm>
                  <a:off x="572505" y="-74988"/>
                  <a:ext cx="2391650" cy="201749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テキスト ボックス 122"/>
                <p:cNvSpPr txBox="1"/>
                <p:nvPr/>
              </p:nvSpPr>
              <p:spPr>
                <a:xfrm>
                  <a:off x="622739" y="-7942"/>
                  <a:ext cx="2341415" cy="430887"/>
                </a:xfrm>
                <a:prstGeom prst="rect">
                  <a:avLst/>
                </a:prstGeom>
                <a:noFill/>
              </p:spPr>
              <p:txBody>
                <a:bodyPr wrap="square" rtlCol="0">
                  <a:spAutoFit/>
                </a:bodyPr>
                <a:lstStyle/>
                <a:p>
                  <a:r>
                    <a:rPr kumimoji="1" lang="en-US" altLang="ja-JP" sz="1100" dirty="0" smtClean="0"/>
                    <a:t>Next</a:t>
                  </a:r>
                  <a:r>
                    <a:rPr kumimoji="1" lang="ja-JP" altLang="en-US" sz="1100" dirty="0" smtClean="0"/>
                    <a:t>プロジェクト</a:t>
                  </a:r>
                  <a:endParaRPr kumimoji="1" lang="en-US" altLang="ja-JP" sz="1100" dirty="0" smtClean="0"/>
                </a:p>
                <a:p>
                  <a:r>
                    <a:rPr kumimoji="1" lang="ja-JP" altLang="en-US" sz="1100" dirty="0" smtClean="0"/>
                    <a:t>新品種のバラ誕生までの道のり</a:t>
                  </a:r>
                  <a:endParaRPr kumimoji="1" lang="en-US" altLang="ja-JP" sz="1100" dirty="0"/>
                </a:p>
              </p:txBody>
            </p:sp>
          </p:grpSp>
          <p:sp>
            <p:nvSpPr>
              <p:cNvPr id="121" name="正方形/長方形 120"/>
              <p:cNvSpPr/>
              <p:nvPr/>
            </p:nvSpPr>
            <p:spPr>
              <a:xfrm>
                <a:off x="2986357" y="2019600"/>
                <a:ext cx="1867558" cy="1250704"/>
              </a:xfrm>
              <a:prstGeom prst="rect">
                <a:avLst/>
              </a:prstGeom>
              <a:solidFill>
                <a:schemeClr val="accent2">
                  <a:lumMod val="40000"/>
                  <a:lumOff val="6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044" name="Picture 20" descr="https://3.bp.blogspot.com/-2_O-ro_SgqI/U0pS8_yjppI/AAAAAAAAfAI/lbgeplLjKMc/s800/rose_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53636" y="3794579"/>
              <a:ext cx="553071" cy="62317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2.bp.blogspot.com/-NbggQTxzlUM/W6XJPfrqsBI/AAAAAAABPBo/zBCJwJDY0N8V-tDokoAl0kyEIFKYYEiRQCLcBGAs/s800/nouka_man1_smil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08633" y="3780429"/>
              <a:ext cx="688940" cy="87956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0" descr="https://3.bp.blogspot.com/-2_O-ro_SgqI/U0pS8_yjppI/AAAAAAAAfAI/lbgeplLjKMc/s800/rose_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48755" y="3834202"/>
              <a:ext cx="553071" cy="62317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4.bp.blogspot.com/-2WrMKUB1_S8/U0pS79rLyqI/AAAAAAAAe_s/mltwFFQ_4ck/s800/rose_pink.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79433" y="4035766"/>
              <a:ext cx="645947" cy="727828"/>
            </a:xfrm>
            <a:prstGeom prst="rect">
              <a:avLst/>
            </a:prstGeom>
            <a:noFill/>
            <a:extLst>
              <a:ext uri="{909E8E84-426E-40DD-AFC4-6F175D3DCCD1}">
                <a14:hiddenFill xmlns:a14="http://schemas.microsoft.com/office/drawing/2010/main">
                  <a:solidFill>
                    <a:srgbClr val="FFFFFF"/>
                  </a:solidFill>
                </a14:hiddenFill>
              </a:ext>
            </a:extLst>
          </p:spPr>
        </p:pic>
        <p:sp>
          <p:nvSpPr>
            <p:cNvPr id="130" name="二等辺三角形 129"/>
            <p:cNvSpPr/>
            <p:nvPr/>
          </p:nvSpPr>
          <p:spPr>
            <a:xfrm rot="5400000">
              <a:off x="7453370" y="4096912"/>
              <a:ext cx="496141" cy="4808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2" name="Picture 20" descr="https://3.bp.blogspot.com/-2_O-ro_SgqI/U0pS8_yjppI/AAAAAAAAfAI/lbgeplLjKMc/s800/rose_whit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8229" y="4266431"/>
              <a:ext cx="407478" cy="459130"/>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2" descr="https://4.bp.blogspot.com/-2WrMKUB1_S8/U0pS79rLyqI/AAAAAAAAe_s/mltwFFQ_4ck/s800/rose_pink.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00812" y="4389212"/>
              <a:ext cx="405879" cy="45732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68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正方形/長方形 20"/>
          <p:cNvSpPr/>
          <p:nvPr/>
        </p:nvSpPr>
        <p:spPr>
          <a:xfrm>
            <a:off x="5105494" y="415637"/>
            <a:ext cx="2725100" cy="407323"/>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近い業界で働く方の動画</a:t>
            </a:r>
            <a:endParaRPr kumimoji="1" lang="ja-JP" altLang="en-US" sz="1400" dirty="0"/>
          </a:p>
        </p:txBody>
      </p:sp>
      <p:sp>
        <p:nvSpPr>
          <p:cNvPr id="22" name="正方形/長方形 21"/>
          <p:cNvSpPr/>
          <p:nvPr/>
        </p:nvSpPr>
        <p:spPr>
          <a:xfrm>
            <a:off x="5105494" y="822960"/>
            <a:ext cx="2725100" cy="57357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9" name="正方形/長方形 18"/>
          <p:cNvSpPr/>
          <p:nvPr/>
        </p:nvSpPr>
        <p:spPr>
          <a:xfrm>
            <a:off x="422653" y="415637"/>
            <a:ext cx="4290663" cy="407323"/>
          </a:xfrm>
          <a:prstGeom prst="rect">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あなたの動画レポート</a:t>
            </a:r>
            <a:endParaRPr kumimoji="1" lang="ja-JP" altLang="en-US" sz="1400" dirty="0"/>
          </a:p>
        </p:txBody>
      </p:sp>
      <p:sp>
        <p:nvSpPr>
          <p:cNvPr id="20" name="正方形/長方形 19"/>
          <p:cNvSpPr/>
          <p:nvPr/>
        </p:nvSpPr>
        <p:spPr>
          <a:xfrm>
            <a:off x="422652" y="822960"/>
            <a:ext cx="4290664" cy="56722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grpSp>
        <p:nvGrpSpPr>
          <p:cNvPr id="31" name="グループ化 30"/>
          <p:cNvGrpSpPr/>
          <p:nvPr/>
        </p:nvGrpSpPr>
        <p:grpSpPr>
          <a:xfrm>
            <a:off x="5352741" y="934766"/>
            <a:ext cx="2144695" cy="2032315"/>
            <a:chOff x="5851503" y="934766"/>
            <a:chExt cx="2144695" cy="2032315"/>
          </a:xfrm>
        </p:grpSpPr>
        <p:grpSp>
          <p:nvGrpSpPr>
            <p:cNvPr id="25" name="グループ化 24"/>
            <p:cNvGrpSpPr/>
            <p:nvPr/>
          </p:nvGrpSpPr>
          <p:grpSpPr>
            <a:xfrm>
              <a:off x="5851503" y="934766"/>
              <a:ext cx="2144695" cy="2032315"/>
              <a:chOff x="5851503" y="934766"/>
              <a:chExt cx="2144695" cy="2032315"/>
            </a:xfrm>
          </p:grpSpPr>
          <p:grpSp>
            <p:nvGrpSpPr>
              <p:cNvPr id="18" name="グループ化 17"/>
              <p:cNvGrpSpPr/>
              <p:nvPr/>
            </p:nvGrpSpPr>
            <p:grpSpPr>
              <a:xfrm>
                <a:off x="5851503" y="1536167"/>
                <a:ext cx="2144695" cy="1430914"/>
                <a:chOff x="4421716" y="1741489"/>
                <a:chExt cx="2144695" cy="1430914"/>
              </a:xfrm>
            </p:grpSpPr>
            <p:pic>
              <p:nvPicPr>
                <p:cNvPr id="15" name="図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716" y="1741489"/>
                  <a:ext cx="2144695" cy="1430914"/>
                </a:xfrm>
                <a:prstGeom prst="rect">
                  <a:avLst/>
                </a:prstGeom>
                <a:ln w="28575">
                  <a:solidFill>
                    <a:schemeClr val="bg1"/>
                  </a:solidFill>
                </a:ln>
              </p:spPr>
            </p:pic>
            <p:sp>
              <p:nvSpPr>
                <p:cNvPr id="17" name="テキスト ボックス 16"/>
                <p:cNvSpPr txBox="1"/>
                <p:nvPr/>
              </p:nvSpPr>
              <p:spPr>
                <a:xfrm>
                  <a:off x="6058689" y="2910793"/>
                  <a:ext cx="507722" cy="261610"/>
                </a:xfrm>
                <a:prstGeom prst="rect">
                  <a:avLst/>
                </a:prstGeom>
                <a:solidFill>
                  <a:srgbClr val="0D0D0D">
                    <a:alpha val="80000"/>
                  </a:srgbClr>
                </a:solidFill>
              </p:spPr>
              <p:txBody>
                <a:bodyPr wrap="square" rtlCol="0">
                  <a:spAutoFit/>
                </a:bodyPr>
                <a:lstStyle/>
                <a:p>
                  <a:r>
                    <a:rPr kumimoji="1" lang="en-US" altLang="ja-JP" sz="1100" dirty="0" smtClean="0">
                      <a:solidFill>
                        <a:schemeClr val="bg1"/>
                      </a:solidFill>
                    </a:rPr>
                    <a:t>09:45</a:t>
                  </a:r>
                  <a:endParaRPr kumimoji="1" lang="ja-JP" altLang="en-US" sz="1100" dirty="0">
                    <a:solidFill>
                      <a:schemeClr val="bg1"/>
                    </a:solidFill>
                  </a:endParaRPr>
                </a:p>
              </p:txBody>
            </p:sp>
          </p:grpSp>
          <p:sp>
            <p:nvSpPr>
              <p:cNvPr id="23" name="テキスト ボックス 22"/>
              <p:cNvSpPr txBox="1"/>
              <p:nvPr/>
            </p:nvSpPr>
            <p:spPr>
              <a:xfrm>
                <a:off x="6400143" y="934766"/>
                <a:ext cx="1596055" cy="584775"/>
              </a:xfrm>
              <a:prstGeom prst="rect">
                <a:avLst/>
              </a:prstGeom>
              <a:noFill/>
            </p:spPr>
            <p:txBody>
              <a:bodyPr wrap="square" rtlCol="0">
                <a:spAutoFit/>
              </a:bodyPr>
              <a:lstStyle/>
              <a:p>
                <a:r>
                  <a:rPr kumimoji="1" lang="en-US" altLang="ja-JP" dirty="0" smtClean="0"/>
                  <a:t>Career Story</a:t>
                </a:r>
              </a:p>
              <a:p>
                <a:r>
                  <a:rPr kumimoji="1" lang="ja-JP" altLang="en-US" sz="1400" dirty="0" smtClean="0"/>
                  <a:t>薬剤師：</a:t>
                </a:r>
                <a:r>
                  <a:rPr kumimoji="1" lang="en-US" altLang="ja-JP" sz="1400" dirty="0" smtClean="0"/>
                  <a:t>C</a:t>
                </a:r>
                <a:r>
                  <a:rPr kumimoji="1" lang="ja-JP" altLang="en-US" sz="1400" dirty="0" smtClean="0"/>
                  <a:t>さん</a:t>
                </a:r>
                <a:endParaRPr kumimoji="1" lang="en-US" altLang="ja-JP" dirty="0" smtClean="0"/>
              </a:p>
            </p:txBody>
          </p:sp>
        </p:gr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002" y="987475"/>
              <a:ext cx="479358" cy="479358"/>
            </a:xfrm>
            <a:prstGeom prst="ellipse">
              <a:avLst/>
            </a:prstGeom>
            <a:ln w="19050" cap="rnd">
              <a:solidFill>
                <a:schemeClr val="accent1"/>
              </a:solidFill>
            </a:ln>
            <a:effectLst/>
          </p:spPr>
        </p:pic>
      </p:grpSp>
      <p:grpSp>
        <p:nvGrpSpPr>
          <p:cNvPr id="32" name="グループ化 31"/>
          <p:cNvGrpSpPr/>
          <p:nvPr/>
        </p:nvGrpSpPr>
        <p:grpSpPr>
          <a:xfrm>
            <a:off x="5352741" y="3134725"/>
            <a:ext cx="2144695" cy="1991463"/>
            <a:chOff x="5851503" y="975618"/>
            <a:chExt cx="2144695" cy="1991463"/>
          </a:xfrm>
        </p:grpSpPr>
        <p:grpSp>
          <p:nvGrpSpPr>
            <p:cNvPr id="33" name="グループ化 32"/>
            <p:cNvGrpSpPr/>
            <p:nvPr/>
          </p:nvGrpSpPr>
          <p:grpSpPr>
            <a:xfrm>
              <a:off x="5851503" y="992957"/>
              <a:ext cx="2144695" cy="1974124"/>
              <a:chOff x="5851503" y="992957"/>
              <a:chExt cx="2144695" cy="1974124"/>
            </a:xfrm>
          </p:grpSpPr>
          <p:grpSp>
            <p:nvGrpSpPr>
              <p:cNvPr id="35" name="グループ化 34"/>
              <p:cNvGrpSpPr/>
              <p:nvPr/>
            </p:nvGrpSpPr>
            <p:grpSpPr>
              <a:xfrm>
                <a:off x="5851503" y="1536167"/>
                <a:ext cx="2144695" cy="1430914"/>
                <a:chOff x="4421716" y="1741489"/>
                <a:chExt cx="2144695" cy="1430914"/>
              </a:xfrm>
            </p:grpSpPr>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716" y="1741489"/>
                  <a:ext cx="2144695" cy="1430914"/>
                </a:xfrm>
                <a:prstGeom prst="rect">
                  <a:avLst/>
                </a:prstGeom>
                <a:ln w="28575">
                  <a:solidFill>
                    <a:schemeClr val="bg1"/>
                  </a:solidFill>
                </a:ln>
              </p:spPr>
            </p:pic>
            <p:sp>
              <p:nvSpPr>
                <p:cNvPr id="38" name="テキスト ボックス 37"/>
                <p:cNvSpPr txBox="1"/>
                <p:nvPr/>
              </p:nvSpPr>
              <p:spPr>
                <a:xfrm>
                  <a:off x="6058689" y="2910793"/>
                  <a:ext cx="507722" cy="261610"/>
                </a:xfrm>
                <a:prstGeom prst="rect">
                  <a:avLst/>
                </a:prstGeom>
                <a:solidFill>
                  <a:srgbClr val="0D0D0D">
                    <a:alpha val="80000"/>
                  </a:srgbClr>
                </a:solidFill>
              </p:spPr>
              <p:txBody>
                <a:bodyPr wrap="square" rtlCol="0">
                  <a:spAutoFit/>
                </a:bodyPr>
                <a:lstStyle/>
                <a:p>
                  <a:r>
                    <a:rPr kumimoji="1" lang="en-US" altLang="ja-JP" sz="1100" dirty="0" smtClean="0">
                      <a:solidFill>
                        <a:schemeClr val="bg1"/>
                      </a:solidFill>
                    </a:rPr>
                    <a:t>12:05</a:t>
                  </a:r>
                  <a:endParaRPr kumimoji="1" lang="ja-JP" altLang="en-US" sz="1100" dirty="0">
                    <a:solidFill>
                      <a:schemeClr val="bg1"/>
                    </a:solidFill>
                  </a:endParaRPr>
                </a:p>
              </p:txBody>
            </p:sp>
          </p:grpSp>
          <p:sp>
            <p:nvSpPr>
              <p:cNvPr id="36" name="テキスト ボックス 35"/>
              <p:cNvSpPr txBox="1"/>
              <p:nvPr/>
            </p:nvSpPr>
            <p:spPr>
              <a:xfrm>
                <a:off x="6400143" y="992957"/>
                <a:ext cx="1596055" cy="492443"/>
              </a:xfrm>
              <a:prstGeom prst="rect">
                <a:avLst/>
              </a:prstGeom>
              <a:noFill/>
            </p:spPr>
            <p:txBody>
              <a:bodyPr wrap="square" rtlCol="0">
                <a:spAutoFit/>
              </a:bodyPr>
              <a:lstStyle/>
              <a:p>
                <a:r>
                  <a:rPr kumimoji="1" lang="ja-JP" altLang="en-US" sz="1200" dirty="0" smtClean="0"/>
                  <a:t>プロフェッショナル</a:t>
                </a:r>
                <a:endParaRPr kumimoji="1" lang="en-US" altLang="ja-JP" sz="1200" dirty="0" smtClean="0"/>
              </a:p>
              <a:p>
                <a:r>
                  <a:rPr kumimoji="1" lang="ja-JP" altLang="en-US" sz="1400" dirty="0" smtClean="0"/>
                  <a:t>心療内科：</a:t>
                </a:r>
                <a:r>
                  <a:rPr kumimoji="1" lang="en-US" altLang="ja-JP" sz="1400" dirty="0"/>
                  <a:t>D</a:t>
                </a:r>
                <a:r>
                  <a:rPr kumimoji="1" lang="ja-JP" altLang="en-US" sz="1400" dirty="0" smtClean="0"/>
                  <a:t>さん</a:t>
                </a:r>
                <a:endParaRPr kumimoji="1" lang="en-US" altLang="ja-JP" dirty="0" smtClean="0"/>
              </a:p>
            </p:txBody>
          </p:sp>
        </p:grpSp>
        <p:pic>
          <p:nvPicPr>
            <p:cNvPr id="34" name="図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8002" y="975618"/>
              <a:ext cx="479358" cy="479358"/>
            </a:xfrm>
            <a:prstGeom prst="ellipse">
              <a:avLst/>
            </a:prstGeom>
            <a:ln w="19050" cap="rnd">
              <a:solidFill>
                <a:schemeClr val="accent1"/>
              </a:solidFill>
            </a:ln>
            <a:effectLst/>
          </p:spPr>
        </p:pic>
      </p:grpSp>
      <p:sp>
        <p:nvSpPr>
          <p:cNvPr id="39" name="テキスト ボックス 38"/>
          <p:cNvSpPr txBox="1"/>
          <p:nvPr/>
        </p:nvSpPr>
        <p:spPr>
          <a:xfrm>
            <a:off x="584006" y="987475"/>
            <a:ext cx="2541579" cy="369332"/>
          </a:xfrm>
          <a:prstGeom prst="rect">
            <a:avLst/>
          </a:prstGeom>
          <a:noFill/>
        </p:spPr>
        <p:txBody>
          <a:bodyPr wrap="square" rtlCol="0">
            <a:spAutoFit/>
          </a:bodyPr>
          <a:lstStyle/>
          <a:p>
            <a:r>
              <a:rPr kumimoji="1" lang="ja-JP" altLang="en-US" dirty="0"/>
              <a:t>よ</a:t>
            </a:r>
            <a:r>
              <a:rPr kumimoji="1" lang="ja-JP" altLang="en-US" dirty="0" smtClean="0"/>
              <a:t>く見られている動画</a:t>
            </a:r>
            <a:endParaRPr kumimoji="1" lang="en-US" altLang="ja-JP" dirty="0" smtClean="0"/>
          </a:p>
        </p:txBody>
      </p:sp>
      <p:grpSp>
        <p:nvGrpSpPr>
          <p:cNvPr id="41" name="グループ化 40"/>
          <p:cNvGrpSpPr/>
          <p:nvPr/>
        </p:nvGrpSpPr>
        <p:grpSpPr>
          <a:xfrm>
            <a:off x="584006" y="1536167"/>
            <a:ext cx="2311595" cy="1955963"/>
            <a:chOff x="5851503" y="1536167"/>
            <a:chExt cx="2311595" cy="1955963"/>
          </a:xfrm>
        </p:grpSpPr>
        <p:grpSp>
          <p:nvGrpSpPr>
            <p:cNvPr id="43" name="グループ化 42"/>
            <p:cNvGrpSpPr/>
            <p:nvPr/>
          </p:nvGrpSpPr>
          <p:grpSpPr>
            <a:xfrm>
              <a:off x="5851503" y="1536167"/>
              <a:ext cx="2144695" cy="1430914"/>
              <a:chOff x="4421716" y="1741489"/>
              <a:chExt cx="2144695" cy="1430914"/>
            </a:xfrm>
          </p:grpSpPr>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1716" y="1741489"/>
                <a:ext cx="2144695" cy="1430914"/>
              </a:xfrm>
              <a:prstGeom prst="rect">
                <a:avLst/>
              </a:prstGeom>
              <a:ln w="28575">
                <a:solidFill>
                  <a:schemeClr val="bg1"/>
                </a:solidFill>
              </a:ln>
            </p:spPr>
          </p:pic>
          <p:sp>
            <p:nvSpPr>
              <p:cNvPr id="46" name="テキスト ボックス 45"/>
              <p:cNvSpPr txBox="1"/>
              <p:nvPr/>
            </p:nvSpPr>
            <p:spPr>
              <a:xfrm>
                <a:off x="6058689" y="2910793"/>
                <a:ext cx="507722" cy="261610"/>
              </a:xfrm>
              <a:prstGeom prst="rect">
                <a:avLst/>
              </a:prstGeom>
              <a:solidFill>
                <a:srgbClr val="0D0D0D">
                  <a:alpha val="80000"/>
                </a:srgbClr>
              </a:solidFill>
            </p:spPr>
            <p:txBody>
              <a:bodyPr wrap="square" rtlCol="0">
                <a:spAutoFit/>
              </a:bodyPr>
              <a:lstStyle/>
              <a:p>
                <a:r>
                  <a:rPr kumimoji="1" lang="en-US" altLang="ja-JP" sz="1100" dirty="0" smtClean="0">
                    <a:solidFill>
                      <a:schemeClr val="bg1"/>
                    </a:solidFill>
                  </a:rPr>
                  <a:t>08:22</a:t>
                </a:r>
                <a:endParaRPr kumimoji="1" lang="ja-JP" altLang="en-US" sz="1100" dirty="0">
                  <a:solidFill>
                    <a:schemeClr val="bg1"/>
                  </a:solidFill>
                </a:endParaRPr>
              </a:p>
            </p:txBody>
          </p:sp>
        </p:grpSp>
        <p:sp>
          <p:nvSpPr>
            <p:cNvPr id="44" name="テキスト ボックス 43"/>
            <p:cNvSpPr txBox="1"/>
            <p:nvPr/>
          </p:nvSpPr>
          <p:spPr>
            <a:xfrm>
              <a:off x="5851503" y="2938132"/>
              <a:ext cx="2311595" cy="553998"/>
            </a:xfrm>
            <a:prstGeom prst="rect">
              <a:avLst/>
            </a:prstGeom>
            <a:noFill/>
          </p:spPr>
          <p:txBody>
            <a:bodyPr wrap="square" rtlCol="0">
              <a:spAutoFit/>
            </a:bodyPr>
            <a:lstStyle/>
            <a:p>
              <a:r>
                <a:rPr kumimoji="1" lang="en-US" altLang="ja-JP" dirty="0" smtClean="0"/>
                <a:t>Career Story</a:t>
              </a:r>
            </a:p>
            <a:p>
              <a:r>
                <a:rPr kumimoji="1" lang="en-US" altLang="ja-JP" sz="1200" dirty="0" smtClean="0"/>
                <a:t>10</a:t>
              </a:r>
              <a:r>
                <a:rPr kumimoji="1" lang="ja-JP" altLang="en-US" sz="1200" dirty="0" smtClean="0"/>
                <a:t>月</a:t>
              </a:r>
              <a:r>
                <a:rPr kumimoji="1" lang="en-US" altLang="ja-JP" sz="1200" dirty="0" smtClean="0"/>
                <a:t>21</a:t>
              </a:r>
              <a:r>
                <a:rPr kumimoji="1" lang="ja-JP" altLang="en-US" sz="1200" dirty="0" smtClean="0"/>
                <a:t>日</a:t>
              </a:r>
              <a:endParaRPr kumimoji="1" lang="en-US" altLang="ja-JP" dirty="0" smtClean="0"/>
            </a:p>
          </p:txBody>
        </p:sp>
      </p:grpSp>
      <p:sp>
        <p:nvSpPr>
          <p:cNvPr id="48" name="テキスト ボックス 47"/>
          <p:cNvSpPr txBox="1"/>
          <p:nvPr/>
        </p:nvSpPr>
        <p:spPr>
          <a:xfrm>
            <a:off x="2765428" y="1524251"/>
            <a:ext cx="1766372" cy="461665"/>
          </a:xfrm>
          <a:prstGeom prst="rect">
            <a:avLst/>
          </a:prstGeom>
          <a:noFill/>
        </p:spPr>
        <p:txBody>
          <a:bodyPr wrap="square" rtlCol="0">
            <a:spAutoFit/>
          </a:bodyPr>
          <a:lstStyle/>
          <a:p>
            <a:r>
              <a:rPr kumimoji="1" lang="ja-JP" altLang="en-US" sz="1200" dirty="0" smtClean="0"/>
              <a:t>再生数：</a:t>
            </a:r>
            <a:r>
              <a:rPr kumimoji="1" lang="en-US" altLang="ja-JP" sz="1200" dirty="0" smtClean="0"/>
              <a:t>5,128</a:t>
            </a:r>
          </a:p>
          <a:p>
            <a:r>
              <a:rPr kumimoji="1" lang="ja-JP" altLang="en-US" sz="1200" dirty="0" smtClean="0"/>
              <a:t>いいね：</a:t>
            </a:r>
            <a:r>
              <a:rPr kumimoji="1" lang="en-US" altLang="ja-JP" sz="1200" dirty="0" smtClean="0"/>
              <a:t>224</a:t>
            </a:r>
            <a:endParaRPr kumimoji="1" lang="en-US" altLang="ja-JP" sz="1200" dirty="0"/>
          </a:p>
        </p:txBody>
      </p:sp>
      <p:graphicFrame>
        <p:nvGraphicFramePr>
          <p:cNvPr id="54" name="グラフ 53"/>
          <p:cNvGraphicFramePr/>
          <p:nvPr>
            <p:extLst>
              <p:ext uri="{D42A27DB-BD31-4B8C-83A1-F6EECF244321}">
                <p14:modId xmlns:p14="http://schemas.microsoft.com/office/powerpoint/2010/main" val="996100370"/>
              </p:ext>
            </p:extLst>
          </p:nvPr>
        </p:nvGraphicFramePr>
        <p:xfrm>
          <a:off x="634939" y="3567241"/>
          <a:ext cx="3830019" cy="261774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2234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グループ化 7"/>
          <p:cNvGrpSpPr/>
          <p:nvPr/>
        </p:nvGrpSpPr>
        <p:grpSpPr>
          <a:xfrm>
            <a:off x="3948538" y="248306"/>
            <a:ext cx="2643447" cy="416712"/>
            <a:chOff x="399010" y="306495"/>
            <a:chExt cx="2643447" cy="416712"/>
          </a:xfrm>
        </p:grpSpPr>
        <p:sp>
          <p:nvSpPr>
            <p:cNvPr id="6" name="片側の 2 つの角を丸めた四角形 5"/>
            <p:cNvSpPr/>
            <p:nvPr/>
          </p:nvSpPr>
          <p:spPr>
            <a:xfrm>
              <a:off x="399010" y="306495"/>
              <a:ext cx="2643447" cy="416712"/>
            </a:xfrm>
            <a:prstGeom prst="round2Same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91182" y="360962"/>
              <a:ext cx="1869385" cy="307777"/>
            </a:xfrm>
            <a:prstGeom prst="rect">
              <a:avLst/>
            </a:prstGeom>
            <a:noFill/>
          </p:spPr>
          <p:txBody>
            <a:bodyPr wrap="square" rtlCol="0">
              <a:spAutoFit/>
            </a:bodyPr>
            <a:lstStyle/>
            <a:p>
              <a:r>
                <a:rPr kumimoji="1" lang="ja-JP" altLang="en-US" sz="1400" b="1" dirty="0" smtClean="0">
                  <a:solidFill>
                    <a:schemeClr val="bg1"/>
                  </a:solidFill>
                </a:rPr>
                <a:t>キャリアの質問箱</a:t>
              </a:r>
              <a:endParaRPr kumimoji="1" lang="ja-JP" altLang="en-US" sz="1400" b="1" dirty="0">
                <a:solidFill>
                  <a:schemeClr val="bg1"/>
                </a:solidFill>
              </a:endParaRPr>
            </a:p>
          </p:txBody>
        </p:sp>
      </p:grpSp>
      <p:grpSp>
        <p:nvGrpSpPr>
          <p:cNvPr id="17" name="グループ化 16"/>
          <p:cNvGrpSpPr/>
          <p:nvPr/>
        </p:nvGrpSpPr>
        <p:grpSpPr>
          <a:xfrm>
            <a:off x="3948538" y="838507"/>
            <a:ext cx="2643447" cy="1987819"/>
            <a:chOff x="399010" y="896696"/>
            <a:chExt cx="2643447" cy="1987819"/>
          </a:xfrm>
        </p:grpSpPr>
        <p:sp>
          <p:nvSpPr>
            <p:cNvPr id="13" name="角丸四角形 12"/>
            <p:cNvSpPr/>
            <p:nvPr/>
          </p:nvSpPr>
          <p:spPr>
            <a:xfrm>
              <a:off x="399010" y="896696"/>
              <a:ext cx="2643447" cy="1987819"/>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p:cNvGrpSpPr/>
            <p:nvPr/>
          </p:nvGrpSpPr>
          <p:grpSpPr>
            <a:xfrm>
              <a:off x="591183" y="1032896"/>
              <a:ext cx="1724627" cy="430887"/>
              <a:chOff x="508056" y="908984"/>
              <a:chExt cx="1724627" cy="430887"/>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10" name="テキスト ボックス 9"/>
              <p:cNvSpPr txBox="1"/>
              <p:nvPr/>
            </p:nvSpPr>
            <p:spPr>
              <a:xfrm>
                <a:off x="952523" y="908984"/>
                <a:ext cx="1280160" cy="430887"/>
              </a:xfrm>
              <a:prstGeom prst="rect">
                <a:avLst/>
              </a:prstGeom>
              <a:noFill/>
            </p:spPr>
            <p:txBody>
              <a:bodyPr wrap="square" rtlCol="0">
                <a:spAutoFit/>
              </a:bodyPr>
              <a:lstStyle/>
              <a:p>
                <a:r>
                  <a:rPr kumimoji="1" lang="en-US" altLang="ja-JP" sz="1100" dirty="0"/>
                  <a:t>F</a:t>
                </a:r>
                <a:r>
                  <a:rPr kumimoji="1" lang="ja-JP" altLang="en-US" sz="1100" dirty="0" smtClean="0"/>
                  <a:t>くんのママ</a:t>
                </a:r>
                <a:endParaRPr kumimoji="1" lang="en-US" altLang="ja-JP" sz="1100" dirty="0" smtClean="0"/>
              </a:p>
              <a:p>
                <a:r>
                  <a:rPr kumimoji="1" lang="en-US" altLang="ja-JP" sz="1000" dirty="0" smtClean="0">
                    <a:solidFill>
                      <a:schemeClr val="bg2">
                        <a:lumMod val="50000"/>
                      </a:schemeClr>
                    </a:solidFill>
                  </a:rPr>
                  <a:t>2</a:t>
                </a:r>
                <a:r>
                  <a:rPr kumimoji="1" lang="ja-JP" altLang="en-US" sz="1000" dirty="0" smtClean="0">
                    <a:solidFill>
                      <a:schemeClr val="bg2">
                        <a:lumMod val="50000"/>
                      </a:schemeClr>
                    </a:solidFill>
                  </a:rPr>
                  <a:t>時間前</a:t>
                </a:r>
                <a:endParaRPr kumimoji="1" lang="en-US" altLang="ja-JP" sz="1000" dirty="0" smtClean="0">
                  <a:solidFill>
                    <a:schemeClr val="bg2">
                      <a:lumMod val="50000"/>
                    </a:schemeClr>
                  </a:solidFill>
                </a:endParaRPr>
              </a:p>
            </p:txBody>
          </p:sp>
        </p:grpSp>
        <p:sp>
          <p:nvSpPr>
            <p:cNvPr id="14" name="正方形/長方形 13"/>
            <p:cNvSpPr/>
            <p:nvPr/>
          </p:nvSpPr>
          <p:spPr>
            <a:xfrm>
              <a:off x="500878" y="1532760"/>
              <a:ext cx="2416889" cy="9444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1" name="テキスト ボックス 10"/>
            <p:cNvSpPr txBox="1"/>
            <p:nvPr/>
          </p:nvSpPr>
          <p:spPr>
            <a:xfrm>
              <a:off x="500878" y="1552739"/>
              <a:ext cx="2416889" cy="861774"/>
            </a:xfrm>
            <a:prstGeom prst="rect">
              <a:avLst/>
            </a:prstGeom>
            <a:noFill/>
          </p:spPr>
          <p:txBody>
            <a:bodyPr wrap="square" rtlCol="0">
              <a:spAutoFit/>
            </a:bodyPr>
            <a:lstStyle/>
            <a:p>
              <a:r>
                <a:rPr kumimoji="1" lang="ja-JP" altLang="en-US" sz="1000" dirty="0" smtClean="0"/>
                <a:t>庭師に興味のある子がいます。</a:t>
              </a:r>
              <a:endParaRPr kumimoji="1" lang="en-US" altLang="ja-JP" sz="1000" dirty="0" smtClean="0"/>
            </a:p>
            <a:p>
              <a:r>
                <a:rPr kumimoji="1" lang="ja-JP" altLang="en-US" sz="1000" dirty="0" smtClean="0"/>
                <a:t>庭師ってどんな仕事をするのでしょうか？</a:t>
              </a:r>
              <a:endParaRPr kumimoji="1" lang="en-US" altLang="ja-JP" sz="1000" dirty="0" smtClean="0"/>
            </a:p>
            <a:p>
              <a:r>
                <a:rPr kumimoji="1" lang="ja-JP" altLang="en-US" sz="1000" dirty="0"/>
                <a:t>また</a:t>
              </a:r>
              <a:r>
                <a:rPr kumimoji="1" lang="ja-JP" altLang="en-US" sz="1000" dirty="0" smtClean="0"/>
                <a:t>、庭師になるにはどうすればいいのでしょうか？</a:t>
              </a:r>
              <a:endParaRPr kumimoji="1" lang="en-US" altLang="ja-JP" sz="1000" dirty="0" smtClean="0"/>
            </a:p>
          </p:txBody>
        </p:sp>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568" y="2572631"/>
              <a:ext cx="205046" cy="205046"/>
            </a:xfrm>
            <a:prstGeom prst="rect">
              <a:avLst/>
            </a:prstGeom>
          </p:spPr>
        </p:pic>
        <p:sp>
          <p:nvSpPr>
            <p:cNvPr id="16" name="テキスト ボックス 15"/>
            <p:cNvSpPr txBox="1"/>
            <p:nvPr/>
          </p:nvSpPr>
          <p:spPr>
            <a:xfrm>
              <a:off x="2617851" y="2504407"/>
              <a:ext cx="236184" cy="307777"/>
            </a:xfrm>
            <a:prstGeom prst="rect">
              <a:avLst/>
            </a:prstGeom>
            <a:noFill/>
          </p:spPr>
          <p:txBody>
            <a:bodyPr wrap="square" rtlCol="0">
              <a:spAutoFit/>
            </a:bodyPr>
            <a:lstStyle/>
            <a:p>
              <a:r>
                <a:rPr kumimoji="1" lang="en-US" altLang="ja-JP" sz="1400" dirty="0" smtClean="0"/>
                <a:t>3</a:t>
              </a:r>
              <a:endParaRPr kumimoji="1" lang="en-US" altLang="ja-JP" sz="1100" dirty="0" smtClean="0"/>
            </a:p>
          </p:txBody>
        </p:sp>
      </p:grpSp>
      <p:grpSp>
        <p:nvGrpSpPr>
          <p:cNvPr id="29" name="グループ化 28"/>
          <p:cNvGrpSpPr/>
          <p:nvPr/>
        </p:nvGrpSpPr>
        <p:grpSpPr>
          <a:xfrm>
            <a:off x="3948538" y="3055068"/>
            <a:ext cx="2643447" cy="2863594"/>
            <a:chOff x="399010" y="3113257"/>
            <a:chExt cx="2643447" cy="2863594"/>
          </a:xfrm>
        </p:grpSpPr>
        <p:grpSp>
          <p:nvGrpSpPr>
            <p:cNvPr id="18" name="グループ化 17"/>
            <p:cNvGrpSpPr/>
            <p:nvPr/>
          </p:nvGrpSpPr>
          <p:grpSpPr>
            <a:xfrm>
              <a:off x="399010" y="3113257"/>
              <a:ext cx="2643447" cy="2863594"/>
              <a:chOff x="399010" y="896696"/>
              <a:chExt cx="2643447" cy="2863594"/>
            </a:xfrm>
          </p:grpSpPr>
          <p:sp>
            <p:nvSpPr>
              <p:cNvPr id="19" name="角丸四角形 18"/>
              <p:cNvSpPr/>
              <p:nvPr/>
            </p:nvSpPr>
            <p:spPr>
              <a:xfrm>
                <a:off x="399010" y="896696"/>
                <a:ext cx="2643447" cy="2863594"/>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0" name="グループ化 19"/>
              <p:cNvGrpSpPr/>
              <p:nvPr/>
            </p:nvGrpSpPr>
            <p:grpSpPr>
              <a:xfrm>
                <a:off x="591183" y="1032896"/>
                <a:ext cx="1724627" cy="430887"/>
                <a:chOff x="508056" y="908984"/>
                <a:chExt cx="1724627" cy="430887"/>
              </a:xfrm>
            </p:grpSpPr>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26" name="テキスト ボックス 25"/>
                <p:cNvSpPr txBox="1"/>
                <p:nvPr/>
              </p:nvSpPr>
              <p:spPr>
                <a:xfrm>
                  <a:off x="952523" y="908984"/>
                  <a:ext cx="1280160" cy="430887"/>
                </a:xfrm>
                <a:prstGeom prst="rect">
                  <a:avLst/>
                </a:prstGeom>
                <a:noFill/>
              </p:spPr>
              <p:txBody>
                <a:bodyPr wrap="square" rtlCol="0">
                  <a:spAutoFit/>
                </a:bodyPr>
                <a:lstStyle/>
                <a:p>
                  <a:r>
                    <a:rPr kumimoji="1" lang="en-US" altLang="ja-JP" sz="1100" dirty="0" smtClean="0"/>
                    <a:t>L</a:t>
                  </a:r>
                  <a:r>
                    <a:rPr kumimoji="1" lang="ja-JP" altLang="en-US" sz="1100" dirty="0" smtClean="0"/>
                    <a:t>くんのパパ</a:t>
                  </a:r>
                  <a:endParaRPr kumimoji="1" lang="en-US" altLang="ja-JP" sz="1100" dirty="0" smtClean="0"/>
                </a:p>
                <a:p>
                  <a:r>
                    <a:rPr kumimoji="1" lang="en-US" altLang="ja-JP" sz="1000" dirty="0" smtClean="0">
                      <a:solidFill>
                        <a:schemeClr val="bg2">
                          <a:lumMod val="50000"/>
                        </a:schemeClr>
                      </a:solidFill>
                    </a:rPr>
                    <a:t>4</a:t>
                  </a:r>
                  <a:r>
                    <a:rPr kumimoji="1" lang="ja-JP" altLang="en-US" sz="1000" dirty="0" smtClean="0">
                      <a:solidFill>
                        <a:schemeClr val="bg2">
                          <a:lumMod val="50000"/>
                        </a:schemeClr>
                      </a:solidFill>
                    </a:rPr>
                    <a:t>時間前</a:t>
                  </a:r>
                  <a:endParaRPr kumimoji="1" lang="en-US" altLang="ja-JP" sz="1000" dirty="0" smtClean="0">
                    <a:solidFill>
                      <a:schemeClr val="bg2">
                        <a:lumMod val="50000"/>
                      </a:schemeClr>
                    </a:solidFill>
                  </a:endParaRPr>
                </a:p>
              </p:txBody>
            </p:sp>
          </p:grpSp>
          <p:sp>
            <p:nvSpPr>
              <p:cNvPr id="21" name="正方形/長方形 20"/>
              <p:cNvSpPr/>
              <p:nvPr/>
            </p:nvSpPr>
            <p:spPr>
              <a:xfrm>
                <a:off x="500878" y="1532760"/>
                <a:ext cx="2416889" cy="180508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22" name="テキスト ボックス 21"/>
              <p:cNvSpPr txBox="1"/>
              <p:nvPr/>
            </p:nvSpPr>
            <p:spPr>
              <a:xfrm>
                <a:off x="500879" y="1552739"/>
                <a:ext cx="2416888" cy="1785104"/>
              </a:xfrm>
              <a:prstGeom prst="rect">
                <a:avLst/>
              </a:prstGeom>
              <a:noFill/>
            </p:spPr>
            <p:txBody>
              <a:bodyPr wrap="square" rtlCol="0">
                <a:spAutoFit/>
              </a:bodyPr>
              <a:lstStyle/>
              <a:p>
                <a:r>
                  <a:rPr kumimoji="1" lang="ja-JP" altLang="en-US" sz="1000" dirty="0" smtClean="0"/>
                  <a:t>うちの子が〇〇専門学校の□□コースの内容について具体的に知りたいそうです。</a:t>
                </a:r>
                <a:endParaRPr kumimoji="1" lang="en-US" altLang="ja-JP" sz="1000" dirty="0" smtClean="0"/>
              </a:p>
              <a:p>
                <a:r>
                  <a:rPr kumimoji="1" lang="ja-JP" altLang="en-US" sz="1000" dirty="0" smtClean="0"/>
                  <a:t>□□コースに通ったことのあるお子さんをお持ちの方にお聞きしたいのですが、このコースはどういった内容でしたか？</a:t>
                </a:r>
                <a:endParaRPr kumimoji="1" lang="en-US" altLang="ja-JP" sz="1000" dirty="0" smtClean="0"/>
              </a:p>
              <a:p>
                <a:r>
                  <a:rPr kumimoji="1" lang="ja-JP" altLang="en-US" sz="1000" dirty="0" smtClean="0"/>
                  <a:t>また、どういった子におすすめのコースなのでしょうか？</a:t>
                </a:r>
                <a:endParaRPr kumimoji="1" lang="en-US" altLang="ja-JP" sz="1000" dirty="0" smtClean="0"/>
              </a:p>
              <a:p>
                <a:r>
                  <a:rPr kumimoji="1" lang="ja-JP" altLang="en-US" sz="1000" dirty="0"/>
                  <a:t>就職</a:t>
                </a:r>
                <a:r>
                  <a:rPr kumimoji="1" lang="ja-JP" altLang="en-US" sz="1000" dirty="0" smtClean="0"/>
                  <a:t>支援が充実しているかどうかも気になります。</a:t>
                </a:r>
                <a:endParaRPr kumimoji="1" lang="en-US" altLang="ja-JP" sz="1000" dirty="0" smtClean="0"/>
              </a:p>
            </p:txBody>
          </p:sp>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568" y="3403903"/>
                <a:ext cx="205046" cy="205046"/>
              </a:xfrm>
              <a:prstGeom prst="rect">
                <a:avLst/>
              </a:prstGeom>
            </p:spPr>
          </p:pic>
          <p:sp>
            <p:nvSpPr>
              <p:cNvPr id="24" name="テキスト ボックス 23"/>
              <p:cNvSpPr txBox="1"/>
              <p:nvPr/>
            </p:nvSpPr>
            <p:spPr>
              <a:xfrm>
                <a:off x="2617851" y="3335679"/>
                <a:ext cx="236184" cy="307777"/>
              </a:xfrm>
              <a:prstGeom prst="rect">
                <a:avLst/>
              </a:prstGeom>
              <a:noFill/>
            </p:spPr>
            <p:txBody>
              <a:bodyPr wrap="square" rtlCol="0">
                <a:spAutoFit/>
              </a:bodyPr>
              <a:lstStyle/>
              <a:p>
                <a:r>
                  <a:rPr kumimoji="1" lang="en-US" altLang="ja-JP" sz="1400" dirty="0" smtClean="0"/>
                  <a:t>4</a:t>
                </a:r>
                <a:endParaRPr kumimoji="1" lang="en-US" altLang="ja-JP" sz="1100" dirty="0" smtClean="0"/>
              </a:p>
            </p:txBody>
          </p:sp>
        </p:grpSp>
        <p:pic>
          <p:nvPicPr>
            <p:cNvPr id="27" name="図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442" y="5595631"/>
              <a:ext cx="239553" cy="239553"/>
            </a:xfrm>
            <a:prstGeom prst="rect">
              <a:avLst/>
            </a:prstGeom>
          </p:spPr>
        </p:pic>
        <p:sp>
          <p:nvSpPr>
            <p:cNvPr id="28" name="テキスト ボックス 27"/>
            <p:cNvSpPr txBox="1"/>
            <p:nvPr/>
          </p:nvSpPr>
          <p:spPr>
            <a:xfrm>
              <a:off x="743617" y="5594003"/>
              <a:ext cx="504964" cy="307777"/>
            </a:xfrm>
            <a:prstGeom prst="rect">
              <a:avLst/>
            </a:prstGeom>
            <a:noFill/>
          </p:spPr>
          <p:txBody>
            <a:bodyPr wrap="square" rtlCol="0">
              <a:spAutoFit/>
            </a:bodyPr>
            <a:lstStyle/>
            <a:p>
              <a:r>
                <a:rPr kumimoji="1" lang="en-US" altLang="ja-JP" sz="1400" dirty="0" smtClean="0"/>
                <a:t>500</a:t>
              </a:r>
              <a:endParaRPr kumimoji="1" lang="en-US" altLang="ja-JP" sz="1100" dirty="0" smtClean="0"/>
            </a:p>
          </p:txBody>
        </p:sp>
      </p:grpSp>
      <p:grpSp>
        <p:nvGrpSpPr>
          <p:cNvPr id="30" name="グループ化 29"/>
          <p:cNvGrpSpPr/>
          <p:nvPr/>
        </p:nvGrpSpPr>
        <p:grpSpPr>
          <a:xfrm>
            <a:off x="360222" y="248306"/>
            <a:ext cx="3197630" cy="416712"/>
            <a:chOff x="399011" y="306495"/>
            <a:chExt cx="3197630" cy="416712"/>
          </a:xfrm>
        </p:grpSpPr>
        <p:sp>
          <p:nvSpPr>
            <p:cNvPr id="31" name="片側の 2 つの角を丸めた四角形 30"/>
            <p:cNvSpPr/>
            <p:nvPr/>
          </p:nvSpPr>
          <p:spPr>
            <a:xfrm>
              <a:off x="399011" y="306495"/>
              <a:ext cx="3197630" cy="416712"/>
            </a:xfrm>
            <a:prstGeom prst="round2Same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591181" y="360962"/>
              <a:ext cx="2922331" cy="307777"/>
            </a:xfrm>
            <a:prstGeom prst="rect">
              <a:avLst/>
            </a:prstGeom>
            <a:noFill/>
          </p:spPr>
          <p:txBody>
            <a:bodyPr wrap="square" rtlCol="0">
              <a:spAutoFit/>
            </a:bodyPr>
            <a:lstStyle/>
            <a:p>
              <a:r>
                <a:rPr kumimoji="1" lang="ja-JP" altLang="en-US" sz="1400" b="1" dirty="0" smtClean="0">
                  <a:solidFill>
                    <a:schemeClr val="bg1"/>
                  </a:solidFill>
                </a:rPr>
                <a:t>あなたが働く業界に関する質問</a:t>
              </a:r>
              <a:endParaRPr kumimoji="1" lang="ja-JP" altLang="en-US" sz="1400" b="1" dirty="0">
                <a:solidFill>
                  <a:schemeClr val="bg1"/>
                </a:solidFill>
              </a:endParaRPr>
            </a:p>
          </p:txBody>
        </p:sp>
      </p:grpSp>
      <p:grpSp>
        <p:nvGrpSpPr>
          <p:cNvPr id="33" name="グループ化 32"/>
          <p:cNvGrpSpPr/>
          <p:nvPr/>
        </p:nvGrpSpPr>
        <p:grpSpPr>
          <a:xfrm>
            <a:off x="360222" y="838151"/>
            <a:ext cx="3197630" cy="1987819"/>
            <a:chOff x="399010" y="896696"/>
            <a:chExt cx="3197630" cy="1987819"/>
          </a:xfrm>
        </p:grpSpPr>
        <p:sp>
          <p:nvSpPr>
            <p:cNvPr id="34" name="角丸四角形 33"/>
            <p:cNvSpPr/>
            <p:nvPr/>
          </p:nvSpPr>
          <p:spPr>
            <a:xfrm>
              <a:off x="399010" y="896696"/>
              <a:ext cx="3197630" cy="1987819"/>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5" name="グループ化 34"/>
            <p:cNvGrpSpPr/>
            <p:nvPr/>
          </p:nvGrpSpPr>
          <p:grpSpPr>
            <a:xfrm>
              <a:off x="591183" y="1032896"/>
              <a:ext cx="1724627" cy="415498"/>
              <a:chOff x="508056" y="908984"/>
              <a:chExt cx="1724627" cy="415498"/>
            </a:xfrm>
          </p:grpSpPr>
          <p:pic>
            <p:nvPicPr>
              <p:cNvPr id="40" name="図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41" name="テキスト ボックス 40"/>
              <p:cNvSpPr txBox="1"/>
              <p:nvPr/>
            </p:nvSpPr>
            <p:spPr>
              <a:xfrm>
                <a:off x="952523" y="908984"/>
                <a:ext cx="1280160" cy="415498"/>
              </a:xfrm>
              <a:prstGeom prst="rect">
                <a:avLst/>
              </a:prstGeom>
              <a:noFill/>
            </p:spPr>
            <p:txBody>
              <a:bodyPr wrap="square" rtlCol="0">
                <a:spAutoFit/>
              </a:bodyPr>
              <a:lstStyle/>
              <a:p>
                <a:r>
                  <a:rPr kumimoji="1" lang="ja-JP" altLang="en-US" sz="1100" dirty="0" smtClean="0"/>
                  <a:t>大学生</a:t>
                </a:r>
                <a:r>
                  <a:rPr kumimoji="1" lang="en-US" altLang="ja-JP" sz="1100" dirty="0" smtClean="0"/>
                  <a:t>R</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2</a:t>
                </a:r>
                <a:r>
                  <a:rPr kumimoji="1" lang="en-US" altLang="ja-JP" sz="1000" dirty="0" smtClean="0">
                    <a:solidFill>
                      <a:schemeClr val="bg2">
                        <a:lumMod val="50000"/>
                      </a:schemeClr>
                    </a:solidFill>
                  </a:rPr>
                  <a:t>7</a:t>
                </a:r>
                <a:r>
                  <a:rPr kumimoji="1" lang="ja-JP" altLang="en-US" sz="1000" dirty="0" smtClean="0">
                    <a:solidFill>
                      <a:schemeClr val="bg2">
                        <a:lumMod val="50000"/>
                      </a:schemeClr>
                    </a:solidFill>
                  </a:rPr>
                  <a:t>分</a:t>
                </a:r>
                <a:r>
                  <a:rPr kumimoji="1" lang="ja-JP" altLang="en-US" sz="1000" dirty="0" smtClean="0">
                    <a:solidFill>
                      <a:schemeClr val="bg2">
                        <a:lumMod val="50000"/>
                      </a:schemeClr>
                    </a:solidFill>
                  </a:rPr>
                  <a:t>前</a:t>
                </a:r>
                <a:endParaRPr kumimoji="1" lang="en-US" altLang="ja-JP" sz="1000" dirty="0" smtClean="0">
                  <a:solidFill>
                    <a:schemeClr val="bg2">
                      <a:lumMod val="50000"/>
                    </a:schemeClr>
                  </a:solidFill>
                </a:endParaRPr>
              </a:p>
            </p:txBody>
          </p:sp>
        </p:grpSp>
        <p:sp>
          <p:nvSpPr>
            <p:cNvPr id="36" name="正方形/長方形 35"/>
            <p:cNvSpPr/>
            <p:nvPr/>
          </p:nvSpPr>
          <p:spPr>
            <a:xfrm>
              <a:off x="500878" y="1532760"/>
              <a:ext cx="2901796" cy="94443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37" name="テキスト ボックス 36"/>
            <p:cNvSpPr txBox="1"/>
            <p:nvPr/>
          </p:nvSpPr>
          <p:spPr>
            <a:xfrm>
              <a:off x="500878" y="1553095"/>
              <a:ext cx="2901796" cy="861774"/>
            </a:xfrm>
            <a:prstGeom prst="rect">
              <a:avLst/>
            </a:prstGeom>
            <a:noFill/>
          </p:spPr>
          <p:txBody>
            <a:bodyPr wrap="square" rtlCol="0">
              <a:spAutoFit/>
            </a:bodyPr>
            <a:lstStyle/>
            <a:p>
              <a:r>
                <a:rPr kumimoji="1" lang="en-US" altLang="ja-JP" sz="1000" dirty="0" smtClean="0"/>
                <a:t>Python</a:t>
              </a:r>
              <a:r>
                <a:rPr kumimoji="1" lang="ja-JP" altLang="en-US" sz="1000" dirty="0" smtClean="0"/>
                <a:t>エンジニアは基本高収入みたいな印象があるのですが、実際の所どうなのでしょうか？</a:t>
              </a:r>
              <a:endParaRPr kumimoji="1" lang="en-US" altLang="ja-JP" sz="1000" dirty="0"/>
            </a:p>
            <a:p>
              <a:r>
                <a:rPr kumimoji="1" lang="en-US" altLang="ja-JP" sz="1000" dirty="0" smtClean="0"/>
                <a:t>IT</a:t>
              </a:r>
              <a:r>
                <a:rPr kumimoji="1" lang="ja-JP" altLang="en-US" sz="1000" dirty="0" smtClean="0"/>
                <a:t>業界の就職を考えているので実情が気になります。</a:t>
              </a:r>
              <a:endParaRPr kumimoji="1" lang="en-US" altLang="ja-JP" sz="1000" dirty="0" smtClean="0"/>
            </a:p>
            <a:p>
              <a:r>
                <a:rPr kumimoji="1" lang="ja-JP" altLang="en-US" sz="1000" dirty="0" smtClean="0"/>
                <a:t>大体の金額で大丈夫です。</a:t>
              </a:r>
              <a:endParaRPr kumimoji="1" lang="en-US" altLang="ja-JP" sz="1000" dirty="0" smtClean="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9207" y="2572631"/>
              <a:ext cx="205046" cy="205046"/>
            </a:xfrm>
            <a:prstGeom prst="rect">
              <a:avLst/>
            </a:prstGeom>
          </p:spPr>
        </p:pic>
        <p:sp>
          <p:nvSpPr>
            <p:cNvPr id="39" name="テキスト ボックス 38"/>
            <p:cNvSpPr txBox="1"/>
            <p:nvPr/>
          </p:nvSpPr>
          <p:spPr>
            <a:xfrm>
              <a:off x="3166490" y="2504407"/>
              <a:ext cx="236184" cy="307777"/>
            </a:xfrm>
            <a:prstGeom prst="rect">
              <a:avLst/>
            </a:prstGeom>
            <a:noFill/>
          </p:spPr>
          <p:txBody>
            <a:bodyPr wrap="square" rtlCol="0">
              <a:spAutoFit/>
            </a:bodyPr>
            <a:lstStyle/>
            <a:p>
              <a:r>
                <a:rPr kumimoji="1" lang="en-US" altLang="ja-JP" sz="1400" dirty="0" smtClean="0"/>
                <a:t>0</a:t>
              </a:r>
              <a:endParaRPr kumimoji="1" lang="en-US" altLang="ja-JP" sz="1100" dirty="0" smtClean="0"/>
            </a:p>
          </p:txBody>
        </p:sp>
      </p:grpSp>
      <p:grpSp>
        <p:nvGrpSpPr>
          <p:cNvPr id="42" name="グループ化 41"/>
          <p:cNvGrpSpPr/>
          <p:nvPr/>
        </p:nvGrpSpPr>
        <p:grpSpPr>
          <a:xfrm>
            <a:off x="394534" y="3054713"/>
            <a:ext cx="3197630" cy="1725106"/>
            <a:chOff x="399010" y="896697"/>
            <a:chExt cx="3197630" cy="1725106"/>
          </a:xfrm>
        </p:grpSpPr>
        <p:sp>
          <p:nvSpPr>
            <p:cNvPr id="43" name="角丸四角形 42"/>
            <p:cNvSpPr/>
            <p:nvPr/>
          </p:nvSpPr>
          <p:spPr>
            <a:xfrm>
              <a:off x="399010" y="896697"/>
              <a:ext cx="3197630" cy="1725106"/>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4" name="グループ化 43"/>
            <p:cNvGrpSpPr/>
            <p:nvPr/>
          </p:nvGrpSpPr>
          <p:grpSpPr>
            <a:xfrm>
              <a:off x="591183" y="1032896"/>
              <a:ext cx="1724627" cy="415498"/>
              <a:chOff x="508056" y="908984"/>
              <a:chExt cx="1724627" cy="415498"/>
            </a:xfrm>
          </p:grpSpPr>
          <p:pic>
            <p:nvPicPr>
              <p:cNvPr id="49" name="図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50" name="テキスト ボックス 49"/>
              <p:cNvSpPr txBox="1"/>
              <p:nvPr/>
            </p:nvSpPr>
            <p:spPr>
              <a:xfrm>
                <a:off x="952523" y="908984"/>
                <a:ext cx="1280160" cy="415498"/>
              </a:xfrm>
              <a:prstGeom prst="rect">
                <a:avLst/>
              </a:prstGeom>
              <a:noFill/>
            </p:spPr>
            <p:txBody>
              <a:bodyPr wrap="square" rtlCol="0">
                <a:spAutoFit/>
              </a:bodyPr>
              <a:lstStyle/>
              <a:p>
                <a:r>
                  <a:rPr kumimoji="1" lang="ja-JP" altLang="en-US" sz="1100" dirty="0" smtClean="0"/>
                  <a:t>大学生</a:t>
                </a:r>
                <a:r>
                  <a:rPr kumimoji="1" lang="en-US" altLang="ja-JP" sz="1100" dirty="0" smtClean="0"/>
                  <a:t>Y</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a:t>
                </a:r>
                <a:r>
                  <a:rPr kumimoji="1" lang="ja-JP" altLang="en-US" sz="1000" dirty="0" smtClean="0">
                    <a:solidFill>
                      <a:schemeClr val="bg2">
                        <a:lumMod val="50000"/>
                      </a:schemeClr>
                    </a:solidFill>
                  </a:rPr>
                  <a:t>時間</a:t>
                </a:r>
                <a:r>
                  <a:rPr kumimoji="1" lang="ja-JP" altLang="en-US" sz="1000" dirty="0" smtClean="0">
                    <a:solidFill>
                      <a:schemeClr val="bg2">
                        <a:lumMod val="50000"/>
                      </a:schemeClr>
                    </a:solidFill>
                  </a:rPr>
                  <a:t>前</a:t>
                </a:r>
                <a:endParaRPr kumimoji="1" lang="en-US" altLang="ja-JP" sz="1000" dirty="0" smtClean="0">
                  <a:solidFill>
                    <a:schemeClr val="bg2">
                      <a:lumMod val="50000"/>
                    </a:schemeClr>
                  </a:solidFill>
                </a:endParaRPr>
              </a:p>
            </p:txBody>
          </p:sp>
        </p:grpSp>
        <p:sp>
          <p:nvSpPr>
            <p:cNvPr id="45" name="正方形/長方形 44"/>
            <p:cNvSpPr/>
            <p:nvPr/>
          </p:nvSpPr>
          <p:spPr>
            <a:xfrm>
              <a:off x="500878" y="1532760"/>
              <a:ext cx="2901796" cy="69003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46" name="テキスト ボックス 45"/>
            <p:cNvSpPr txBox="1"/>
            <p:nvPr/>
          </p:nvSpPr>
          <p:spPr>
            <a:xfrm>
              <a:off x="500878" y="1553095"/>
              <a:ext cx="2901796" cy="553998"/>
            </a:xfrm>
            <a:prstGeom prst="rect">
              <a:avLst/>
            </a:prstGeom>
            <a:noFill/>
          </p:spPr>
          <p:txBody>
            <a:bodyPr wrap="square" rtlCol="0">
              <a:spAutoFit/>
            </a:bodyPr>
            <a:lstStyle/>
            <a:p>
              <a:r>
                <a:rPr kumimoji="1" lang="ja-JP" altLang="en-US" sz="1000" dirty="0" smtClean="0"/>
                <a:t>高知県の</a:t>
              </a:r>
              <a:r>
                <a:rPr kumimoji="1" lang="en-US" altLang="ja-JP" sz="1000" dirty="0" smtClean="0"/>
                <a:t>IT</a:t>
              </a:r>
              <a:r>
                <a:rPr kumimoji="1" lang="ja-JP" altLang="en-US" sz="1000" dirty="0" smtClean="0"/>
                <a:t>企業ってどんなものがありますか？</a:t>
              </a:r>
              <a:endParaRPr kumimoji="1" lang="en-US" altLang="ja-JP" sz="1000" dirty="0" smtClean="0"/>
            </a:p>
            <a:p>
              <a:r>
                <a:rPr kumimoji="1" lang="ja-JP" altLang="en-US" sz="1000" dirty="0"/>
                <a:t>また</a:t>
              </a:r>
              <a:r>
                <a:rPr kumimoji="1" lang="ja-JP" altLang="en-US" sz="1000" dirty="0" smtClean="0"/>
                <a:t>、</a:t>
              </a:r>
              <a:r>
                <a:rPr kumimoji="1" lang="en-US" altLang="ja-JP" sz="1000" dirty="0" smtClean="0"/>
                <a:t>IT</a:t>
              </a:r>
              <a:r>
                <a:rPr kumimoji="1" lang="ja-JP" altLang="en-US" sz="1000" dirty="0" smtClean="0"/>
                <a:t>企業の情報はどこを見たら参考になりますか？</a:t>
              </a:r>
              <a:endParaRPr kumimoji="1" lang="en-US" altLang="ja-JP" sz="1000" dirty="0" smtClean="0"/>
            </a:p>
          </p:txBody>
        </p:sp>
        <p:pic>
          <p:nvPicPr>
            <p:cNvPr id="47" name="図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40" y="2290341"/>
              <a:ext cx="205046" cy="205046"/>
            </a:xfrm>
            <a:prstGeom prst="rect">
              <a:avLst/>
            </a:prstGeom>
          </p:spPr>
        </p:pic>
        <p:sp>
          <p:nvSpPr>
            <p:cNvPr id="48" name="テキスト ボックス 47"/>
            <p:cNvSpPr txBox="1"/>
            <p:nvPr/>
          </p:nvSpPr>
          <p:spPr>
            <a:xfrm>
              <a:off x="3163723" y="2222117"/>
              <a:ext cx="236184" cy="307777"/>
            </a:xfrm>
            <a:prstGeom prst="rect">
              <a:avLst/>
            </a:prstGeom>
            <a:noFill/>
          </p:spPr>
          <p:txBody>
            <a:bodyPr wrap="square" rtlCol="0">
              <a:spAutoFit/>
            </a:bodyPr>
            <a:lstStyle/>
            <a:p>
              <a:r>
                <a:rPr kumimoji="1" lang="en-US" altLang="ja-JP" sz="1400" dirty="0"/>
                <a:t>1</a:t>
              </a:r>
              <a:endParaRPr kumimoji="1" lang="en-US" altLang="ja-JP" sz="1100" dirty="0" smtClean="0"/>
            </a:p>
          </p:txBody>
        </p:sp>
      </p:grpSp>
      <p:pic>
        <p:nvPicPr>
          <p:cNvPr id="51" name="図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213" y="2477870"/>
            <a:ext cx="239553" cy="239553"/>
          </a:xfrm>
          <a:prstGeom prst="rect">
            <a:avLst/>
          </a:prstGeom>
        </p:spPr>
      </p:pic>
      <p:sp>
        <p:nvSpPr>
          <p:cNvPr id="52" name="テキスト ボックス 51"/>
          <p:cNvSpPr txBox="1"/>
          <p:nvPr/>
        </p:nvSpPr>
        <p:spPr>
          <a:xfrm>
            <a:off x="714388" y="2476242"/>
            <a:ext cx="504964" cy="307777"/>
          </a:xfrm>
          <a:prstGeom prst="rect">
            <a:avLst/>
          </a:prstGeom>
          <a:noFill/>
        </p:spPr>
        <p:txBody>
          <a:bodyPr wrap="square" rtlCol="0">
            <a:spAutoFit/>
          </a:bodyPr>
          <a:lstStyle/>
          <a:p>
            <a:r>
              <a:rPr kumimoji="1" lang="en-US" altLang="ja-JP" sz="1400" dirty="0"/>
              <a:t>6</a:t>
            </a:r>
            <a:r>
              <a:rPr kumimoji="1" lang="en-US" altLang="ja-JP" sz="1400" dirty="0" smtClean="0"/>
              <a:t>00</a:t>
            </a:r>
            <a:endParaRPr kumimoji="1" lang="en-US" altLang="ja-JP" sz="1100" dirty="0" smtClean="0"/>
          </a:p>
        </p:txBody>
      </p:sp>
      <p:grpSp>
        <p:nvGrpSpPr>
          <p:cNvPr id="53" name="グループ化 52"/>
          <p:cNvGrpSpPr/>
          <p:nvPr/>
        </p:nvGrpSpPr>
        <p:grpSpPr>
          <a:xfrm>
            <a:off x="386190" y="4981038"/>
            <a:ext cx="3197630" cy="1725106"/>
            <a:chOff x="399010" y="896697"/>
            <a:chExt cx="3197630" cy="1725106"/>
          </a:xfrm>
        </p:grpSpPr>
        <p:sp>
          <p:nvSpPr>
            <p:cNvPr id="54" name="角丸四角形 53"/>
            <p:cNvSpPr/>
            <p:nvPr/>
          </p:nvSpPr>
          <p:spPr>
            <a:xfrm>
              <a:off x="399010" y="896697"/>
              <a:ext cx="3197630" cy="1725106"/>
            </a:xfrm>
            <a:prstGeom prst="roundRect">
              <a:avLst>
                <a:gd name="adj" fmla="val 3933"/>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5" name="グループ化 54"/>
            <p:cNvGrpSpPr/>
            <p:nvPr/>
          </p:nvGrpSpPr>
          <p:grpSpPr>
            <a:xfrm>
              <a:off x="591183" y="1032896"/>
              <a:ext cx="1724627" cy="415498"/>
              <a:chOff x="508056" y="908984"/>
              <a:chExt cx="1724627" cy="415498"/>
            </a:xfrm>
          </p:grpSpPr>
          <p:pic>
            <p:nvPicPr>
              <p:cNvPr id="60" name="図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56" y="918821"/>
                <a:ext cx="394589" cy="394589"/>
              </a:xfrm>
              <a:prstGeom prst="ellipse">
                <a:avLst/>
              </a:prstGeom>
              <a:ln w="19050" cap="rnd">
                <a:solidFill>
                  <a:schemeClr val="accent1"/>
                </a:solidFill>
              </a:ln>
              <a:effectLst/>
            </p:spPr>
          </p:pic>
          <p:sp>
            <p:nvSpPr>
              <p:cNvPr id="61" name="テキスト ボックス 60"/>
              <p:cNvSpPr txBox="1"/>
              <p:nvPr/>
            </p:nvSpPr>
            <p:spPr>
              <a:xfrm>
                <a:off x="952523" y="908984"/>
                <a:ext cx="1280160" cy="415498"/>
              </a:xfrm>
              <a:prstGeom prst="rect">
                <a:avLst/>
              </a:prstGeom>
              <a:noFill/>
            </p:spPr>
            <p:txBody>
              <a:bodyPr wrap="square" rtlCol="0">
                <a:spAutoFit/>
              </a:bodyPr>
              <a:lstStyle/>
              <a:p>
                <a:r>
                  <a:rPr kumimoji="1" lang="ja-JP" altLang="en-US" sz="1100" dirty="0" smtClean="0"/>
                  <a:t>大学生</a:t>
                </a:r>
                <a:r>
                  <a:rPr kumimoji="1" lang="en-US" altLang="ja-JP" sz="1100" dirty="0" smtClean="0"/>
                  <a:t>Y</a:t>
                </a:r>
                <a:r>
                  <a:rPr kumimoji="1" lang="ja-JP" altLang="en-US" sz="1100" dirty="0" smtClean="0"/>
                  <a:t>さん</a:t>
                </a:r>
                <a:endParaRPr kumimoji="1" lang="en-US" altLang="ja-JP" sz="1100" dirty="0" smtClean="0"/>
              </a:p>
              <a:p>
                <a:r>
                  <a:rPr kumimoji="1" lang="en-US" altLang="ja-JP" sz="1000" dirty="0" smtClean="0">
                    <a:solidFill>
                      <a:schemeClr val="bg2">
                        <a:lumMod val="50000"/>
                      </a:schemeClr>
                    </a:solidFill>
                  </a:rPr>
                  <a:t>1</a:t>
                </a:r>
                <a:r>
                  <a:rPr kumimoji="1" lang="ja-JP" altLang="en-US" sz="1000" dirty="0" smtClean="0">
                    <a:solidFill>
                      <a:schemeClr val="bg2">
                        <a:lumMod val="50000"/>
                      </a:schemeClr>
                    </a:solidFill>
                  </a:rPr>
                  <a:t>時間</a:t>
                </a:r>
                <a:r>
                  <a:rPr kumimoji="1" lang="ja-JP" altLang="en-US" sz="1000" dirty="0" smtClean="0">
                    <a:solidFill>
                      <a:schemeClr val="bg2">
                        <a:lumMod val="50000"/>
                      </a:schemeClr>
                    </a:solidFill>
                  </a:rPr>
                  <a:t>前</a:t>
                </a:r>
                <a:endParaRPr kumimoji="1" lang="en-US" altLang="ja-JP" sz="1000" dirty="0" smtClean="0">
                  <a:solidFill>
                    <a:schemeClr val="bg2">
                      <a:lumMod val="50000"/>
                    </a:schemeClr>
                  </a:solidFill>
                </a:endParaRPr>
              </a:p>
            </p:txBody>
          </p:sp>
        </p:grpSp>
        <p:sp>
          <p:nvSpPr>
            <p:cNvPr id="56" name="正方形/長方形 55"/>
            <p:cNvSpPr/>
            <p:nvPr/>
          </p:nvSpPr>
          <p:spPr>
            <a:xfrm>
              <a:off x="500878" y="1532759"/>
              <a:ext cx="2901796" cy="7575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57" name="テキスト ボックス 56"/>
            <p:cNvSpPr txBox="1"/>
            <p:nvPr/>
          </p:nvSpPr>
          <p:spPr>
            <a:xfrm>
              <a:off x="500877" y="1553095"/>
              <a:ext cx="2899029" cy="707886"/>
            </a:xfrm>
            <a:prstGeom prst="rect">
              <a:avLst/>
            </a:prstGeom>
            <a:noFill/>
          </p:spPr>
          <p:txBody>
            <a:bodyPr wrap="square" rtlCol="0">
              <a:spAutoFit/>
            </a:bodyPr>
            <a:lstStyle/>
            <a:p>
              <a:r>
                <a:rPr kumimoji="1" lang="en-US" altLang="ja-JP" sz="1000" dirty="0" smtClean="0"/>
                <a:t>IT</a:t>
              </a:r>
              <a:r>
                <a:rPr kumimoji="1" lang="ja-JP" altLang="en-US" sz="1000" dirty="0" smtClean="0"/>
                <a:t>エンジニアってどんな感じの人が向いている仕事なのでしょうか？</a:t>
              </a:r>
              <a:endParaRPr kumimoji="1" lang="en-US" altLang="ja-JP" sz="1000" dirty="0" smtClean="0"/>
            </a:p>
            <a:p>
              <a:r>
                <a:rPr kumimoji="1" lang="ja-JP" altLang="en-US" sz="1000" dirty="0"/>
                <a:t>あと</a:t>
              </a:r>
              <a:r>
                <a:rPr kumimoji="1" lang="ja-JP" altLang="en-US" sz="1000" dirty="0" smtClean="0"/>
                <a:t>、</a:t>
              </a:r>
              <a:r>
                <a:rPr kumimoji="1" lang="en-US" altLang="ja-JP" sz="1000" dirty="0" smtClean="0"/>
                <a:t>IT</a:t>
              </a:r>
              <a:r>
                <a:rPr kumimoji="1" lang="ja-JP" altLang="en-US" sz="1000" dirty="0" smtClean="0"/>
                <a:t>エンジニアが行う業務ってどんなのがありますか？</a:t>
              </a:r>
              <a:endParaRPr kumimoji="1" lang="en-US" altLang="ja-JP" sz="1000" dirty="0" smtClean="0"/>
            </a:p>
          </p:txBody>
        </p:sp>
        <p:pic>
          <p:nvPicPr>
            <p:cNvPr id="58" name="図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40" y="2340219"/>
              <a:ext cx="205046" cy="205046"/>
            </a:xfrm>
            <a:prstGeom prst="rect">
              <a:avLst/>
            </a:prstGeom>
          </p:spPr>
        </p:pic>
        <p:sp>
          <p:nvSpPr>
            <p:cNvPr id="59" name="テキスト ボックス 58"/>
            <p:cNvSpPr txBox="1"/>
            <p:nvPr/>
          </p:nvSpPr>
          <p:spPr>
            <a:xfrm>
              <a:off x="3163723" y="2271995"/>
              <a:ext cx="236184" cy="307777"/>
            </a:xfrm>
            <a:prstGeom prst="rect">
              <a:avLst/>
            </a:prstGeom>
            <a:noFill/>
          </p:spPr>
          <p:txBody>
            <a:bodyPr wrap="square" rtlCol="0">
              <a:spAutoFit/>
            </a:bodyPr>
            <a:lstStyle/>
            <a:p>
              <a:r>
                <a:rPr kumimoji="1" lang="en-US" altLang="ja-JP" sz="1400" dirty="0"/>
                <a:t>1</a:t>
              </a:r>
              <a:endParaRPr kumimoji="1" lang="en-US" altLang="ja-JP" sz="1100" dirty="0" smtClean="0"/>
            </a:p>
          </p:txBody>
        </p:sp>
      </p:grpSp>
    </p:spTree>
    <p:extLst>
      <p:ext uri="{BB962C8B-B14F-4D97-AF65-F5344CB8AC3E}">
        <p14:creationId xmlns:p14="http://schemas.microsoft.com/office/powerpoint/2010/main" val="2476053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8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40024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521</Words>
  <Application>Microsoft Office PowerPoint</Application>
  <PresentationFormat>画面に合わせる (4:3)</PresentationFormat>
  <Paragraphs>91</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翼 西山</dc:creator>
  <cp:lastModifiedBy>翼 西山</cp:lastModifiedBy>
  <cp:revision>34</cp:revision>
  <dcterms:created xsi:type="dcterms:W3CDTF">2021-12-07T01:38:32Z</dcterms:created>
  <dcterms:modified xsi:type="dcterms:W3CDTF">2021-12-07T08:14:08Z</dcterms:modified>
</cp:coreProperties>
</file>