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72" r:id="rId2"/>
  </p:sldMasterIdLst>
  <p:sldIdLst>
    <p:sldId id="256" r:id="rId3"/>
    <p:sldId id="260" r:id="rId4"/>
    <p:sldId id="257" r:id="rId5"/>
    <p:sldId id="262" r:id="rId6"/>
    <p:sldId id="261" r:id="rId7"/>
  </p:sldIdLst>
  <p:sldSz cx="9144000" cy="6858000" type="screen4x3"/>
  <p:notesSz cx="6784975" cy="98567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F47"/>
    <a:srgbClr val="EA5B0C"/>
    <a:srgbClr val="E6E6E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2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3131820" y="6164580"/>
            <a:ext cx="288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www.bfw-hamburg.de</a:t>
            </a:r>
            <a:endParaRPr lang="de-DE" b="1" dirty="0"/>
          </a:p>
        </p:txBody>
      </p:sp>
    </p:spTree>
    <p:extLst>
      <p:ext uri="{BB962C8B-B14F-4D97-AF65-F5344CB8AC3E}">
        <p14:creationId xmlns="" xmlns:p14="http://schemas.microsoft.com/office/powerpoint/2010/main" val="253890002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29657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285750"/>
            <a:ext cx="3009600" cy="80922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371017" cy="1143000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4939080" y="1440000"/>
            <a:ext cx="3960000" cy="4500000"/>
          </a:xfrm>
          <a:prstGeom prst="rect">
            <a:avLst/>
          </a:prstGeom>
          <a:solidFill>
            <a:srgbClr val="EA5B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450000" bIns="450000" rtlCol="0" anchor="t" anchorCtr="0"/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24760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52000" y="1170000"/>
            <a:ext cx="8640000" cy="550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890001" cy="90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000" y="284400"/>
            <a:ext cx="2232000" cy="6001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579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180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693381" y="1448474"/>
            <a:ext cx="4205819" cy="2492347"/>
          </a:xfrm>
          <a:prstGeom prst="rect">
            <a:avLst/>
          </a:prstGeom>
          <a:noFill/>
        </p:spPr>
        <p:txBody>
          <a:bodyPr wrap="square" lIns="360000" tIns="450000" rIns="450000" bIns="450000" rtlCol="0">
            <a:no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</a:rPr>
              <a:t>Praktikumsverwaltung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de-DE" sz="2000" dirty="0" smtClean="0">
                <a:solidFill>
                  <a:schemeClr val="bg1"/>
                </a:solidFill>
              </a:rPr>
              <a:t>Von Leif </a:t>
            </a:r>
            <a:r>
              <a:rPr lang="de-DE" sz="2000" dirty="0" err="1" smtClean="0">
                <a:solidFill>
                  <a:schemeClr val="bg1"/>
                </a:solidFill>
              </a:rPr>
              <a:t>Howy</a:t>
            </a:r>
            <a:r>
              <a:rPr lang="de-DE" sz="2000" dirty="0" smtClean="0">
                <a:solidFill>
                  <a:schemeClr val="bg1"/>
                </a:solidFill>
              </a:rPr>
              <a:t> &amp; Torsten Möller</a:t>
            </a:r>
          </a:p>
          <a:p>
            <a:pPr>
              <a:lnSpc>
                <a:spcPct val="120000"/>
              </a:lnSpc>
            </a:pPr>
            <a:endParaRPr lang="de-DE" sz="2000" dirty="0">
              <a:solidFill>
                <a:schemeClr val="bg1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086" y="3766004"/>
            <a:ext cx="4485336" cy="23030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3922" y="1358894"/>
            <a:ext cx="4463735" cy="231199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73603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52000" y="1170000"/>
            <a:ext cx="8640000" cy="5508000"/>
          </a:xfrm>
          <a:prstGeom prst="rect">
            <a:avLst/>
          </a:prstGeom>
          <a:noFill/>
        </p:spPr>
        <p:txBody>
          <a:bodyPr wrap="square" lIns="450000" tIns="360000" rIns="450000" bIns="450000" rtlCol="0">
            <a:noAutofit/>
          </a:bodyPr>
          <a:lstStyle/>
          <a:p>
            <a:pPr algn="ctr">
              <a:spcAft>
                <a:spcPts val="800"/>
              </a:spcAft>
            </a:pPr>
            <a:r>
              <a:rPr lang="de-DE" sz="2800" b="1" dirty="0" smtClean="0">
                <a:solidFill>
                  <a:srgbClr val="001F47"/>
                </a:solidFill>
              </a:rPr>
              <a:t>Benutzte Werkzeuge</a:t>
            </a:r>
          </a:p>
          <a:p>
            <a:pPr marL="288000" indent="-288000">
              <a:lnSpc>
                <a:spcPct val="140000"/>
              </a:lnSpc>
              <a:buClr>
                <a:srgbClr val="001F47"/>
              </a:buClr>
              <a:buSzPct val="100000"/>
              <a:buFont typeface="Wingdings" panose="05000000000000000000" pitchFamily="2" charset="2"/>
              <a:buChar char=""/>
              <a:tabLst>
                <a:tab pos="288000" algn="l"/>
              </a:tabLst>
            </a:pPr>
            <a:r>
              <a:rPr lang="de-DE" sz="2000" dirty="0" smtClean="0">
                <a:solidFill>
                  <a:srgbClr val="001F47"/>
                </a:solidFill>
              </a:rPr>
              <a:t>Composer (PHP Paketmanager / </a:t>
            </a:r>
            <a:r>
              <a:rPr lang="de-DE" sz="2000" dirty="0" err="1" smtClean="0">
                <a:solidFill>
                  <a:srgbClr val="001F47"/>
                </a:solidFill>
              </a:rPr>
              <a:t>Classloader</a:t>
            </a:r>
            <a:r>
              <a:rPr lang="de-DE" sz="2000" dirty="0" smtClean="0">
                <a:solidFill>
                  <a:srgbClr val="001F47"/>
                </a:solidFill>
              </a:rPr>
              <a:t>)</a:t>
            </a:r>
          </a:p>
          <a:p>
            <a:pPr marL="288000" indent="-288000">
              <a:lnSpc>
                <a:spcPct val="140000"/>
              </a:lnSpc>
              <a:buClr>
                <a:srgbClr val="001F47"/>
              </a:buClr>
              <a:buSzPct val="100000"/>
              <a:buFont typeface="Wingdings" panose="05000000000000000000" pitchFamily="2" charset="2"/>
              <a:buChar char=""/>
              <a:tabLst>
                <a:tab pos="288000" algn="l"/>
              </a:tabLst>
            </a:pPr>
            <a:r>
              <a:rPr lang="de-DE" sz="2000" dirty="0" err="1" smtClean="0">
                <a:solidFill>
                  <a:srgbClr val="001F47"/>
                </a:solidFill>
              </a:rPr>
              <a:t>Laravel</a:t>
            </a:r>
            <a:r>
              <a:rPr lang="de-DE" sz="2000" dirty="0" smtClean="0">
                <a:solidFill>
                  <a:srgbClr val="001F47"/>
                </a:solidFill>
              </a:rPr>
              <a:t> 5.6 </a:t>
            </a:r>
            <a:r>
              <a:rPr lang="de-DE" sz="2000" dirty="0" smtClean="0">
                <a:solidFill>
                  <a:srgbClr val="001F47"/>
                </a:solidFill>
              </a:rPr>
              <a:t>(</a:t>
            </a:r>
            <a:r>
              <a:rPr lang="de-DE" sz="2000" dirty="0" smtClean="0">
                <a:solidFill>
                  <a:srgbClr val="001F47"/>
                </a:solidFill>
              </a:rPr>
              <a:t>PHP / MVC-Framework)</a:t>
            </a:r>
            <a:endParaRPr lang="de-DE" sz="2000" dirty="0" smtClean="0">
              <a:solidFill>
                <a:srgbClr val="001F47"/>
              </a:solidFill>
            </a:endParaRPr>
          </a:p>
          <a:p>
            <a:pPr marL="288000" indent="-288000">
              <a:lnSpc>
                <a:spcPct val="140000"/>
              </a:lnSpc>
              <a:buClr>
                <a:srgbClr val="001F47"/>
              </a:buClr>
              <a:buSzPct val="100000"/>
              <a:buFont typeface="Wingdings" panose="05000000000000000000" pitchFamily="2" charset="2"/>
              <a:buChar char=""/>
              <a:tabLst>
                <a:tab pos="288000" algn="l"/>
              </a:tabLst>
            </a:pPr>
            <a:r>
              <a:rPr lang="de-DE" sz="2000" dirty="0" smtClean="0">
                <a:solidFill>
                  <a:srgbClr val="001F47"/>
                </a:solidFill>
              </a:rPr>
              <a:t>PHP 7.2</a:t>
            </a:r>
          </a:p>
          <a:p>
            <a:pPr marL="288000" indent="-288000">
              <a:lnSpc>
                <a:spcPct val="140000"/>
              </a:lnSpc>
              <a:buClr>
                <a:srgbClr val="001F47"/>
              </a:buClr>
              <a:buSzPct val="100000"/>
              <a:buFont typeface="Wingdings" panose="05000000000000000000" pitchFamily="2" charset="2"/>
              <a:buChar char=""/>
              <a:tabLst>
                <a:tab pos="288000" algn="l"/>
              </a:tabLst>
            </a:pPr>
            <a:r>
              <a:rPr lang="de-DE" sz="2000" dirty="0" smtClean="0">
                <a:solidFill>
                  <a:srgbClr val="001F47"/>
                </a:solidFill>
              </a:rPr>
              <a:t>Bootstrap 4.1 (CSS Framework) </a:t>
            </a:r>
            <a:endParaRPr lang="de-DE" sz="2000" dirty="0" smtClean="0">
              <a:solidFill>
                <a:srgbClr val="001F47"/>
              </a:solidFill>
            </a:endParaRPr>
          </a:p>
          <a:p>
            <a:pPr marL="288000" indent="-288000">
              <a:lnSpc>
                <a:spcPct val="140000"/>
              </a:lnSpc>
              <a:buClr>
                <a:srgbClr val="001F47"/>
              </a:buClr>
              <a:buSzPct val="100000"/>
              <a:buFont typeface="Wingdings" panose="05000000000000000000" pitchFamily="2" charset="2"/>
              <a:buChar char=""/>
              <a:tabLst>
                <a:tab pos="288000" algn="l"/>
              </a:tabLst>
            </a:pPr>
            <a:r>
              <a:rPr lang="de-DE" sz="2000" dirty="0" err="1" smtClean="0">
                <a:solidFill>
                  <a:srgbClr val="001F47"/>
                </a:solidFill>
              </a:rPr>
              <a:t>Git</a:t>
            </a:r>
            <a:endParaRPr lang="de-DE" sz="2000" dirty="0" smtClean="0">
              <a:solidFill>
                <a:srgbClr val="001F47"/>
              </a:solidFill>
            </a:endParaRPr>
          </a:p>
          <a:p>
            <a:pPr marL="288000" indent="-288000">
              <a:lnSpc>
                <a:spcPct val="140000"/>
              </a:lnSpc>
              <a:buClr>
                <a:srgbClr val="001F47"/>
              </a:buClr>
              <a:buSzPct val="100000"/>
              <a:buFont typeface="Wingdings" panose="05000000000000000000" pitchFamily="2" charset="2"/>
              <a:buChar char=""/>
              <a:tabLst>
                <a:tab pos="288000" algn="l"/>
              </a:tabLst>
            </a:pPr>
            <a:endParaRPr lang="de-DE" sz="2000" dirty="0" smtClean="0">
              <a:solidFill>
                <a:srgbClr val="001F47"/>
              </a:solidFill>
            </a:endParaRPr>
          </a:p>
          <a:p>
            <a:pPr marL="288000" indent="-288000">
              <a:lnSpc>
                <a:spcPct val="140000"/>
              </a:lnSpc>
              <a:buClr>
                <a:srgbClr val="001F47"/>
              </a:buClr>
              <a:buSzPct val="100000"/>
              <a:buFont typeface="Wingdings" panose="05000000000000000000" pitchFamily="2" charset="2"/>
              <a:buChar char=""/>
              <a:tabLst>
                <a:tab pos="288000" algn="l"/>
              </a:tabLst>
            </a:pPr>
            <a:endParaRPr lang="de-DE" sz="2000" dirty="0" smtClean="0">
              <a:solidFill>
                <a:srgbClr val="001F47"/>
              </a:solidFill>
            </a:endParaRPr>
          </a:p>
          <a:p>
            <a:pPr marL="288000" indent="-288000">
              <a:lnSpc>
                <a:spcPct val="140000"/>
              </a:lnSpc>
              <a:buClr>
                <a:srgbClr val="001F47"/>
              </a:buClr>
              <a:buSzPct val="100000"/>
              <a:buFont typeface="Wingdings" panose="05000000000000000000" pitchFamily="2" charset="2"/>
              <a:buChar char=""/>
              <a:tabLst>
                <a:tab pos="288000" algn="l"/>
              </a:tabLst>
            </a:pPr>
            <a:endParaRPr lang="de-DE" sz="2000" dirty="0" smtClean="0">
              <a:solidFill>
                <a:srgbClr val="001F47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802380" y="6433245"/>
            <a:ext cx="50063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000" dirty="0" smtClean="0">
                <a:solidFill>
                  <a:srgbClr val="001F47"/>
                </a:solidFill>
              </a:rPr>
              <a:t>Fußzeile Calibri 10 </a:t>
            </a:r>
            <a:r>
              <a:rPr lang="de-DE" sz="1000" dirty="0" err="1" smtClean="0">
                <a:solidFill>
                  <a:srgbClr val="001F47"/>
                </a:solidFill>
              </a:rPr>
              <a:t>pt</a:t>
            </a:r>
            <a:r>
              <a:rPr lang="de-DE" sz="1000" dirty="0" smtClean="0">
                <a:solidFill>
                  <a:srgbClr val="001F47"/>
                </a:solidFill>
              </a:rPr>
              <a:t>, </a:t>
            </a:r>
            <a:endParaRPr lang="de-DE" sz="1000" dirty="0">
              <a:solidFill>
                <a:srgbClr val="001F47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015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52000" y="1170000"/>
            <a:ext cx="8640000" cy="5508000"/>
          </a:xfrm>
          <a:prstGeom prst="rect">
            <a:avLst/>
          </a:prstGeom>
          <a:noFill/>
        </p:spPr>
        <p:txBody>
          <a:bodyPr wrap="square" lIns="450000" tIns="360000" rIns="450000" bIns="450000" rtlCol="0">
            <a:noAutofit/>
          </a:bodyPr>
          <a:lstStyle/>
          <a:p>
            <a:pPr algn="ctr">
              <a:spcAft>
                <a:spcPts val="800"/>
              </a:spcAft>
            </a:pPr>
            <a:r>
              <a:rPr lang="de-DE" sz="2800" b="1" dirty="0" smtClean="0">
                <a:solidFill>
                  <a:srgbClr val="001F47"/>
                </a:solidFill>
              </a:rPr>
              <a:t>Datenstruktur</a:t>
            </a:r>
            <a:endParaRPr lang="de-DE" sz="2800" b="1" dirty="0" smtClean="0">
              <a:solidFill>
                <a:srgbClr val="001F47"/>
              </a:solidFill>
            </a:endParaRPr>
          </a:p>
        </p:txBody>
      </p:sp>
      <p:pic>
        <p:nvPicPr>
          <p:cNvPr id="6" name="Grafik 5" descr="ER-Mode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21" y="2281954"/>
            <a:ext cx="8418553" cy="31818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4015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52000" y="1170000"/>
            <a:ext cx="8640000" cy="5508000"/>
          </a:xfrm>
          <a:prstGeom prst="rect">
            <a:avLst/>
          </a:prstGeom>
          <a:noFill/>
        </p:spPr>
        <p:txBody>
          <a:bodyPr wrap="square" lIns="450000" tIns="360000" rIns="450000" bIns="450000" rtlCol="0">
            <a:noAutofit/>
          </a:bodyPr>
          <a:lstStyle/>
          <a:p>
            <a:pPr marL="2574000" lvl="5" indent="-288000">
              <a:lnSpc>
                <a:spcPct val="140000"/>
              </a:lnSpc>
              <a:buClr>
                <a:srgbClr val="001F47"/>
              </a:buClr>
              <a:buSzPct val="100000"/>
              <a:tabLst>
                <a:tab pos="288000" algn="l"/>
              </a:tabLst>
            </a:pPr>
            <a:endParaRPr lang="de-DE" sz="2000" dirty="0" smtClean="0">
              <a:solidFill>
                <a:srgbClr val="001F47"/>
              </a:solidFill>
            </a:endParaRPr>
          </a:p>
        </p:txBody>
      </p:sp>
      <p:pic>
        <p:nvPicPr>
          <p:cNvPr id="6" name="Grafik 5" descr="mv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56" y="1332222"/>
            <a:ext cx="5057775" cy="50189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4015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52000" y="1170000"/>
            <a:ext cx="8640000" cy="5508000"/>
          </a:xfrm>
          <a:prstGeom prst="rect">
            <a:avLst/>
          </a:prstGeom>
          <a:noFill/>
        </p:spPr>
        <p:txBody>
          <a:bodyPr wrap="square" lIns="450000" tIns="360000" rIns="450000" bIns="450000" rtlCol="0">
            <a:noAutofit/>
          </a:bodyPr>
          <a:lstStyle/>
          <a:p>
            <a:pPr algn="ctr">
              <a:spcAft>
                <a:spcPts val="800"/>
              </a:spcAft>
            </a:pPr>
            <a:r>
              <a:rPr lang="de-DE" sz="2800" b="1" dirty="0" smtClean="0">
                <a:solidFill>
                  <a:srgbClr val="001F47"/>
                </a:solidFill>
              </a:rPr>
              <a:t>Quellen</a:t>
            </a:r>
          </a:p>
          <a:p>
            <a:pPr marL="288000" indent="-288000">
              <a:lnSpc>
                <a:spcPct val="140000"/>
              </a:lnSpc>
              <a:buClr>
                <a:srgbClr val="001F47"/>
              </a:buClr>
              <a:buSzPct val="100000"/>
              <a:buFont typeface="Wingdings" panose="05000000000000000000" pitchFamily="2" charset="2"/>
              <a:buChar char=""/>
              <a:tabLst>
                <a:tab pos="288000" algn="l"/>
              </a:tabLst>
            </a:pPr>
            <a:r>
              <a:rPr lang="de-DE" sz="2000" dirty="0" smtClean="0">
                <a:solidFill>
                  <a:srgbClr val="001F47"/>
                </a:solidFill>
              </a:rPr>
              <a:t>https://</a:t>
            </a:r>
            <a:r>
              <a:rPr lang="de-DE" sz="2000" dirty="0" smtClean="0">
                <a:solidFill>
                  <a:srgbClr val="001F47"/>
                </a:solidFill>
              </a:rPr>
              <a:t>laravel.com/docs/5.6</a:t>
            </a:r>
          </a:p>
          <a:p>
            <a:pPr marL="288000" indent="-288000">
              <a:lnSpc>
                <a:spcPct val="140000"/>
              </a:lnSpc>
              <a:buClr>
                <a:srgbClr val="001F47"/>
              </a:buClr>
              <a:buSzPct val="100000"/>
              <a:buFont typeface="Wingdings" panose="05000000000000000000" pitchFamily="2" charset="2"/>
              <a:buChar char=""/>
              <a:tabLst>
                <a:tab pos="288000" algn="l"/>
              </a:tabLst>
            </a:pPr>
            <a:r>
              <a:rPr lang="de-DE" sz="2000" dirty="0" smtClean="0">
                <a:solidFill>
                  <a:srgbClr val="001F47"/>
                </a:solidFill>
              </a:rPr>
              <a:t>https</a:t>
            </a:r>
            <a:r>
              <a:rPr lang="de-DE" sz="2000" dirty="0" smtClean="0">
                <a:solidFill>
                  <a:srgbClr val="001F47"/>
                </a:solidFill>
              </a:rPr>
              <a:t>://php.net/docs.php</a:t>
            </a:r>
          </a:p>
          <a:p>
            <a:pPr marL="288000" indent="-288000">
              <a:lnSpc>
                <a:spcPct val="140000"/>
              </a:lnSpc>
              <a:buClr>
                <a:srgbClr val="001F47"/>
              </a:buClr>
              <a:buSzPct val="100000"/>
              <a:buFont typeface="Wingdings" panose="05000000000000000000" pitchFamily="2" charset="2"/>
              <a:buChar char=""/>
              <a:tabLst>
                <a:tab pos="288000" algn="l"/>
              </a:tabLst>
            </a:pPr>
            <a:r>
              <a:rPr lang="de-DE" sz="2000" dirty="0" smtClean="0">
                <a:solidFill>
                  <a:srgbClr val="001F47"/>
                </a:solidFill>
              </a:rPr>
              <a:t>https://getbootstrap.com/docs/4.1/</a:t>
            </a:r>
            <a:endParaRPr lang="de-DE" sz="2000" dirty="0" smtClean="0">
              <a:solidFill>
                <a:srgbClr val="001F47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802380" y="6433245"/>
            <a:ext cx="50063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000" dirty="0" smtClean="0">
                <a:solidFill>
                  <a:srgbClr val="001F47"/>
                </a:solidFill>
              </a:rPr>
              <a:t>Fußzeile Calibri 10 </a:t>
            </a:r>
            <a:r>
              <a:rPr lang="de-DE" sz="1000" dirty="0" err="1" smtClean="0">
                <a:solidFill>
                  <a:srgbClr val="001F47"/>
                </a:solidFill>
              </a:rPr>
              <a:t>pt</a:t>
            </a:r>
            <a:r>
              <a:rPr lang="de-DE" sz="1000" dirty="0" smtClean="0">
                <a:solidFill>
                  <a:srgbClr val="001F47"/>
                </a:solidFill>
              </a:rPr>
              <a:t>, Ausrichtung rechts, Zeilenabstand einfach, Schriftfarbe: RGB 0/31/71</a:t>
            </a:r>
            <a:endParaRPr lang="de-DE" sz="1000" dirty="0">
              <a:solidFill>
                <a:srgbClr val="001F47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015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 Titelfoli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orlage Innenfoli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64</Words>
  <Application>Microsoft Macintosh PowerPoint</Application>
  <PresentationFormat>Bildschirmpräsentation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7" baseType="lpstr">
      <vt:lpstr>Vorlage Titelfolie</vt:lpstr>
      <vt:lpstr>Vorlage Innenfolien</vt:lpstr>
      <vt:lpstr>Folie 1</vt:lpstr>
      <vt:lpstr>Folie 2</vt:lpstr>
      <vt:lpstr>Folie 3</vt:lpstr>
      <vt:lpstr>Folie 4</vt:lpstr>
      <vt:lpstr>Folie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Christopher Cohen</dc:creator>
  <cp:lastModifiedBy>Torsten Möller</cp:lastModifiedBy>
  <cp:revision>58</cp:revision>
  <cp:lastPrinted>2015-07-09T12:58:45Z</cp:lastPrinted>
  <dcterms:created xsi:type="dcterms:W3CDTF">2015-07-09T09:35:03Z</dcterms:created>
  <dcterms:modified xsi:type="dcterms:W3CDTF">2018-05-31T11:33:08Z</dcterms:modified>
</cp:coreProperties>
</file>