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837087afe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837087afe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837087afe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837087afe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837087afe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837087afe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837087afe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837087afe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37087af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837087af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837087afe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837087afe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837087afe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837087afe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837087afe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837087afe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837087afe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837087afe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837087afe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837087afe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837087afe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837087afe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837087afe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837087afe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9.jpg"/><Relationship Id="rId6" Type="http://schemas.openxmlformats.org/officeDocument/2006/relationships/hyperlink" Target="https://en.wikipedia.org/wiki/John_Graun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s://www.census.gov/history/www/innovations/technology/the_hollerith_tabulator.html" TargetMode="External"/><Relationship Id="rId6" Type="http://schemas.openxmlformats.org/officeDocument/2006/relationships/hyperlink" Target="https://www.census.gov/history/www/census_then_now/notable_alumni/herman_hollerith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eforum.org/agenda/2015/02/a-brief-history-of-big-data-everyone-should-read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pbt5137@psu.edu" TargetMode="External"/><Relationship Id="rId4" Type="http://schemas.openxmlformats.org/officeDocument/2006/relationships/hyperlink" Target="mailto:hqz5340@psu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dlab.epfl.ch/wikispeedia/wpcd/wp/i/Ishango_bone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STAT 184: Introduction to 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E5CD"/>
                </a:solidFill>
              </a:rPr>
              <a:t>Padma Tanikella</a:t>
            </a:r>
            <a:endParaRPr b="1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E5CD"/>
                </a:solidFill>
              </a:rPr>
              <a:t>Dept. of Statistics, Penn State</a:t>
            </a:r>
            <a:endParaRPr b="1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154700" y="116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John Graunt’s work in demography (1662)</a:t>
            </a:r>
            <a:endParaRPr b="1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401" y="676288"/>
            <a:ext cx="2071025" cy="32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50" y="792450"/>
            <a:ext cx="2560400" cy="305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270" y="798027"/>
            <a:ext cx="2713780" cy="30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415100" y="3880050"/>
            <a:ext cx="2560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 1: Bill of Mortality for the year 1605-1606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458100" y="3880050"/>
            <a:ext cx="2227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 2: Title page of the 5th edition of Graunt’s book.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094913" y="3921150"/>
            <a:ext cx="2560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 3: “Table of </a:t>
            </a: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Casualties” from Graunt’s book.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724950" y="4590275"/>
            <a:ext cx="4007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Reference: </a:t>
            </a:r>
            <a:r>
              <a:rPr lang="en" sz="1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6"/>
              </a:rPr>
              <a:t>Wikipedia page on John Graunt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160950"/>
            <a:ext cx="85206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Herman Hollerith invents an electronic tabulating machine (1880)</a:t>
            </a:r>
            <a:endParaRPr b="1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787" y="1145150"/>
            <a:ext cx="2322936" cy="27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22" y="1201988"/>
            <a:ext cx="1896600" cy="27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3027775" y="1330725"/>
            <a:ext cx="29541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“Three contestants accepted the Census Bureau's challenge. </a:t>
            </a:r>
            <a:endParaRPr i="1"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first two contestants captured the data in </a:t>
            </a:r>
            <a:r>
              <a:rPr b="1" i="1"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144.5 hours</a:t>
            </a:r>
            <a:r>
              <a:rPr i="1"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b="1" i="1"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100.5 hours</a:t>
            </a:r>
            <a:r>
              <a:rPr i="1"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endParaRPr i="1"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third contestant, Herman Hollerith, completed the data capture process in </a:t>
            </a:r>
            <a:r>
              <a:rPr b="1" i="1"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72.5 hours</a:t>
            </a:r>
            <a:r>
              <a:rPr i="1"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.”</a:t>
            </a:r>
            <a:endParaRPr i="1"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Reference: </a:t>
            </a:r>
            <a:r>
              <a:rPr lang="en" sz="12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The Hollerith Machine</a:t>
            </a: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US Census Bureau article.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608125" y="3977175"/>
            <a:ext cx="1981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 1. Herman Hollerith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6462625" y="3884625"/>
            <a:ext cx="2322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 2: Hollerith's electronic tabulator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50425" y="4276250"/>
            <a:ext cx="1981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(Image taken from US </a:t>
            </a: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Census Bureau article on </a:t>
            </a:r>
            <a:r>
              <a:rPr lang="en" sz="1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6"/>
              </a:rPr>
              <a:t>Herman Hollerith</a:t>
            </a: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During the 1900s…</a:t>
            </a:r>
            <a:endParaRPr b="1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1965 - US Government plans the </a:t>
            </a:r>
            <a:r>
              <a:rPr lang="en" u="sng"/>
              <a:t>world’s first data center </a:t>
            </a:r>
            <a:r>
              <a:rPr lang="en"/>
              <a:t>to store 742 million tax returns and 175 million sets of fingerprints on magnetic tape.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1989 - Possibly the first use of the term </a:t>
            </a:r>
            <a:r>
              <a:rPr lang="en" u="sng"/>
              <a:t>Big Data</a:t>
            </a:r>
            <a:r>
              <a:rPr lang="en"/>
              <a:t> (without capitalization) in the way it is used </a:t>
            </a:r>
            <a:r>
              <a:rPr lang="en"/>
              <a:t>today,</a:t>
            </a:r>
            <a:r>
              <a:rPr lang="en"/>
              <a:t> by international best-selling author Erik Larson.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1991 - Computer scientist Tim Berners-Lee announced the birth of what would become the</a:t>
            </a:r>
            <a:r>
              <a:rPr lang="en" u="sng"/>
              <a:t> Internet</a:t>
            </a:r>
            <a:r>
              <a:rPr lang="en"/>
              <a:t> as we know it today.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1997 - </a:t>
            </a:r>
            <a:r>
              <a:rPr lang="en" u="sng"/>
              <a:t>Google </a:t>
            </a:r>
            <a:r>
              <a:rPr lang="en"/>
              <a:t>search engine debuts this year!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1999 - Possibly first use of the term “</a:t>
            </a:r>
            <a:r>
              <a:rPr lang="en" u="sng"/>
              <a:t>Internet of Things</a:t>
            </a:r>
            <a:r>
              <a:rPr lang="en"/>
              <a:t>”, to describe the growing number of devices online and the potential for them to communicate with each other, often without a human “middle man”.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2145625" y="4530475"/>
            <a:ext cx="69678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Reference: World Economic Form article “</a:t>
            </a:r>
            <a:r>
              <a:rPr lang="en" sz="12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A brief history of big data everyone should read (2015)</a:t>
            </a: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”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719475"/>
            <a:ext cx="85206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What are the different kinds of data collected these days?</a:t>
            </a:r>
            <a:endParaRPr b="1" i="1"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Getting to know each othe</a:t>
            </a:r>
            <a:r>
              <a:rPr lang="en"/>
              <a:t>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Your name, the year and department you belong to.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Any prior data analysis experience using calculators, Excel sheets etc.?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Any prior programming experience?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Textbooks and syllabus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4350"/>
            <a:ext cx="8520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We have four recommended textbooks, all of which are freely available. (Check Canvas course homepage.)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Daily agenda Excel sheet and syllabus page are available on the course homepage.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The Daily agenda sheet has recommended readings associated for each day of class.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Regular R Activities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We will have regular R activities associated with lectures.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All activities will be posted and graded on Canvas.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Each R activity is due on the third day of classes following the time it is first released.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Midterm and Final Project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Midterm will be held during class timings on 19th July.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Midterm will be a closed-book pencil-code exam.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Final project will have three different parts: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Submit a topic idea (due 25 July, 11:59pm)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Submit initial exploratory data analysis (EDA) (due 31 July. 11:59pm)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Submit a final report (due 7 August, 11:59pm)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Further details about the Midterm and Final project will eventually be posted on Canvas.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Office hours and TA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Haochen Zhang is the course 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My PSU email ID is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pbt5137@psu.edu</a:t>
            </a:r>
            <a:r>
              <a:rPr lang="en" sz="2000"/>
              <a:t> and Haochen's PSU email ID is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hqz5340@psu.edu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Do not use the Canvas discussion board to communicate personal information.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Information about office hours will soon be posted on the Canvas homepage.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99550" y="1723350"/>
            <a:ext cx="85206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Should I learn to program?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		  </a:t>
            </a:r>
            <a:r>
              <a:rPr b="1" i="1" lang="en" sz="1900"/>
              <a:t>Let us look at how the nature of data has changed over time.</a:t>
            </a:r>
            <a:endParaRPr b="1" i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Ishango Bone (~20,000 BCE)</a:t>
            </a:r>
            <a:endParaRPr b="1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00" y="1171600"/>
            <a:ext cx="3677125" cy="19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750" y="1171600"/>
            <a:ext cx="3476891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75650" y="4313650"/>
            <a:ext cx="26616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Reference: </a:t>
            </a:r>
            <a:r>
              <a:rPr lang="en" sz="1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Ishango Bone</a:t>
            </a: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2007  Schools Wikipedia Selection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Counting tables and Abacus</a:t>
            </a:r>
            <a:endParaRPr b="1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750" y="1058225"/>
            <a:ext cx="5060949" cy="22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875" y="1058225"/>
            <a:ext cx="1804325" cy="343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819938" y="4493075"/>
            <a:ext cx="18042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 1: Salamis Counting board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866750" y="3424025"/>
            <a:ext cx="46053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Fig. 2: Soroban Abacus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289450" y="4388350"/>
            <a:ext cx="5136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Reference: </a:t>
            </a:r>
            <a:r>
              <a:rPr i="1"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History of the Abacus, </a:t>
            </a: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Kevin Samoly, Ohio Journal of School Mathematics, Number 65 (Spring 2012)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