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814925" cy="7126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60" d="100"/>
          <a:sy n="60" d="100"/>
        </p:scale>
        <p:origin x="3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866" y="1166270"/>
            <a:ext cx="13361194" cy="2481004"/>
          </a:xfrm>
        </p:spPr>
        <p:txBody>
          <a:bodyPr anchor="b"/>
          <a:lstStyle>
            <a:lvl1pPr algn="ctr"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866" y="3742951"/>
            <a:ext cx="13361194" cy="1720536"/>
          </a:xfrm>
        </p:spPr>
        <p:txBody>
          <a:bodyPr/>
          <a:lstStyle>
            <a:lvl1pPr marL="0" indent="0" algn="ctr">
              <a:buNone/>
              <a:defRPr sz="2494"/>
            </a:lvl1pPr>
            <a:lvl2pPr marL="475077" indent="0" algn="ctr">
              <a:buNone/>
              <a:defRPr sz="2078"/>
            </a:lvl2pPr>
            <a:lvl3pPr marL="950153" indent="0" algn="ctr">
              <a:buNone/>
              <a:defRPr sz="1870"/>
            </a:lvl3pPr>
            <a:lvl4pPr marL="1425230" indent="0" algn="ctr">
              <a:buNone/>
              <a:defRPr sz="1663"/>
            </a:lvl4pPr>
            <a:lvl5pPr marL="1900306" indent="0" algn="ctr">
              <a:buNone/>
              <a:defRPr sz="1663"/>
            </a:lvl5pPr>
            <a:lvl6pPr marL="2375383" indent="0" algn="ctr">
              <a:buNone/>
              <a:defRPr sz="1663"/>
            </a:lvl6pPr>
            <a:lvl7pPr marL="2850459" indent="0" algn="ctr">
              <a:buNone/>
              <a:defRPr sz="1663"/>
            </a:lvl7pPr>
            <a:lvl8pPr marL="3325536" indent="0" algn="ctr">
              <a:buNone/>
              <a:defRPr sz="1663"/>
            </a:lvl8pPr>
            <a:lvl9pPr marL="3800612" indent="0" algn="ctr">
              <a:buNone/>
              <a:defRPr sz="1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6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48806" y="379409"/>
            <a:ext cx="3841343" cy="603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776" y="379409"/>
            <a:ext cx="11301343" cy="603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7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497" y="1776624"/>
            <a:ext cx="15365373" cy="2964337"/>
          </a:xfrm>
        </p:spPr>
        <p:txBody>
          <a:bodyPr anchor="b"/>
          <a:lstStyle>
            <a:lvl1pPr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497" y="4769005"/>
            <a:ext cx="15365373" cy="1558875"/>
          </a:xfrm>
        </p:spPr>
        <p:txBody>
          <a:bodyPr/>
          <a:lstStyle>
            <a:lvl1pPr marL="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1pPr>
            <a:lvl2pPr marL="475077" indent="0">
              <a:buNone/>
              <a:defRPr sz="2078">
                <a:solidFill>
                  <a:schemeClr val="tx1">
                    <a:tint val="75000"/>
                  </a:schemeClr>
                </a:solidFill>
              </a:defRPr>
            </a:lvl2pPr>
            <a:lvl3pPr marL="950153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3pPr>
            <a:lvl4pPr marL="142523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4pPr>
            <a:lvl5pPr marL="190030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5pPr>
            <a:lvl6pPr marL="237538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6pPr>
            <a:lvl7pPr marL="2850459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7pPr>
            <a:lvl8pPr marL="332553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8pPr>
            <a:lvl9pPr marL="3800612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1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77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80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6" y="379409"/>
            <a:ext cx="15365373" cy="13774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097" y="1746931"/>
            <a:ext cx="7536548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097" y="2603075"/>
            <a:ext cx="7536548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8806" y="1746931"/>
            <a:ext cx="7573664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8806" y="2603075"/>
            <a:ext cx="7573664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0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4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663" y="1026054"/>
            <a:ext cx="9018806" cy="5064283"/>
          </a:xfrm>
        </p:spPr>
        <p:txBody>
          <a:bodyPr/>
          <a:lstStyle>
            <a:lvl1pPr>
              <a:defRPr sz="3325"/>
            </a:lvl1pPr>
            <a:lvl2pPr>
              <a:defRPr sz="2909"/>
            </a:lvl2pPr>
            <a:lvl3pPr>
              <a:defRPr sz="2494"/>
            </a:lvl3pPr>
            <a:lvl4pPr>
              <a:defRPr sz="2078"/>
            </a:lvl4pPr>
            <a:lvl5pPr>
              <a:defRPr sz="2078"/>
            </a:lvl5pPr>
            <a:lvl6pPr>
              <a:defRPr sz="2078"/>
            </a:lvl6pPr>
            <a:lvl7pPr>
              <a:defRPr sz="2078"/>
            </a:lvl7pPr>
            <a:lvl8pPr>
              <a:defRPr sz="2078"/>
            </a:lvl8pPr>
            <a:lvl9pPr>
              <a:defRPr sz="2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1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73663" y="1026054"/>
            <a:ext cx="9018806" cy="5064283"/>
          </a:xfrm>
        </p:spPr>
        <p:txBody>
          <a:bodyPr anchor="t"/>
          <a:lstStyle>
            <a:lvl1pPr marL="0" indent="0">
              <a:buNone/>
              <a:defRPr sz="3325"/>
            </a:lvl1pPr>
            <a:lvl2pPr marL="475077" indent="0">
              <a:buNone/>
              <a:defRPr sz="2909"/>
            </a:lvl2pPr>
            <a:lvl3pPr marL="950153" indent="0">
              <a:buNone/>
              <a:defRPr sz="2494"/>
            </a:lvl3pPr>
            <a:lvl4pPr marL="1425230" indent="0">
              <a:buNone/>
              <a:defRPr sz="2078"/>
            </a:lvl4pPr>
            <a:lvl5pPr marL="1900306" indent="0">
              <a:buNone/>
              <a:defRPr sz="2078"/>
            </a:lvl5pPr>
            <a:lvl6pPr marL="2375383" indent="0">
              <a:buNone/>
              <a:defRPr sz="2078"/>
            </a:lvl6pPr>
            <a:lvl7pPr marL="2850459" indent="0">
              <a:buNone/>
              <a:defRPr sz="2078"/>
            </a:lvl7pPr>
            <a:lvl8pPr marL="3325536" indent="0">
              <a:buNone/>
              <a:defRPr sz="2078"/>
            </a:lvl8pPr>
            <a:lvl9pPr marL="3800612" indent="0">
              <a:buNone/>
              <a:defRPr sz="20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8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4776" y="379409"/>
            <a:ext cx="15365373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776" y="1897044"/>
            <a:ext cx="15365373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776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1194" y="6605014"/>
            <a:ext cx="6012537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791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4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0153" rtl="0" eaLnBrk="1" latinLnBrk="0" hangingPunct="1">
        <a:lnSpc>
          <a:spcPct val="90000"/>
        </a:lnSpc>
        <a:spcBef>
          <a:spcPct val="0"/>
        </a:spcBef>
        <a:buNone/>
        <a:defRPr sz="4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538" indent="-237538" algn="l" defTabSz="950153" rtl="0" eaLnBrk="1" latinLnBrk="0" hangingPunct="1">
        <a:lnSpc>
          <a:spcPct val="90000"/>
        </a:lnSpc>
        <a:spcBef>
          <a:spcPts val="1039"/>
        </a:spcBef>
        <a:buFont typeface="Arial" panose="020B0604020202020204" pitchFamily="34" charset="0"/>
        <a:buChar char="•"/>
        <a:defRPr sz="2909" kern="1200">
          <a:solidFill>
            <a:schemeClr val="tx1"/>
          </a:solidFill>
          <a:latin typeface="+mn-lt"/>
          <a:ea typeface="+mn-ea"/>
          <a:cs typeface="+mn-cs"/>
        </a:defRPr>
      </a:lvl1pPr>
      <a:lvl2pPr marL="712615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2pPr>
      <a:lvl3pPr marL="118769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3pPr>
      <a:lvl4pPr marL="1662768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213784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61292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3087997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56307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4038150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75077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5015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2523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190030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37538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2850459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32553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3800612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7181CA-A9BE-48A6-8A74-16D880C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37" y="219738"/>
            <a:ext cx="8051654" cy="954200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GB" sz="2400" dirty="0"/>
              <a:t>Existing and </a:t>
            </a:r>
            <a:r>
              <a:rPr lang="en-GB" sz="2400" b="1" u="dashLongHeavy" dirty="0"/>
              <a:t>improved</a:t>
            </a:r>
            <a:r>
              <a:rPr lang="en-GB" sz="2400" b="1" dirty="0"/>
              <a:t> </a:t>
            </a:r>
            <a:r>
              <a:rPr lang="en-GB" sz="2400" dirty="0"/>
              <a:t>application of the tau statistic </a:t>
            </a:r>
            <a:r>
              <a:rPr lang="en-GB" sz="2400" b="1" dirty="0"/>
              <a:t>𝜏</a:t>
            </a:r>
            <a:r>
              <a:rPr lang="en-GB" sz="2400" dirty="0"/>
              <a:t> to </a:t>
            </a:r>
          </a:p>
          <a:p>
            <a:pPr algn="l"/>
            <a:r>
              <a:rPr lang="en-GB" sz="2400" dirty="0"/>
              <a:t>spatiotemporal data </a:t>
            </a:r>
            <a:r>
              <a:rPr lang="en-GB" sz="2400" b="1" dirty="0"/>
              <a:t>X</a:t>
            </a:r>
            <a:r>
              <a:rPr lang="en-GB" sz="2400" dirty="0"/>
              <a:t> (case geolocation (</a:t>
            </a:r>
            <a:r>
              <a:rPr lang="en-GB" sz="2400" i="1" dirty="0" err="1"/>
              <a:t>x,y</a:t>
            </a:r>
            <a:r>
              <a:rPr lang="en-GB" sz="2400" dirty="0"/>
              <a:t>), disease onset </a:t>
            </a:r>
            <a:r>
              <a:rPr lang="en-GB" sz="2400" i="1" dirty="0"/>
              <a:t>t</a:t>
            </a:r>
            <a:r>
              <a:rPr lang="en-GB" sz="2400" dirty="0"/>
              <a:t>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2E3C2-46E1-411C-89B1-75B17C75AAC3}"/>
              </a:ext>
            </a:extLst>
          </p:cNvPr>
          <p:cNvGrpSpPr/>
          <p:nvPr/>
        </p:nvGrpSpPr>
        <p:grpSpPr>
          <a:xfrm>
            <a:off x="5180002" y="1618642"/>
            <a:ext cx="4382897" cy="1032217"/>
            <a:chOff x="2066842" y="1110702"/>
            <a:chExt cx="3346325" cy="9933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72EB1-980E-499B-9A67-003F627C95F4}"/>
                </a:ext>
              </a:extLst>
            </p:cNvPr>
            <p:cNvSpPr txBox="1"/>
            <p:nvPr/>
          </p:nvSpPr>
          <p:spPr>
            <a:xfrm>
              <a:off x="2066842" y="1110702"/>
              <a:ext cx="3346325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B.1) </a:t>
              </a:r>
              <a:r>
                <a:rPr lang="en-GB" sz="2400" u="dashLong" dirty="0"/>
                <a:t>Graphical hypothesis testing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ADB81-C90A-42DF-A07B-9DB620B446A9}"/>
                </a:ext>
              </a:extLst>
            </p:cNvPr>
            <p:cNvSpPr txBox="1"/>
            <p:nvPr/>
          </p:nvSpPr>
          <p:spPr>
            <a:xfrm>
              <a:off x="2567369" y="1482061"/>
              <a:ext cx="2021861" cy="62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assess statistical evidence 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against no clustering, H</a:t>
              </a:r>
              <a:r>
                <a:rPr lang="en-GB" baseline="-25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156955-B8E4-45CA-B423-601931637EA7}"/>
              </a:ext>
            </a:extLst>
          </p:cNvPr>
          <p:cNvGrpSpPr/>
          <p:nvPr/>
        </p:nvGrpSpPr>
        <p:grpSpPr>
          <a:xfrm>
            <a:off x="10630354" y="486552"/>
            <a:ext cx="3502410" cy="764508"/>
            <a:chOff x="7377545" y="2913823"/>
            <a:chExt cx="3096441" cy="7357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78F7A2-3728-42B0-A9CC-D7180F9B9A0A}"/>
                </a:ext>
              </a:extLst>
            </p:cNvPr>
            <p:cNvSpPr txBox="1"/>
            <p:nvPr/>
          </p:nvSpPr>
          <p:spPr>
            <a:xfrm>
              <a:off x="7377545" y="2913823"/>
              <a:ext cx="3001135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dirty="0"/>
                <a:t>B.2) </a:t>
              </a:r>
              <a:r>
                <a:rPr lang="en-GB" sz="2400" u="dashLong" dirty="0"/>
                <a:t>Point estimation &amp; CI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B8A71-0BDB-40C4-9C5F-811BDA504383}"/>
                </a:ext>
              </a:extLst>
            </p:cNvPr>
            <p:cNvSpPr txBox="1"/>
            <p:nvPr/>
          </p:nvSpPr>
          <p:spPr>
            <a:xfrm>
              <a:off x="8814619" y="3294122"/>
              <a:ext cx="1659367" cy="35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clustering range 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42C2CF-323A-4AFE-8E04-5E5F258A004B}"/>
              </a:ext>
            </a:extLst>
          </p:cNvPr>
          <p:cNvGrpSpPr/>
          <p:nvPr/>
        </p:nvGrpSpPr>
        <p:grpSpPr>
          <a:xfrm>
            <a:off x="1450944" y="1368383"/>
            <a:ext cx="1982201" cy="1530535"/>
            <a:chOff x="4643352" y="335666"/>
            <a:chExt cx="1466923" cy="1132668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53AE4103-F03D-4F04-B773-BE3FF0B15F4E}"/>
                </a:ext>
              </a:extLst>
            </p:cNvPr>
            <p:cNvSpPr/>
            <p:nvPr/>
          </p:nvSpPr>
          <p:spPr>
            <a:xfrm>
              <a:off x="4811211" y="335666"/>
              <a:ext cx="1284789" cy="1111169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3CB84F-705A-4928-A484-035DE3EFDFF1}"/>
                </a:ext>
              </a:extLst>
            </p:cNvPr>
            <p:cNvSpPr txBox="1"/>
            <p:nvPr/>
          </p:nvSpPr>
          <p:spPr>
            <a:xfrm>
              <a:off x="4969822" y="1126680"/>
              <a:ext cx="1064871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X</a:t>
              </a:r>
              <a:r>
                <a:rPr lang="en-GB" sz="2400" dirty="0"/>
                <a:t>=(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GB" sz="2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EA12D-8674-4CE7-AAC7-603C8699FCA6}"/>
                </a:ext>
              </a:extLst>
            </p:cNvPr>
            <p:cNvSpPr txBox="1"/>
            <p:nvPr/>
          </p:nvSpPr>
          <p:spPr>
            <a:xfrm>
              <a:off x="5331431" y="491092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D13F4-1B1A-4765-9CAA-42A7FAF85576}"/>
                </a:ext>
              </a:extLst>
            </p:cNvPr>
            <p:cNvSpPr txBox="1"/>
            <p:nvPr/>
          </p:nvSpPr>
          <p:spPr>
            <a:xfrm>
              <a:off x="5875645" y="346910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ED9A7A-7719-40D6-A172-2A0B8A2D639E}"/>
                </a:ext>
              </a:extLst>
            </p:cNvPr>
            <p:cNvSpPr txBox="1"/>
            <p:nvPr/>
          </p:nvSpPr>
          <p:spPr>
            <a:xfrm>
              <a:off x="4643352" y="874775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1D6803-5F2A-4C22-A188-0C15E982C6DF}"/>
                </a:ext>
              </a:extLst>
            </p:cNvPr>
            <p:cNvGrpSpPr/>
            <p:nvPr/>
          </p:nvGrpSpPr>
          <p:grpSpPr>
            <a:xfrm>
              <a:off x="5008968" y="395671"/>
              <a:ext cx="930833" cy="705278"/>
              <a:chOff x="7622706" y="547196"/>
              <a:chExt cx="930833" cy="70527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697A59-93E2-431E-87A0-8B0CA0FCC4E8}"/>
                  </a:ext>
                </a:extLst>
              </p:cNvPr>
              <p:cNvSpPr/>
              <p:nvPr/>
            </p:nvSpPr>
            <p:spPr>
              <a:xfrm>
                <a:off x="7697557" y="10341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23963E-0AD3-471D-AEB9-71C672A0362B}"/>
                  </a:ext>
                </a:extLst>
              </p:cNvPr>
              <p:cNvSpPr/>
              <p:nvPr/>
            </p:nvSpPr>
            <p:spPr>
              <a:xfrm>
                <a:off x="7802155" y="1152878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90E85F-140F-466F-8894-09FCCC8F0A46}"/>
                  </a:ext>
                </a:extLst>
              </p:cNvPr>
              <p:cNvSpPr/>
              <p:nvPr/>
            </p:nvSpPr>
            <p:spPr>
              <a:xfrm>
                <a:off x="7877006" y="1068102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CD2E26-BBF7-4952-AC6D-0DAF0A466BE6}"/>
                  </a:ext>
                </a:extLst>
              </p:cNvPr>
              <p:cNvSpPr/>
              <p:nvPr/>
            </p:nvSpPr>
            <p:spPr>
              <a:xfrm>
                <a:off x="7831956" y="865437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18E22D-A3C5-4AA0-A512-858C0CD3C32A}"/>
                  </a:ext>
                </a:extLst>
              </p:cNvPr>
              <p:cNvSpPr/>
              <p:nvPr/>
            </p:nvSpPr>
            <p:spPr>
              <a:xfrm>
                <a:off x="8478688" y="102378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EFEF667-71BD-4BB1-85EB-AE89950A26B7}"/>
                  </a:ext>
                </a:extLst>
              </p:cNvPr>
              <p:cNvSpPr/>
              <p:nvPr/>
            </p:nvSpPr>
            <p:spPr>
              <a:xfrm>
                <a:off x="7849957" y="11865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697EB57-4BEB-467B-B3E7-FB69E7175968}"/>
                  </a:ext>
                </a:extLst>
              </p:cNvPr>
              <p:cNvSpPr/>
              <p:nvPr/>
            </p:nvSpPr>
            <p:spPr>
              <a:xfrm>
                <a:off x="8343990" y="99911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88EFA8-CB56-493B-AD9F-5956EFC52D02}"/>
                  </a:ext>
                </a:extLst>
              </p:cNvPr>
              <p:cNvSpPr/>
              <p:nvPr/>
            </p:nvSpPr>
            <p:spPr>
              <a:xfrm>
                <a:off x="8139314" y="581035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03A5331-4E1B-40FA-9C6B-E7F9E9950EA7}"/>
                  </a:ext>
                </a:extLst>
              </p:cNvPr>
              <p:cNvSpPr/>
              <p:nvPr/>
            </p:nvSpPr>
            <p:spPr>
              <a:xfrm>
                <a:off x="8186206" y="663991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3A33CC7-6FE9-46A9-9547-9DF760B861C9}"/>
                  </a:ext>
                </a:extLst>
              </p:cNvPr>
              <p:cNvSpPr/>
              <p:nvPr/>
            </p:nvSpPr>
            <p:spPr>
              <a:xfrm>
                <a:off x="8030146" y="547196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97A8AF-D5DA-477D-9C76-12C032D7B5E6}"/>
                  </a:ext>
                </a:extLst>
              </p:cNvPr>
              <p:cNvSpPr/>
              <p:nvPr/>
            </p:nvSpPr>
            <p:spPr>
              <a:xfrm>
                <a:off x="7622706" y="113403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51CDF1-86E9-4DBE-82E4-19CB587A741C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19" y="335666"/>
              <a:ext cx="0" cy="8312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C6E883-8B66-474B-9975-16C7A41A5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3819" y="1166948"/>
              <a:ext cx="10264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FC8612-9CA4-4A00-BB02-744D07D1585B}"/>
                </a:ext>
              </a:extLst>
            </p:cNvPr>
            <p:cNvCxnSpPr/>
            <p:nvPr/>
          </p:nvCxnSpPr>
          <p:spPr>
            <a:xfrm flipV="1">
              <a:off x="4809284" y="1166948"/>
              <a:ext cx="274535" cy="2798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75FD-BB6B-4948-A1D1-FE1B41284BC2}"/>
                </a:ext>
              </a:extLst>
            </p:cNvPr>
            <p:cNvCxnSpPr>
              <a:endCxn id="28" idx="3"/>
            </p:cNvCxnSpPr>
            <p:nvPr/>
          </p:nvCxnSpPr>
          <p:spPr>
            <a:xfrm flipV="1">
              <a:off x="5300693" y="451947"/>
              <a:ext cx="126677" cy="2556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5A7D94-829E-4681-9316-0DA38EC86A0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817111" y="891250"/>
              <a:ext cx="47839" cy="1397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99D341-AD70-4B2A-844E-DA81F7234CCB}"/>
                </a:ext>
              </a:extLst>
            </p:cNvPr>
            <p:cNvCxnSpPr>
              <a:cxnSpLocks/>
              <a:stCxn id="27" idx="1"/>
              <a:endCxn id="26" idx="4"/>
            </p:cNvCxnSpPr>
            <p:nvPr/>
          </p:nvCxnSpPr>
          <p:spPr>
            <a:xfrm flipH="1" flipV="1">
              <a:off x="5563002" y="495441"/>
              <a:ext cx="20428" cy="266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BD8646-65EA-478A-AA68-87F81D3EEE66}"/>
                </a:ext>
              </a:extLst>
            </p:cNvPr>
            <p:cNvCxnSpPr>
              <a:cxnSpLocks/>
              <a:stCxn id="26" idx="2"/>
              <a:endCxn id="28" idx="5"/>
            </p:cNvCxnSpPr>
            <p:nvPr/>
          </p:nvCxnSpPr>
          <p:spPr>
            <a:xfrm flipH="1" flipV="1">
              <a:off x="5480297" y="451947"/>
              <a:ext cx="45279" cy="1052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5137E9-ABD1-4A45-ADD7-DBCD8E734ADA}"/>
                </a:ext>
              </a:extLst>
            </p:cNvPr>
            <p:cNvCxnSpPr>
              <a:cxnSpLocks/>
              <a:stCxn id="27" idx="2"/>
              <a:endCxn id="28" idx="4"/>
            </p:cNvCxnSpPr>
            <p:nvPr/>
          </p:nvCxnSpPr>
          <p:spPr>
            <a:xfrm flipH="1" flipV="1">
              <a:off x="5453834" y="461602"/>
              <a:ext cx="118634" cy="8383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F97897-DA33-4DC0-82F0-5E6CA1D56B1A}"/>
                </a:ext>
              </a:extLst>
            </p:cNvPr>
            <p:cNvCxnSpPr>
              <a:cxnSpLocks/>
              <a:stCxn id="29" idx="7"/>
              <a:endCxn id="19" idx="3"/>
            </p:cNvCxnSpPr>
            <p:nvPr/>
          </p:nvCxnSpPr>
          <p:spPr>
            <a:xfrm flipV="1">
              <a:off x="5072857" y="938894"/>
              <a:ext cx="21924" cy="5326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B3F393-807E-4A48-8FE5-BAB394B7025C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 flipV="1">
              <a:off x="5158670" y="915584"/>
              <a:ext cx="104598" cy="3395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F55828-505D-4EB6-8215-3E4511E47968}"/>
                </a:ext>
              </a:extLst>
            </p:cNvPr>
            <p:cNvCxnSpPr>
              <a:cxnSpLocks/>
              <a:stCxn id="24" idx="2"/>
              <a:endCxn id="19" idx="4"/>
            </p:cNvCxnSpPr>
            <p:nvPr/>
          </p:nvCxnSpPr>
          <p:spPr>
            <a:xfrm flipH="1" flipV="1">
              <a:off x="5121245" y="948549"/>
              <a:ext cx="114974" cy="1194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C20477-837A-41A1-B04C-DC2E5B5DA2D0}"/>
                </a:ext>
              </a:extLst>
            </p:cNvPr>
            <p:cNvCxnSpPr>
              <a:cxnSpLocks/>
              <a:stCxn id="20" idx="1"/>
              <a:endCxn id="19" idx="5"/>
            </p:cNvCxnSpPr>
            <p:nvPr/>
          </p:nvCxnSpPr>
          <p:spPr>
            <a:xfrm flipH="1" flipV="1">
              <a:off x="5147708" y="938894"/>
              <a:ext cx="51671" cy="7211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3BD026-2891-40CD-A3A0-0B2AD5215F39}"/>
                </a:ext>
              </a:extLst>
            </p:cNvPr>
            <p:cNvCxnSpPr>
              <a:cxnSpLocks/>
              <a:stCxn id="21" idx="0"/>
              <a:endCxn id="22" idx="5"/>
            </p:cNvCxnSpPr>
            <p:nvPr/>
          </p:nvCxnSpPr>
          <p:spPr>
            <a:xfrm flipH="1" flipV="1">
              <a:off x="5282107" y="770188"/>
              <a:ext cx="18587" cy="1463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6C8D7AB-D796-4B40-9514-6EBBE8A55EF4}"/>
              </a:ext>
            </a:extLst>
          </p:cNvPr>
          <p:cNvSpPr/>
          <p:nvPr/>
        </p:nvSpPr>
        <p:spPr>
          <a:xfrm rot="5400000">
            <a:off x="2108575" y="3088473"/>
            <a:ext cx="557481" cy="152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5B25B2-2B6F-443E-B0B3-2934EB42BED7}"/>
              </a:ext>
            </a:extLst>
          </p:cNvPr>
          <p:cNvGrpSpPr/>
          <p:nvPr/>
        </p:nvGrpSpPr>
        <p:grpSpPr>
          <a:xfrm rot="19848039">
            <a:off x="9415804" y="1108179"/>
            <a:ext cx="2423808" cy="1047943"/>
            <a:chOff x="-6208537" y="3500912"/>
            <a:chExt cx="2423808" cy="104794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FB185A-F347-4456-85B2-8CF291C74037}"/>
                </a:ext>
              </a:extLst>
            </p:cNvPr>
            <p:cNvSpPr txBox="1"/>
            <p:nvPr/>
          </p:nvSpPr>
          <p:spPr>
            <a:xfrm>
              <a:off x="-6208537" y="3625525"/>
              <a:ext cx="2423808" cy="92333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if clustering visible, </a:t>
              </a:r>
            </a:p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use </a:t>
              </a:r>
              <a:r>
                <a:rPr lang="en-GB" u="dashLong" dirty="0">
                  <a:solidFill>
                    <a:schemeClr val="bg1">
                      <a:lumMod val="50000"/>
                    </a:schemeClr>
                  </a:solidFill>
                </a:rPr>
                <a:t>spatial bootstrap </a:t>
              </a:r>
            </a:p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to simulate 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highlight>
                    <a:srgbClr val="00FF00"/>
                  </a:highlight>
                </a:rPr>
                <a:t>𝜏</a:t>
              </a:r>
              <a:endParaRPr lang="en-GB" u="dashLo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E1039691-DD63-4D24-9EB5-04E959311E2F}"/>
                </a:ext>
              </a:extLst>
            </p:cNvPr>
            <p:cNvSpPr/>
            <p:nvPr/>
          </p:nvSpPr>
          <p:spPr>
            <a:xfrm>
              <a:off x="-5874984" y="3500912"/>
              <a:ext cx="1301839" cy="1418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54BD1CC-BF2C-4D69-BB83-01EA06CE4026}"/>
              </a:ext>
            </a:extLst>
          </p:cNvPr>
          <p:cNvSpPr txBox="1"/>
          <p:nvPr/>
        </p:nvSpPr>
        <p:spPr>
          <a:xfrm>
            <a:off x="285407" y="1417829"/>
            <a:ext cx="130155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Data (X)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EBB3FB-8DD8-4899-A680-631AC6600113}"/>
              </a:ext>
            </a:extLst>
          </p:cNvPr>
          <p:cNvSpPr txBox="1"/>
          <p:nvPr/>
        </p:nvSpPr>
        <p:spPr>
          <a:xfrm>
            <a:off x="2333659" y="2929423"/>
            <a:ext cx="844934" cy="4692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𝜏(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D6D55E-207D-4220-8EC0-C908EB4A71CD}"/>
              </a:ext>
            </a:extLst>
          </p:cNvPr>
          <p:cNvSpPr txBox="1"/>
          <p:nvPr/>
        </p:nvSpPr>
        <p:spPr>
          <a:xfrm>
            <a:off x="11866234" y="3717253"/>
            <a:ext cx="265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>
                <a:solidFill>
                  <a:schemeClr val="bg1"/>
                </a:solidFill>
                <a:highlight>
                  <a:srgbClr val="0000FF"/>
                </a:highlight>
              </a:rPr>
              <a:t>D</a:t>
            </a:r>
            <a:r>
              <a:rPr lang="en-GB" dirty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distribution: </a:t>
            </a:r>
          </a:p>
          <a:p>
            <a:pPr algn="r"/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where 𝜏 simulations </a:t>
            </a:r>
          </a:p>
          <a:p>
            <a:pPr algn="r"/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intercept 𝜏=1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obtain point estimate &amp; CI</a:t>
            </a:r>
          </a:p>
        </p:txBody>
      </p:sp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DDADD3E7-E41F-4FCF-B997-A5BF2277C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t="10121" r="2226" b="2857"/>
          <a:stretch/>
        </p:blipFill>
        <p:spPr>
          <a:xfrm>
            <a:off x="14098504" y="70504"/>
            <a:ext cx="3701789" cy="3410395"/>
          </a:xfrm>
          <a:prstGeom prst="rect">
            <a:avLst/>
          </a:prstGeom>
        </p:spPr>
      </p:pic>
      <p:pic>
        <p:nvPicPr>
          <p:cNvPr id="56" name="Picture 55" descr="A close up of a map&#10;&#10;Description automatically generated">
            <a:extLst>
              <a:ext uri="{FF2B5EF4-FFF2-40B4-BE49-F238E27FC236}">
                <a16:creationId xmlns:a16="http://schemas.microsoft.com/office/drawing/2014/main" id="{FB976407-3EA2-4657-9423-90945E50D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11243" r="3604" b="3159"/>
          <a:stretch/>
        </p:blipFill>
        <p:spPr>
          <a:xfrm>
            <a:off x="76839" y="3612348"/>
            <a:ext cx="3701789" cy="3428381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B328D4C-E40C-4F49-89F2-9800B0EB5BB7}"/>
              </a:ext>
            </a:extLst>
          </p:cNvPr>
          <p:cNvGrpSpPr/>
          <p:nvPr/>
        </p:nvGrpSpPr>
        <p:grpSpPr>
          <a:xfrm>
            <a:off x="14996923" y="4512201"/>
            <a:ext cx="2291071" cy="2177155"/>
            <a:chOff x="-8696558" y="-3190314"/>
            <a:chExt cx="6495977" cy="617298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DA9CE2E-323F-4A51-824F-F0FE1E03C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" t="11135" r="7139" b="2242"/>
            <a:stretch/>
          </p:blipFill>
          <p:spPr>
            <a:xfrm>
              <a:off x="-8696558" y="-3190314"/>
              <a:ext cx="6495977" cy="617298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94C36A-625B-4112-B019-337E9604B2C8}"/>
                </a:ext>
              </a:extLst>
            </p:cNvPr>
            <p:cNvCxnSpPr>
              <a:cxnSpLocks/>
            </p:cNvCxnSpPr>
            <p:nvPr/>
          </p:nvCxnSpPr>
          <p:spPr>
            <a:xfrm>
              <a:off x="-5480443" y="2841725"/>
              <a:ext cx="2531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432A4F9-EE2C-44B6-BECB-EA3F14B635F8}"/>
              </a:ext>
            </a:extLst>
          </p:cNvPr>
          <p:cNvSpPr/>
          <p:nvPr/>
        </p:nvSpPr>
        <p:spPr>
          <a:xfrm>
            <a:off x="3549168" y="1744055"/>
            <a:ext cx="1554144" cy="24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E75719-0D57-40EE-BF0C-7C004F3341D9}"/>
              </a:ext>
            </a:extLst>
          </p:cNvPr>
          <p:cNvSpPr txBox="1"/>
          <p:nvPr/>
        </p:nvSpPr>
        <p:spPr>
          <a:xfrm>
            <a:off x="3397629" y="1986744"/>
            <a:ext cx="2035568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i="1" dirty="0">
                <a:solidFill>
                  <a:schemeClr val="bg1"/>
                </a:solidFill>
                <a:highlight>
                  <a:srgbClr val="808080"/>
                </a:highlight>
              </a:rPr>
              <a:t>t-</a:t>
            </a:r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permuted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simulations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𝜏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&amp; 𝜏(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3A6190-21CB-4C68-B3FA-6D2D2944886E}"/>
              </a:ext>
            </a:extLst>
          </p:cNvPr>
          <p:cNvGrpSpPr/>
          <p:nvPr/>
        </p:nvGrpSpPr>
        <p:grpSpPr>
          <a:xfrm>
            <a:off x="1244919" y="3480899"/>
            <a:ext cx="3547069" cy="1326794"/>
            <a:chOff x="-1535838" y="383366"/>
            <a:chExt cx="3413530" cy="12768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2753A3-49F4-4186-BCD1-EE439BCA9AD1}"/>
                </a:ext>
              </a:extLst>
            </p:cNvPr>
            <p:cNvSpPr txBox="1"/>
            <p:nvPr/>
          </p:nvSpPr>
          <p:spPr>
            <a:xfrm>
              <a:off x="-1535838" y="383366"/>
              <a:ext cx="1871608" cy="454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A) Diagnostic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BFC693-3C28-421C-B3A9-AFBDE21B47D5}"/>
                </a:ext>
              </a:extLst>
            </p:cNvPr>
            <p:cNvSpPr txBox="1"/>
            <p:nvPr/>
          </p:nvSpPr>
          <p:spPr>
            <a:xfrm>
              <a:off x="-1128942" y="771641"/>
              <a:ext cx="3006634" cy="88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indicative use: 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structure (over multiple scales)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or magnitude of clustering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E5FF93B-BCE5-4D7B-872A-D82221AE76EE}"/>
              </a:ext>
            </a:extLst>
          </p:cNvPr>
          <p:cNvSpPr txBox="1"/>
          <p:nvPr/>
        </p:nvSpPr>
        <p:spPr>
          <a:xfrm>
            <a:off x="2508204" y="5164407"/>
            <a:ext cx="18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pointwise </a:t>
            </a:r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BCa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CIs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B0D5B2-FF26-4BCD-8045-9A8A64DF000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1828091" y="5349073"/>
            <a:ext cx="680113" cy="251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769ED0-A066-43D3-A95D-222532B5C19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040604" y="5349073"/>
            <a:ext cx="467600" cy="369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AF7E0-4984-473C-B6E1-758B0B5C6874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113926" y="5349073"/>
            <a:ext cx="394278" cy="4407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E7A018-81CF-4032-A6C5-1F528BE0ADF5}"/>
              </a:ext>
            </a:extLst>
          </p:cNvPr>
          <p:cNvGrpSpPr/>
          <p:nvPr/>
        </p:nvGrpSpPr>
        <p:grpSpPr>
          <a:xfrm>
            <a:off x="6265538" y="3480407"/>
            <a:ext cx="4261329" cy="3643760"/>
            <a:chOff x="5543645" y="3480407"/>
            <a:chExt cx="4261329" cy="364376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3CF0E14-D7FC-4ECF-AD03-67CC46BAE485}"/>
                </a:ext>
              </a:extLst>
            </p:cNvPr>
            <p:cNvSpPr txBox="1"/>
            <p:nvPr/>
          </p:nvSpPr>
          <p:spPr>
            <a:xfrm rot="16200000">
              <a:off x="5151612" y="5996662"/>
              <a:ext cx="115339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𝜏(</a:t>
              </a:r>
              <a:r>
                <a:rPr lang="en-GB" i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t</a:t>
              </a:r>
              <a:r>
                <a:rPr lang="en-GB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-p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GB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pic>
          <p:nvPicPr>
            <p:cNvPr id="49" name="Picture 4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FEB0F03-6063-4E31-A342-5449452DE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" t="5630" r="3639" b="2965"/>
            <a:stretch/>
          </p:blipFill>
          <p:spPr>
            <a:xfrm>
              <a:off x="6103185" y="3480407"/>
              <a:ext cx="3701789" cy="36437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FB44AE-9916-4C68-BB9F-62ED394917FD}"/>
                </a:ext>
              </a:extLst>
            </p:cNvPr>
            <p:cNvSpPr txBox="1"/>
            <p:nvPr/>
          </p:nvSpPr>
          <p:spPr>
            <a:xfrm>
              <a:off x="7371022" y="5110912"/>
              <a:ext cx="2191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dash" dirty="0">
                  <a:solidFill>
                    <a:schemeClr val="bg1">
                      <a:lumMod val="50000"/>
                    </a:schemeClr>
                  </a:solidFill>
                </a:rPr>
                <a:t>global envelope test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: evidence </a:t>
              </a:r>
              <a:r>
                <a:rPr lang="en-GB" i="1" dirty="0">
                  <a:solidFill>
                    <a:schemeClr val="bg1">
                      <a:lumMod val="50000"/>
                    </a:schemeClr>
                  </a:solidFill>
                </a:rPr>
                <a:t>vs.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 H</a:t>
              </a:r>
              <a:r>
                <a:rPr lang="en-GB" baseline="-25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: 𝜏=1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152B1B-42A4-4E9E-90ED-AA2BFE6F9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949" y="5426141"/>
              <a:ext cx="334813" cy="61065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E2C2B13-5448-4B3C-A86E-53BE82B80971}"/>
                </a:ext>
              </a:extLst>
            </p:cNvPr>
            <p:cNvCxnSpPr>
              <a:cxnSpLocks/>
            </p:cNvCxnSpPr>
            <p:nvPr/>
          </p:nvCxnSpPr>
          <p:spPr>
            <a:xfrm>
              <a:off x="9346019" y="5426141"/>
              <a:ext cx="202395" cy="111704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A65505C4-90EF-4034-8FD1-844D4EEA41F5}"/>
                </a:ext>
              </a:extLst>
            </p:cNvPr>
            <p:cNvSpPr/>
            <p:nvPr/>
          </p:nvSpPr>
          <p:spPr>
            <a:xfrm>
              <a:off x="5962529" y="5734512"/>
              <a:ext cx="191570" cy="922924"/>
            </a:xfrm>
            <a:prstGeom prst="leftBrac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F1008E-21E0-4386-975B-F1AD72554B4A}"/>
                </a:ext>
              </a:extLst>
            </p:cNvPr>
            <p:cNvSpPr/>
            <p:nvPr/>
          </p:nvSpPr>
          <p:spPr>
            <a:xfrm rot="4518406">
              <a:off x="5479307" y="4583031"/>
              <a:ext cx="2618503" cy="660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163330-EC06-4487-9ABA-F9F17017B2C7}"/>
                </a:ext>
              </a:extLst>
            </p:cNvPr>
            <p:cNvSpPr txBox="1"/>
            <p:nvPr/>
          </p:nvSpPr>
          <p:spPr>
            <a:xfrm>
              <a:off x="5671076" y="4618391"/>
              <a:ext cx="706579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𝜏(</a:t>
              </a:r>
              <a:r>
                <a:rPr lang="en-GB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9BECF7A-6324-4DF9-8F72-7EFEEBDAB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0910" y="4682490"/>
              <a:ext cx="326953" cy="120567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FDDD04-943C-4804-A456-0C8F660C6BB6}"/>
              </a:ext>
            </a:extLst>
          </p:cNvPr>
          <p:cNvCxnSpPr>
            <a:cxnSpLocks/>
          </p:cNvCxnSpPr>
          <p:nvPr/>
        </p:nvCxnSpPr>
        <p:spPr>
          <a:xfrm flipH="1">
            <a:off x="7460478" y="1927103"/>
            <a:ext cx="2301265" cy="1913094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7723A5-5310-4335-AC6C-20BE921E4DE7}"/>
              </a:ext>
            </a:extLst>
          </p:cNvPr>
          <p:cNvSpPr/>
          <p:nvPr/>
        </p:nvSpPr>
        <p:spPr>
          <a:xfrm>
            <a:off x="14554200" y="4121419"/>
            <a:ext cx="3183886" cy="2931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E6DA10-AEC1-4E4A-85C3-B9C534FC89F0}"/>
              </a:ext>
            </a:extLst>
          </p:cNvPr>
          <p:cNvSpPr/>
          <p:nvPr/>
        </p:nvSpPr>
        <p:spPr>
          <a:xfrm>
            <a:off x="15060618" y="2356992"/>
            <a:ext cx="1658932" cy="276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1F279-241B-4E77-85B8-C21CA63C9987}"/>
              </a:ext>
            </a:extLst>
          </p:cNvPr>
          <p:cNvCxnSpPr>
            <a:cxnSpLocks/>
          </p:cNvCxnSpPr>
          <p:nvPr/>
        </p:nvCxnSpPr>
        <p:spPr>
          <a:xfrm flipH="1" flipV="1">
            <a:off x="16719551" y="2491666"/>
            <a:ext cx="962113" cy="267274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A2F11C-3218-4496-838B-DF0A300E0CE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4554200" y="2495034"/>
            <a:ext cx="506418" cy="293110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4299EC-35C6-4649-99A7-01D1AC348A89}"/>
              </a:ext>
            </a:extLst>
          </p:cNvPr>
          <p:cNvCxnSpPr>
            <a:cxnSpLocks/>
          </p:cNvCxnSpPr>
          <p:nvPr/>
        </p:nvCxnSpPr>
        <p:spPr>
          <a:xfrm flipV="1">
            <a:off x="11384961" y="1253131"/>
            <a:ext cx="3245439" cy="4739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EBC517-73DE-4457-9D0F-18BED9E38882}"/>
              </a:ext>
            </a:extLst>
          </p:cNvPr>
          <p:cNvCxnSpPr>
            <a:cxnSpLocks/>
          </p:cNvCxnSpPr>
          <p:nvPr/>
        </p:nvCxnSpPr>
        <p:spPr>
          <a:xfrm flipV="1">
            <a:off x="13290878" y="2519191"/>
            <a:ext cx="1849970" cy="123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178E3A-5B26-4E7A-86A6-2B766D9C67E1}"/>
              </a:ext>
            </a:extLst>
          </p:cNvPr>
          <p:cNvCxnSpPr>
            <a:cxnSpLocks/>
          </p:cNvCxnSpPr>
          <p:nvPr/>
        </p:nvCxnSpPr>
        <p:spPr>
          <a:xfrm>
            <a:off x="16255269" y="2558527"/>
            <a:ext cx="188028" cy="15628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147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Pollington</dc:creator>
  <cp:lastModifiedBy>Pollington, Tim</cp:lastModifiedBy>
  <cp:revision>62</cp:revision>
  <dcterms:created xsi:type="dcterms:W3CDTF">2019-11-02T23:12:26Z</dcterms:created>
  <dcterms:modified xsi:type="dcterms:W3CDTF">2020-04-17T18:48:34Z</dcterms:modified>
</cp:coreProperties>
</file>