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1" y="10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1995312"/>
            <a:ext cx="18423017" cy="4244622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6"/>
            <a:ext cx="16255604" cy="2943577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664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7" y="649111"/>
            <a:ext cx="4673485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9" y="649111"/>
            <a:ext cx="13749532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52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92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1" y="3039537"/>
            <a:ext cx="18693944" cy="5071532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1" y="8159051"/>
            <a:ext cx="18693944" cy="2666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>
                    <a:tint val="82000"/>
                  </a:schemeClr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82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1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8" y="3245556"/>
            <a:ext cx="9211509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7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4"/>
            <a:ext cx="18693944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5" y="2988734"/>
            <a:ext cx="9169175" cy="1464732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5" y="4453470"/>
            <a:ext cx="916917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9" y="2988734"/>
            <a:ext cx="9214331" cy="1464732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9" y="4453470"/>
            <a:ext cx="9214331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88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8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46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5" cy="2844800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5"/>
            <a:ext cx="10972534" cy="8664222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5" cy="6776156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6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5" cy="2844800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5"/>
            <a:ext cx="10972534" cy="8664222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5" cy="6776156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100" y="649114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100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4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DC1A2-339E-4B72-B5AC-375D83E631AC}" type="datetimeFigureOut">
              <a:rPr kumimoji="1" lang="ja-JP" altLang="en-US" smtClean="0"/>
              <a:t>2025/3/2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1" y="11300184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4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1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67402" rtl="0" eaLnBrk="1" latinLnBrk="0" hangingPunct="1">
        <a:lnSpc>
          <a:spcPct val="90000"/>
        </a:lnSpc>
        <a:spcBef>
          <a:spcPct val="0"/>
        </a:spcBef>
        <a:buNone/>
        <a:defRPr kumimoji="1"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kumimoji="1"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0" hangingPunct="1"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76602FF-F1FB-1D9B-9D72-037024CEA63F}"/>
              </a:ext>
            </a:extLst>
          </p:cNvPr>
          <p:cNvSpPr/>
          <p:nvPr/>
        </p:nvSpPr>
        <p:spPr>
          <a:xfrm>
            <a:off x="5379633" y="6449399"/>
            <a:ext cx="3676632" cy="32594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20FB75A-EEA7-4D07-B10C-3EE41F4A8794}"/>
              </a:ext>
            </a:extLst>
          </p:cNvPr>
          <p:cNvSpPr/>
          <p:nvPr/>
        </p:nvSpPr>
        <p:spPr>
          <a:xfrm>
            <a:off x="14562161" y="286602"/>
            <a:ext cx="6851176" cy="10372299"/>
          </a:xfrm>
          <a:prstGeom prst="roundRect">
            <a:avLst>
              <a:gd name="adj" fmla="val 8500"/>
            </a:avLst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C99ED5D-5A54-44DB-A8C9-1642D804161F}"/>
              </a:ext>
            </a:extLst>
          </p:cNvPr>
          <p:cNvSpPr/>
          <p:nvPr/>
        </p:nvSpPr>
        <p:spPr>
          <a:xfrm>
            <a:off x="5199797" y="286602"/>
            <a:ext cx="8968071" cy="10372299"/>
          </a:xfrm>
          <a:prstGeom prst="roundRect">
            <a:avLst>
              <a:gd name="adj" fmla="val 6928"/>
            </a:avLst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6E49DD7B-A213-4F91-87E7-163278FB0021}"/>
              </a:ext>
            </a:extLst>
          </p:cNvPr>
          <p:cNvSpPr/>
          <p:nvPr/>
        </p:nvSpPr>
        <p:spPr>
          <a:xfrm>
            <a:off x="13100089" y="5063109"/>
            <a:ext cx="2358877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ja-JP" sz="1600" b="1" dirty="0" err="1">
                <a:latin typeface="Consolas" panose="020B0609020204030204" pitchFamily="49" charset="0"/>
              </a:rPr>
              <a:t>ExecuteCommandLists</a:t>
            </a:r>
            <a:endParaRPr lang="en-US" altLang="ja-JP" sz="1600" b="1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2B34B3-74DE-416F-A254-74F9F62EEE91}"/>
              </a:ext>
            </a:extLst>
          </p:cNvPr>
          <p:cNvSpPr/>
          <p:nvPr/>
        </p:nvSpPr>
        <p:spPr>
          <a:xfrm>
            <a:off x="14894303" y="1180350"/>
            <a:ext cx="5170891" cy="347546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A00B944-13B0-425C-8FFA-44B3C0E28558}"/>
              </a:ext>
            </a:extLst>
          </p:cNvPr>
          <p:cNvSpPr/>
          <p:nvPr/>
        </p:nvSpPr>
        <p:spPr>
          <a:xfrm>
            <a:off x="15284469" y="2001375"/>
            <a:ext cx="5170891" cy="347546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613FC1F-6B48-4C29-9592-8CCCC36D15E9}"/>
              </a:ext>
            </a:extLst>
          </p:cNvPr>
          <p:cNvSpPr/>
          <p:nvPr/>
        </p:nvSpPr>
        <p:spPr>
          <a:xfrm>
            <a:off x="15642790" y="2947190"/>
            <a:ext cx="5170891" cy="408148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9FBD7B-CB73-407D-ACEE-C6AF2CEE2A1D}"/>
              </a:ext>
            </a:extLst>
          </p:cNvPr>
          <p:cNvSpPr txBox="1"/>
          <p:nvPr/>
        </p:nvSpPr>
        <p:spPr>
          <a:xfrm>
            <a:off x="15121719" y="518614"/>
            <a:ext cx="1101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GPU</a:t>
            </a:r>
            <a:endParaRPr kumimoji="1" lang="ja-JP" altLang="en-US" sz="4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4FAB98-A674-412B-B308-31C2DAC7751D}"/>
              </a:ext>
            </a:extLst>
          </p:cNvPr>
          <p:cNvSpPr txBox="1"/>
          <p:nvPr/>
        </p:nvSpPr>
        <p:spPr>
          <a:xfrm>
            <a:off x="5693498" y="398537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CPU</a:t>
            </a:r>
            <a:endParaRPr kumimoji="1" lang="ja-JP" altLang="en-US" sz="40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AB02333-EA0D-44D0-B72B-BAB7D049D8B5}"/>
              </a:ext>
            </a:extLst>
          </p:cNvPr>
          <p:cNvSpPr/>
          <p:nvPr/>
        </p:nvSpPr>
        <p:spPr>
          <a:xfrm>
            <a:off x="7097723" y="1172114"/>
            <a:ext cx="5132336" cy="347546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B721FA4-F11C-47C1-8FE5-D9591B613D38}"/>
              </a:ext>
            </a:extLst>
          </p:cNvPr>
          <p:cNvSpPr/>
          <p:nvPr/>
        </p:nvSpPr>
        <p:spPr>
          <a:xfrm>
            <a:off x="16173602" y="3103934"/>
            <a:ext cx="2295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Render Engine</a:t>
            </a:r>
            <a:endParaRPr lang="ja-JP" altLang="en-US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FA4C273-D98A-4814-B752-4441FC54D038}"/>
              </a:ext>
            </a:extLst>
          </p:cNvPr>
          <p:cNvSpPr/>
          <p:nvPr/>
        </p:nvSpPr>
        <p:spPr>
          <a:xfrm>
            <a:off x="15642790" y="2133840"/>
            <a:ext cx="2586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Compute Engine</a:t>
            </a:r>
            <a:endParaRPr lang="ja-JP" altLang="en-US" sz="2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18B0147-F06B-404C-8BB4-F1FC93E590AD}"/>
              </a:ext>
            </a:extLst>
          </p:cNvPr>
          <p:cNvSpPr/>
          <p:nvPr/>
        </p:nvSpPr>
        <p:spPr>
          <a:xfrm>
            <a:off x="15199597" y="1383402"/>
            <a:ext cx="19766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Copy Engine</a:t>
            </a:r>
            <a:endParaRPr lang="ja-JP" altLang="en-US" sz="28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FD72F19-07E9-4BC2-B19C-7D9B012BAC0F}"/>
              </a:ext>
            </a:extLst>
          </p:cNvPr>
          <p:cNvSpPr/>
          <p:nvPr/>
        </p:nvSpPr>
        <p:spPr>
          <a:xfrm>
            <a:off x="7406673" y="1358006"/>
            <a:ext cx="197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Copy Queue</a:t>
            </a:r>
            <a:endParaRPr lang="ja-JP" altLang="en-US" sz="28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7ADA11B-8083-4CC2-97A1-A0EE6007D441}"/>
              </a:ext>
            </a:extLst>
          </p:cNvPr>
          <p:cNvSpPr/>
          <p:nvPr/>
        </p:nvSpPr>
        <p:spPr>
          <a:xfrm>
            <a:off x="15284469" y="7230165"/>
            <a:ext cx="4861807" cy="25359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D75A6CC-8F82-4141-9BDF-2FFD98D57933}"/>
              </a:ext>
            </a:extLst>
          </p:cNvPr>
          <p:cNvSpPr/>
          <p:nvPr/>
        </p:nvSpPr>
        <p:spPr>
          <a:xfrm>
            <a:off x="15460252" y="729641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161616"/>
                </a:solidFill>
                <a:latin typeface="SFMono-Regular"/>
              </a:rPr>
              <a:t>コマンドアロケーター</a:t>
            </a:r>
            <a:endParaRPr lang="ja-JP" altLang="en-US" sz="2800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A32BA57-E0BE-48FE-9772-B0ED6B4466A2}"/>
              </a:ext>
            </a:extLst>
          </p:cNvPr>
          <p:cNvSpPr/>
          <p:nvPr/>
        </p:nvSpPr>
        <p:spPr>
          <a:xfrm>
            <a:off x="15622572" y="7915811"/>
            <a:ext cx="4861807" cy="253595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6B05A1B-94B0-4B7B-91A4-781C12FF3B45}"/>
              </a:ext>
            </a:extLst>
          </p:cNvPr>
          <p:cNvSpPr/>
          <p:nvPr/>
        </p:nvSpPr>
        <p:spPr>
          <a:xfrm>
            <a:off x="15735954" y="7974921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161616"/>
                </a:solidFill>
                <a:latin typeface="SFMono-Regular"/>
              </a:rPr>
              <a:t>コマンドアロケーター</a:t>
            </a:r>
            <a:endParaRPr lang="ja-JP" altLang="en-US" sz="28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070F49-6713-4C3E-9E26-473FCA6AD667}"/>
              </a:ext>
            </a:extLst>
          </p:cNvPr>
          <p:cNvSpPr/>
          <p:nvPr/>
        </p:nvSpPr>
        <p:spPr>
          <a:xfrm>
            <a:off x="15974323" y="8601457"/>
            <a:ext cx="780332" cy="17138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BC83C9A-14B8-4206-9C6E-CFF2A9ABB1A0}"/>
              </a:ext>
            </a:extLst>
          </p:cNvPr>
          <p:cNvSpPr/>
          <p:nvPr/>
        </p:nvSpPr>
        <p:spPr>
          <a:xfrm>
            <a:off x="16834931" y="8601457"/>
            <a:ext cx="780332" cy="17138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8C18B25-7677-4575-A10D-0A371C6ECBB4}"/>
              </a:ext>
            </a:extLst>
          </p:cNvPr>
          <p:cNvSpPr/>
          <p:nvPr/>
        </p:nvSpPr>
        <p:spPr>
          <a:xfrm>
            <a:off x="17696224" y="8601457"/>
            <a:ext cx="780332" cy="17138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9DB544F-01FC-4633-B9AA-8B03FA4E89D8}"/>
              </a:ext>
            </a:extLst>
          </p:cNvPr>
          <p:cNvSpPr/>
          <p:nvPr/>
        </p:nvSpPr>
        <p:spPr>
          <a:xfrm>
            <a:off x="18610738" y="8601457"/>
            <a:ext cx="780332" cy="17138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A24DC63-1937-460A-8DFC-1CB67B0B9935}"/>
              </a:ext>
            </a:extLst>
          </p:cNvPr>
          <p:cNvSpPr txBox="1"/>
          <p:nvPr/>
        </p:nvSpPr>
        <p:spPr>
          <a:xfrm>
            <a:off x="12477463" y="4627047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B7FDCEF-D2F5-407A-B942-4D041BDEF3DA}"/>
              </a:ext>
            </a:extLst>
          </p:cNvPr>
          <p:cNvSpPr txBox="1"/>
          <p:nvPr/>
        </p:nvSpPr>
        <p:spPr>
          <a:xfrm>
            <a:off x="19504592" y="9103960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6AB0ECB2-3921-4156-8BA7-3F522C2F85A1}"/>
              </a:ext>
            </a:extLst>
          </p:cNvPr>
          <p:cNvSpPr/>
          <p:nvPr/>
        </p:nvSpPr>
        <p:spPr>
          <a:xfrm>
            <a:off x="16164196" y="3668999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04A01E9F-C10A-4745-A2E0-D1CDF875522D}"/>
              </a:ext>
            </a:extLst>
          </p:cNvPr>
          <p:cNvSpPr/>
          <p:nvPr/>
        </p:nvSpPr>
        <p:spPr>
          <a:xfrm>
            <a:off x="17051287" y="3676987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2D622CD7-C123-448B-B219-D78BB5CEAEF4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13015901" y="4629366"/>
            <a:ext cx="2626889" cy="35856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4CB53A21-52C9-4E78-B799-A4D605AA60A1}"/>
              </a:ext>
            </a:extLst>
          </p:cNvPr>
          <p:cNvCxnSpPr>
            <a:cxnSpLocks/>
            <a:stCxn id="17" idx="3"/>
            <a:endCxn id="87" idx="1"/>
          </p:cNvCxnSpPr>
          <p:nvPr/>
        </p:nvCxnSpPr>
        <p:spPr>
          <a:xfrm flipV="1">
            <a:off x="13015901" y="4017357"/>
            <a:ext cx="2230845" cy="61200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14B4B78-97B1-486E-8949-C91B4006D660}"/>
              </a:ext>
            </a:extLst>
          </p:cNvPr>
          <p:cNvCxnSpPr>
            <a:cxnSpLocks/>
            <a:stCxn id="17" idx="3"/>
            <a:endCxn id="90" idx="1"/>
          </p:cNvCxnSpPr>
          <p:nvPr/>
        </p:nvCxnSpPr>
        <p:spPr>
          <a:xfrm flipV="1">
            <a:off x="13015901" y="3348862"/>
            <a:ext cx="1842179" cy="128050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A3157521-887E-4FB1-8C8E-4856CC8C8441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12625735" y="3739108"/>
            <a:ext cx="2658734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BB907F2D-FEB1-4A7D-8BD5-CA994707E8F9}"/>
              </a:ext>
            </a:extLst>
          </p:cNvPr>
          <p:cNvCxnSpPr>
            <a:cxnSpLocks/>
            <a:stCxn id="16" idx="3"/>
            <a:endCxn id="93" idx="1"/>
          </p:cNvCxnSpPr>
          <p:nvPr/>
        </p:nvCxnSpPr>
        <p:spPr>
          <a:xfrm flipV="1">
            <a:off x="12625735" y="3143313"/>
            <a:ext cx="2251834" cy="59579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0E838909-DDDB-412B-972A-EE2C9831E921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2230059" y="2909848"/>
            <a:ext cx="2664244" cy="823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BAC0740-F586-4390-BA7B-A2A233E79308}"/>
              </a:ext>
            </a:extLst>
          </p:cNvPr>
          <p:cNvSpPr/>
          <p:nvPr/>
        </p:nvSpPr>
        <p:spPr>
          <a:xfrm>
            <a:off x="7493399" y="2001374"/>
            <a:ext cx="5132336" cy="347546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0BE6679-5FBC-4250-A57A-D33644DCEC20}"/>
              </a:ext>
            </a:extLst>
          </p:cNvPr>
          <p:cNvSpPr/>
          <p:nvPr/>
        </p:nvSpPr>
        <p:spPr>
          <a:xfrm>
            <a:off x="7883565" y="2952630"/>
            <a:ext cx="5132336" cy="33534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1A3F920-9B49-465D-89B4-93B003D2A967}"/>
              </a:ext>
            </a:extLst>
          </p:cNvPr>
          <p:cNvSpPr/>
          <p:nvPr/>
        </p:nvSpPr>
        <p:spPr>
          <a:xfrm>
            <a:off x="8215124" y="3085291"/>
            <a:ext cx="2116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Direct Queue</a:t>
            </a:r>
            <a:endParaRPr lang="ja-JP" altLang="en-US" sz="28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7D8719-E7B2-4F33-8787-99EF736508FE}"/>
              </a:ext>
            </a:extLst>
          </p:cNvPr>
          <p:cNvSpPr/>
          <p:nvPr/>
        </p:nvSpPr>
        <p:spPr>
          <a:xfrm>
            <a:off x="7908140" y="2143733"/>
            <a:ext cx="25821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rgbClr val="161616"/>
                </a:solidFill>
                <a:latin typeface="SFMono-Regular"/>
              </a:rPr>
              <a:t>Compute Queue</a:t>
            </a:r>
            <a:endParaRPr lang="ja-JP" altLang="en-US" sz="28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24229B1-4D6F-4A68-8B6C-35D3B1EEB5F4}"/>
              </a:ext>
            </a:extLst>
          </p:cNvPr>
          <p:cNvSpPr/>
          <p:nvPr/>
        </p:nvSpPr>
        <p:spPr>
          <a:xfrm>
            <a:off x="8822834" y="3778714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86C1542A-2CD6-4E31-A3FD-1E2E5D5C591F}"/>
              </a:ext>
            </a:extLst>
          </p:cNvPr>
          <p:cNvSpPr/>
          <p:nvPr/>
        </p:nvSpPr>
        <p:spPr>
          <a:xfrm>
            <a:off x="9709925" y="3786702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E179C59-A197-42B7-B12C-54054A1AC208}"/>
              </a:ext>
            </a:extLst>
          </p:cNvPr>
          <p:cNvSpPr/>
          <p:nvPr/>
        </p:nvSpPr>
        <p:spPr>
          <a:xfrm>
            <a:off x="10597016" y="3778714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48B186D-EF62-43A5-825F-7936D62D6BD6}"/>
              </a:ext>
            </a:extLst>
          </p:cNvPr>
          <p:cNvSpPr/>
          <p:nvPr/>
        </p:nvSpPr>
        <p:spPr>
          <a:xfrm>
            <a:off x="11484107" y="3769535"/>
            <a:ext cx="780332" cy="2320119"/>
          </a:xfrm>
          <a:prstGeom prst="round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COMMAND</a:t>
            </a:r>
            <a:r>
              <a:rPr kumimoji="1" lang="ja-JP" altLang="en-US" sz="2000" dirty="0">
                <a:solidFill>
                  <a:schemeClr val="tx1"/>
                </a:solidFill>
              </a:rPr>
              <a:t> </a:t>
            </a:r>
            <a:r>
              <a:rPr kumimoji="1" lang="en-US" altLang="ja-JP" sz="2000" dirty="0">
                <a:solidFill>
                  <a:schemeClr val="tx1"/>
                </a:solidFill>
              </a:rPr>
              <a:t>LIST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570DA643-8722-4FB0-B90B-AE83250DF13A}"/>
              </a:ext>
            </a:extLst>
          </p:cNvPr>
          <p:cNvCxnSpPr>
            <a:cxnSpLocks/>
            <a:stCxn id="33" idx="2"/>
            <a:endCxn id="27" idx="1"/>
          </p:cNvCxnSpPr>
          <p:nvPr/>
        </p:nvCxnSpPr>
        <p:spPr>
          <a:xfrm rot="16200000" flipH="1">
            <a:off x="10875309" y="4436524"/>
            <a:ext cx="3084955" cy="64095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CECFBF49-173F-4951-B3D1-0F1A7D7150AE}"/>
              </a:ext>
            </a:extLst>
          </p:cNvPr>
          <p:cNvSpPr/>
          <p:nvPr/>
        </p:nvSpPr>
        <p:spPr>
          <a:xfrm>
            <a:off x="15246746" y="3875371"/>
            <a:ext cx="224430" cy="28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B7C34BA8-A886-431A-BFD3-4EB68000BA9E}"/>
              </a:ext>
            </a:extLst>
          </p:cNvPr>
          <p:cNvSpPr/>
          <p:nvPr/>
        </p:nvSpPr>
        <p:spPr>
          <a:xfrm>
            <a:off x="14858080" y="3206876"/>
            <a:ext cx="224430" cy="28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B2A69C1-A852-4F06-B666-982F2A1170A2}"/>
              </a:ext>
            </a:extLst>
          </p:cNvPr>
          <p:cNvSpPr/>
          <p:nvPr/>
        </p:nvSpPr>
        <p:spPr>
          <a:xfrm>
            <a:off x="14877569" y="3001327"/>
            <a:ext cx="224430" cy="28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6416B04-B23C-40D9-A183-6656F0C777D3}"/>
              </a:ext>
            </a:extLst>
          </p:cNvPr>
          <p:cNvSpPr txBox="1"/>
          <p:nvPr/>
        </p:nvSpPr>
        <p:spPr>
          <a:xfrm>
            <a:off x="17975347" y="449578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5A89EE84-E58E-46ED-9766-CAD7C9F6A6B1}"/>
              </a:ext>
            </a:extLst>
          </p:cNvPr>
          <p:cNvSpPr txBox="1"/>
          <p:nvPr/>
        </p:nvSpPr>
        <p:spPr>
          <a:xfrm>
            <a:off x="12332761" y="4581068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E8871D0D-80A1-4C29-B79D-8AAF02159CC8}"/>
              </a:ext>
            </a:extLst>
          </p:cNvPr>
          <p:cNvSpPr/>
          <p:nvPr/>
        </p:nvSpPr>
        <p:spPr>
          <a:xfrm>
            <a:off x="5749581" y="4581068"/>
            <a:ext cx="2946698" cy="77646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四角形: 角を丸くする 111">
            <a:extLst>
              <a:ext uri="{FF2B5EF4-FFF2-40B4-BE49-F238E27FC236}">
                <a16:creationId xmlns:a16="http://schemas.microsoft.com/office/drawing/2014/main" id="{98E86C73-2404-49AC-B1B1-BA413AD1BE7D}"/>
              </a:ext>
            </a:extLst>
          </p:cNvPr>
          <p:cNvSpPr/>
          <p:nvPr/>
        </p:nvSpPr>
        <p:spPr>
          <a:xfrm>
            <a:off x="16016866" y="6123703"/>
            <a:ext cx="4366745" cy="699078"/>
          </a:xfrm>
          <a:prstGeom prst="roundRect">
            <a:avLst/>
          </a:prstGeom>
          <a:solidFill>
            <a:srgbClr val="FFCC99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B77DA49F-0D5C-47B8-8571-D2E34958F7F5}"/>
              </a:ext>
            </a:extLst>
          </p:cNvPr>
          <p:cNvSpPr/>
          <p:nvPr/>
        </p:nvSpPr>
        <p:spPr>
          <a:xfrm>
            <a:off x="16173602" y="621743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161616"/>
                </a:solidFill>
                <a:latin typeface="SFMono-Regular"/>
              </a:rPr>
              <a:t>パイプラインステート</a:t>
            </a:r>
            <a:endParaRPr lang="ja-JP" altLang="en-US" sz="2800" dirty="0"/>
          </a:p>
        </p:txBody>
      </p: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61F36E2A-E2B8-479D-B2DF-FD5648865639}"/>
              </a:ext>
            </a:extLst>
          </p:cNvPr>
          <p:cNvCxnSpPr>
            <a:cxnSpLocks/>
            <a:stCxn id="33" idx="2"/>
            <a:endCxn id="112" idx="1"/>
          </p:cNvCxnSpPr>
          <p:nvPr/>
        </p:nvCxnSpPr>
        <p:spPr>
          <a:xfrm rot="16200000" flipH="1">
            <a:off x="12427729" y="2884104"/>
            <a:ext cx="374409" cy="680386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33A8DF08-443E-47A5-BBA1-0893AC992122}"/>
              </a:ext>
            </a:extLst>
          </p:cNvPr>
          <p:cNvSpPr/>
          <p:nvPr/>
        </p:nvSpPr>
        <p:spPr>
          <a:xfrm>
            <a:off x="5801786" y="4795305"/>
            <a:ext cx="27286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 err="1">
                <a:latin typeface="Consolas" panose="020B0609020204030204" pitchFamily="49" charset="0"/>
              </a:rPr>
              <a:t>CommandList</a:t>
            </a:r>
            <a:r>
              <a:rPr lang="en-US" altLang="ja-JP" sz="1600" b="1">
                <a:latin typeface="Consolas" panose="020B0609020204030204" pitchFamily="49" charset="0"/>
              </a:rPr>
              <a:t>::Reset</a:t>
            </a:r>
            <a:endParaRPr lang="en-US" altLang="ja-JP" sz="1600" b="1" dirty="0">
              <a:latin typeface="Consolas" panose="020B0609020204030204" pitchFamily="49" charset="0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2DF93E7B-2C73-CEED-46DF-4D0D192D02AB}"/>
              </a:ext>
            </a:extLst>
          </p:cNvPr>
          <p:cNvSpPr/>
          <p:nvPr/>
        </p:nvSpPr>
        <p:spPr>
          <a:xfrm>
            <a:off x="9004433" y="6429665"/>
            <a:ext cx="6945203" cy="51967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1E9715-75F4-1441-086C-1EA9705A755A}"/>
              </a:ext>
            </a:extLst>
          </p:cNvPr>
          <p:cNvSpPr txBox="1"/>
          <p:nvPr/>
        </p:nvSpPr>
        <p:spPr>
          <a:xfrm>
            <a:off x="9661701" y="6506453"/>
            <a:ext cx="5196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ID3D12Device::CreateGraphicsPipelineState</a:t>
            </a:r>
            <a:endParaRPr lang="ja-JP" altLang="en-US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9FE8947-5EE9-699F-1392-E08E1562AA79}"/>
              </a:ext>
            </a:extLst>
          </p:cNvPr>
          <p:cNvSpPr txBox="1"/>
          <p:nvPr/>
        </p:nvSpPr>
        <p:spPr>
          <a:xfrm>
            <a:off x="5409756" y="6453537"/>
            <a:ext cx="3676632" cy="34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D3D12_GRAPHICS_PIPELINE_STATE_DESC</a:t>
            </a:r>
            <a:endParaRPr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04545FD-2872-A7FC-4AC8-F0F296DF9A52}"/>
              </a:ext>
            </a:extLst>
          </p:cNvPr>
          <p:cNvSpPr txBox="1"/>
          <p:nvPr/>
        </p:nvSpPr>
        <p:spPr>
          <a:xfrm>
            <a:off x="5498670" y="6846528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頂点シェーダ</a:t>
            </a:r>
            <a:endParaRPr kumimoji="1" lang="en-US" altLang="ja-JP" dirty="0"/>
          </a:p>
          <a:p>
            <a:r>
              <a:rPr kumimoji="1" lang="ja-JP" altLang="en-US" dirty="0"/>
              <a:t>ピクセルシェーダ</a:t>
            </a:r>
            <a:endParaRPr kumimoji="1" lang="en-US" altLang="ja-JP" dirty="0"/>
          </a:p>
          <a:p>
            <a:r>
              <a:rPr kumimoji="1" lang="ja-JP" altLang="en-US" dirty="0"/>
              <a:t>頂点レイアウト</a:t>
            </a:r>
            <a:endParaRPr kumimoji="1" lang="en-US" altLang="ja-JP" dirty="0"/>
          </a:p>
          <a:p>
            <a:r>
              <a:rPr kumimoji="1" lang="ja-JP" altLang="en-US" dirty="0"/>
              <a:t>プリミティブ設定</a:t>
            </a:r>
            <a:endParaRPr kumimoji="1" lang="en-US" altLang="ja-JP" dirty="0"/>
          </a:p>
          <a:p>
            <a:r>
              <a:rPr kumimoji="1" lang="ja-JP" altLang="en-US" dirty="0"/>
              <a:t>ルート署名</a:t>
            </a:r>
            <a:endParaRPr kumimoji="1" lang="en-US" altLang="ja-JP" dirty="0"/>
          </a:p>
          <a:p>
            <a:r>
              <a:rPr kumimoji="1" lang="ja-JP" altLang="en-US" dirty="0"/>
              <a:t>ラスタライズ設定</a:t>
            </a:r>
            <a:endParaRPr kumimoji="1" lang="en-US" altLang="ja-JP" dirty="0"/>
          </a:p>
          <a:p>
            <a:r>
              <a:rPr kumimoji="1" lang="ja-JP" altLang="en-US" dirty="0"/>
              <a:t>ブレンディング設定</a:t>
            </a:r>
            <a:endParaRPr kumimoji="1" lang="en-US" altLang="ja-JP" dirty="0"/>
          </a:p>
          <a:p>
            <a:r>
              <a:rPr kumimoji="1" lang="ja-JP" altLang="en-US" dirty="0"/>
              <a:t>デプスバッファ設定</a:t>
            </a:r>
            <a:endParaRPr kumimoji="1" lang="en-US" altLang="ja-JP" dirty="0"/>
          </a:p>
          <a:p>
            <a:r>
              <a:rPr kumimoji="1" lang="ja-JP" altLang="en-US" dirty="0"/>
              <a:t>レンダーターゲット設定</a:t>
            </a:r>
            <a:endParaRPr kumimoji="1" lang="en-US" altLang="ja-JP" dirty="0"/>
          </a:p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03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0F9962C-7BD0-6D87-62B6-AB1974625138}"/>
              </a:ext>
            </a:extLst>
          </p:cNvPr>
          <p:cNvSpPr/>
          <p:nvPr/>
        </p:nvSpPr>
        <p:spPr>
          <a:xfrm>
            <a:off x="2867892" y="8419096"/>
            <a:ext cx="5056909" cy="10679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FD56106-136F-F95B-B187-2B15A8F89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43456"/>
              </p:ext>
            </p:extLst>
          </p:nvPr>
        </p:nvGraphicFramePr>
        <p:xfrm>
          <a:off x="10016838" y="6800483"/>
          <a:ext cx="11360727" cy="74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134">
                  <a:extLst>
                    <a:ext uri="{9D8B030D-6E8A-4147-A177-3AD203B41FA5}">
                      <a16:colId xmlns:a16="http://schemas.microsoft.com/office/drawing/2014/main" val="3341462470"/>
                    </a:ext>
                  </a:extLst>
                </a:gridCol>
                <a:gridCol w="4846227">
                  <a:extLst>
                    <a:ext uri="{9D8B030D-6E8A-4147-A177-3AD203B41FA5}">
                      <a16:colId xmlns:a16="http://schemas.microsoft.com/office/drawing/2014/main" val="94804211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500966471"/>
                    </a:ext>
                  </a:extLst>
                </a:gridCol>
                <a:gridCol w="928254">
                  <a:extLst>
                    <a:ext uri="{9D8B030D-6E8A-4147-A177-3AD203B41FA5}">
                      <a16:colId xmlns:a16="http://schemas.microsoft.com/office/drawing/2014/main" val="4254790576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500959226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1845997283"/>
                    </a:ext>
                  </a:extLst>
                </a:gridCol>
                <a:gridCol w="1149929">
                  <a:extLst>
                    <a:ext uri="{9D8B030D-6E8A-4147-A177-3AD203B41FA5}">
                      <a16:colId xmlns:a16="http://schemas.microsoft.com/office/drawing/2014/main" val="311999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α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63434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3C2F0EF-CB52-72E7-5E23-F55345B62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25124"/>
              </p:ext>
            </p:extLst>
          </p:nvPr>
        </p:nvGraphicFramePr>
        <p:xfrm>
          <a:off x="10016838" y="7992942"/>
          <a:ext cx="11360726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6134">
                  <a:extLst>
                    <a:ext uri="{9D8B030D-6E8A-4147-A177-3AD203B41FA5}">
                      <a16:colId xmlns:a16="http://schemas.microsoft.com/office/drawing/2014/main" val="3341462470"/>
                    </a:ext>
                  </a:extLst>
                </a:gridCol>
                <a:gridCol w="4818518">
                  <a:extLst>
                    <a:ext uri="{9D8B030D-6E8A-4147-A177-3AD203B41FA5}">
                      <a16:colId xmlns:a16="http://schemas.microsoft.com/office/drawing/2014/main" val="948042112"/>
                    </a:ext>
                  </a:extLst>
                </a:gridCol>
                <a:gridCol w="983673">
                  <a:extLst>
                    <a:ext uri="{9D8B030D-6E8A-4147-A177-3AD203B41FA5}">
                      <a16:colId xmlns:a16="http://schemas.microsoft.com/office/drawing/2014/main" val="50096647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254790576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500959226"/>
                    </a:ext>
                  </a:extLst>
                </a:gridCol>
                <a:gridCol w="983672">
                  <a:extLst>
                    <a:ext uri="{9D8B030D-6E8A-4147-A177-3AD203B41FA5}">
                      <a16:colId xmlns:a16="http://schemas.microsoft.com/office/drawing/2014/main" val="1845997283"/>
                    </a:ext>
                  </a:extLst>
                </a:gridCol>
                <a:gridCol w="1108365">
                  <a:extLst>
                    <a:ext uri="{9D8B030D-6E8A-4147-A177-3AD203B41FA5}">
                      <a16:colId xmlns:a16="http://schemas.microsoft.com/office/drawing/2014/main" val="311999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+0.25f</a:t>
                      </a:r>
                      <a:r>
                        <a:rPr kumimoji="1" lang="ja-JP" altLang="en-US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アスペクト比</a:t>
                      </a:r>
                      <a:r>
                        <a:rPr kumimoji="1" lang="en-US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kumimoji="1" lang="ja-JP" altLang="en-US" sz="3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2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-0.25f</a:t>
                      </a:r>
                      <a:r>
                        <a:rPr kumimoji="1" lang="ja-JP" altLang="en-US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アスペクト比</a:t>
                      </a:r>
                      <a:r>
                        <a:rPr kumimoji="1" lang="en-US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kumimoji="1" lang="ja-JP" altLang="en-US" sz="3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5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-0.25f</a:t>
                      </a:r>
                      <a:r>
                        <a:rPr kumimoji="1" lang="ja-JP" altLang="en-US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アスペクト比</a:t>
                      </a:r>
                      <a:r>
                        <a:rPr kumimoji="1" lang="en-US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kumimoji="1" lang="ja-JP" altLang="en-US" sz="3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20719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94F4A5-14C0-63E7-82D0-8D4005510BE9}"/>
              </a:ext>
            </a:extLst>
          </p:cNvPr>
          <p:cNvSpPr txBox="1"/>
          <p:nvPr/>
        </p:nvSpPr>
        <p:spPr>
          <a:xfrm>
            <a:off x="10016838" y="7593245"/>
            <a:ext cx="2923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400" dirty="0"/>
              <a:t>Resource</a:t>
            </a:r>
            <a:endParaRPr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B58C79-5635-F551-BFF0-437434416F24}"/>
              </a:ext>
            </a:extLst>
          </p:cNvPr>
          <p:cNvSpPr txBox="1"/>
          <p:nvPr/>
        </p:nvSpPr>
        <p:spPr>
          <a:xfrm>
            <a:off x="2883153" y="8836422"/>
            <a:ext cx="4613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400" dirty="0"/>
              <a:t>D3D12_VERTEX_BUFFER_VIEW</a:t>
            </a:r>
            <a:endParaRPr lang="ja-JP" altLang="en-US" sz="2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C2F43EB-0C4F-BD6C-77AB-BE5ADEB1ACA5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>
            <a:off x="7924801" y="8953062"/>
            <a:ext cx="209203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819FB23-231C-CB7A-8CBF-56144182587F}"/>
              </a:ext>
            </a:extLst>
          </p:cNvPr>
          <p:cNvSpPr txBox="1"/>
          <p:nvPr/>
        </p:nvSpPr>
        <p:spPr>
          <a:xfrm>
            <a:off x="2855946" y="85375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頂点バッファビュー</a:t>
            </a:r>
          </a:p>
        </p:txBody>
      </p:sp>
    </p:spTree>
    <p:extLst>
      <p:ext uri="{BB962C8B-B14F-4D97-AF65-F5344CB8AC3E}">
        <p14:creationId xmlns:p14="http://schemas.microsoft.com/office/powerpoint/2010/main" val="92479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08CBC-2B8B-34FB-22E9-23D1B1A9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22900E8-4839-2BB9-BB29-2F7B6D2CD760}"/>
              </a:ext>
            </a:extLst>
          </p:cNvPr>
          <p:cNvSpPr/>
          <p:nvPr/>
        </p:nvSpPr>
        <p:spPr>
          <a:xfrm>
            <a:off x="2867892" y="8419096"/>
            <a:ext cx="5056909" cy="1067931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592527B-EC5D-B3A1-15FF-F06604A12093}"/>
              </a:ext>
            </a:extLst>
          </p:cNvPr>
          <p:cNvSpPr/>
          <p:nvPr/>
        </p:nvSpPr>
        <p:spPr>
          <a:xfrm>
            <a:off x="2867893" y="3819430"/>
            <a:ext cx="5943598" cy="3773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2819BEF-4930-5F05-2373-DF1C76BAF323}"/>
              </a:ext>
            </a:extLst>
          </p:cNvPr>
          <p:cNvGraphicFramePr>
            <a:graphicFrameLocks noGrp="1"/>
          </p:cNvGraphicFramePr>
          <p:nvPr/>
        </p:nvGraphicFramePr>
        <p:xfrm>
          <a:off x="10016838" y="6800483"/>
          <a:ext cx="11360727" cy="74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134">
                  <a:extLst>
                    <a:ext uri="{9D8B030D-6E8A-4147-A177-3AD203B41FA5}">
                      <a16:colId xmlns:a16="http://schemas.microsoft.com/office/drawing/2014/main" val="3341462470"/>
                    </a:ext>
                  </a:extLst>
                </a:gridCol>
                <a:gridCol w="4846227">
                  <a:extLst>
                    <a:ext uri="{9D8B030D-6E8A-4147-A177-3AD203B41FA5}">
                      <a16:colId xmlns:a16="http://schemas.microsoft.com/office/drawing/2014/main" val="94804211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500966471"/>
                    </a:ext>
                  </a:extLst>
                </a:gridCol>
                <a:gridCol w="928254">
                  <a:extLst>
                    <a:ext uri="{9D8B030D-6E8A-4147-A177-3AD203B41FA5}">
                      <a16:colId xmlns:a16="http://schemas.microsoft.com/office/drawing/2014/main" val="4254790576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500959226"/>
                    </a:ext>
                  </a:extLst>
                </a:gridCol>
                <a:gridCol w="969818">
                  <a:extLst>
                    <a:ext uri="{9D8B030D-6E8A-4147-A177-3AD203B41FA5}">
                      <a16:colId xmlns:a16="http://schemas.microsoft.com/office/drawing/2014/main" val="1845997283"/>
                    </a:ext>
                  </a:extLst>
                </a:gridCol>
                <a:gridCol w="1149929">
                  <a:extLst>
                    <a:ext uri="{9D8B030D-6E8A-4147-A177-3AD203B41FA5}">
                      <a16:colId xmlns:a16="http://schemas.microsoft.com/office/drawing/2014/main" val="311999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z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α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63434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204E667-05F6-3DA9-AF44-4A65B5E672A9}"/>
              </a:ext>
            </a:extLst>
          </p:cNvPr>
          <p:cNvGraphicFramePr>
            <a:graphicFrameLocks noGrp="1"/>
          </p:cNvGraphicFramePr>
          <p:nvPr/>
        </p:nvGraphicFramePr>
        <p:xfrm>
          <a:off x="10016838" y="7992942"/>
          <a:ext cx="11360726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6134">
                  <a:extLst>
                    <a:ext uri="{9D8B030D-6E8A-4147-A177-3AD203B41FA5}">
                      <a16:colId xmlns:a16="http://schemas.microsoft.com/office/drawing/2014/main" val="3341462470"/>
                    </a:ext>
                  </a:extLst>
                </a:gridCol>
                <a:gridCol w="4818518">
                  <a:extLst>
                    <a:ext uri="{9D8B030D-6E8A-4147-A177-3AD203B41FA5}">
                      <a16:colId xmlns:a16="http://schemas.microsoft.com/office/drawing/2014/main" val="948042112"/>
                    </a:ext>
                  </a:extLst>
                </a:gridCol>
                <a:gridCol w="983673">
                  <a:extLst>
                    <a:ext uri="{9D8B030D-6E8A-4147-A177-3AD203B41FA5}">
                      <a16:colId xmlns:a16="http://schemas.microsoft.com/office/drawing/2014/main" val="500966471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4254790576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500959226"/>
                    </a:ext>
                  </a:extLst>
                </a:gridCol>
                <a:gridCol w="983672">
                  <a:extLst>
                    <a:ext uri="{9D8B030D-6E8A-4147-A177-3AD203B41FA5}">
                      <a16:colId xmlns:a16="http://schemas.microsoft.com/office/drawing/2014/main" val="1845997283"/>
                    </a:ext>
                  </a:extLst>
                </a:gridCol>
                <a:gridCol w="1108365">
                  <a:extLst>
                    <a:ext uri="{9D8B030D-6E8A-4147-A177-3AD203B41FA5}">
                      <a16:colId xmlns:a16="http://schemas.microsoft.com/office/drawing/2014/main" val="3119994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+0.25f</a:t>
                      </a:r>
                      <a:r>
                        <a:rPr kumimoji="1" lang="ja-JP" altLang="en-US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アスペクト比</a:t>
                      </a:r>
                      <a:r>
                        <a:rPr kumimoji="1" lang="en-US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kumimoji="1" lang="ja-JP" altLang="en-US" sz="3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52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-0.25f</a:t>
                      </a:r>
                      <a:r>
                        <a:rPr kumimoji="1" lang="ja-JP" altLang="en-US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アスペクト比</a:t>
                      </a:r>
                      <a:r>
                        <a:rPr kumimoji="1" lang="en-US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kumimoji="1" lang="ja-JP" altLang="en-US" sz="3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5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-0.25f</a:t>
                      </a:r>
                      <a:r>
                        <a:rPr kumimoji="1" lang="ja-JP" altLang="en-US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* アスペクト比</a:t>
                      </a:r>
                      <a:r>
                        <a:rPr kumimoji="1" lang="en-US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endParaRPr kumimoji="1" lang="ja-JP" altLang="en-US" sz="3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16740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pt-BR" altLang="ja-JP" sz="3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3600" dirty="0"/>
                        <a:t>0xff</a:t>
                      </a:r>
                      <a:endParaRPr kumimoji="1" lang="ja-JP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20719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D9CD82-D9C7-F9E0-60E1-B135D8D31AF3}"/>
              </a:ext>
            </a:extLst>
          </p:cNvPr>
          <p:cNvSpPr txBox="1"/>
          <p:nvPr/>
        </p:nvSpPr>
        <p:spPr>
          <a:xfrm>
            <a:off x="10016838" y="7593245"/>
            <a:ext cx="29233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400" dirty="0"/>
              <a:t>Resource</a:t>
            </a:r>
            <a:endParaRPr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183617-39D1-7FF5-9D5E-97A1BB625F99}"/>
              </a:ext>
            </a:extLst>
          </p:cNvPr>
          <p:cNvSpPr txBox="1"/>
          <p:nvPr/>
        </p:nvSpPr>
        <p:spPr>
          <a:xfrm>
            <a:off x="2883153" y="8836422"/>
            <a:ext cx="4613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400" dirty="0"/>
              <a:t>D3D12_VERTEX_BUFFER_VIEW</a:t>
            </a:r>
            <a:endParaRPr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80EC39-0C19-57A3-C2DD-F9AAA5235D41}"/>
              </a:ext>
            </a:extLst>
          </p:cNvPr>
          <p:cNvSpPr txBox="1"/>
          <p:nvPr/>
        </p:nvSpPr>
        <p:spPr>
          <a:xfrm>
            <a:off x="9847497" y="6338818"/>
            <a:ext cx="4807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400" dirty="0"/>
              <a:t>D3D12_INPUT_ELEMENT_DESC</a:t>
            </a:r>
            <a:endParaRPr lang="ja-JP" altLang="en-US" sz="2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EEFCBA6-4B62-FA8D-A1F8-A7B4D7E89DBE}"/>
              </a:ext>
            </a:extLst>
          </p:cNvPr>
          <p:cNvSpPr txBox="1"/>
          <p:nvPr/>
        </p:nvSpPr>
        <p:spPr>
          <a:xfrm>
            <a:off x="2867892" y="3929569"/>
            <a:ext cx="5943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400" dirty="0"/>
              <a:t>D3D12_GRAPHICS_PIPELINE_STATE_DESC</a:t>
            </a:r>
            <a:endParaRPr lang="ja-JP" altLang="en-US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A9EE2CE-4B6F-0CF5-379B-4860766CC5CB}"/>
              </a:ext>
            </a:extLst>
          </p:cNvPr>
          <p:cNvSpPr/>
          <p:nvPr/>
        </p:nvSpPr>
        <p:spPr>
          <a:xfrm>
            <a:off x="2997454" y="4502707"/>
            <a:ext cx="1979143" cy="6117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913C20-735E-70DD-62F1-B9169B614E1D}"/>
              </a:ext>
            </a:extLst>
          </p:cNvPr>
          <p:cNvSpPr txBox="1"/>
          <p:nvPr/>
        </p:nvSpPr>
        <p:spPr>
          <a:xfrm>
            <a:off x="2997454" y="4577728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2400" dirty="0"/>
              <a:t>InputLayout</a:t>
            </a:r>
            <a:endParaRPr lang="ja-JP" altLang="en-US" sz="2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C88D629-BF15-87DC-7105-719A009D7372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>
            <a:off x="4976597" y="4808562"/>
            <a:ext cx="5040241" cy="236279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25A29172-F97B-0384-C788-270AE4CE1E0E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>
            <a:off x="7924801" y="8953062"/>
            <a:ext cx="209203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2AD754F-ECF6-D660-1204-79E5102E4659}"/>
              </a:ext>
            </a:extLst>
          </p:cNvPr>
          <p:cNvSpPr txBox="1"/>
          <p:nvPr/>
        </p:nvSpPr>
        <p:spPr>
          <a:xfrm>
            <a:off x="2855946" y="853756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頂点バッファビュー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2F00727-E27A-2455-FD05-828C675AD2A8}"/>
              </a:ext>
            </a:extLst>
          </p:cNvPr>
          <p:cNvSpPr/>
          <p:nvPr/>
        </p:nvSpPr>
        <p:spPr>
          <a:xfrm>
            <a:off x="14145492" y="3644100"/>
            <a:ext cx="4366745" cy="699078"/>
          </a:xfrm>
          <a:prstGeom prst="roundRect">
            <a:avLst/>
          </a:prstGeom>
          <a:solidFill>
            <a:srgbClr val="FFCC99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05B74EE-3F0A-2523-E1CD-8B4511C8BC35}"/>
              </a:ext>
            </a:extLst>
          </p:cNvPr>
          <p:cNvSpPr/>
          <p:nvPr/>
        </p:nvSpPr>
        <p:spPr>
          <a:xfrm>
            <a:off x="14302228" y="373783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solidFill>
                  <a:srgbClr val="161616"/>
                </a:solidFill>
                <a:latin typeface="SFMono-Regular"/>
              </a:rPr>
              <a:t>パイプラインステート</a:t>
            </a:r>
            <a:endParaRPr lang="ja-JP" altLang="en-US" sz="2800" dirty="0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3BA4556E-64C4-F090-B118-8E6F80935976}"/>
              </a:ext>
            </a:extLst>
          </p:cNvPr>
          <p:cNvSpPr/>
          <p:nvPr/>
        </p:nvSpPr>
        <p:spPr>
          <a:xfrm>
            <a:off x="8811490" y="3722828"/>
            <a:ext cx="5436106" cy="696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9BFD6EE-5E63-56F6-3B2F-2EC9B7F5B26B}"/>
              </a:ext>
            </a:extLst>
          </p:cNvPr>
          <p:cNvSpPr txBox="1"/>
          <p:nvPr/>
        </p:nvSpPr>
        <p:spPr>
          <a:xfrm>
            <a:off x="8958371" y="3905266"/>
            <a:ext cx="5040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ID3D12Device::CreateGraphicsPipelineState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6447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198</Words>
  <Application>Microsoft Office PowerPoint</Application>
  <PresentationFormat>ユーザー設定</PresentationFormat>
  <Paragraphs>106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ゴシック</vt:lpstr>
      <vt:lpstr>SFMono-Regular</vt:lpstr>
      <vt:lpstr>Aptos</vt:lpstr>
      <vt:lpstr>Aptos Display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Imagire</dc:creator>
  <cp:lastModifiedBy>Takashi Imagire</cp:lastModifiedBy>
  <cp:revision>59</cp:revision>
  <dcterms:created xsi:type="dcterms:W3CDTF">2025-02-25T21:11:48Z</dcterms:created>
  <dcterms:modified xsi:type="dcterms:W3CDTF">2025-03-02T12:51:24Z</dcterms:modified>
</cp:coreProperties>
</file>