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 name="Shape 38"/>
        <p:cNvGrpSpPr/>
        <p:nvPr/>
      </p:nvGrpSpPr>
      <p:grpSpPr>
        <a:xfrm>
          <a:off x="0" y="0"/>
          <a:ext cx="0" cy="0"/>
          <a:chOff x="0" y="0"/>
          <a:chExt cx="0" cy="0"/>
        </a:xfrm>
      </p:grpSpPr>
      <p:sp>
        <p:nvSpPr>
          <p:cNvPr id="39" name="Shape 3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0" name="Shape 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46" name="Shape 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Figured this would be a good way to visualize for the class how the 2D array abstracts the actual UI. its also kind of the central part of how the project works, so we should devote a whole slide to 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technically we dont have to show a demo if we dont want to i believe.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Shape 11"/>
          <p:cNvSpPr txBox="1"/>
          <p:nvPr>
            <p:ph type="ctrTitle"/>
          </p:nvPr>
        </p:nvSpPr>
        <p:spPr>
          <a:xfrm>
            <a:off x="457200" y="563760"/>
            <a:ext cx="8229600" cy="3009600"/>
          </a:xfrm>
          <a:prstGeom prst="rect">
            <a:avLst/>
          </a:prstGeom>
        </p:spPr>
        <p:txBody>
          <a:bodyPr anchorCtr="0" anchor="t"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2" name="Shape 12"/>
          <p:cNvSpPr txBox="1"/>
          <p:nvPr>
            <p:ph idx="1" type="subTitle"/>
          </p:nvPr>
        </p:nvSpPr>
        <p:spPr>
          <a:xfrm>
            <a:off x="457200" y="3716392"/>
            <a:ext cx="8229600" cy="1232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800"/>
              <a:buNone/>
              <a:defRPr sz="4800">
                <a:solidFill>
                  <a:schemeClr val="dk2"/>
                </a:solidFill>
              </a:defRPr>
            </a:lvl1pPr>
            <a:lvl2pPr lvl="1">
              <a:spcBef>
                <a:spcPts val="0"/>
              </a:spcBef>
              <a:spcAft>
                <a:spcPts val="0"/>
              </a:spcAft>
              <a:buClr>
                <a:schemeClr val="dk2"/>
              </a:buClr>
              <a:buSzPts val="4800"/>
              <a:buNone/>
              <a:defRPr sz="4800">
                <a:solidFill>
                  <a:schemeClr val="dk2"/>
                </a:solidFill>
              </a:defRPr>
            </a:lvl2pPr>
            <a:lvl3pPr lvl="2">
              <a:spcBef>
                <a:spcPts val="0"/>
              </a:spcBef>
              <a:spcAft>
                <a:spcPts val="0"/>
              </a:spcAft>
              <a:buClr>
                <a:schemeClr val="dk2"/>
              </a:buClr>
              <a:buSzPts val="4800"/>
              <a:buNone/>
              <a:defRPr sz="4800">
                <a:solidFill>
                  <a:schemeClr val="dk2"/>
                </a:solidFill>
              </a:defRPr>
            </a:lvl3pPr>
            <a:lvl4pPr lvl="3">
              <a:spcBef>
                <a:spcPts val="0"/>
              </a:spcBef>
              <a:spcAft>
                <a:spcPts val="0"/>
              </a:spcAft>
              <a:buClr>
                <a:schemeClr val="dk2"/>
              </a:buClr>
              <a:buSzPts val="4800"/>
              <a:buNone/>
              <a:defRPr sz="4800">
                <a:solidFill>
                  <a:schemeClr val="dk2"/>
                </a:solidFill>
              </a:defRPr>
            </a:lvl4pPr>
            <a:lvl5pPr lvl="4">
              <a:spcBef>
                <a:spcPts val="0"/>
              </a:spcBef>
              <a:spcAft>
                <a:spcPts val="0"/>
              </a:spcAft>
              <a:buClr>
                <a:schemeClr val="dk2"/>
              </a:buClr>
              <a:buSzPts val="4800"/>
              <a:buNone/>
              <a:defRPr sz="4800">
                <a:solidFill>
                  <a:schemeClr val="dk2"/>
                </a:solidFill>
              </a:defRPr>
            </a:lvl5pPr>
            <a:lvl6pPr lvl="5">
              <a:spcBef>
                <a:spcPts val="0"/>
              </a:spcBef>
              <a:spcAft>
                <a:spcPts val="0"/>
              </a:spcAft>
              <a:buClr>
                <a:schemeClr val="dk2"/>
              </a:buClr>
              <a:buSzPts val="4800"/>
              <a:buNone/>
              <a:defRPr sz="4800">
                <a:solidFill>
                  <a:schemeClr val="dk2"/>
                </a:solidFill>
              </a:defRPr>
            </a:lvl6pPr>
            <a:lvl7pPr lvl="6">
              <a:spcBef>
                <a:spcPts val="0"/>
              </a:spcBef>
              <a:spcAft>
                <a:spcPts val="0"/>
              </a:spcAft>
              <a:buClr>
                <a:schemeClr val="dk2"/>
              </a:buClr>
              <a:buSzPts val="4800"/>
              <a:buNone/>
              <a:defRPr sz="4800">
                <a:solidFill>
                  <a:schemeClr val="dk2"/>
                </a:solidFill>
              </a:defRPr>
            </a:lvl7pPr>
            <a:lvl8pPr lvl="7">
              <a:spcBef>
                <a:spcPts val="0"/>
              </a:spcBef>
              <a:spcAft>
                <a:spcPts val="0"/>
              </a:spcAft>
              <a:buClr>
                <a:schemeClr val="dk2"/>
              </a:buClr>
              <a:buSzPts val="4800"/>
              <a:buNone/>
              <a:defRPr sz="4800">
                <a:solidFill>
                  <a:schemeClr val="dk2"/>
                </a:solidFill>
              </a:defRPr>
            </a:lvl8pPr>
            <a:lvl9pPr lvl="8">
              <a:spcBef>
                <a:spcPts val="0"/>
              </a:spcBef>
              <a:spcAft>
                <a:spcPts val="0"/>
              </a:spcAft>
              <a:buClr>
                <a:schemeClr val="dk2"/>
              </a:buClr>
              <a:buSzPts val="4800"/>
              <a:buNone/>
              <a:defRPr sz="4800">
                <a:solidFill>
                  <a:schemeClr val="dk2"/>
                </a:solidFill>
              </a:defRPr>
            </a:lvl9pPr>
          </a:lstStyle>
          <a:p/>
        </p:txBody>
      </p:sp>
      <p:cxnSp>
        <p:nvCxnSpPr>
          <p:cNvPr id="13" name="Shape 13"/>
          <p:cNvCxnSpPr/>
          <p:nvPr/>
        </p:nvCxnSpPr>
        <p:spPr>
          <a:xfrm>
            <a:off x="457200" y="411480"/>
            <a:ext cx="8229600" cy="0"/>
          </a:xfrm>
          <a:prstGeom prst="straightConnector1">
            <a:avLst/>
          </a:prstGeom>
          <a:noFill/>
          <a:ln cap="flat" cmpd="sng" w="57150">
            <a:solidFill>
              <a:schemeClr val="accent1"/>
            </a:solidFill>
            <a:prstDash val="solid"/>
            <a:round/>
            <a:headEnd len="sm" w="sm" type="none"/>
            <a:tailEnd len="sm" w="sm" type="none"/>
          </a:ln>
        </p:spPr>
      </p:cxnSp>
      <p:cxnSp>
        <p:nvCxnSpPr>
          <p:cNvPr id="14" name="Shape 14"/>
          <p:cNvCxnSpPr/>
          <p:nvPr/>
        </p:nvCxnSpPr>
        <p:spPr>
          <a:xfrm>
            <a:off x="457200" y="3633383"/>
            <a:ext cx="8229600" cy="0"/>
          </a:xfrm>
          <a:prstGeom prst="straightConnector1">
            <a:avLst/>
          </a:prstGeom>
          <a:noFill/>
          <a:ln cap="flat" cmpd="sng" w="57150">
            <a:solidFill>
              <a:schemeClr val="accent1"/>
            </a:solidFill>
            <a:prstDash val="solid"/>
            <a:round/>
            <a:headEnd len="sm" w="sm" type="none"/>
            <a:tailEnd len="sm" w="sm" type="none"/>
          </a:ln>
        </p:spPr>
      </p:cxnSp>
      <p:sp>
        <p:nvSpPr>
          <p:cNvPr id="15" name="Shape 1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solidFill>
                  <a:srgbClr val="DA0002"/>
                </a:solidFill>
              </a:defRPr>
            </a:lvl1pPr>
            <a:lvl2pPr lvl="1">
              <a:spcBef>
                <a:spcPts val="0"/>
              </a:spcBef>
              <a:spcAft>
                <a:spcPts val="0"/>
              </a:spcAft>
              <a:buSzPts val="3600"/>
              <a:buNone/>
              <a:defRPr>
                <a:solidFill>
                  <a:srgbClr val="DA0002"/>
                </a:solidFill>
              </a:defRPr>
            </a:lvl2pPr>
            <a:lvl3pPr lvl="2">
              <a:spcBef>
                <a:spcPts val="0"/>
              </a:spcBef>
              <a:spcAft>
                <a:spcPts val="0"/>
              </a:spcAft>
              <a:buSzPts val="3600"/>
              <a:buNone/>
              <a:defRPr>
                <a:solidFill>
                  <a:srgbClr val="DA0002"/>
                </a:solidFill>
              </a:defRPr>
            </a:lvl3pPr>
            <a:lvl4pPr lvl="3">
              <a:spcBef>
                <a:spcPts val="0"/>
              </a:spcBef>
              <a:spcAft>
                <a:spcPts val="0"/>
              </a:spcAft>
              <a:buSzPts val="3600"/>
              <a:buNone/>
              <a:defRPr>
                <a:solidFill>
                  <a:srgbClr val="DA0002"/>
                </a:solidFill>
              </a:defRPr>
            </a:lvl4pPr>
            <a:lvl5pPr lvl="4">
              <a:spcBef>
                <a:spcPts val="0"/>
              </a:spcBef>
              <a:spcAft>
                <a:spcPts val="0"/>
              </a:spcAft>
              <a:buSzPts val="3600"/>
              <a:buNone/>
              <a:defRPr>
                <a:solidFill>
                  <a:srgbClr val="DA0002"/>
                </a:solidFill>
              </a:defRPr>
            </a:lvl5pPr>
            <a:lvl6pPr lvl="5">
              <a:spcBef>
                <a:spcPts val="0"/>
              </a:spcBef>
              <a:spcAft>
                <a:spcPts val="0"/>
              </a:spcAft>
              <a:buSzPts val="3600"/>
              <a:buNone/>
              <a:defRPr>
                <a:solidFill>
                  <a:srgbClr val="DA0002"/>
                </a:solidFill>
              </a:defRPr>
            </a:lvl6pPr>
            <a:lvl7pPr lvl="6">
              <a:spcBef>
                <a:spcPts val="0"/>
              </a:spcBef>
              <a:spcAft>
                <a:spcPts val="0"/>
              </a:spcAft>
              <a:buSzPts val="3600"/>
              <a:buNone/>
              <a:defRPr>
                <a:solidFill>
                  <a:srgbClr val="DA0002"/>
                </a:solidFill>
              </a:defRPr>
            </a:lvl7pPr>
            <a:lvl8pPr lvl="7">
              <a:spcBef>
                <a:spcPts val="0"/>
              </a:spcBef>
              <a:spcAft>
                <a:spcPts val="0"/>
              </a:spcAft>
              <a:buSzPts val="3600"/>
              <a:buNone/>
              <a:defRPr>
                <a:solidFill>
                  <a:srgbClr val="DA0002"/>
                </a:solidFill>
              </a:defRPr>
            </a:lvl8pPr>
            <a:lvl9pPr lvl="8">
              <a:spcBef>
                <a:spcPts val="0"/>
              </a:spcBef>
              <a:spcAft>
                <a:spcPts val="0"/>
              </a:spcAft>
              <a:buSzPts val="3600"/>
              <a:buNone/>
              <a:defRPr>
                <a:solidFill>
                  <a:srgbClr val="DA0002"/>
                </a:solidFill>
              </a:defRPr>
            </a:lvl9pPr>
          </a:lstStyle>
          <a:p/>
        </p:txBody>
      </p:sp>
      <p:sp>
        <p:nvSpPr>
          <p:cNvPr id="18" name="Shape 18"/>
          <p:cNvSpPr txBox="1"/>
          <p:nvPr>
            <p:ph idx="1" type="body"/>
          </p:nvPr>
        </p:nvSpPr>
        <p:spPr>
          <a:xfrm>
            <a:off x="457200" y="1200150"/>
            <a:ext cx="82296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cxnSp>
        <p:nvCxnSpPr>
          <p:cNvPr id="19" name="Shape 19"/>
          <p:cNvCxnSpPr/>
          <p:nvPr/>
        </p:nvCxnSpPr>
        <p:spPr>
          <a:xfrm>
            <a:off x="457200" y="1143000"/>
            <a:ext cx="8229600" cy="0"/>
          </a:xfrm>
          <a:prstGeom prst="straightConnector1">
            <a:avLst/>
          </a:prstGeom>
          <a:noFill/>
          <a:ln cap="flat" cmpd="sng" w="50800">
            <a:solidFill>
              <a:srgbClr val="DA0002"/>
            </a:solidFill>
            <a:prstDash val="solid"/>
            <a:round/>
            <a:headEnd len="sm" w="sm" type="none"/>
            <a:tailEnd len="sm" w="sm" type="none"/>
          </a:ln>
        </p:spPr>
      </p:cxnSp>
      <p:sp>
        <p:nvSpPr>
          <p:cNvPr id="20" name="Shape 20"/>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solidFill>
                  <a:srgbClr val="DA0002"/>
                </a:solidFill>
              </a:defRPr>
            </a:lvl1pPr>
            <a:lvl2pPr lvl="1">
              <a:spcBef>
                <a:spcPts val="0"/>
              </a:spcBef>
              <a:spcAft>
                <a:spcPts val="0"/>
              </a:spcAft>
              <a:buSzPts val="3600"/>
              <a:buNone/>
              <a:defRPr>
                <a:solidFill>
                  <a:srgbClr val="DA0002"/>
                </a:solidFill>
              </a:defRPr>
            </a:lvl2pPr>
            <a:lvl3pPr lvl="2">
              <a:spcBef>
                <a:spcPts val="0"/>
              </a:spcBef>
              <a:spcAft>
                <a:spcPts val="0"/>
              </a:spcAft>
              <a:buSzPts val="3600"/>
              <a:buNone/>
              <a:defRPr>
                <a:solidFill>
                  <a:srgbClr val="DA0002"/>
                </a:solidFill>
              </a:defRPr>
            </a:lvl3pPr>
            <a:lvl4pPr lvl="3">
              <a:spcBef>
                <a:spcPts val="0"/>
              </a:spcBef>
              <a:spcAft>
                <a:spcPts val="0"/>
              </a:spcAft>
              <a:buSzPts val="3600"/>
              <a:buNone/>
              <a:defRPr>
                <a:solidFill>
                  <a:srgbClr val="DA0002"/>
                </a:solidFill>
              </a:defRPr>
            </a:lvl4pPr>
            <a:lvl5pPr lvl="4">
              <a:spcBef>
                <a:spcPts val="0"/>
              </a:spcBef>
              <a:spcAft>
                <a:spcPts val="0"/>
              </a:spcAft>
              <a:buSzPts val="3600"/>
              <a:buNone/>
              <a:defRPr>
                <a:solidFill>
                  <a:srgbClr val="DA0002"/>
                </a:solidFill>
              </a:defRPr>
            </a:lvl5pPr>
            <a:lvl6pPr lvl="5">
              <a:spcBef>
                <a:spcPts val="0"/>
              </a:spcBef>
              <a:spcAft>
                <a:spcPts val="0"/>
              </a:spcAft>
              <a:buSzPts val="3600"/>
              <a:buNone/>
              <a:defRPr>
                <a:solidFill>
                  <a:srgbClr val="DA0002"/>
                </a:solidFill>
              </a:defRPr>
            </a:lvl6pPr>
            <a:lvl7pPr lvl="6">
              <a:spcBef>
                <a:spcPts val="0"/>
              </a:spcBef>
              <a:spcAft>
                <a:spcPts val="0"/>
              </a:spcAft>
              <a:buSzPts val="3600"/>
              <a:buNone/>
              <a:defRPr>
                <a:solidFill>
                  <a:srgbClr val="DA0002"/>
                </a:solidFill>
              </a:defRPr>
            </a:lvl7pPr>
            <a:lvl8pPr lvl="7">
              <a:spcBef>
                <a:spcPts val="0"/>
              </a:spcBef>
              <a:spcAft>
                <a:spcPts val="0"/>
              </a:spcAft>
              <a:buSzPts val="3600"/>
              <a:buNone/>
              <a:defRPr>
                <a:solidFill>
                  <a:srgbClr val="DA0002"/>
                </a:solidFill>
              </a:defRPr>
            </a:lvl8pPr>
            <a:lvl9pPr lvl="8">
              <a:spcBef>
                <a:spcPts val="0"/>
              </a:spcBef>
              <a:spcAft>
                <a:spcPts val="0"/>
              </a:spcAft>
              <a:buSzPts val="3600"/>
              <a:buNone/>
              <a:defRPr>
                <a:solidFill>
                  <a:srgbClr val="DA0002"/>
                </a:solidFill>
              </a:defRPr>
            </a:lvl9pPr>
          </a:lstStyle>
          <a:p/>
        </p:txBody>
      </p:sp>
      <p:sp>
        <p:nvSpPr>
          <p:cNvPr id="23" name="Shape 23"/>
          <p:cNvSpPr txBox="1"/>
          <p:nvPr>
            <p:ph idx="1" type="body"/>
          </p:nvPr>
        </p:nvSpPr>
        <p:spPr>
          <a:xfrm>
            <a:off x="457200" y="1200150"/>
            <a:ext cx="39945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 name="Shape 24"/>
          <p:cNvSpPr txBox="1"/>
          <p:nvPr>
            <p:ph idx="2" type="body"/>
          </p:nvPr>
        </p:nvSpPr>
        <p:spPr>
          <a:xfrm>
            <a:off x="4692274" y="1200150"/>
            <a:ext cx="3994500" cy="3725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cxnSp>
        <p:nvCxnSpPr>
          <p:cNvPr id="25" name="Shape 25"/>
          <p:cNvCxnSpPr/>
          <p:nvPr/>
        </p:nvCxnSpPr>
        <p:spPr>
          <a:xfrm>
            <a:off x="457200" y="1143000"/>
            <a:ext cx="8229600" cy="0"/>
          </a:xfrm>
          <a:prstGeom prst="straightConnector1">
            <a:avLst/>
          </a:prstGeom>
          <a:noFill/>
          <a:ln cap="flat" cmpd="sng" w="50800">
            <a:solidFill>
              <a:srgbClr val="DA0002"/>
            </a:solidFill>
            <a:prstDash val="solid"/>
            <a:round/>
            <a:headEnd len="sm" w="sm" type="none"/>
            <a:tailEnd len="sm" w="sm" type="none"/>
          </a:ln>
        </p:spPr>
      </p:cxnSp>
      <p:sp>
        <p:nvSpPr>
          <p:cNvPr id="26" name="Shape 2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Shape 28"/>
          <p:cNvSpPr txBox="1"/>
          <p:nvPr>
            <p:ph type="title"/>
          </p:nvPr>
        </p:nvSpPr>
        <p:spPr>
          <a:xfrm>
            <a:off x="457200" y="205978"/>
            <a:ext cx="8229600" cy="8574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cxnSp>
        <p:nvCxnSpPr>
          <p:cNvPr id="29" name="Shape 29"/>
          <p:cNvCxnSpPr/>
          <p:nvPr/>
        </p:nvCxnSpPr>
        <p:spPr>
          <a:xfrm>
            <a:off x="457200" y="1143000"/>
            <a:ext cx="8229600" cy="0"/>
          </a:xfrm>
          <a:prstGeom prst="straightConnector1">
            <a:avLst/>
          </a:prstGeom>
          <a:noFill/>
          <a:ln cap="flat" cmpd="sng" w="50800">
            <a:solidFill>
              <a:schemeClr val="accent1"/>
            </a:solidFill>
            <a:prstDash val="solid"/>
            <a:round/>
            <a:headEnd len="sm" w="sm" type="none"/>
            <a:tailEnd len="sm" w="sm" type="none"/>
          </a:ln>
        </p:spPr>
      </p:cxnSp>
      <p:sp>
        <p:nvSpPr>
          <p:cNvPr id="30" name="Shape 30"/>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1" name="Shape 31"/>
        <p:cNvGrpSpPr/>
        <p:nvPr/>
      </p:nvGrpSpPr>
      <p:grpSpPr>
        <a:xfrm>
          <a:off x="0" y="0"/>
          <a:ext cx="0" cy="0"/>
          <a:chOff x="0" y="0"/>
          <a:chExt cx="0" cy="0"/>
        </a:xfrm>
      </p:grpSpPr>
      <p:sp>
        <p:nvSpPr>
          <p:cNvPr id="32" name="Shape 32"/>
          <p:cNvSpPr txBox="1"/>
          <p:nvPr>
            <p:ph idx="1" type="body"/>
          </p:nvPr>
        </p:nvSpPr>
        <p:spPr>
          <a:xfrm>
            <a:off x="457200" y="4406309"/>
            <a:ext cx="8229600" cy="519600"/>
          </a:xfrm>
          <a:prstGeom prst="rect">
            <a:avLst/>
          </a:prstGeom>
        </p:spPr>
        <p:txBody>
          <a:bodyPr anchorCtr="0" anchor="t" bIns="91425" lIns="91425" spcFirstLastPara="1" rIns="91425" wrap="square" tIns="91425"/>
          <a:lstStyle>
            <a:lvl1pPr indent="-228600" lvl="0" marL="457200" algn="ctr">
              <a:spcBef>
                <a:spcPts val="0"/>
              </a:spcBef>
              <a:spcAft>
                <a:spcPts val="0"/>
              </a:spcAft>
              <a:buSzPts val="1800"/>
              <a:buNone/>
              <a:defRPr sz="1800"/>
            </a:lvl1pPr>
          </a:lstStyle>
          <a:p/>
        </p:txBody>
      </p:sp>
      <p:cxnSp>
        <p:nvCxnSpPr>
          <p:cNvPr id="33" name="Shape 33"/>
          <p:cNvCxnSpPr/>
          <p:nvPr/>
        </p:nvCxnSpPr>
        <p:spPr>
          <a:xfrm>
            <a:off x="457200" y="4317761"/>
            <a:ext cx="8229600" cy="0"/>
          </a:xfrm>
          <a:prstGeom prst="straightConnector1">
            <a:avLst/>
          </a:prstGeom>
          <a:noFill/>
          <a:ln cap="flat" cmpd="sng" w="50800">
            <a:solidFill>
              <a:schemeClr val="lt2"/>
            </a:solidFill>
            <a:prstDash val="solid"/>
            <a:round/>
            <a:headEnd len="sm" w="sm" type="none"/>
            <a:tailEnd len="sm" w="sm" type="none"/>
          </a:ln>
        </p:spPr>
      </p:cxnSp>
      <p:sp>
        <p:nvSpPr>
          <p:cNvPr id="34" name="Shape 3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5" name="Shape 35"/>
        <p:cNvGrpSpPr/>
        <p:nvPr/>
      </p:nvGrpSpPr>
      <p:grpSpPr>
        <a:xfrm>
          <a:off x="0" y="0"/>
          <a:ext cx="0" cy="0"/>
          <a:chOff x="0" y="0"/>
          <a:chExt cx="0" cy="0"/>
        </a:xfrm>
      </p:grpSpPr>
      <p:cxnSp>
        <p:nvCxnSpPr>
          <p:cNvPr id="36" name="Shape 36"/>
          <p:cNvCxnSpPr/>
          <p:nvPr/>
        </p:nvCxnSpPr>
        <p:spPr>
          <a:xfrm>
            <a:off x="457200" y="113139"/>
            <a:ext cx="8229600" cy="0"/>
          </a:xfrm>
          <a:prstGeom prst="straightConnector1">
            <a:avLst/>
          </a:prstGeom>
          <a:noFill/>
          <a:ln cap="flat" cmpd="sng" w="50800">
            <a:solidFill>
              <a:schemeClr val="lt2"/>
            </a:solidFill>
            <a:prstDash val="solid"/>
            <a:round/>
            <a:headEnd len="sm" w="sm" type="none"/>
            <a:tailEnd len="sm" w="sm" type="none"/>
          </a:ln>
        </p:spPr>
      </p:cxnSp>
      <p:sp>
        <p:nvSpPr>
          <p:cNvPr id="37" name="Shape 3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accent1"/>
              </a:buClr>
              <a:buSzPts val="3600"/>
              <a:buNone/>
              <a:defRPr b="1" sz="3600">
                <a:solidFill>
                  <a:schemeClr val="accent1"/>
                </a:solidFill>
              </a:defRPr>
            </a:lvl1pPr>
            <a:lvl2pPr lvl="1">
              <a:spcBef>
                <a:spcPts val="0"/>
              </a:spcBef>
              <a:spcAft>
                <a:spcPts val="0"/>
              </a:spcAft>
              <a:buClr>
                <a:schemeClr val="accent1"/>
              </a:buClr>
              <a:buSzPts val="3600"/>
              <a:buNone/>
              <a:defRPr b="1" sz="3600">
                <a:solidFill>
                  <a:schemeClr val="accent1"/>
                </a:solidFill>
              </a:defRPr>
            </a:lvl2pPr>
            <a:lvl3pPr lvl="2">
              <a:spcBef>
                <a:spcPts val="0"/>
              </a:spcBef>
              <a:spcAft>
                <a:spcPts val="0"/>
              </a:spcAft>
              <a:buClr>
                <a:schemeClr val="accent1"/>
              </a:buClr>
              <a:buSzPts val="3600"/>
              <a:buNone/>
              <a:defRPr b="1" sz="3600">
                <a:solidFill>
                  <a:schemeClr val="accent1"/>
                </a:solidFill>
              </a:defRPr>
            </a:lvl3pPr>
            <a:lvl4pPr lvl="3">
              <a:spcBef>
                <a:spcPts val="0"/>
              </a:spcBef>
              <a:spcAft>
                <a:spcPts val="0"/>
              </a:spcAft>
              <a:buClr>
                <a:schemeClr val="accent1"/>
              </a:buClr>
              <a:buSzPts val="3600"/>
              <a:buNone/>
              <a:defRPr b="1" sz="3600">
                <a:solidFill>
                  <a:schemeClr val="accent1"/>
                </a:solidFill>
              </a:defRPr>
            </a:lvl4pPr>
            <a:lvl5pPr lvl="4">
              <a:spcBef>
                <a:spcPts val="0"/>
              </a:spcBef>
              <a:spcAft>
                <a:spcPts val="0"/>
              </a:spcAft>
              <a:buClr>
                <a:schemeClr val="accent1"/>
              </a:buClr>
              <a:buSzPts val="3600"/>
              <a:buNone/>
              <a:defRPr b="1" sz="3600">
                <a:solidFill>
                  <a:schemeClr val="accent1"/>
                </a:solidFill>
              </a:defRPr>
            </a:lvl5pPr>
            <a:lvl6pPr lvl="5">
              <a:spcBef>
                <a:spcPts val="0"/>
              </a:spcBef>
              <a:spcAft>
                <a:spcPts val="0"/>
              </a:spcAft>
              <a:buClr>
                <a:schemeClr val="accent1"/>
              </a:buClr>
              <a:buSzPts val="3600"/>
              <a:buNone/>
              <a:defRPr b="1" sz="3600">
                <a:solidFill>
                  <a:schemeClr val="accent1"/>
                </a:solidFill>
              </a:defRPr>
            </a:lvl6pPr>
            <a:lvl7pPr lvl="6">
              <a:spcBef>
                <a:spcPts val="0"/>
              </a:spcBef>
              <a:spcAft>
                <a:spcPts val="0"/>
              </a:spcAft>
              <a:buClr>
                <a:schemeClr val="accent1"/>
              </a:buClr>
              <a:buSzPts val="3600"/>
              <a:buNone/>
              <a:defRPr b="1" sz="3600">
                <a:solidFill>
                  <a:schemeClr val="accent1"/>
                </a:solidFill>
              </a:defRPr>
            </a:lvl7pPr>
            <a:lvl8pPr lvl="7">
              <a:spcBef>
                <a:spcPts val="0"/>
              </a:spcBef>
              <a:spcAft>
                <a:spcPts val="0"/>
              </a:spcAft>
              <a:buClr>
                <a:schemeClr val="accent1"/>
              </a:buClr>
              <a:buSzPts val="3600"/>
              <a:buNone/>
              <a:defRPr b="1" sz="3600">
                <a:solidFill>
                  <a:schemeClr val="accent1"/>
                </a:solidFill>
              </a:defRPr>
            </a:lvl8pPr>
            <a:lvl9pPr lvl="8">
              <a:spcBef>
                <a:spcPts val="0"/>
              </a:spcBef>
              <a:spcAft>
                <a:spcPts val="0"/>
              </a:spcAft>
              <a:buClr>
                <a:schemeClr val="accent1"/>
              </a:buClr>
              <a:buSzPts val="3600"/>
              <a:buNone/>
              <a:defRPr b="1" sz="3600">
                <a:solidFill>
                  <a:schemeClr val="accent1"/>
                </a:solidFill>
              </a:defRPr>
            </a:lvl9pPr>
          </a:lstStyle>
          <a:p/>
        </p:txBody>
      </p:sp>
      <p:sp>
        <p:nvSpPr>
          <p:cNvPr id="7" name="Shape 7"/>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cxnSp>
        <p:nvCxnSpPr>
          <p:cNvPr id="8" name="Shape 8"/>
          <p:cNvCxnSpPr/>
          <p:nvPr/>
        </p:nvCxnSpPr>
        <p:spPr>
          <a:xfrm>
            <a:off x="457200" y="5023260"/>
            <a:ext cx="8229600" cy="0"/>
          </a:xfrm>
          <a:prstGeom prst="straightConnector1">
            <a:avLst/>
          </a:prstGeom>
          <a:noFill/>
          <a:ln cap="flat" cmpd="sng" w="50800">
            <a:solidFill>
              <a:schemeClr val="lt2"/>
            </a:solidFill>
            <a:prstDash val="solid"/>
            <a:round/>
            <a:headEnd len="sm" w="sm" type="none"/>
            <a:tailEnd len="sm" w="sm" type="none"/>
          </a:ln>
        </p:spPr>
      </p:cxnSp>
      <p:sp>
        <p:nvSpPr>
          <p:cNvPr id="9" name="Shape 9"/>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 name="Shape 41"/>
        <p:cNvGrpSpPr/>
        <p:nvPr/>
      </p:nvGrpSpPr>
      <p:grpSpPr>
        <a:xfrm>
          <a:off x="0" y="0"/>
          <a:ext cx="0" cy="0"/>
          <a:chOff x="0" y="0"/>
          <a:chExt cx="0" cy="0"/>
        </a:xfrm>
      </p:grpSpPr>
      <p:sp>
        <p:nvSpPr>
          <p:cNvPr id="42" name="Shape 42"/>
          <p:cNvSpPr txBox="1"/>
          <p:nvPr>
            <p:ph type="ctrTitle"/>
          </p:nvPr>
        </p:nvSpPr>
        <p:spPr>
          <a:xfrm>
            <a:off x="457200" y="563760"/>
            <a:ext cx="8229600" cy="3009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Monster Game</a:t>
            </a:r>
            <a:endParaRPr/>
          </a:p>
        </p:txBody>
      </p:sp>
      <p:sp>
        <p:nvSpPr>
          <p:cNvPr id="43" name="Shape 43"/>
          <p:cNvSpPr txBox="1"/>
          <p:nvPr>
            <p:ph idx="1" type="subTitle"/>
          </p:nvPr>
        </p:nvSpPr>
        <p:spPr>
          <a:xfrm>
            <a:off x="417900" y="1600050"/>
            <a:ext cx="8512800" cy="1232700"/>
          </a:xfrm>
          <a:prstGeom prst="rect">
            <a:avLst/>
          </a:prstGeom>
        </p:spPr>
        <p:txBody>
          <a:bodyPr anchorCtr="0" anchor="t" bIns="91425" lIns="91425" spcFirstLastPara="1" rIns="91425" wrap="square" tIns="91425">
            <a:noAutofit/>
          </a:bodyPr>
          <a:lstStyle/>
          <a:p>
            <a:pPr indent="0" lvl="0" marL="0" rtl="0">
              <a:lnSpc>
                <a:spcPct val="90000"/>
              </a:lnSpc>
              <a:spcBef>
                <a:spcPts val="800"/>
              </a:spcBef>
              <a:spcAft>
                <a:spcPts val="0"/>
              </a:spcAft>
              <a:buClr>
                <a:schemeClr val="dk1"/>
              </a:buClr>
              <a:buSzPts val="1100"/>
              <a:buFont typeface="Arial"/>
              <a:buNone/>
            </a:pPr>
            <a:r>
              <a:rPr lang="en" sz="3200">
                <a:solidFill>
                  <a:schemeClr val="dk1"/>
                </a:solidFill>
              </a:rPr>
              <a:t>Team Members and Roles:</a:t>
            </a:r>
            <a:endParaRPr sz="3200">
              <a:solidFill>
                <a:schemeClr val="dk1"/>
              </a:solidFill>
            </a:endParaRPr>
          </a:p>
          <a:p>
            <a:pPr indent="0" lvl="0" marL="0" rtl="0">
              <a:lnSpc>
                <a:spcPct val="90000"/>
              </a:lnSpc>
              <a:spcBef>
                <a:spcPts val="600"/>
              </a:spcBef>
              <a:spcAft>
                <a:spcPts val="0"/>
              </a:spcAft>
              <a:buClr>
                <a:schemeClr val="dk1"/>
              </a:buClr>
              <a:buSzPts val="1100"/>
              <a:buFont typeface="Arial"/>
              <a:buNone/>
            </a:pPr>
            <a:r>
              <a:rPr lang="en" sz="2400">
                <a:solidFill>
                  <a:srgbClr val="CC0000"/>
                </a:solidFill>
              </a:rPr>
              <a:t>• Austin Kelsch – Role: Consultant</a:t>
            </a:r>
            <a:endParaRPr sz="2400">
              <a:solidFill>
                <a:srgbClr val="CC0000"/>
              </a:solidFill>
            </a:endParaRPr>
          </a:p>
          <a:p>
            <a:pPr indent="0" lvl="0" marL="0" rtl="0">
              <a:lnSpc>
                <a:spcPct val="90000"/>
              </a:lnSpc>
              <a:spcBef>
                <a:spcPts val="600"/>
              </a:spcBef>
              <a:spcAft>
                <a:spcPts val="0"/>
              </a:spcAft>
              <a:buClr>
                <a:schemeClr val="dk1"/>
              </a:buClr>
              <a:buSzPts val="1100"/>
              <a:buFont typeface="Arial"/>
              <a:buNone/>
            </a:pPr>
            <a:r>
              <a:rPr lang="en" sz="2400">
                <a:solidFill>
                  <a:srgbClr val="CC0000"/>
                </a:solidFill>
              </a:rPr>
              <a:t>• Carl Reider – Role: Consultant</a:t>
            </a:r>
            <a:endParaRPr sz="2400">
              <a:solidFill>
                <a:srgbClr val="CC0000"/>
              </a:solidFill>
            </a:endParaRPr>
          </a:p>
          <a:p>
            <a:pPr indent="0" lvl="0" marL="0" rtl="0">
              <a:lnSpc>
                <a:spcPct val="90000"/>
              </a:lnSpc>
              <a:spcBef>
                <a:spcPts val="600"/>
              </a:spcBef>
              <a:spcAft>
                <a:spcPts val="0"/>
              </a:spcAft>
              <a:buClr>
                <a:schemeClr val="dk1"/>
              </a:buClr>
              <a:buSzPts val="1100"/>
              <a:buFont typeface="Arial"/>
              <a:buNone/>
            </a:pPr>
            <a:r>
              <a:rPr lang="en" sz="2400">
                <a:solidFill>
                  <a:srgbClr val="CC0000"/>
                </a:solidFill>
              </a:rPr>
              <a:t>• Kyle Aldrich – Role: Consultant</a:t>
            </a:r>
            <a:endParaRPr sz="2400">
              <a:solidFill>
                <a:srgbClr val="CC0000"/>
              </a:solidFill>
            </a:endParaRPr>
          </a:p>
          <a:p>
            <a:pPr indent="0" lvl="0" marL="0" rtl="0">
              <a:lnSpc>
                <a:spcPct val="90000"/>
              </a:lnSpc>
              <a:spcBef>
                <a:spcPts val="600"/>
              </a:spcBef>
              <a:spcAft>
                <a:spcPts val="0"/>
              </a:spcAft>
              <a:buClr>
                <a:schemeClr val="dk1"/>
              </a:buClr>
              <a:buSzPts val="1100"/>
              <a:buFont typeface="Arial"/>
              <a:buNone/>
            </a:pPr>
            <a:r>
              <a:rPr lang="en" sz="2400">
                <a:solidFill>
                  <a:srgbClr val="CC0000"/>
                </a:solidFill>
              </a:rPr>
              <a:t>• Tara Raj – Role: Consultant</a:t>
            </a:r>
            <a:endParaRPr sz="2400">
              <a:solidFill>
                <a:srgbClr val="CC0000"/>
              </a:solidFill>
            </a:endParaRPr>
          </a:p>
          <a:p>
            <a:pPr indent="0" lvl="0" marL="0" rtl="0">
              <a:lnSpc>
                <a:spcPct val="90000"/>
              </a:lnSpc>
              <a:spcBef>
                <a:spcPts val="600"/>
              </a:spcBef>
              <a:spcAft>
                <a:spcPts val="0"/>
              </a:spcAft>
              <a:buClr>
                <a:schemeClr val="dk1"/>
              </a:buClr>
              <a:buSzPts val="1100"/>
              <a:buFont typeface="Arial"/>
              <a:buNone/>
            </a:pPr>
            <a:r>
              <a:rPr lang="en" sz="2400">
                <a:solidFill>
                  <a:srgbClr val="CC0000"/>
                </a:solidFill>
              </a:rPr>
              <a:t>• Stefan Barac – Role: Consultant</a:t>
            </a:r>
            <a:endParaRPr sz="2400">
              <a:solidFill>
                <a:srgbClr val="CC0000"/>
              </a:solidFill>
            </a:endParaRPr>
          </a:p>
          <a:p>
            <a:pPr indent="0" lvl="0" marL="0" rtl="0">
              <a:lnSpc>
                <a:spcPct val="90000"/>
              </a:lnSpc>
              <a:spcBef>
                <a:spcPts val="600"/>
              </a:spcBef>
              <a:spcAft>
                <a:spcPts val="0"/>
              </a:spcAft>
              <a:buClr>
                <a:schemeClr val="dk1"/>
              </a:buClr>
              <a:buSzPts val="1100"/>
              <a:buFont typeface="Arial"/>
              <a:buNone/>
            </a:pPr>
            <a:r>
              <a:rPr lang="en" sz="2400">
                <a:solidFill>
                  <a:srgbClr val="CC0000"/>
                </a:solidFill>
              </a:rPr>
              <a:t>• Emma Highland – Role: Consultant</a:t>
            </a:r>
            <a:endParaRPr sz="2400">
              <a:solidFill>
                <a:srgbClr val="CC0000"/>
              </a:solidFill>
            </a:endParaRPr>
          </a:p>
          <a:p>
            <a:pPr indent="0" lvl="0" marL="0" rtl="0">
              <a:lnSpc>
                <a:spcPct val="90000"/>
              </a:lnSpc>
              <a:spcBef>
                <a:spcPts val="600"/>
              </a:spcBef>
              <a:spcAft>
                <a:spcPts val="0"/>
              </a:spcAft>
              <a:buClr>
                <a:schemeClr val="dk1"/>
              </a:buClr>
              <a:buSzPts val="1100"/>
              <a:buFont typeface="Arial"/>
              <a:buNone/>
            </a:pPr>
            <a:r>
              <a:t/>
            </a:r>
            <a:endParaRPr sz="2400">
              <a:solidFill>
                <a:srgbClr val="0000FF"/>
              </a:solidFill>
            </a:endParaRPr>
          </a:p>
          <a:p>
            <a:pPr indent="0" lvl="0" marL="0" rtl="0">
              <a:lnSpc>
                <a:spcPct val="90000"/>
              </a:lnSpc>
              <a:spcBef>
                <a:spcPts val="600"/>
              </a:spcBef>
              <a:spcAft>
                <a:spcPts val="0"/>
              </a:spcAft>
              <a:buClr>
                <a:schemeClr val="dk1"/>
              </a:buClr>
              <a:buSzPts val="1100"/>
              <a:buFont typeface="Arial"/>
              <a:buNone/>
            </a:pPr>
            <a:r>
              <a:t/>
            </a:r>
            <a:endParaRPr sz="2400">
              <a:solidFill>
                <a:srgbClr val="0000FF"/>
              </a:solidFill>
            </a:endParaRPr>
          </a:p>
          <a:p>
            <a:pPr indent="0" lvl="0" mar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Shape 4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How it Works</a:t>
            </a:r>
            <a:endParaRPr/>
          </a:p>
        </p:txBody>
      </p:sp>
      <p:sp>
        <p:nvSpPr>
          <p:cNvPr id="49" name="Shape 49"/>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User opens the game</a:t>
            </a:r>
            <a:endParaRPr/>
          </a:p>
          <a:p>
            <a:pPr indent="-419100" lvl="0" marL="457200" rtl="0">
              <a:spcBef>
                <a:spcPts val="0"/>
              </a:spcBef>
              <a:spcAft>
                <a:spcPts val="0"/>
              </a:spcAft>
              <a:buSzPts val="3000"/>
              <a:buChar char="●"/>
            </a:pPr>
            <a:r>
              <a:rPr lang="en"/>
              <a:t>Random # of monsters</a:t>
            </a:r>
            <a:endParaRPr/>
          </a:p>
          <a:p>
            <a:pPr indent="-419100" lvl="0" marL="457200" rtl="0">
              <a:spcBef>
                <a:spcPts val="0"/>
              </a:spcBef>
              <a:spcAft>
                <a:spcPts val="0"/>
              </a:spcAft>
              <a:buSzPts val="3000"/>
              <a:buChar char="●"/>
            </a:pPr>
            <a:r>
              <a:rPr lang="en"/>
              <a:t>User taps monsters-yellow disappear and points, green nothing</a:t>
            </a:r>
            <a:endParaRPr/>
          </a:p>
          <a:p>
            <a:pPr indent="-419100" lvl="0" marL="457200" rtl="0">
              <a:spcBef>
                <a:spcPts val="0"/>
              </a:spcBef>
              <a:spcAft>
                <a:spcPts val="0"/>
              </a:spcAft>
              <a:buSzPts val="3000"/>
              <a:buChar char="●"/>
            </a:pPr>
            <a:r>
              <a:rPr lang="en"/>
              <a:t>50 seconds to get all monsters</a:t>
            </a:r>
            <a:endParaRPr/>
          </a:p>
          <a:p>
            <a:pPr indent="-419100" lvl="0" marL="457200">
              <a:spcBef>
                <a:spcPts val="0"/>
              </a:spcBef>
              <a:spcAft>
                <a:spcPts val="0"/>
              </a:spcAft>
              <a:buSzPts val="3000"/>
              <a:buChar char="●"/>
            </a:pPr>
            <a:r>
              <a:rPr lang="en"/>
              <a:t>Score is updated - 1 point per monster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Overall Organization</a:t>
            </a:r>
            <a:endParaRPr/>
          </a:p>
        </p:txBody>
      </p:sp>
      <p:sp>
        <p:nvSpPr>
          <p:cNvPr id="55" name="Shape 55"/>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Class/interface structure:</a:t>
            </a:r>
            <a:endParaRPr/>
          </a:p>
          <a:p>
            <a:pPr indent="0" lvl="0" marL="0" rtl="0">
              <a:spcBef>
                <a:spcPts val="600"/>
              </a:spcBef>
              <a:spcAft>
                <a:spcPts val="0"/>
              </a:spcAft>
              <a:buNone/>
            </a:pPr>
            <a:r>
              <a:rPr lang="en" sz="1800">
                <a:solidFill>
                  <a:srgbClr val="FF0000"/>
                </a:solidFill>
              </a:rPr>
              <a:t>	-Kept TouchMe class to control activity.</a:t>
            </a:r>
            <a:endParaRPr sz="1800">
              <a:solidFill>
                <a:srgbClr val="FF0000"/>
              </a:solidFill>
            </a:endParaRPr>
          </a:p>
          <a:p>
            <a:pPr indent="0" lvl="0" marL="0" rtl="0">
              <a:spcBef>
                <a:spcPts val="600"/>
              </a:spcBef>
              <a:spcAft>
                <a:spcPts val="0"/>
              </a:spcAft>
              <a:buNone/>
            </a:pPr>
            <a:r>
              <a:rPr lang="en" sz="1800">
                <a:solidFill>
                  <a:srgbClr val="FF0000"/>
                </a:solidFill>
              </a:rPr>
              <a:t>	-MonsterActivity class to control the board.</a:t>
            </a:r>
            <a:endParaRPr sz="1800">
              <a:solidFill>
                <a:srgbClr val="FF0000"/>
              </a:solidFill>
            </a:endParaRPr>
          </a:p>
          <a:p>
            <a:pPr indent="0" lvl="0" marL="0" rtl="0">
              <a:spcBef>
                <a:spcPts val="600"/>
              </a:spcBef>
              <a:spcAft>
                <a:spcPts val="0"/>
              </a:spcAft>
              <a:buNone/>
            </a:pPr>
            <a:r>
              <a:rPr lang="en" sz="1800">
                <a:solidFill>
                  <a:srgbClr val="FF0000"/>
                </a:solidFill>
              </a:rPr>
              <a:t>	-DotView to control the User Interface.</a:t>
            </a:r>
            <a:endParaRPr sz="1800">
              <a:solidFill>
                <a:srgbClr val="FF0000"/>
              </a:solidFill>
            </a:endParaRPr>
          </a:p>
          <a:p>
            <a:pPr indent="0" lvl="0" marL="0" rtl="0">
              <a:spcBef>
                <a:spcPts val="600"/>
              </a:spcBef>
              <a:spcAft>
                <a:spcPts val="0"/>
              </a:spcAft>
              <a:buNone/>
            </a:pPr>
            <a:r>
              <a:rPr lang="en" sz="1800">
                <a:solidFill>
                  <a:srgbClr val="FF0000"/>
                </a:solidFill>
              </a:rPr>
              <a:t>	-ClockModel to run the game clock.</a:t>
            </a:r>
            <a:endParaRPr sz="1800">
              <a:solidFill>
                <a:srgbClr val="FF0000"/>
              </a:solidFill>
            </a:endParaRPr>
          </a:p>
          <a:p>
            <a:pPr indent="-419100" lvl="0" marL="457200" rtl="0">
              <a:spcBef>
                <a:spcPts val="600"/>
              </a:spcBef>
              <a:spcAft>
                <a:spcPts val="0"/>
              </a:spcAft>
              <a:buSzPts val="3000"/>
              <a:buChar char="●"/>
            </a:pPr>
            <a:r>
              <a:rPr lang="en"/>
              <a:t>Key methods: (monsterGridMove, monsterMove, getIndexX/Y…)</a:t>
            </a:r>
            <a:endParaRPr/>
          </a:p>
          <a:p>
            <a:pPr indent="-419100" lvl="0" marL="457200">
              <a:spcBef>
                <a:spcPts val="0"/>
              </a:spcBef>
              <a:spcAft>
                <a:spcPts val="0"/>
              </a:spcAft>
              <a:buSzPts val="3000"/>
              <a:buChar char="●"/>
            </a:pPr>
            <a:r>
              <a:rPr lang="en"/>
              <a:t>Constants class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2D Array</a:t>
            </a:r>
            <a:endParaRPr/>
          </a:p>
        </p:txBody>
      </p:sp>
      <p:pic>
        <p:nvPicPr>
          <p:cNvPr descr="game screenShot.PNG" id="61" name="Shape 61"/>
          <p:cNvPicPr preferRelativeResize="0"/>
          <p:nvPr/>
        </p:nvPicPr>
        <p:blipFill>
          <a:blip r:embed="rId3">
            <a:alphaModFix/>
          </a:blip>
          <a:stretch>
            <a:fillRect/>
          </a:stretch>
        </p:blipFill>
        <p:spPr>
          <a:xfrm>
            <a:off x="1779100" y="1251475"/>
            <a:ext cx="5174925" cy="3649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Testing</a:t>
            </a:r>
            <a:endParaRPr/>
          </a:p>
        </p:txBody>
      </p:sp>
      <p:sp>
        <p:nvSpPr>
          <p:cNvPr id="67" name="Shape 67"/>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How did we test?</a:t>
            </a:r>
            <a:endParaRPr/>
          </a:p>
          <a:p>
            <a:pPr indent="-381000" lvl="1" marL="914400" rtl="0">
              <a:spcBef>
                <a:spcPts val="0"/>
              </a:spcBef>
              <a:spcAft>
                <a:spcPts val="0"/>
              </a:spcAft>
              <a:buSzPts val="2400"/>
              <a:buChar char="○"/>
            </a:pPr>
            <a:r>
              <a:rPr lang="en">
                <a:solidFill>
                  <a:srgbClr val="666666"/>
                </a:solidFill>
              </a:rPr>
              <a:t>Mix of manual user and auto Junit</a:t>
            </a:r>
            <a:endParaRPr>
              <a:solidFill>
                <a:srgbClr val="666666"/>
              </a:solidFill>
            </a:endParaRPr>
          </a:p>
          <a:p>
            <a:pPr indent="-419100" lvl="0" marL="457200" rtl="0">
              <a:spcBef>
                <a:spcPts val="0"/>
              </a:spcBef>
              <a:spcAft>
                <a:spcPts val="0"/>
              </a:spcAft>
              <a:buSzPts val="3000"/>
              <a:buChar char="●"/>
            </a:pPr>
            <a:r>
              <a:rPr lang="en"/>
              <a:t>What kind of tests were run?</a:t>
            </a:r>
            <a:endParaRPr>
              <a:solidFill>
                <a:srgbClr val="666666"/>
              </a:solidFill>
            </a:endParaRPr>
          </a:p>
          <a:p>
            <a:pPr indent="-381000" lvl="1" marL="914400" rtl="0">
              <a:spcBef>
                <a:spcPts val="0"/>
              </a:spcBef>
              <a:spcAft>
                <a:spcPts val="0"/>
              </a:spcAft>
              <a:buSzPts val="2400"/>
              <a:buChar char="○"/>
            </a:pPr>
            <a:r>
              <a:rPr lang="en">
                <a:solidFill>
                  <a:srgbClr val="666666"/>
                </a:solidFill>
              </a:rPr>
              <a:t>User play-through, Junit for functional systems</a:t>
            </a:r>
            <a:endParaRPr>
              <a:solidFill>
                <a:srgbClr val="666666"/>
              </a:solidFill>
            </a:endParaRPr>
          </a:p>
          <a:p>
            <a:pPr indent="-431800" lvl="0" marL="457200" rtl="0">
              <a:lnSpc>
                <a:spcPct val="115000"/>
              </a:lnSpc>
              <a:spcBef>
                <a:spcPts val="0"/>
              </a:spcBef>
              <a:spcAft>
                <a:spcPts val="0"/>
              </a:spcAft>
              <a:buClr>
                <a:srgbClr val="000000"/>
              </a:buClr>
              <a:buSzPts val="3200"/>
              <a:buChar char="●"/>
            </a:pPr>
            <a:r>
              <a:rPr lang="en" sz="3200">
                <a:solidFill>
                  <a:srgbClr val="000000"/>
                </a:solidFill>
              </a:rPr>
              <a:t>Who was responsible for what aspects of</a:t>
            </a:r>
            <a:endParaRPr sz="3200">
              <a:solidFill>
                <a:srgbClr val="000000"/>
              </a:solidFill>
            </a:endParaRPr>
          </a:p>
          <a:p>
            <a:pPr indent="457200" lvl="0" marL="0" rtl="0">
              <a:lnSpc>
                <a:spcPct val="115000"/>
              </a:lnSpc>
              <a:spcBef>
                <a:spcPts val="0"/>
              </a:spcBef>
              <a:spcAft>
                <a:spcPts val="0"/>
              </a:spcAft>
              <a:buNone/>
            </a:pPr>
            <a:r>
              <a:rPr lang="en" sz="3200">
                <a:solidFill>
                  <a:srgbClr val="000000"/>
                </a:solidFill>
              </a:rPr>
              <a:t>game testing?</a:t>
            </a:r>
            <a:endParaRPr sz="3200">
              <a:solidFill>
                <a:srgbClr val="666666"/>
              </a:solidFill>
            </a:endParaRPr>
          </a:p>
          <a:p>
            <a:pPr indent="-381000" lvl="1" marL="914400" rtl="0">
              <a:lnSpc>
                <a:spcPct val="115000"/>
              </a:lnSpc>
              <a:spcBef>
                <a:spcPts val="0"/>
              </a:spcBef>
              <a:spcAft>
                <a:spcPts val="0"/>
              </a:spcAft>
              <a:buSzPts val="2400"/>
              <a:buChar char="○"/>
            </a:pPr>
            <a:r>
              <a:rPr lang="en">
                <a:solidFill>
                  <a:srgbClr val="666666"/>
                </a:solidFill>
              </a:rPr>
              <a:t>All devs for user, Kyle for automated</a:t>
            </a:r>
            <a:endParaRPr>
              <a:solidFill>
                <a:srgbClr val="666666"/>
              </a:solidFill>
            </a:endParaRPr>
          </a:p>
          <a:p>
            <a:pPr indent="0" lvl="0" marL="0">
              <a:spcBef>
                <a:spcPts val="6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Biggest Challenges?</a:t>
            </a:r>
            <a:endParaRPr/>
          </a:p>
        </p:txBody>
      </p:sp>
      <p:sp>
        <p:nvSpPr>
          <p:cNvPr id="73" name="Shape 73"/>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3200">
                <a:solidFill>
                  <a:srgbClr val="000000"/>
                </a:solidFill>
              </a:rPr>
              <a:t>•What was hard about creating your game?</a:t>
            </a:r>
            <a:endParaRPr sz="3200">
              <a:solidFill>
                <a:srgbClr val="000000"/>
              </a:solidFill>
            </a:endParaRPr>
          </a:p>
          <a:p>
            <a:pPr indent="-304800" lvl="0" marL="457200" rtl="0">
              <a:lnSpc>
                <a:spcPct val="115000"/>
              </a:lnSpc>
              <a:spcBef>
                <a:spcPts val="0"/>
              </a:spcBef>
              <a:spcAft>
                <a:spcPts val="0"/>
              </a:spcAft>
              <a:buClr>
                <a:srgbClr val="CC0000"/>
              </a:buClr>
              <a:buSzPts val="1200"/>
              <a:buChar char="●"/>
            </a:pPr>
            <a:r>
              <a:rPr lang="en" sz="1200">
                <a:solidFill>
                  <a:srgbClr val="CC0000"/>
                </a:solidFill>
              </a:rPr>
              <a:t>Figuring out the best way to represent the monster grid and transposing it to the UI</a:t>
            </a:r>
            <a:endParaRPr sz="1200">
              <a:solidFill>
                <a:srgbClr val="CC0000"/>
              </a:solidFill>
            </a:endParaRPr>
          </a:p>
          <a:p>
            <a:pPr indent="-304800" lvl="0" marL="457200" rtl="0">
              <a:lnSpc>
                <a:spcPct val="115000"/>
              </a:lnSpc>
              <a:spcBef>
                <a:spcPts val="0"/>
              </a:spcBef>
              <a:spcAft>
                <a:spcPts val="0"/>
              </a:spcAft>
              <a:buClr>
                <a:srgbClr val="CC0000"/>
              </a:buClr>
              <a:buSzPts val="1200"/>
              <a:buChar char="●"/>
            </a:pPr>
            <a:r>
              <a:rPr lang="en" sz="1200">
                <a:solidFill>
                  <a:srgbClr val="CC0000"/>
                </a:solidFill>
              </a:rPr>
              <a:t>Creating a timer that would move the monsters ontick</a:t>
            </a:r>
            <a:endParaRPr sz="1200">
              <a:solidFill>
                <a:srgbClr val="CC0000"/>
              </a:solidFill>
            </a:endParaRPr>
          </a:p>
          <a:p>
            <a:pPr indent="-304800" lvl="0" marL="457200" rtl="0">
              <a:lnSpc>
                <a:spcPct val="115000"/>
              </a:lnSpc>
              <a:spcBef>
                <a:spcPts val="0"/>
              </a:spcBef>
              <a:spcAft>
                <a:spcPts val="0"/>
              </a:spcAft>
              <a:buClr>
                <a:srgbClr val="CC0000"/>
              </a:buClr>
              <a:buSzPts val="1200"/>
              <a:buChar char="●"/>
            </a:pPr>
            <a:r>
              <a:rPr lang="en" sz="1200">
                <a:solidFill>
                  <a:srgbClr val="CC0000"/>
                </a:solidFill>
              </a:rPr>
              <a:t>Figuring out how to get the users touch coordinates and convert them into our 2d array coordinates</a:t>
            </a:r>
            <a:endParaRPr sz="1200">
              <a:solidFill>
                <a:srgbClr val="CC0000"/>
              </a:solidFill>
            </a:endParaRPr>
          </a:p>
          <a:p>
            <a:pPr indent="-304800" lvl="0" marL="457200" rtl="0">
              <a:lnSpc>
                <a:spcPct val="115000"/>
              </a:lnSpc>
              <a:spcBef>
                <a:spcPts val="0"/>
              </a:spcBef>
              <a:spcAft>
                <a:spcPts val="0"/>
              </a:spcAft>
              <a:buClr>
                <a:srgbClr val="CC0000"/>
              </a:buClr>
              <a:buSzPts val="1200"/>
              <a:buChar char="●"/>
            </a:pPr>
            <a:r>
              <a:rPr lang="en" sz="1200">
                <a:solidFill>
                  <a:srgbClr val="CC0000"/>
                </a:solidFill>
              </a:rPr>
              <a:t>Implementing a constant updating score and timer</a:t>
            </a:r>
            <a:endParaRPr sz="1200">
              <a:solidFill>
                <a:srgbClr val="CC0000"/>
              </a:solidFill>
            </a:endParaRPr>
          </a:p>
          <a:p>
            <a:pPr indent="-304800" lvl="0" marL="457200" rtl="0">
              <a:lnSpc>
                <a:spcPct val="115000"/>
              </a:lnSpc>
              <a:spcBef>
                <a:spcPts val="0"/>
              </a:spcBef>
              <a:spcAft>
                <a:spcPts val="0"/>
              </a:spcAft>
              <a:buClr>
                <a:srgbClr val="CC0000"/>
              </a:buClr>
              <a:buSzPts val="1200"/>
              <a:buChar char="●"/>
            </a:pPr>
            <a:r>
              <a:rPr lang="en" sz="1200">
                <a:solidFill>
                  <a:srgbClr val="CC0000"/>
                </a:solidFill>
              </a:rPr>
              <a:t>Introducing a popup window to stop the game and display the score</a:t>
            </a:r>
            <a:endParaRPr sz="1200">
              <a:solidFill>
                <a:srgbClr val="CC0000"/>
              </a:solidFill>
            </a:endParaRPr>
          </a:p>
          <a:p>
            <a:pPr indent="-304800" lvl="0" marL="457200" rtl="0">
              <a:lnSpc>
                <a:spcPct val="115000"/>
              </a:lnSpc>
              <a:spcBef>
                <a:spcPts val="0"/>
              </a:spcBef>
              <a:spcAft>
                <a:spcPts val="0"/>
              </a:spcAft>
              <a:buClr>
                <a:srgbClr val="CC0000"/>
              </a:buClr>
              <a:buSzPts val="1200"/>
              <a:buChar char="●"/>
            </a:pPr>
            <a:r>
              <a:rPr lang="en" sz="1200">
                <a:solidFill>
                  <a:srgbClr val="CC0000"/>
                </a:solidFill>
              </a:rPr>
              <a:t>Managing several different versionxs of the project through bitbucket</a:t>
            </a:r>
            <a:endParaRPr sz="1200">
              <a:solidFill>
                <a:srgbClr val="CC0000"/>
              </a:solidFill>
            </a:endParaRPr>
          </a:p>
          <a:p>
            <a:pPr indent="0" lvl="0" marL="0" rtl="0">
              <a:lnSpc>
                <a:spcPct val="115000"/>
              </a:lnSpc>
              <a:spcBef>
                <a:spcPts val="0"/>
              </a:spcBef>
              <a:spcAft>
                <a:spcPts val="0"/>
              </a:spcAft>
              <a:buClr>
                <a:schemeClr val="dk1"/>
              </a:buClr>
              <a:buSzPts val="1100"/>
              <a:buFont typeface="Arial"/>
              <a:buNone/>
            </a:pPr>
            <a:r>
              <a:t/>
            </a:r>
            <a:endParaRPr sz="3200">
              <a:solidFill>
                <a:srgbClr val="000000"/>
              </a:solidFill>
            </a:endParaRPr>
          </a:p>
          <a:p>
            <a:pPr indent="0" lvl="0" marL="0">
              <a:spcBef>
                <a:spcPts val="6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Biggest Challenges? (continued)</a:t>
            </a:r>
            <a:endParaRPr/>
          </a:p>
        </p:txBody>
      </p:sp>
      <p:sp>
        <p:nvSpPr>
          <p:cNvPr id="79" name="Shape 79"/>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3200"/>
              <a:t>•How did you overcome the challenges?</a:t>
            </a:r>
            <a:endParaRPr sz="3200"/>
          </a:p>
          <a:p>
            <a:pPr indent="-304800" lvl="0" marL="457200" rtl="0">
              <a:lnSpc>
                <a:spcPct val="115000"/>
              </a:lnSpc>
              <a:spcBef>
                <a:spcPts val="0"/>
              </a:spcBef>
              <a:spcAft>
                <a:spcPts val="0"/>
              </a:spcAft>
              <a:buClr>
                <a:srgbClr val="CC0000"/>
              </a:buClr>
              <a:buSzPts val="1200"/>
              <a:buChar char="●"/>
            </a:pPr>
            <a:r>
              <a:rPr lang="en" sz="1200">
                <a:solidFill>
                  <a:srgbClr val="CC0000"/>
                </a:solidFill>
              </a:rPr>
              <a:t>Brainstorming as a team</a:t>
            </a:r>
            <a:endParaRPr sz="1200">
              <a:solidFill>
                <a:srgbClr val="CC0000"/>
              </a:solidFill>
            </a:endParaRPr>
          </a:p>
          <a:p>
            <a:pPr indent="-304800" lvl="0" marL="457200" rtl="0">
              <a:lnSpc>
                <a:spcPct val="115000"/>
              </a:lnSpc>
              <a:spcBef>
                <a:spcPts val="0"/>
              </a:spcBef>
              <a:spcAft>
                <a:spcPts val="0"/>
              </a:spcAft>
              <a:buClr>
                <a:srgbClr val="CC0000"/>
              </a:buClr>
              <a:buSzPts val="1200"/>
              <a:buChar char="●"/>
            </a:pPr>
            <a:r>
              <a:rPr lang="en" sz="1200">
                <a:solidFill>
                  <a:srgbClr val="CC0000"/>
                </a:solidFill>
              </a:rPr>
              <a:t>Not being hesitant to try different approaches</a:t>
            </a:r>
            <a:endParaRPr sz="1200">
              <a:solidFill>
                <a:srgbClr val="CC0000"/>
              </a:solidFill>
            </a:endParaRPr>
          </a:p>
          <a:p>
            <a:pPr indent="-304800" lvl="0" marL="457200" rtl="0">
              <a:lnSpc>
                <a:spcPct val="115000"/>
              </a:lnSpc>
              <a:spcBef>
                <a:spcPts val="0"/>
              </a:spcBef>
              <a:spcAft>
                <a:spcPts val="0"/>
              </a:spcAft>
              <a:buClr>
                <a:srgbClr val="CC0000"/>
              </a:buClr>
              <a:buSzPts val="1200"/>
              <a:buChar char="●"/>
            </a:pPr>
            <a:r>
              <a:rPr lang="en" sz="1200">
                <a:solidFill>
                  <a:srgbClr val="CC0000"/>
                </a:solidFill>
              </a:rPr>
              <a:t>Seeing whether tests passed/failed</a:t>
            </a:r>
            <a:endParaRPr sz="1200">
              <a:solidFill>
                <a:srgbClr val="CC0000"/>
              </a:solidFill>
            </a:endParaRPr>
          </a:p>
          <a:p>
            <a:pPr indent="0" lvl="0" marL="0" rtl="0">
              <a:lnSpc>
                <a:spcPct val="100000"/>
              </a:lnSpc>
              <a:spcBef>
                <a:spcPts val="0"/>
              </a:spcBef>
              <a:spcAft>
                <a:spcPts val="0"/>
              </a:spcAft>
              <a:buNone/>
            </a:pPr>
            <a:r>
              <a:rPr lang="en" sz="3200"/>
              <a:t>•What would you recommend to other teams who do this project in the future?</a:t>
            </a:r>
            <a:endParaRPr sz="3200"/>
          </a:p>
          <a:p>
            <a:pPr indent="-304800" lvl="0" marL="457200" rtl="0">
              <a:lnSpc>
                <a:spcPct val="115000"/>
              </a:lnSpc>
              <a:spcBef>
                <a:spcPts val="0"/>
              </a:spcBef>
              <a:spcAft>
                <a:spcPts val="0"/>
              </a:spcAft>
              <a:buClr>
                <a:srgbClr val="CC0000"/>
              </a:buClr>
              <a:buSzPts val="1200"/>
              <a:buChar char="●"/>
            </a:pPr>
            <a:r>
              <a:rPr lang="en" sz="1200">
                <a:solidFill>
                  <a:srgbClr val="CC0000"/>
                </a:solidFill>
              </a:rPr>
              <a:t>Start early!</a:t>
            </a:r>
            <a:endParaRPr sz="1200">
              <a:solidFill>
                <a:srgbClr val="CC0000"/>
              </a:solidFill>
            </a:endParaRPr>
          </a:p>
          <a:p>
            <a:pPr indent="-304800" lvl="0" marL="457200" rtl="0">
              <a:lnSpc>
                <a:spcPct val="115000"/>
              </a:lnSpc>
              <a:spcBef>
                <a:spcPts val="0"/>
              </a:spcBef>
              <a:spcAft>
                <a:spcPts val="0"/>
              </a:spcAft>
              <a:buClr>
                <a:srgbClr val="CC0000"/>
              </a:buClr>
              <a:buSzPts val="1200"/>
              <a:buChar char="●"/>
            </a:pPr>
            <a:r>
              <a:rPr lang="en" sz="1200">
                <a:solidFill>
                  <a:srgbClr val="CC0000"/>
                </a:solidFill>
              </a:rPr>
              <a:t>Have open communication with other team members</a:t>
            </a:r>
            <a:endParaRPr sz="1200">
              <a:solidFill>
                <a:srgbClr val="CC0000"/>
              </a:solidFill>
            </a:endParaRPr>
          </a:p>
          <a:p>
            <a:pPr indent="-304800" lvl="0" marL="457200" rtl="0">
              <a:lnSpc>
                <a:spcPct val="115000"/>
              </a:lnSpc>
              <a:spcBef>
                <a:spcPts val="0"/>
              </a:spcBef>
              <a:spcAft>
                <a:spcPts val="0"/>
              </a:spcAft>
              <a:buClr>
                <a:srgbClr val="CC0000"/>
              </a:buClr>
              <a:buSzPts val="1200"/>
              <a:buChar char="●"/>
            </a:pPr>
            <a:r>
              <a:rPr lang="en" sz="1200">
                <a:solidFill>
                  <a:srgbClr val="CC0000"/>
                </a:solidFill>
              </a:rPr>
              <a:t>Make sure everyone is involved in the developing and testing process</a:t>
            </a:r>
            <a:endParaRPr sz="1200">
              <a:solidFill>
                <a:srgbClr val="CC0000"/>
              </a:solidFill>
            </a:endParaRPr>
          </a:p>
          <a:p>
            <a:pPr indent="0" lvl="0" marL="0">
              <a:spcBef>
                <a:spcPts val="6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457200" y="1343200"/>
            <a:ext cx="8229600" cy="22302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Demo Time!</a:t>
            </a:r>
            <a:endParaRPr/>
          </a:p>
        </p:txBody>
      </p:sp>
      <p:sp>
        <p:nvSpPr>
          <p:cNvPr id="85" name="Shape 85"/>
          <p:cNvSpPr txBox="1"/>
          <p:nvPr>
            <p:ph idx="1" type="subTitle"/>
          </p:nvPr>
        </p:nvSpPr>
        <p:spPr>
          <a:xfrm>
            <a:off x="457200" y="3716392"/>
            <a:ext cx="8229600" cy="123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t/>
            </a:r>
            <a:endParaRPr sz="3200">
              <a:solidFill>
                <a:srgbClr val="CC0000"/>
              </a:solidFill>
            </a:endParaRPr>
          </a:p>
          <a:p>
            <a:pPr indent="0" lvl="0" marL="0">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