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91" r:id="rId6"/>
    <p:sldId id="261" r:id="rId7"/>
    <p:sldId id="262" r:id="rId8"/>
    <p:sldId id="263" r:id="rId9"/>
    <p:sldId id="297" r:id="rId10"/>
    <p:sldId id="265" r:id="rId11"/>
    <p:sldId id="266" r:id="rId12"/>
    <p:sldId id="267" r:id="rId13"/>
    <p:sldId id="268" r:id="rId14"/>
    <p:sldId id="295" r:id="rId15"/>
    <p:sldId id="292" r:id="rId16"/>
    <p:sldId id="269" r:id="rId17"/>
    <p:sldId id="270" r:id="rId18"/>
    <p:sldId id="271" r:id="rId19"/>
    <p:sldId id="272" r:id="rId20"/>
    <p:sldId id="273" r:id="rId21"/>
    <p:sldId id="296" r:id="rId22"/>
    <p:sldId id="274" r:id="rId23"/>
    <p:sldId id="275" r:id="rId24"/>
    <p:sldId id="278" r:id="rId25"/>
    <p:sldId id="279" r:id="rId26"/>
    <p:sldId id="280" r:id="rId27"/>
    <p:sldId id="281" r:id="rId28"/>
    <p:sldId id="276" r:id="rId29"/>
    <p:sldId id="277" r:id="rId30"/>
    <p:sldId id="282" r:id="rId31"/>
    <p:sldId id="283" r:id="rId32"/>
    <p:sldId id="284" r:id="rId33"/>
    <p:sldId id="285" r:id="rId34"/>
    <p:sldId id="286" r:id="rId35"/>
    <p:sldId id="287" r:id="rId36"/>
    <p:sldId id="288" r:id="rId37"/>
    <p:sldId id="289" r:id="rId38"/>
    <p:sldId id="290"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66" d="100"/>
          <a:sy n="66" d="100"/>
        </p:scale>
        <p:origin x="6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3B32F-4EB5-4752-8490-9B4B6E9E3A9F}" type="doc">
      <dgm:prSet loTypeId="urn:microsoft.com/office/officeart/2005/8/layout/list1" loCatId="list" qsTypeId="urn:microsoft.com/office/officeart/2005/8/quickstyle/simple1" qsCatId="simple" csTypeId="urn:microsoft.com/office/officeart/2005/8/colors/accent1_2" csCatId="accent1" phldr="0"/>
      <dgm:spPr/>
      <dgm:t>
        <a:bodyPr/>
        <a:lstStyle/>
        <a:p>
          <a:endParaRPr lang="en-CA"/>
        </a:p>
      </dgm:t>
    </dgm:pt>
    <dgm:pt modelId="{111E577B-50E6-40A6-9331-D21E5BB58E2F}" type="pres">
      <dgm:prSet presAssocID="{92C3B32F-4EB5-4752-8490-9B4B6E9E3A9F}" presName="linear" presStyleCnt="0">
        <dgm:presLayoutVars>
          <dgm:dir/>
          <dgm:animLvl val="lvl"/>
          <dgm:resizeHandles val="exact"/>
        </dgm:presLayoutVars>
      </dgm:prSet>
      <dgm:spPr/>
    </dgm:pt>
  </dgm:ptLst>
  <dgm:cxnLst>
    <dgm:cxn modelId="{ED085858-75BB-4649-BB11-2360E5CA0F77}" type="presOf" srcId="{92C3B32F-4EB5-4752-8490-9B4B6E9E3A9F}" destId="{111E577B-50E6-40A6-9331-D21E5BB58E2F}"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6713-B3CB-CF82-4B0E-3268F2871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3C3F1FF-58F4-E017-F2A1-585595A68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C6223F1-501B-9825-EA97-A079727B2859}"/>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5" name="Footer Placeholder 4">
            <a:extLst>
              <a:ext uri="{FF2B5EF4-FFF2-40B4-BE49-F238E27FC236}">
                <a16:creationId xmlns:a16="http://schemas.microsoft.com/office/drawing/2014/main" id="{D606DAAC-36AE-7B46-706B-DB63B514F0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4CFD1C-2C9F-2650-6852-4C415A3A7161}"/>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269473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E4E2-F251-7841-D458-D55A88D31D0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5741684-4FBE-35EE-7D01-F5BA8B52E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1D4640-7B09-56AE-5B69-A3B783494B04}"/>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5" name="Footer Placeholder 4">
            <a:extLst>
              <a:ext uri="{FF2B5EF4-FFF2-40B4-BE49-F238E27FC236}">
                <a16:creationId xmlns:a16="http://schemas.microsoft.com/office/drawing/2014/main" id="{92792F45-EC06-F16E-6F49-6BFD8E1ACB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C6EE1A-B766-DDAC-FC46-F60D7EA33595}"/>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94815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6317C-63A0-BD76-B28E-44E46BB47D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13C270-EF6F-279A-5621-0AEE518357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398DFB-D6E9-8E2C-6ABC-5E796CC54BAA}"/>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5" name="Footer Placeholder 4">
            <a:extLst>
              <a:ext uri="{FF2B5EF4-FFF2-40B4-BE49-F238E27FC236}">
                <a16:creationId xmlns:a16="http://schemas.microsoft.com/office/drawing/2014/main" id="{F7AD2ECE-7FFD-5934-C535-C08EF74CCA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B0147F-8A81-D70E-9264-20A646DC3862}"/>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39315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087A-4E0B-8814-6FE8-C78FCEE1EA6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F01343-65A0-F35F-02D1-0475173AE2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5CC29A-C5F4-3E33-61E9-7377F0A4C3CA}"/>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5" name="Footer Placeholder 4">
            <a:extLst>
              <a:ext uri="{FF2B5EF4-FFF2-40B4-BE49-F238E27FC236}">
                <a16:creationId xmlns:a16="http://schemas.microsoft.com/office/drawing/2014/main" id="{2DD350DA-FE46-3C1B-C9D0-0C294DCCD9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B8820C-5C98-8F08-D8A1-D24CFA301CA3}"/>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351256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8AAF-8466-3369-654F-F418DF188B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E363CBB-38D9-B377-A1CF-C491CBE0B7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E6260-56DB-E535-01A6-37E9DDFAF039}"/>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5" name="Footer Placeholder 4">
            <a:extLst>
              <a:ext uri="{FF2B5EF4-FFF2-40B4-BE49-F238E27FC236}">
                <a16:creationId xmlns:a16="http://schemas.microsoft.com/office/drawing/2014/main" id="{D41D70F0-92CC-C68D-D51E-DF2F2BC51F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F4D518-A5E8-4591-3E8B-01F127302ABE}"/>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216153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2EBD-33B6-FCE2-CF5F-674A68AE948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BA52421-BACB-2247-60AE-908CE7148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06E1359-1B37-D045-A9B0-D8DDE3268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1A79748-AC00-9CF3-E9A3-CB2C078997DB}"/>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6" name="Footer Placeholder 5">
            <a:extLst>
              <a:ext uri="{FF2B5EF4-FFF2-40B4-BE49-F238E27FC236}">
                <a16:creationId xmlns:a16="http://schemas.microsoft.com/office/drawing/2014/main" id="{50310434-F857-9F77-B89A-80A8FD91E9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3E3EDE-3B22-937C-2AAA-467E6466A67F}"/>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4187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C807-F04A-0DA2-8CEA-A2488936A9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AA7E91A-1D4E-5D78-7A73-7B43956C0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50397-D1C4-FF0D-B40A-CBB4B5CABB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F8AC917-6966-C09B-BA7C-4D6EEBA39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B3B8B2-BA63-D9A1-C27C-0BA66F62E6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9907362-16C1-184A-10AA-823E33392A92}"/>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8" name="Footer Placeholder 7">
            <a:extLst>
              <a:ext uri="{FF2B5EF4-FFF2-40B4-BE49-F238E27FC236}">
                <a16:creationId xmlns:a16="http://schemas.microsoft.com/office/drawing/2014/main" id="{E63C6DF7-8053-E674-B3DA-FE2CCF5A320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0F14C63-0E96-247E-3FD9-816E4433EBCF}"/>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306118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F1A8-8B53-9C4B-95E4-6C04DDDC6E0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2090D62-F940-C85C-FF8D-7589DF9F4C36}"/>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4" name="Footer Placeholder 3">
            <a:extLst>
              <a:ext uri="{FF2B5EF4-FFF2-40B4-BE49-F238E27FC236}">
                <a16:creationId xmlns:a16="http://schemas.microsoft.com/office/drawing/2014/main" id="{B61E06BC-DE18-CFD5-4A62-8AE1F4CCB16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CCD3939-1529-BC02-11B5-7F31D8A1BABC}"/>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251925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66F40-EEE7-D258-F3D5-E83A13C47688}"/>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3" name="Footer Placeholder 2">
            <a:extLst>
              <a:ext uri="{FF2B5EF4-FFF2-40B4-BE49-F238E27FC236}">
                <a16:creationId xmlns:a16="http://schemas.microsoft.com/office/drawing/2014/main" id="{2996FAFE-38A9-5EF0-B459-48E1A8CA803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A6EFA10-3442-CB6C-E477-79CAEDFFBD30}"/>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270376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C116-16EA-0824-9C11-A707E1D49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955655F-DC91-2DD9-C8E8-C7D08A966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07F2A9E-AB49-8B4D-7CDF-60D0626A2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1BD3F-1404-6C72-BADF-D025452BB190}"/>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6" name="Footer Placeholder 5">
            <a:extLst>
              <a:ext uri="{FF2B5EF4-FFF2-40B4-BE49-F238E27FC236}">
                <a16:creationId xmlns:a16="http://schemas.microsoft.com/office/drawing/2014/main" id="{F939C026-42C7-EBAE-C0C1-10786B5D581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63A7F3-CD4C-338E-0344-47F6DB201152}"/>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282922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AACF-7147-1467-8170-925C3C2C84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F95B521-CCA5-8993-8BCD-DD1231A87B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E53CC6A-22C3-785E-7AD5-4B245EFBB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C92C5-5C87-BDAB-DA06-D93BE2DD6594}"/>
              </a:ext>
            </a:extLst>
          </p:cNvPr>
          <p:cNvSpPr>
            <a:spLocks noGrp="1"/>
          </p:cNvSpPr>
          <p:nvPr>
            <p:ph type="dt" sz="half" idx="10"/>
          </p:nvPr>
        </p:nvSpPr>
        <p:spPr/>
        <p:txBody>
          <a:bodyPr/>
          <a:lstStyle/>
          <a:p>
            <a:fld id="{A921FB89-F467-4916-9E3E-170D61349DA2}" type="datetimeFigureOut">
              <a:rPr lang="en-CA" smtClean="0"/>
              <a:t>2024-08-22</a:t>
            </a:fld>
            <a:endParaRPr lang="en-CA"/>
          </a:p>
        </p:txBody>
      </p:sp>
      <p:sp>
        <p:nvSpPr>
          <p:cNvPr id="6" name="Footer Placeholder 5">
            <a:extLst>
              <a:ext uri="{FF2B5EF4-FFF2-40B4-BE49-F238E27FC236}">
                <a16:creationId xmlns:a16="http://schemas.microsoft.com/office/drawing/2014/main" id="{AE035BFC-B9FA-9618-1FC2-C0643EAB097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58C1C8A-C744-E117-B420-926C860EFF6F}"/>
              </a:ext>
            </a:extLst>
          </p:cNvPr>
          <p:cNvSpPr>
            <a:spLocks noGrp="1"/>
          </p:cNvSpPr>
          <p:nvPr>
            <p:ph type="sldNum" sz="quarter" idx="12"/>
          </p:nvPr>
        </p:nvSpPr>
        <p:spPr/>
        <p:txBody>
          <a:bodyPr/>
          <a:lstStyle/>
          <a:p>
            <a:fld id="{CCEBB6C0-912A-41B1-BF28-CA758DD85625}" type="slidenum">
              <a:rPr lang="en-CA" smtClean="0"/>
              <a:t>‹#›</a:t>
            </a:fld>
            <a:endParaRPr lang="en-CA"/>
          </a:p>
        </p:txBody>
      </p:sp>
    </p:spTree>
    <p:extLst>
      <p:ext uri="{BB962C8B-B14F-4D97-AF65-F5344CB8AC3E}">
        <p14:creationId xmlns:p14="http://schemas.microsoft.com/office/powerpoint/2010/main" val="340737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14707-9760-9C83-FF4F-712B88E499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CAE5887-956B-72E2-1A03-662D07698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D2303D-0CF7-D25C-CB2B-7B99A40FDB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1FB89-F467-4916-9E3E-170D61349DA2}" type="datetimeFigureOut">
              <a:rPr lang="en-CA" smtClean="0"/>
              <a:t>2024-08-22</a:t>
            </a:fld>
            <a:endParaRPr lang="en-CA"/>
          </a:p>
        </p:txBody>
      </p:sp>
      <p:sp>
        <p:nvSpPr>
          <p:cNvPr id="5" name="Footer Placeholder 4">
            <a:extLst>
              <a:ext uri="{FF2B5EF4-FFF2-40B4-BE49-F238E27FC236}">
                <a16:creationId xmlns:a16="http://schemas.microsoft.com/office/drawing/2014/main" id="{2FDC6FE8-1797-42DB-2C81-36FD81ACB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64F3A12-2601-4C55-A00F-74DE13454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BB6C0-912A-41B1-BF28-CA758DD85625}" type="slidenum">
              <a:rPr lang="en-CA" smtClean="0"/>
              <a:t>‹#›</a:t>
            </a:fld>
            <a:endParaRPr lang="en-CA"/>
          </a:p>
        </p:txBody>
      </p:sp>
    </p:spTree>
    <p:extLst>
      <p:ext uri="{BB962C8B-B14F-4D97-AF65-F5344CB8AC3E}">
        <p14:creationId xmlns:p14="http://schemas.microsoft.com/office/powerpoint/2010/main" val="1738354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ittle Children Playing Videogames Sitting At TV Screen With Gamepad  Controllers. Home Living Room Interior. Kids Gamers Cartoon Characters.  Gaming Entertainment And Leisure. Vector Illustration Royalty Free SVG,  Cliparts, Vectors, and Stock">
            <a:extLst>
              <a:ext uri="{FF2B5EF4-FFF2-40B4-BE49-F238E27FC236}">
                <a16:creationId xmlns:a16="http://schemas.microsoft.com/office/drawing/2014/main" id="{9CBD7663-66F6-9A37-2014-3DCB5A61B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66" y="2343059"/>
            <a:ext cx="2613061" cy="17406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B66E088-F211-176E-0622-7E2AA5758B00}"/>
              </a:ext>
            </a:extLst>
          </p:cNvPr>
          <p:cNvSpPr txBox="1"/>
          <p:nvPr/>
        </p:nvSpPr>
        <p:spPr>
          <a:xfrm>
            <a:off x="3685927" y="2705576"/>
            <a:ext cx="9394806" cy="923330"/>
          </a:xfrm>
          <a:prstGeom prst="rect">
            <a:avLst/>
          </a:prstGeom>
          <a:noFill/>
        </p:spPr>
        <p:txBody>
          <a:bodyPr wrap="square" rtlCol="0">
            <a:spAutoFit/>
          </a:bodyPr>
          <a:lstStyle/>
          <a:p>
            <a:r>
              <a:rPr lang="en-CA" sz="5000" dirty="0">
                <a:effectLst>
                  <a:outerShdw blurRad="38100" dist="38100" dir="2700000" algn="tl">
                    <a:srgbClr val="000000">
                      <a:alpha val="43137"/>
                    </a:srgbClr>
                  </a:outerShdw>
                </a:effectLst>
                <a:latin typeface="BankGothic Lt BT" panose="020B0607020203060204" pitchFamily="34" charset="0"/>
              </a:rPr>
              <a:t>VIDEO </a:t>
            </a:r>
            <a:r>
              <a:rPr lang="en-CA" sz="5400" dirty="0">
                <a:effectLst>
                  <a:outerShdw blurRad="38100" dist="38100" dir="2700000" algn="tl">
                    <a:srgbClr val="000000">
                      <a:alpha val="43137"/>
                    </a:srgbClr>
                  </a:outerShdw>
                </a:effectLst>
                <a:latin typeface="BankGothic Lt BT" panose="020B0607020203060204" pitchFamily="34" charset="0"/>
              </a:rPr>
              <a:t>GAME</a:t>
            </a:r>
            <a:r>
              <a:rPr lang="en-CA" sz="5000" dirty="0">
                <a:effectLst>
                  <a:outerShdw blurRad="38100" dist="38100" dir="2700000" algn="tl">
                    <a:srgbClr val="000000">
                      <a:alpha val="43137"/>
                    </a:srgbClr>
                  </a:outerShdw>
                </a:effectLst>
                <a:latin typeface="BankGothic Lt BT" panose="020B0607020203060204" pitchFamily="34" charset="0"/>
              </a:rPr>
              <a:t> SALES</a:t>
            </a:r>
          </a:p>
        </p:txBody>
      </p:sp>
      <p:sp>
        <p:nvSpPr>
          <p:cNvPr id="6" name="TextBox 5">
            <a:extLst>
              <a:ext uri="{FF2B5EF4-FFF2-40B4-BE49-F238E27FC236}">
                <a16:creationId xmlns:a16="http://schemas.microsoft.com/office/drawing/2014/main" id="{413C32B7-75F8-42DC-FA14-3D9F19C3A971}"/>
              </a:ext>
            </a:extLst>
          </p:cNvPr>
          <p:cNvSpPr txBox="1"/>
          <p:nvPr/>
        </p:nvSpPr>
        <p:spPr>
          <a:xfrm>
            <a:off x="9220728" y="5650030"/>
            <a:ext cx="1713931" cy="369332"/>
          </a:xfrm>
          <a:prstGeom prst="rect">
            <a:avLst/>
          </a:prstGeom>
          <a:noFill/>
        </p:spPr>
        <p:txBody>
          <a:bodyPr wrap="none" rtlCol="0">
            <a:spAutoFit/>
          </a:bodyPr>
          <a:lstStyle/>
          <a:p>
            <a:r>
              <a:rPr lang="en-CA" dirty="0">
                <a:effectLst>
                  <a:outerShdw blurRad="38100" dist="38100" dir="2700000" algn="tl">
                    <a:srgbClr val="000000">
                      <a:alpha val="43137"/>
                    </a:srgbClr>
                  </a:outerShdw>
                </a:effectLst>
                <a:latin typeface="Century Gothic" panose="020B0502020202020204" pitchFamily="34" charset="0"/>
              </a:rPr>
              <a:t>SANI THOMAS</a:t>
            </a:r>
          </a:p>
        </p:txBody>
      </p:sp>
    </p:spTree>
    <p:extLst>
      <p:ext uri="{BB962C8B-B14F-4D97-AF65-F5344CB8AC3E}">
        <p14:creationId xmlns:p14="http://schemas.microsoft.com/office/powerpoint/2010/main" val="128216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EFAE-8A83-FD04-12E5-D846A05D88E1}"/>
              </a:ext>
            </a:extLst>
          </p:cNvPr>
          <p:cNvSpPr>
            <a:spLocks noGrp="1"/>
          </p:cNvSpPr>
          <p:nvPr>
            <p:ph type="title"/>
          </p:nvPr>
        </p:nvSpPr>
        <p:spPr>
          <a:xfrm>
            <a:off x="269507" y="211757"/>
            <a:ext cx="11084293" cy="890567"/>
          </a:xfrm>
        </p:spPr>
        <p:style>
          <a:lnRef idx="1">
            <a:schemeClr val="accent2"/>
          </a:lnRef>
          <a:fillRef idx="2">
            <a:schemeClr val="accent2"/>
          </a:fillRef>
          <a:effectRef idx="1">
            <a:schemeClr val="accent2"/>
          </a:effectRef>
          <a:fontRef idx="minor">
            <a:schemeClr val="dk1"/>
          </a:fontRef>
        </p:style>
        <p:txBody>
          <a:bodyPr>
            <a:noAutofit/>
          </a:bodyPr>
          <a:lstStyle/>
          <a:p>
            <a:br>
              <a:rPr lang="en-US" sz="3200" b="1" i="0" dirty="0">
                <a:effectLst/>
                <a:highlight>
                  <a:srgbClr val="FFFFFF"/>
                </a:highlight>
                <a:latin typeface="system-ui"/>
              </a:rPr>
            </a:br>
            <a:r>
              <a:rPr lang="en-US" sz="3200" b="1" i="0" dirty="0">
                <a:effectLst/>
                <a:highlight>
                  <a:srgbClr val="FFFFFF"/>
                </a:highlight>
                <a:latin typeface="Times New Roman" panose="02020603050405020304" pitchFamily="18" charset="0"/>
                <a:cs typeface="Times New Roman" panose="02020603050405020304" pitchFamily="18" charset="0"/>
              </a:rPr>
              <a:t>  Q2. ROOT CAUSE OF EUROPE RAISE</a:t>
            </a:r>
            <a:br>
              <a:rPr lang="en-US" sz="3200" b="1" i="0" dirty="0">
                <a:effectLst/>
                <a:highlight>
                  <a:srgbClr val="FFFFFF"/>
                </a:highlight>
                <a:latin typeface="system-ui"/>
              </a:rPr>
            </a:br>
            <a:endParaRPr lang="en-CA" sz="3200" dirty="0"/>
          </a:p>
        </p:txBody>
      </p:sp>
      <p:pic>
        <p:nvPicPr>
          <p:cNvPr id="6" name="Picture 5">
            <a:extLst>
              <a:ext uri="{FF2B5EF4-FFF2-40B4-BE49-F238E27FC236}">
                <a16:creationId xmlns:a16="http://schemas.microsoft.com/office/drawing/2014/main" id="{D92C628F-0DDB-F8C6-C534-1D3F0443B6B9}"/>
              </a:ext>
            </a:extLst>
          </p:cNvPr>
          <p:cNvPicPr>
            <a:picLocks noChangeAspect="1"/>
          </p:cNvPicPr>
          <p:nvPr/>
        </p:nvPicPr>
        <p:blipFill>
          <a:blip r:embed="rId2"/>
          <a:stretch>
            <a:fillRect/>
          </a:stretch>
        </p:blipFill>
        <p:spPr>
          <a:xfrm>
            <a:off x="462815" y="2908509"/>
            <a:ext cx="4249723" cy="3167935"/>
          </a:xfrm>
          <a:prstGeom prst="rect">
            <a:avLst/>
          </a:prstGeom>
        </p:spPr>
      </p:pic>
      <p:sp>
        <p:nvSpPr>
          <p:cNvPr id="3" name="Rectangle: Rounded Corners 2">
            <a:extLst>
              <a:ext uri="{FF2B5EF4-FFF2-40B4-BE49-F238E27FC236}">
                <a16:creationId xmlns:a16="http://schemas.microsoft.com/office/drawing/2014/main" id="{57B28F2B-358A-6C63-50D6-1E573BBA50F7}"/>
              </a:ext>
            </a:extLst>
          </p:cNvPr>
          <p:cNvSpPr/>
          <p:nvPr/>
        </p:nvSpPr>
        <p:spPr>
          <a:xfrm>
            <a:off x="5643614" y="2752825"/>
            <a:ext cx="5257800" cy="37875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Steady Growth (1980-2000)</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Sales in Europe increased gradually, reaching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50 million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by 2000.</a:t>
            </a:r>
          </a:p>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Sharp Rise (2000-2010)</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Sales surged, peaking at approximately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190 million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in 2010.</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Rapid Decline (2010-2020)</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Sales dropped sharply after 2010, falling to almost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by 2020.</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Peak Sales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The highest point was nearly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190 million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in 2010.</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D9235C62-FAF6-CDEA-F059-F52DBB86F7AA}"/>
              </a:ext>
            </a:extLst>
          </p:cNvPr>
          <p:cNvSpPr/>
          <p:nvPr/>
        </p:nvSpPr>
        <p:spPr>
          <a:xfrm>
            <a:off x="336884" y="1595503"/>
            <a:ext cx="11160005" cy="7700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CA" sz="3200" b="1" dirty="0">
                <a:latin typeface="Times New Roman" panose="02020603050405020304" pitchFamily="18" charset="0"/>
                <a:cs typeface="Times New Roman" panose="02020603050405020304" pitchFamily="18" charset="0"/>
              </a:rPr>
              <a:t>Video Game Sales in Europe Over Time</a:t>
            </a:r>
          </a:p>
        </p:txBody>
      </p:sp>
    </p:spTree>
    <p:extLst>
      <p:ext uri="{BB962C8B-B14F-4D97-AF65-F5344CB8AC3E}">
        <p14:creationId xmlns:p14="http://schemas.microsoft.com/office/powerpoint/2010/main" val="199252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F99C-40EB-B16B-1F8C-4131917ED4ED}"/>
              </a:ext>
            </a:extLst>
          </p:cNvPr>
          <p:cNvSpPr>
            <a:spLocks noGrp="1"/>
          </p:cNvSpPr>
          <p:nvPr>
            <p:ph type="title"/>
          </p:nvPr>
        </p:nvSpPr>
        <p:spPr>
          <a:xfrm>
            <a:off x="317634" y="365126"/>
            <a:ext cx="11036166" cy="1040162"/>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a:latin typeface="Times New Roman" panose="02020603050405020304" pitchFamily="18" charset="0"/>
                <a:cs typeface="Times New Roman" panose="02020603050405020304" pitchFamily="18" charset="0"/>
              </a:rPr>
              <a:t>Video Game Sales by </a:t>
            </a:r>
            <a:r>
              <a:rPr lang="en-US" dirty="0">
                <a:solidFill>
                  <a:srgbClr val="FF0000"/>
                </a:solidFill>
                <a:latin typeface="Times New Roman" panose="02020603050405020304" pitchFamily="18" charset="0"/>
                <a:cs typeface="Times New Roman" panose="02020603050405020304" pitchFamily="18" charset="0"/>
              </a:rPr>
              <a:t>Genre</a:t>
            </a:r>
            <a:r>
              <a:rPr lang="en-US" dirty="0">
                <a:latin typeface="Times New Roman" panose="02020603050405020304" pitchFamily="18" charset="0"/>
                <a:cs typeface="Times New Roman" panose="02020603050405020304" pitchFamily="18" charset="0"/>
              </a:rPr>
              <a:t> in Europe (2004-2009)</a:t>
            </a:r>
            <a:endParaRPr lang="en-CA"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48519C5-5BEF-D02B-5B8E-11000776ED8C}"/>
              </a:ext>
            </a:extLst>
          </p:cNvPr>
          <p:cNvPicPr>
            <a:picLocks noChangeAspect="1"/>
          </p:cNvPicPr>
          <p:nvPr/>
        </p:nvPicPr>
        <p:blipFill>
          <a:blip r:embed="rId2"/>
          <a:stretch>
            <a:fillRect/>
          </a:stretch>
        </p:blipFill>
        <p:spPr>
          <a:xfrm>
            <a:off x="394636" y="2415941"/>
            <a:ext cx="4426083" cy="3128211"/>
          </a:xfrm>
          <a:prstGeom prst="rect">
            <a:avLst/>
          </a:prstGeom>
        </p:spPr>
      </p:pic>
      <p:sp>
        <p:nvSpPr>
          <p:cNvPr id="3" name="Rectangle: Rounded Corners 2">
            <a:extLst>
              <a:ext uri="{FF2B5EF4-FFF2-40B4-BE49-F238E27FC236}">
                <a16:creationId xmlns:a16="http://schemas.microsoft.com/office/drawing/2014/main" id="{F0210147-1256-8FCB-C612-7EA225FAEBE9}"/>
              </a:ext>
            </a:extLst>
          </p:cNvPr>
          <p:cNvSpPr/>
          <p:nvPr/>
        </p:nvSpPr>
        <p:spPr>
          <a:xfrm>
            <a:off x="5804034" y="2030931"/>
            <a:ext cx="4793381" cy="43409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CA" sz="2000" dirty="0">
                <a:effectLst/>
                <a:ea typeface="Calibri" panose="020F0502020204030204" pitchFamily="34" charset="0"/>
              </a:rPr>
              <a:t> </a:t>
            </a:r>
            <a:r>
              <a:rPr lang="en-CA" b="1" dirty="0">
                <a:effectLst/>
                <a:ea typeface="Calibri" panose="020F0502020204030204" pitchFamily="34" charset="0"/>
              </a:rPr>
              <a:t>Top Genres</a:t>
            </a:r>
            <a:r>
              <a:rPr lang="en-CA" dirty="0">
                <a:effectLst/>
                <a:ea typeface="Calibri" panose="020F0502020204030204" pitchFamily="34" charset="0"/>
              </a:rPr>
              <a:t>:</a:t>
            </a:r>
            <a:r>
              <a:rPr lang="en-CA" dirty="0">
                <a:solidFill>
                  <a:srgbClr val="FF0000"/>
                </a:solidFill>
                <a:effectLst/>
                <a:ea typeface="Calibri" panose="020F0502020204030204" pitchFamily="34" charset="0"/>
              </a:rPr>
              <a:t> Sports </a:t>
            </a:r>
            <a:r>
              <a:rPr lang="en-CA" dirty="0">
                <a:effectLst/>
                <a:ea typeface="Calibri" panose="020F0502020204030204" pitchFamily="34" charset="0"/>
              </a:rPr>
              <a:t>(160M) and</a:t>
            </a:r>
            <a:r>
              <a:rPr lang="en-CA" dirty="0">
                <a:solidFill>
                  <a:srgbClr val="FF0000"/>
                </a:solidFill>
                <a:effectLst/>
                <a:ea typeface="Calibri" panose="020F0502020204030204" pitchFamily="34" charset="0"/>
              </a:rPr>
              <a:t> Action </a:t>
            </a:r>
            <a:r>
              <a:rPr lang="en-CA" dirty="0">
                <a:effectLst/>
                <a:ea typeface="Calibri" panose="020F0502020204030204" pitchFamily="34" charset="0"/>
              </a:rPr>
              <a:t>(150M) are the leading genres.</a:t>
            </a:r>
          </a:p>
          <a:p>
            <a:pPr marL="285750" indent="-285750">
              <a:buFont typeface="Arial" panose="020B0604020202020204" pitchFamily="34" charset="0"/>
              <a:buChar char="•"/>
            </a:pPr>
            <a:endParaRPr lang="en-CA" dirty="0">
              <a:effectLst/>
              <a:ea typeface="Calibri" panose="020F0502020204030204" pitchFamily="34" charset="0"/>
            </a:endParaRPr>
          </a:p>
          <a:p>
            <a:pPr marL="285750" indent="-285750">
              <a:buFont typeface="Arial" panose="020B0604020202020204" pitchFamily="34" charset="0"/>
              <a:buChar char="•"/>
            </a:pPr>
            <a:r>
              <a:rPr lang="en-CA" b="1" kern="100" dirty="0">
                <a:effectLst/>
                <a:ea typeface="Calibri" panose="020F0502020204030204" pitchFamily="34" charset="0"/>
                <a:cs typeface="Times New Roman" panose="02020603050405020304" pitchFamily="18" charset="0"/>
              </a:rPr>
              <a:t>Middle Tier</a:t>
            </a:r>
            <a:r>
              <a:rPr lang="en-CA" kern="100" dirty="0">
                <a:effectLst/>
                <a:ea typeface="Calibri" panose="020F0502020204030204" pitchFamily="34" charset="0"/>
                <a:cs typeface="Times New Roman" panose="02020603050405020304" pitchFamily="18" charset="0"/>
              </a:rPr>
              <a:t>: </a:t>
            </a:r>
            <a:r>
              <a:rPr lang="en-CA" kern="100" dirty="0" err="1">
                <a:solidFill>
                  <a:srgbClr val="FF0000"/>
                </a:solidFill>
                <a:effectLst/>
                <a:ea typeface="Calibri" panose="020F0502020204030204" pitchFamily="34" charset="0"/>
                <a:cs typeface="Times New Roman" panose="02020603050405020304" pitchFamily="18" charset="0"/>
              </a:rPr>
              <a:t>Misc</a:t>
            </a:r>
            <a:r>
              <a:rPr lang="en-CA" kern="100" dirty="0">
                <a:effectLst/>
                <a:ea typeface="Calibri" panose="020F0502020204030204" pitchFamily="34" charset="0"/>
                <a:cs typeface="Times New Roman" panose="02020603050405020304" pitchFamily="18" charset="0"/>
              </a:rPr>
              <a:t> (120M), Shooter (100M), and Racing (90M) follow.</a:t>
            </a:r>
          </a:p>
          <a:p>
            <a:pPr marL="285750" indent="-285750">
              <a:buFont typeface="Arial" panose="020B0604020202020204" pitchFamily="34" charset="0"/>
              <a:buChar char="•"/>
            </a:pPr>
            <a:endParaRPr lang="en-CA" kern="1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ea typeface="Calibri" panose="020F0502020204030204" pitchFamily="34" charset="0"/>
                <a:cs typeface="Times New Roman" panose="02020603050405020304" pitchFamily="18" charset="0"/>
              </a:rPr>
              <a:t>Lower Sales</a:t>
            </a:r>
            <a:r>
              <a:rPr lang="en-CA" kern="100" dirty="0">
                <a:effectLst/>
                <a:ea typeface="Calibri" panose="020F0502020204030204" pitchFamily="34" charset="0"/>
                <a:cs typeface="Times New Roman" panose="02020603050405020304" pitchFamily="18" charset="0"/>
              </a:rPr>
              <a:t>: </a:t>
            </a:r>
            <a:r>
              <a:rPr lang="en-CA" kern="100" dirty="0">
                <a:solidFill>
                  <a:srgbClr val="FF0000"/>
                </a:solidFill>
                <a:effectLst/>
                <a:ea typeface="Calibri" panose="020F0502020204030204" pitchFamily="34" charset="0"/>
                <a:cs typeface="Times New Roman" panose="02020603050405020304" pitchFamily="18" charset="0"/>
              </a:rPr>
              <a:t>Simulation </a:t>
            </a:r>
            <a:r>
              <a:rPr lang="en-CA" kern="100" dirty="0">
                <a:effectLst/>
                <a:ea typeface="Calibri" panose="020F0502020204030204" pitchFamily="34" charset="0"/>
                <a:cs typeface="Times New Roman" panose="02020603050405020304" pitchFamily="18" charset="0"/>
              </a:rPr>
              <a:t>(80M), Platform (70M), and Role-Playing (70M) show moderate sales.</a:t>
            </a:r>
          </a:p>
          <a:p>
            <a:pPr marL="285750" indent="-285750">
              <a:buFont typeface="Arial" panose="020B0604020202020204" pitchFamily="34" charset="0"/>
              <a:buChar char="•"/>
            </a:pPr>
            <a:endParaRPr lang="en-CA" kern="1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dirty="0">
                <a:effectLst/>
                <a:ea typeface="Calibri" panose="020F0502020204030204" pitchFamily="34" charset="0"/>
              </a:rPr>
              <a:t>Least Popular</a:t>
            </a:r>
            <a:r>
              <a:rPr lang="en-CA" dirty="0">
                <a:effectLst/>
                <a:ea typeface="Calibri" panose="020F0502020204030204" pitchFamily="34" charset="0"/>
              </a:rPr>
              <a:t>: </a:t>
            </a:r>
            <a:r>
              <a:rPr lang="en-CA" dirty="0">
                <a:solidFill>
                  <a:srgbClr val="FF0000"/>
                </a:solidFill>
                <a:effectLst/>
                <a:ea typeface="Calibri" panose="020F0502020204030204" pitchFamily="34" charset="0"/>
              </a:rPr>
              <a:t>Strategy</a:t>
            </a:r>
            <a:r>
              <a:rPr lang="en-CA" dirty="0">
                <a:effectLst/>
                <a:ea typeface="Calibri" panose="020F0502020204030204" pitchFamily="34" charset="0"/>
              </a:rPr>
              <a:t> (30M) and </a:t>
            </a:r>
            <a:r>
              <a:rPr lang="en-CA" dirty="0">
                <a:solidFill>
                  <a:srgbClr val="FF0000"/>
                </a:solidFill>
                <a:effectLst/>
                <a:ea typeface="Calibri" panose="020F0502020204030204" pitchFamily="34" charset="0"/>
              </a:rPr>
              <a:t>Adventure </a:t>
            </a:r>
            <a:r>
              <a:rPr lang="en-CA" dirty="0">
                <a:effectLst/>
                <a:ea typeface="Calibri" panose="020F0502020204030204" pitchFamily="34" charset="0"/>
              </a:rPr>
              <a:t>(40M) have the lowest sales.</a:t>
            </a:r>
          </a:p>
          <a:p>
            <a:pPr marL="285750" indent="-285750">
              <a:buFont typeface="Arial" panose="020B0604020202020204" pitchFamily="34" charset="0"/>
              <a:buChar char="•"/>
            </a:pPr>
            <a:endParaRPr lang="en-CA" dirty="0">
              <a:ea typeface="Calibri" panose="020F0502020204030204" pitchFamily="34" charset="0"/>
            </a:endParaRPr>
          </a:p>
          <a:p>
            <a:pPr marL="285750" indent="-285750">
              <a:buFont typeface="Arial" panose="020B0604020202020204" pitchFamily="34" charset="0"/>
              <a:buChar char="•"/>
            </a:pPr>
            <a:r>
              <a:rPr lang="en-CA" b="1" kern="100" dirty="0">
                <a:effectLst/>
                <a:ea typeface="Calibri" panose="020F0502020204030204" pitchFamily="34" charset="0"/>
                <a:cs typeface="Times New Roman" panose="02020603050405020304" pitchFamily="18" charset="0"/>
              </a:rPr>
              <a:t>Puzzle &amp; Fighting</a:t>
            </a:r>
            <a:r>
              <a:rPr lang="en-CA" kern="100" dirty="0">
                <a:effectLst/>
                <a:ea typeface="Calibri" panose="020F0502020204030204" pitchFamily="34" charset="0"/>
                <a:cs typeface="Times New Roman" panose="02020603050405020304" pitchFamily="18" charset="0"/>
              </a:rPr>
              <a:t>: </a:t>
            </a:r>
            <a:r>
              <a:rPr lang="en-CA" kern="100" dirty="0">
                <a:solidFill>
                  <a:srgbClr val="FF0000"/>
                </a:solidFill>
                <a:effectLst/>
                <a:ea typeface="Calibri" panose="020F0502020204030204" pitchFamily="34" charset="0"/>
                <a:cs typeface="Times New Roman" panose="02020603050405020304" pitchFamily="18" charset="0"/>
              </a:rPr>
              <a:t>Puzzle</a:t>
            </a:r>
            <a:r>
              <a:rPr lang="en-CA" kern="100" dirty="0">
                <a:effectLst/>
                <a:ea typeface="Calibri" panose="020F0502020204030204" pitchFamily="34" charset="0"/>
                <a:cs typeface="Times New Roman" panose="02020603050405020304" pitchFamily="18" charset="0"/>
              </a:rPr>
              <a:t> and </a:t>
            </a:r>
            <a:r>
              <a:rPr lang="en-CA" kern="100" dirty="0">
                <a:solidFill>
                  <a:srgbClr val="FF0000"/>
                </a:solidFill>
                <a:effectLst/>
                <a:ea typeface="Calibri" panose="020F0502020204030204" pitchFamily="34" charset="0"/>
                <a:cs typeface="Times New Roman" panose="02020603050405020304" pitchFamily="18" charset="0"/>
              </a:rPr>
              <a:t>Fighting genres </a:t>
            </a:r>
            <a:r>
              <a:rPr lang="en-CA" kern="100" dirty="0">
                <a:effectLst/>
                <a:ea typeface="Calibri" panose="020F0502020204030204" pitchFamily="34" charset="0"/>
                <a:cs typeface="Times New Roman" panose="02020603050405020304" pitchFamily="18" charset="0"/>
              </a:rPr>
              <a:t>each around 50M sales.</a:t>
            </a:r>
          </a:p>
          <a:p>
            <a:pPr algn="ctr"/>
            <a:endParaRPr lang="en-CA" dirty="0"/>
          </a:p>
        </p:txBody>
      </p:sp>
    </p:spTree>
    <p:extLst>
      <p:ext uri="{BB962C8B-B14F-4D97-AF65-F5344CB8AC3E}">
        <p14:creationId xmlns:p14="http://schemas.microsoft.com/office/powerpoint/2010/main" val="98146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3F0C-8EA5-3A1C-32F1-2523C9D8FB38}"/>
              </a:ext>
            </a:extLst>
          </p:cNvPr>
          <p:cNvSpPr>
            <a:spLocks noGrp="1"/>
          </p:cNvSpPr>
          <p:nvPr>
            <p:ph type="title"/>
          </p:nvPr>
        </p:nvSpPr>
        <p:spPr>
          <a:xfrm>
            <a:off x="510139" y="365125"/>
            <a:ext cx="10843661" cy="985927"/>
          </a:xfrm>
        </p:spPr>
        <p:style>
          <a:lnRef idx="1">
            <a:schemeClr val="accent2"/>
          </a:lnRef>
          <a:fillRef idx="2">
            <a:schemeClr val="accent2"/>
          </a:fillRef>
          <a:effectRef idx="1">
            <a:schemeClr val="accent2"/>
          </a:effectRef>
          <a:fontRef idx="minor">
            <a:schemeClr val="dk1"/>
          </a:fontRef>
        </p:style>
        <p:txBody>
          <a:bodyPr>
            <a:noAutofit/>
          </a:bodyPr>
          <a:lstStyle/>
          <a:p>
            <a:r>
              <a:rPr lang="en-US" sz="3600" dirty="0">
                <a:latin typeface="Times New Roman" panose="02020603050405020304" pitchFamily="18" charset="0"/>
                <a:cs typeface="Times New Roman" panose="02020603050405020304" pitchFamily="18" charset="0"/>
              </a:rPr>
              <a:t>Top 10 </a:t>
            </a:r>
            <a:r>
              <a:rPr lang="en-US" sz="3600" dirty="0">
                <a:solidFill>
                  <a:srgbClr val="FF0000"/>
                </a:solidFill>
                <a:latin typeface="Times New Roman" panose="02020603050405020304" pitchFamily="18" charset="0"/>
                <a:cs typeface="Times New Roman" panose="02020603050405020304" pitchFamily="18" charset="0"/>
              </a:rPr>
              <a:t>Publishers</a:t>
            </a:r>
            <a:r>
              <a:rPr lang="en-US" sz="3600" dirty="0">
                <a:latin typeface="Times New Roman" panose="02020603050405020304" pitchFamily="18" charset="0"/>
                <a:cs typeface="Times New Roman" panose="02020603050405020304" pitchFamily="18" charset="0"/>
              </a:rPr>
              <a:t> by Video Game Sales in Europe (2004-2009)</a:t>
            </a:r>
            <a:endParaRPr lang="en-CA"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6E51408-33FC-C1D0-9694-EF874E68F4B1}"/>
              </a:ext>
            </a:extLst>
          </p:cNvPr>
          <p:cNvPicPr>
            <a:picLocks noChangeAspect="1"/>
          </p:cNvPicPr>
          <p:nvPr/>
        </p:nvPicPr>
        <p:blipFill>
          <a:blip r:embed="rId2"/>
          <a:stretch>
            <a:fillRect/>
          </a:stretch>
        </p:blipFill>
        <p:spPr>
          <a:xfrm>
            <a:off x="854533" y="2660751"/>
            <a:ext cx="4791265" cy="3260083"/>
          </a:xfrm>
          <a:prstGeom prst="rect">
            <a:avLst/>
          </a:prstGeom>
        </p:spPr>
      </p:pic>
      <p:sp>
        <p:nvSpPr>
          <p:cNvPr id="3" name="Rectangle: Rounded Corners 2">
            <a:extLst>
              <a:ext uri="{FF2B5EF4-FFF2-40B4-BE49-F238E27FC236}">
                <a16:creationId xmlns:a16="http://schemas.microsoft.com/office/drawing/2014/main" id="{49C03EED-AC07-7F3E-C383-04A31D6EB299}"/>
              </a:ext>
            </a:extLst>
          </p:cNvPr>
          <p:cNvSpPr/>
          <p:nvPr/>
        </p:nvSpPr>
        <p:spPr>
          <a:xfrm>
            <a:off x="5996540" y="2146434"/>
            <a:ext cx="4791266" cy="4100362"/>
          </a:xfrm>
          <a:prstGeom prst="roundRect">
            <a:avLst>
              <a:gd name="adj" fmla="val 12834"/>
            </a:avLst>
          </a:prstGeom>
        </p:spPr>
        <p:style>
          <a:lnRef idx="1">
            <a:schemeClr val="accent6"/>
          </a:lnRef>
          <a:fillRef idx="2">
            <a:schemeClr val="accent6"/>
          </a:fillRef>
          <a:effectRef idx="1">
            <a:schemeClr val="accent6"/>
          </a:effectRef>
          <a:fontRef idx="minor">
            <a:schemeClr val="dk1"/>
          </a:fontRef>
        </p:style>
        <p:txBody>
          <a:bodyPr rtlCol="0" anchor="ctr"/>
          <a:lstStyle/>
          <a:p>
            <a:pPr>
              <a:lnSpc>
                <a:spcPct val="115000"/>
              </a:lnSpc>
              <a:spcAft>
                <a:spcPts val="1000"/>
              </a:spcAft>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Nintendo Leads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First in chart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200M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sales.</a:t>
            </a:r>
          </a:p>
          <a:p>
            <a:pPr>
              <a:lnSpc>
                <a:spcPct val="115000"/>
              </a:lnSpc>
              <a:spcAft>
                <a:spcPts val="1000"/>
              </a:spcAft>
            </a:pPr>
            <a:r>
              <a:rPr lang="en-CA" sz="1800" b="1" dirty="0">
                <a:effectLst/>
                <a:latin typeface="Times New Roman" panose="02020603050405020304" pitchFamily="18" charset="0"/>
                <a:ea typeface="Calibri" panose="020F0502020204030204" pitchFamily="34" charset="0"/>
              </a:rPr>
              <a:t>Electronic Arts</a:t>
            </a:r>
            <a:r>
              <a:rPr lang="en-CA" sz="1800" dirty="0">
                <a:effectLst/>
                <a:latin typeface="Times New Roman" panose="02020603050405020304" pitchFamily="18" charset="0"/>
                <a:ea typeface="Calibri" panose="020F0502020204030204" pitchFamily="34" charset="0"/>
              </a:rPr>
              <a:t>: Follows closely with </a:t>
            </a:r>
            <a:r>
              <a:rPr lang="en-CA" sz="1800" dirty="0">
                <a:solidFill>
                  <a:srgbClr val="FF0000"/>
                </a:solidFill>
                <a:effectLst/>
                <a:latin typeface="Times New Roman" panose="02020603050405020304" pitchFamily="18" charset="0"/>
                <a:ea typeface="Calibri" panose="020F0502020204030204" pitchFamily="34" charset="0"/>
              </a:rPr>
              <a:t>150M</a:t>
            </a:r>
            <a:r>
              <a:rPr lang="en-CA" sz="1800" dirty="0">
                <a:effectLst/>
                <a:latin typeface="Times New Roman" panose="02020603050405020304" pitchFamily="18" charset="0"/>
                <a:ea typeface="Calibri" panose="020F0502020204030204" pitchFamily="34" charset="0"/>
              </a:rPr>
              <a:t> sales.</a:t>
            </a:r>
            <a:endParaRPr lang="en-CA"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CA" sz="1800" b="1" dirty="0">
                <a:effectLst/>
                <a:latin typeface="Times New Roman" panose="02020603050405020304" pitchFamily="18" charset="0"/>
                <a:ea typeface="Calibri" panose="020F0502020204030204" pitchFamily="34" charset="0"/>
              </a:rPr>
              <a:t>Activision</a:t>
            </a:r>
            <a:r>
              <a:rPr lang="en-CA" sz="1800" dirty="0">
                <a:effectLst/>
                <a:latin typeface="Times New Roman" panose="02020603050405020304" pitchFamily="18" charset="0"/>
                <a:ea typeface="Calibri" panose="020F0502020204030204" pitchFamily="34" charset="0"/>
              </a:rPr>
              <a:t>: Third place with </a:t>
            </a:r>
            <a:r>
              <a:rPr lang="en-CA" sz="1800" dirty="0">
                <a:solidFill>
                  <a:srgbClr val="FF0000"/>
                </a:solidFill>
                <a:effectLst/>
                <a:latin typeface="Times New Roman" panose="02020603050405020304" pitchFamily="18" charset="0"/>
                <a:ea typeface="Calibri" panose="020F0502020204030204" pitchFamily="34" charset="0"/>
              </a:rPr>
              <a:t>100M </a:t>
            </a:r>
            <a:r>
              <a:rPr lang="en-CA" sz="1800" dirty="0">
                <a:effectLst/>
                <a:latin typeface="Times New Roman" panose="02020603050405020304" pitchFamily="18" charset="0"/>
                <a:ea typeface="Calibri" panose="020F0502020204030204" pitchFamily="34" charset="0"/>
              </a:rPr>
              <a:t>sales.</a:t>
            </a:r>
            <a:endParaRPr lang="en-CA"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Ubisoft and Sony Computer Entertainment both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75M</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CA" sz="1800" b="1" dirty="0">
                <a:effectLst/>
                <a:latin typeface="Times New Roman" panose="02020603050405020304" pitchFamily="18" charset="0"/>
                <a:ea typeface="Calibri" panose="020F0502020204030204" pitchFamily="34" charset="0"/>
              </a:rPr>
              <a:t>Lower Tier</a:t>
            </a:r>
            <a:r>
              <a:rPr lang="en-CA" sz="1800" dirty="0">
                <a:effectLst/>
                <a:latin typeface="Times New Roman" panose="02020603050405020304" pitchFamily="18" charset="0"/>
                <a:ea typeface="Calibri" panose="020F0502020204030204" pitchFamily="34" charset="0"/>
              </a:rPr>
              <a:t>: THQ, Sega, and others range between </a:t>
            </a:r>
            <a:r>
              <a:rPr lang="en-CA" sz="1800" dirty="0">
                <a:solidFill>
                  <a:srgbClr val="FF0000"/>
                </a:solidFill>
                <a:effectLst/>
                <a:latin typeface="Times New Roman" panose="02020603050405020304" pitchFamily="18" charset="0"/>
                <a:ea typeface="Calibri" panose="020F0502020204030204" pitchFamily="34" charset="0"/>
              </a:rPr>
              <a:t>50M to 25M </a:t>
            </a:r>
            <a:r>
              <a:rPr lang="en-CA" sz="1800" dirty="0">
                <a:effectLst/>
                <a:latin typeface="Times New Roman" panose="02020603050405020304" pitchFamily="18" charset="0"/>
                <a:ea typeface="Calibri" panose="020F0502020204030204" pitchFamily="34" charset="0"/>
              </a:rPr>
              <a:t>sales.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825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9587-E121-D561-B304-ED9926AAF5A7}"/>
              </a:ext>
            </a:extLst>
          </p:cNvPr>
          <p:cNvSpPr>
            <a:spLocks noGrp="1"/>
          </p:cNvSpPr>
          <p:nvPr>
            <p:ph type="title"/>
          </p:nvPr>
        </p:nvSpPr>
        <p:spPr>
          <a:xfrm>
            <a:off x="490888" y="365125"/>
            <a:ext cx="10862912" cy="1040163"/>
          </a:xfrm>
        </p:spPr>
        <p:style>
          <a:lnRef idx="1">
            <a:schemeClr val="accent2"/>
          </a:lnRef>
          <a:fillRef idx="2">
            <a:schemeClr val="accent2"/>
          </a:fillRef>
          <a:effectRef idx="1">
            <a:schemeClr val="accent2"/>
          </a:effectRef>
          <a:fontRef idx="minor">
            <a:schemeClr val="dk1"/>
          </a:fontRef>
        </p:style>
        <p:txBody>
          <a:bodyPr>
            <a:normAutofit/>
          </a:bodyPr>
          <a:lstStyle/>
          <a:p>
            <a:r>
              <a:rPr lang="en-US" sz="3600" dirty="0">
                <a:latin typeface="Times New Roman" panose="02020603050405020304" pitchFamily="18" charset="0"/>
                <a:cs typeface="Times New Roman" panose="02020603050405020304" pitchFamily="18" charset="0"/>
              </a:rPr>
              <a:t>Video Game Sales by </a:t>
            </a:r>
            <a:r>
              <a:rPr lang="en-US" sz="3600" dirty="0">
                <a:solidFill>
                  <a:srgbClr val="FF0000"/>
                </a:solidFill>
                <a:latin typeface="Times New Roman" panose="02020603050405020304" pitchFamily="18" charset="0"/>
                <a:cs typeface="Times New Roman" panose="02020603050405020304" pitchFamily="18" charset="0"/>
              </a:rPr>
              <a:t>Platform</a:t>
            </a:r>
            <a:r>
              <a:rPr lang="en-US" sz="3600" dirty="0">
                <a:latin typeface="Times New Roman" panose="02020603050405020304" pitchFamily="18" charset="0"/>
                <a:cs typeface="Times New Roman" panose="02020603050405020304" pitchFamily="18" charset="0"/>
              </a:rPr>
              <a:t> in Europe (2004-2009)</a:t>
            </a:r>
            <a:endParaRPr lang="en-CA"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004027E-1F29-7644-5890-493BC669B165}"/>
              </a:ext>
            </a:extLst>
          </p:cNvPr>
          <p:cNvPicPr>
            <a:picLocks noChangeAspect="1"/>
          </p:cNvPicPr>
          <p:nvPr/>
        </p:nvPicPr>
        <p:blipFill>
          <a:blip r:embed="rId2"/>
          <a:stretch>
            <a:fillRect/>
          </a:stretch>
        </p:blipFill>
        <p:spPr>
          <a:xfrm>
            <a:off x="402268" y="2139396"/>
            <a:ext cx="5308588" cy="2771652"/>
          </a:xfrm>
          <a:prstGeom prst="rect">
            <a:avLst/>
          </a:prstGeom>
        </p:spPr>
      </p:pic>
      <p:sp>
        <p:nvSpPr>
          <p:cNvPr id="3" name="Rectangle: Rounded Corners 2">
            <a:extLst>
              <a:ext uri="{FF2B5EF4-FFF2-40B4-BE49-F238E27FC236}">
                <a16:creationId xmlns:a16="http://schemas.microsoft.com/office/drawing/2014/main" id="{111FF30D-B56F-BB40-974B-EEE7B278BF7A}"/>
              </a:ext>
            </a:extLst>
          </p:cNvPr>
          <p:cNvSpPr/>
          <p:nvPr/>
        </p:nvSpPr>
        <p:spPr>
          <a:xfrm>
            <a:off x="6246688" y="1941815"/>
            <a:ext cx="5107111" cy="411993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CA" sz="1800" b="1" dirty="0">
                <a:effectLst/>
                <a:latin typeface="Times New Roman" panose="02020603050405020304" pitchFamily="18" charset="0"/>
                <a:ea typeface="Calibri" panose="020F0502020204030204" pitchFamily="34" charset="0"/>
              </a:rPr>
              <a:t>Wii Dominates</a:t>
            </a:r>
            <a:r>
              <a:rPr lang="en-CA" sz="1800" dirty="0">
                <a:effectLst/>
                <a:latin typeface="Times New Roman" panose="02020603050405020304" pitchFamily="18" charset="0"/>
                <a:ea typeface="Calibri" panose="020F0502020204030204" pitchFamily="34" charset="0"/>
              </a:rPr>
              <a:t>: Leads with </a:t>
            </a:r>
            <a:r>
              <a:rPr lang="en-CA" sz="1800" dirty="0">
                <a:solidFill>
                  <a:srgbClr val="FF0000"/>
                </a:solidFill>
                <a:effectLst/>
                <a:latin typeface="Times New Roman" panose="02020603050405020304" pitchFamily="18" charset="0"/>
                <a:ea typeface="Calibri" panose="020F0502020204030204" pitchFamily="34" charset="0"/>
              </a:rPr>
              <a:t>175M</a:t>
            </a:r>
            <a:r>
              <a:rPr lang="en-CA" sz="1800" dirty="0">
                <a:effectLst/>
                <a:latin typeface="Times New Roman" panose="02020603050405020304" pitchFamily="18" charset="0"/>
                <a:ea typeface="Calibri" panose="020F0502020204030204" pitchFamily="34" charset="0"/>
              </a:rPr>
              <a:t> sales</a:t>
            </a:r>
          </a:p>
          <a:p>
            <a:endParaRPr lang="en-CA"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rPr>
              <a:t> </a:t>
            </a:r>
            <a:r>
              <a:rPr lang="en-CA" sz="1800" b="1" dirty="0">
                <a:effectLst/>
                <a:latin typeface="Times New Roman" panose="02020603050405020304" pitchFamily="18" charset="0"/>
                <a:ea typeface="Calibri" panose="020F0502020204030204" pitchFamily="34" charset="0"/>
              </a:rPr>
              <a:t>DS and PS2</a:t>
            </a:r>
            <a:r>
              <a:rPr lang="en-CA" sz="1800" dirty="0">
                <a:effectLst/>
                <a:latin typeface="Times New Roman" panose="02020603050405020304" pitchFamily="18" charset="0"/>
                <a:ea typeface="Calibri" panose="020F0502020204030204" pitchFamily="34" charset="0"/>
              </a:rPr>
              <a:t>: Close behind with </a:t>
            </a:r>
            <a:r>
              <a:rPr lang="en-CA" sz="1800" dirty="0">
                <a:solidFill>
                  <a:srgbClr val="FF0000"/>
                </a:solidFill>
                <a:effectLst/>
                <a:latin typeface="Times New Roman" panose="02020603050405020304" pitchFamily="18" charset="0"/>
                <a:ea typeface="Calibri" panose="020F0502020204030204" pitchFamily="34" charset="0"/>
              </a:rPr>
              <a:t>150M</a:t>
            </a:r>
            <a:r>
              <a:rPr lang="en-CA" sz="1800" dirty="0">
                <a:effectLst/>
                <a:latin typeface="Times New Roman" panose="02020603050405020304" pitchFamily="18" charset="0"/>
                <a:ea typeface="Calibri" panose="020F0502020204030204" pitchFamily="34" charset="0"/>
              </a:rPr>
              <a:t> each.</a:t>
            </a:r>
          </a:p>
          <a:p>
            <a:pPr marL="285750" indent="-285750">
              <a:buFont typeface="Arial" panose="020B0604020202020204" pitchFamily="34" charset="0"/>
              <a:buChar char="•"/>
            </a:pPr>
            <a:endParaRPr lang="en-CA"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CA" sz="1800" b="1" dirty="0">
                <a:effectLst/>
                <a:latin typeface="Times New Roman" panose="02020603050405020304" pitchFamily="18" charset="0"/>
                <a:ea typeface="Calibri" panose="020F0502020204030204" pitchFamily="34" charset="0"/>
              </a:rPr>
              <a:t>PS3 and X360</a:t>
            </a:r>
            <a:r>
              <a:rPr lang="en-CA" sz="1800" dirty="0">
                <a:effectLst/>
                <a:latin typeface="Times New Roman" panose="02020603050405020304" pitchFamily="18" charset="0"/>
                <a:ea typeface="Calibri" panose="020F0502020204030204" pitchFamily="34" charset="0"/>
              </a:rPr>
              <a:t>: Both platforms around </a:t>
            </a:r>
            <a:r>
              <a:rPr lang="en-CA" sz="1800" dirty="0">
                <a:solidFill>
                  <a:srgbClr val="FF0000"/>
                </a:solidFill>
                <a:effectLst/>
                <a:latin typeface="Times New Roman" panose="02020603050405020304" pitchFamily="18" charset="0"/>
                <a:ea typeface="Calibri" panose="020F0502020204030204" pitchFamily="34" charset="0"/>
              </a:rPr>
              <a:t>125M</a:t>
            </a:r>
            <a:r>
              <a:rPr lang="en-CA" sz="1800" dirty="0">
                <a:effectLst/>
                <a:latin typeface="Times New Roman" panose="02020603050405020304" pitchFamily="18" charset="0"/>
                <a:ea typeface="Calibri" panose="020F0502020204030204" pitchFamily="34" charset="0"/>
              </a:rPr>
              <a:t> sales.</a:t>
            </a:r>
          </a:p>
          <a:p>
            <a:pPr marL="285750" indent="-285750">
              <a:buFont typeface="Arial" panose="020B0604020202020204" pitchFamily="34" charset="0"/>
              <a:buChar char="•"/>
            </a:pPr>
            <a:endParaRPr lang="en-CA"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PSP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75M</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and PC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60M</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follow</a:t>
            </a:r>
          </a:p>
          <a:p>
            <a:pPr marL="285750" indent="-285750">
              <a:buFont typeface="Arial" panose="020B0604020202020204" pitchFamily="34" charset="0"/>
              <a:buChar char="•"/>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sz="1800" b="1" dirty="0">
                <a:effectLst/>
                <a:latin typeface="Times New Roman" panose="02020603050405020304" pitchFamily="18" charset="0"/>
                <a:ea typeface="Calibri" panose="020F0502020204030204" pitchFamily="34" charset="0"/>
              </a:rPr>
              <a:t>Lower Sales</a:t>
            </a:r>
            <a:r>
              <a:rPr lang="en-CA" sz="1800" dirty="0">
                <a:effectLst/>
                <a:latin typeface="Times New Roman" panose="02020603050405020304" pitchFamily="18" charset="0"/>
                <a:ea typeface="Calibri" panose="020F0502020204030204" pitchFamily="34" charset="0"/>
              </a:rPr>
              <a:t>: XB, GBA, GC, and DC range between </a:t>
            </a:r>
            <a:r>
              <a:rPr lang="en-CA" sz="1800" dirty="0">
                <a:solidFill>
                  <a:srgbClr val="FF0000"/>
                </a:solidFill>
                <a:effectLst/>
                <a:latin typeface="Times New Roman" panose="02020603050405020304" pitchFamily="18" charset="0"/>
                <a:ea typeface="Calibri" panose="020F0502020204030204" pitchFamily="34" charset="0"/>
              </a:rPr>
              <a:t>25M to 50M </a:t>
            </a:r>
            <a:r>
              <a:rPr lang="en-CA" sz="1800" dirty="0">
                <a:effectLst/>
                <a:latin typeface="Times New Roman" panose="02020603050405020304" pitchFamily="18" charset="0"/>
                <a:ea typeface="Calibri" panose="020F0502020204030204" pitchFamily="34" charset="0"/>
              </a:rPr>
              <a:t>sales.</a:t>
            </a:r>
            <a:endParaRPr lang="en-CA" dirty="0"/>
          </a:p>
        </p:txBody>
      </p:sp>
    </p:spTree>
    <p:extLst>
      <p:ext uri="{BB962C8B-B14F-4D97-AF65-F5344CB8AC3E}">
        <p14:creationId xmlns:p14="http://schemas.microsoft.com/office/powerpoint/2010/main" val="275437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F8CD-7ED7-B29E-9544-57374E86B643}"/>
              </a:ext>
            </a:extLst>
          </p:cNvPr>
          <p:cNvSpPr>
            <a:spLocks noGrp="1"/>
          </p:cNvSpPr>
          <p:nvPr>
            <p:ph type="title"/>
          </p:nvPr>
        </p:nvSpPr>
        <p:spPr>
          <a:xfrm>
            <a:off x="375385" y="365125"/>
            <a:ext cx="10978415" cy="963161"/>
          </a:xfrm>
        </p:spPr>
        <p:style>
          <a:lnRef idx="1">
            <a:schemeClr val="accent2"/>
          </a:lnRef>
          <a:fillRef idx="2">
            <a:schemeClr val="accent2"/>
          </a:fillRef>
          <a:effectRef idx="1">
            <a:schemeClr val="accent2"/>
          </a:effectRef>
          <a:fontRef idx="minor">
            <a:schemeClr val="dk1"/>
          </a:fontRef>
        </p:style>
        <p:txBody>
          <a:bodyPr>
            <a:normAutofit/>
          </a:bodyPr>
          <a:lstStyle/>
          <a:p>
            <a:r>
              <a:rPr lang="en-CA" b="1" dirty="0">
                <a:latin typeface="Times New Roman" panose="02020603050405020304" pitchFamily="18" charset="0"/>
                <a:cs typeface="Times New Roman" panose="02020603050405020304" pitchFamily="18" charset="0"/>
              </a:rPr>
              <a:t>Findings</a:t>
            </a:r>
          </a:p>
        </p:txBody>
      </p:sp>
      <p:sp>
        <p:nvSpPr>
          <p:cNvPr id="4" name="Rectangle: Rounded Corners 3">
            <a:extLst>
              <a:ext uri="{FF2B5EF4-FFF2-40B4-BE49-F238E27FC236}">
                <a16:creationId xmlns:a16="http://schemas.microsoft.com/office/drawing/2014/main" id="{554CE0EC-1BBD-4AD5-4147-A0376FD0895E}"/>
              </a:ext>
            </a:extLst>
          </p:cNvPr>
          <p:cNvSpPr/>
          <p:nvPr/>
        </p:nvSpPr>
        <p:spPr>
          <a:xfrm>
            <a:off x="2714324" y="2059806"/>
            <a:ext cx="6574055" cy="42254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Popular genres like </a:t>
            </a:r>
            <a:r>
              <a:rPr lang="en-US" dirty="0">
                <a:solidFill>
                  <a:srgbClr val="FF0000"/>
                </a:solidFill>
                <a:latin typeface="Times New Roman" panose="02020603050405020304" pitchFamily="18" charset="0"/>
                <a:cs typeface="Times New Roman" panose="02020603050405020304" pitchFamily="18" charset="0"/>
              </a:rPr>
              <a:t>Action, Sports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Shooter</a:t>
            </a:r>
            <a:r>
              <a:rPr lang="en-US" dirty="0">
                <a:latin typeface="Times New Roman" panose="02020603050405020304" pitchFamily="18" charset="0"/>
                <a:cs typeface="Times New Roman" panose="02020603050405020304" pitchFamily="18" charset="0"/>
              </a:rPr>
              <a:t> games attracted many players.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Major publishers, including </a:t>
            </a:r>
            <a:r>
              <a:rPr lang="en-US" dirty="0">
                <a:solidFill>
                  <a:srgbClr val="FF0000"/>
                </a:solidFill>
                <a:latin typeface="Times New Roman" panose="02020603050405020304" pitchFamily="18" charset="0"/>
                <a:cs typeface="Times New Roman" panose="02020603050405020304" pitchFamily="18" charset="0"/>
              </a:rPr>
              <a:t>Nintendo</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EA</a:t>
            </a:r>
            <a:r>
              <a:rPr lang="en-US" dirty="0">
                <a:latin typeface="Times New Roman" panose="02020603050405020304" pitchFamily="18" charset="0"/>
                <a:cs typeface="Times New Roman" panose="02020603050405020304" pitchFamily="18" charset="0"/>
              </a:rPr>
              <a:t>, led the market with successful games.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Platforms such as the </a:t>
            </a:r>
            <a:r>
              <a:rPr lang="en-US" dirty="0">
                <a:solidFill>
                  <a:srgbClr val="FF0000"/>
                </a:solidFill>
                <a:latin typeface="Times New Roman" panose="02020603050405020304" pitchFamily="18" charset="0"/>
                <a:cs typeface="Times New Roman" panose="02020603050405020304" pitchFamily="18" charset="0"/>
              </a:rPr>
              <a:t>Wii, PlayStation 2</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Xbox 360 </a:t>
            </a:r>
            <a:r>
              <a:rPr lang="en-US" dirty="0">
                <a:latin typeface="Times New Roman" panose="02020603050405020304" pitchFamily="18" charset="0"/>
                <a:cs typeface="Times New Roman" panose="02020603050405020304" pitchFamily="18" charset="0"/>
              </a:rPr>
              <a:t>gained widespread popularity due to their innovative features and diverse game libraries.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factors combined to fuel a significant rise in video game sales in Europe from 2004 to 2009.</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04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1B5F-F52B-7DEB-009E-9EF20D036EFC}"/>
              </a:ext>
            </a:extLst>
          </p:cNvPr>
          <p:cNvSpPr>
            <a:spLocks noGrp="1"/>
          </p:cNvSpPr>
          <p:nvPr>
            <p:ph type="title"/>
          </p:nvPr>
        </p:nvSpPr>
        <p:spPr>
          <a:xfrm>
            <a:off x="336883" y="86628"/>
            <a:ext cx="11569567" cy="1087654"/>
          </a:xfrm>
        </p:spPr>
        <p:style>
          <a:lnRef idx="1">
            <a:schemeClr val="accent6"/>
          </a:lnRef>
          <a:fillRef idx="2">
            <a:schemeClr val="accent6"/>
          </a:fillRef>
          <a:effectRef idx="1">
            <a:schemeClr val="accent6"/>
          </a:effectRef>
          <a:fontRef idx="minor">
            <a:schemeClr val="dk1"/>
          </a:fontRef>
        </p:style>
        <p:txBody>
          <a:bodyPr>
            <a:normAutofit/>
          </a:bodyPr>
          <a:lstStyle/>
          <a:p>
            <a:r>
              <a:rPr lang="en-US" sz="3200" b="1" i="0" dirty="0">
                <a:effectLst/>
                <a:highlight>
                  <a:srgbClr val="FFFFFF"/>
                </a:highlight>
                <a:latin typeface="Times New Roman" panose="02020603050405020304" pitchFamily="18" charset="0"/>
                <a:cs typeface="Times New Roman" panose="02020603050405020304" pitchFamily="18" charset="0"/>
              </a:rPr>
              <a:t>  Q3. ROOT CAUSE OF N.AMERICA DROP   </a:t>
            </a:r>
            <a:endParaRPr lang="en-CA"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157C088-7282-A9E0-B1B3-F35D8EAFD086}"/>
              </a:ext>
            </a:extLst>
          </p:cNvPr>
          <p:cNvPicPr>
            <a:picLocks noChangeAspect="1"/>
          </p:cNvPicPr>
          <p:nvPr/>
        </p:nvPicPr>
        <p:blipFill>
          <a:blip r:embed="rId2"/>
          <a:stretch>
            <a:fillRect/>
          </a:stretch>
        </p:blipFill>
        <p:spPr>
          <a:xfrm>
            <a:off x="336883" y="2734657"/>
            <a:ext cx="4655089" cy="3738967"/>
          </a:xfrm>
          <a:prstGeom prst="rect">
            <a:avLst/>
          </a:prstGeom>
        </p:spPr>
      </p:pic>
      <p:sp>
        <p:nvSpPr>
          <p:cNvPr id="3" name="Rectangle: Rounded Corners 2">
            <a:extLst>
              <a:ext uri="{FF2B5EF4-FFF2-40B4-BE49-F238E27FC236}">
                <a16:creationId xmlns:a16="http://schemas.microsoft.com/office/drawing/2014/main" id="{8EED440A-B1D6-E7F6-4A69-3D4A0C209E89}"/>
              </a:ext>
            </a:extLst>
          </p:cNvPr>
          <p:cNvSpPr/>
          <p:nvPr/>
        </p:nvSpPr>
        <p:spPr>
          <a:xfrm>
            <a:off x="5553777" y="2656572"/>
            <a:ext cx="5938787" cy="4114800"/>
          </a:xfrm>
          <a:prstGeom prst="roundRect">
            <a:avLst>
              <a:gd name="adj" fmla="val 8714"/>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Early Stability (1980-2000)</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Sales in North America were relatively stable, staying below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50 million </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until 2000</a:t>
            </a:r>
          </a:p>
          <a:p>
            <a:pPr marL="285750" indent="-285750">
              <a:buFont typeface="Arial" panose="020B0604020202020204" pitchFamily="34" charset="0"/>
              <a:buChar char="•"/>
            </a:pPr>
            <a:endParaRPr lang="en-CA"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dirty="0">
                <a:effectLst/>
                <a:latin typeface="Times New Roman" panose="02020603050405020304" pitchFamily="18" charset="0"/>
                <a:ea typeface="Calibri" panose="020F0502020204030204" pitchFamily="34" charset="0"/>
                <a:cs typeface="Times New Roman" panose="02020603050405020304" pitchFamily="18" charset="0"/>
              </a:rPr>
              <a:t>Sharp Increase (2000-2010)</a:t>
            </a:r>
            <a:r>
              <a:rPr lang="en-CA" dirty="0">
                <a:effectLst/>
                <a:latin typeface="Times New Roman" panose="02020603050405020304" pitchFamily="18" charset="0"/>
                <a:ea typeface="Calibri" panose="020F0502020204030204" pitchFamily="34" charset="0"/>
                <a:cs typeface="Times New Roman" panose="02020603050405020304" pitchFamily="18" charset="0"/>
              </a:rPr>
              <a:t>: Sales surged, peaking at around </a:t>
            </a:r>
            <a:r>
              <a:rPr lang="en-CA"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325 million </a:t>
            </a:r>
            <a:r>
              <a:rPr lang="en-CA" dirty="0">
                <a:effectLst/>
                <a:latin typeface="Times New Roman" panose="02020603050405020304" pitchFamily="18" charset="0"/>
                <a:ea typeface="Calibri" panose="020F0502020204030204" pitchFamily="34" charset="0"/>
                <a:cs typeface="Times New Roman" panose="02020603050405020304" pitchFamily="18" charset="0"/>
              </a:rPr>
              <a:t>in 2010</a:t>
            </a:r>
          </a:p>
          <a:p>
            <a:pPr marL="285750" indent="-285750">
              <a:buFont typeface="Arial" panose="020B0604020202020204" pitchFamily="34" charset="0"/>
              <a:buChar char="•"/>
            </a:pPr>
            <a:endParaRPr lang="en-CA"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dirty="0">
                <a:effectLst/>
                <a:latin typeface="Times New Roman" panose="02020603050405020304" pitchFamily="18" charset="0"/>
                <a:ea typeface="Calibri" panose="020F0502020204030204" pitchFamily="34" charset="0"/>
                <a:cs typeface="Times New Roman" panose="02020603050405020304" pitchFamily="18" charset="0"/>
              </a:rPr>
              <a:t>Sharp Increase (2000-2010)</a:t>
            </a:r>
            <a:r>
              <a:rPr lang="en-CA" dirty="0">
                <a:effectLst/>
                <a:latin typeface="Times New Roman" panose="02020603050405020304" pitchFamily="18" charset="0"/>
                <a:ea typeface="Calibri" panose="020F0502020204030204" pitchFamily="34" charset="0"/>
                <a:cs typeface="Times New Roman" panose="02020603050405020304" pitchFamily="18" charset="0"/>
              </a:rPr>
              <a:t>: Sales surged, peaking at around </a:t>
            </a:r>
            <a:r>
              <a:rPr lang="en-CA"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325 million </a:t>
            </a:r>
            <a:r>
              <a:rPr lang="en-CA" dirty="0">
                <a:effectLst/>
                <a:latin typeface="Times New Roman" panose="02020603050405020304" pitchFamily="18" charset="0"/>
                <a:ea typeface="Calibri" panose="020F0502020204030204" pitchFamily="34" charset="0"/>
                <a:cs typeface="Times New Roman" panose="02020603050405020304" pitchFamily="18" charset="0"/>
              </a:rPr>
              <a:t>in 2010</a:t>
            </a:r>
          </a:p>
          <a:p>
            <a:pPr marL="285750" indent="-285750">
              <a:buFont typeface="Arial" panose="020B0604020202020204" pitchFamily="34" charset="0"/>
              <a:buChar char="•"/>
            </a:pPr>
            <a:endParaRPr lang="en-CA"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Peak Sales</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The highest sales point was approximately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325 million </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in 2010</a:t>
            </a:r>
          </a:p>
          <a:p>
            <a:pPr marL="285750" indent="-285750">
              <a:buFont typeface="Arial" panose="020B0604020202020204" pitchFamily="34" charset="0"/>
              <a:buChar char="•"/>
            </a:pPr>
            <a:endParaRPr lang="en-CA"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Recent Low</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Sales have returned to levels similar to those seen before 2000, around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50 million</a:t>
            </a:r>
          </a:p>
          <a:p>
            <a:pPr marL="285750" indent="-285750">
              <a:buFont typeface="Arial" panose="020B0604020202020204" pitchFamily="34" charset="0"/>
              <a:buChar char="•"/>
            </a:pPr>
            <a:endParaRPr lang="en-CA" dirty="0"/>
          </a:p>
        </p:txBody>
      </p:sp>
      <p:sp>
        <p:nvSpPr>
          <p:cNvPr id="9" name="Rectangle: Rounded Corners 8">
            <a:extLst>
              <a:ext uri="{FF2B5EF4-FFF2-40B4-BE49-F238E27FC236}">
                <a16:creationId xmlns:a16="http://schemas.microsoft.com/office/drawing/2014/main" id="{B8B1E68B-DB0D-3BFD-4C2C-62AF20D85415}"/>
              </a:ext>
            </a:extLst>
          </p:cNvPr>
          <p:cNvSpPr/>
          <p:nvPr/>
        </p:nvSpPr>
        <p:spPr>
          <a:xfrm>
            <a:off x="336884" y="1472665"/>
            <a:ext cx="11569567" cy="6833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2800" dirty="0">
                <a:latin typeface="Times New Roman" panose="02020603050405020304" pitchFamily="18" charset="0"/>
                <a:cs typeface="Times New Roman" panose="02020603050405020304" pitchFamily="18" charset="0"/>
              </a:rPr>
              <a:t>Video Game Sale in North America Over Time</a:t>
            </a:r>
          </a:p>
        </p:txBody>
      </p:sp>
    </p:spTree>
    <p:extLst>
      <p:ext uri="{BB962C8B-B14F-4D97-AF65-F5344CB8AC3E}">
        <p14:creationId xmlns:p14="http://schemas.microsoft.com/office/powerpoint/2010/main" val="863213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B2D9-33DA-0F2F-856E-31A39A0AD69A}"/>
              </a:ext>
            </a:extLst>
          </p:cNvPr>
          <p:cNvSpPr>
            <a:spLocks noGrp="1"/>
          </p:cNvSpPr>
          <p:nvPr>
            <p:ph type="title"/>
          </p:nvPr>
        </p:nvSpPr>
        <p:spPr>
          <a:xfrm>
            <a:off x="336884" y="163630"/>
            <a:ext cx="11386687" cy="1126156"/>
          </a:xfrm>
        </p:spPr>
        <p:style>
          <a:lnRef idx="1">
            <a:schemeClr val="accent6"/>
          </a:lnRef>
          <a:fillRef idx="2">
            <a:schemeClr val="accent6"/>
          </a:fillRef>
          <a:effectRef idx="1">
            <a:schemeClr val="accent6"/>
          </a:effectRef>
          <a:fontRef idx="minor">
            <a:schemeClr val="dk1"/>
          </a:fontRef>
        </p:style>
        <p:txBody>
          <a:bodyPr>
            <a:normAutofit/>
          </a:bodyPr>
          <a:lstStyle/>
          <a:p>
            <a:r>
              <a:rPr lang="en-US" sz="3600" b="1" i="0" dirty="0">
                <a:effectLst/>
                <a:highlight>
                  <a:srgbClr val="FFFFFF"/>
                </a:highlight>
                <a:latin typeface="Times New Roman" panose="02020603050405020304" pitchFamily="18" charset="0"/>
                <a:cs typeface="Times New Roman" panose="02020603050405020304" pitchFamily="18" charset="0"/>
              </a:rPr>
              <a:t> Video Game Sales by </a:t>
            </a:r>
            <a:r>
              <a:rPr lang="en-US" sz="3600" b="1" i="0" dirty="0">
                <a:solidFill>
                  <a:srgbClr val="FF0000"/>
                </a:solidFill>
                <a:effectLst/>
                <a:highlight>
                  <a:srgbClr val="FFFFFF"/>
                </a:highlight>
                <a:latin typeface="Times New Roman" panose="02020603050405020304" pitchFamily="18" charset="0"/>
                <a:cs typeface="Times New Roman" panose="02020603050405020304" pitchFamily="18" charset="0"/>
              </a:rPr>
              <a:t>Genre</a:t>
            </a:r>
            <a:r>
              <a:rPr lang="en-US" sz="3600" b="1" i="0" dirty="0">
                <a:effectLst/>
                <a:highlight>
                  <a:srgbClr val="FFFFFF"/>
                </a:highlight>
                <a:latin typeface="Times New Roman" panose="02020603050405020304" pitchFamily="18" charset="0"/>
                <a:cs typeface="Times New Roman" panose="02020603050405020304" pitchFamily="18" charset="0"/>
              </a:rPr>
              <a:t> in North America (2009-2017)</a:t>
            </a:r>
            <a:endParaRPr lang="en-CA"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586F2B-E115-73AB-76C7-6C55947FB1B8}"/>
              </a:ext>
            </a:extLst>
          </p:cNvPr>
          <p:cNvPicPr>
            <a:picLocks noChangeAspect="1"/>
          </p:cNvPicPr>
          <p:nvPr/>
        </p:nvPicPr>
        <p:blipFill>
          <a:blip r:embed="rId2"/>
          <a:stretch>
            <a:fillRect/>
          </a:stretch>
        </p:blipFill>
        <p:spPr>
          <a:xfrm>
            <a:off x="336884" y="2074676"/>
            <a:ext cx="4462157" cy="3738983"/>
          </a:xfrm>
          <a:prstGeom prst="rect">
            <a:avLst/>
          </a:prstGeom>
        </p:spPr>
      </p:pic>
      <p:sp>
        <p:nvSpPr>
          <p:cNvPr id="3" name="Rectangle: Rounded Corners 2">
            <a:extLst>
              <a:ext uri="{FF2B5EF4-FFF2-40B4-BE49-F238E27FC236}">
                <a16:creationId xmlns:a16="http://schemas.microsoft.com/office/drawing/2014/main" id="{D303B23D-62AB-C50E-4414-35361BDA108E}"/>
              </a:ext>
            </a:extLst>
          </p:cNvPr>
          <p:cNvSpPr/>
          <p:nvPr/>
        </p:nvSpPr>
        <p:spPr>
          <a:xfrm>
            <a:off x="5303520" y="1973178"/>
            <a:ext cx="5486400" cy="4620127"/>
          </a:xfrm>
          <a:prstGeom prst="roundRect">
            <a:avLst>
              <a:gd name="adj" fmla="val 11118"/>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Action Games Lead</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Action is the top genre with around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350 million </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sales.</a:t>
            </a:r>
          </a:p>
          <a:p>
            <a:pPr marL="285750" indent="-285750">
              <a:buFont typeface="Arial" panose="020B0604020202020204" pitchFamily="34" charset="0"/>
              <a:buChar char="•"/>
            </a:pPr>
            <a:endParaRPr lang="en-CA"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Popular Genres</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Shooters and Sports games are also big, with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about 300 million and 250 million</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sales respectively.</a:t>
            </a:r>
          </a:p>
          <a:p>
            <a:pPr marL="285750" indent="-285750">
              <a:buFont typeface="Arial" panose="020B0604020202020204" pitchFamily="34" charset="0"/>
              <a:buChar char="•"/>
            </a:pPr>
            <a:endParaRPr lang="en-CA"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dirty="0">
                <a:effectLst/>
                <a:latin typeface="Times New Roman" panose="02020603050405020304" pitchFamily="18" charset="0"/>
                <a:ea typeface="Calibri" panose="020F0502020204030204" pitchFamily="34" charset="0"/>
                <a:cs typeface="Times New Roman" panose="02020603050405020304" pitchFamily="18" charset="0"/>
              </a:rPr>
              <a:t>Moderate Sellers</a:t>
            </a:r>
            <a:r>
              <a:rPr lang="en-CA" dirty="0">
                <a:effectLst/>
                <a:latin typeface="Times New Roman" panose="02020603050405020304" pitchFamily="18" charset="0"/>
                <a:ea typeface="Calibri" panose="020F0502020204030204" pitchFamily="34" charset="0"/>
                <a:cs typeface="Times New Roman" panose="02020603050405020304" pitchFamily="18" charset="0"/>
              </a:rPr>
              <a:t>: Miscellaneous, Role-Playing, and Platform games range between </a:t>
            </a:r>
            <a:r>
              <a:rPr lang="en-CA"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125 to 200 million </a:t>
            </a:r>
            <a:r>
              <a:rPr lang="en-CA" dirty="0">
                <a:effectLst/>
                <a:latin typeface="Times New Roman" panose="02020603050405020304" pitchFamily="18" charset="0"/>
                <a:ea typeface="Calibri" panose="020F0502020204030204" pitchFamily="34" charset="0"/>
                <a:cs typeface="Times New Roman" panose="02020603050405020304" pitchFamily="18" charset="0"/>
              </a:rPr>
              <a:t>in sales.</a:t>
            </a:r>
          </a:p>
          <a:p>
            <a:pPr marL="285750" indent="-285750">
              <a:buFont typeface="Arial" panose="020B0604020202020204" pitchFamily="34" charset="0"/>
              <a:buChar char="•"/>
            </a:pPr>
            <a:endParaRPr lang="en-CA"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Smaller Genres</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Racing, Fighting, and Simulation games each have around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100 million</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in sales</a:t>
            </a:r>
          </a:p>
          <a:p>
            <a:pPr marL="285750" indent="-285750">
              <a:buFont typeface="Arial" panose="020B0604020202020204" pitchFamily="34" charset="0"/>
              <a:buChar char="•"/>
            </a:pPr>
            <a:endParaRPr lang="en-CA"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dirty="0">
                <a:effectLst/>
                <a:latin typeface="Times New Roman" panose="02020603050405020304" pitchFamily="18" charset="0"/>
                <a:ea typeface="Calibri" panose="020F0502020204030204" pitchFamily="34" charset="0"/>
                <a:cs typeface="Times New Roman" panose="02020603050405020304" pitchFamily="18" charset="0"/>
              </a:rPr>
              <a:t>Least Popular</a:t>
            </a:r>
            <a:r>
              <a:rPr lang="en-CA" dirty="0">
                <a:effectLst/>
                <a:latin typeface="Times New Roman" panose="02020603050405020304" pitchFamily="18" charset="0"/>
                <a:ea typeface="Calibri" panose="020F0502020204030204" pitchFamily="34" charset="0"/>
                <a:cs typeface="Times New Roman" panose="02020603050405020304" pitchFamily="18" charset="0"/>
              </a:rPr>
              <a:t>: Adventure, Puzzle, and Strategy games have the lowest sales, all under </a:t>
            </a:r>
            <a:r>
              <a:rPr lang="en-CA"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50 million</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09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730C-5D41-30BA-FC90-5E9BFD2C9979}"/>
              </a:ext>
            </a:extLst>
          </p:cNvPr>
          <p:cNvSpPr>
            <a:spLocks noGrp="1"/>
          </p:cNvSpPr>
          <p:nvPr>
            <p:ph type="title"/>
          </p:nvPr>
        </p:nvSpPr>
        <p:spPr>
          <a:xfrm>
            <a:off x="430593" y="365126"/>
            <a:ext cx="10923207" cy="1011288"/>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sz="3600" b="1" dirty="0">
                <a:latin typeface="Times New Roman" panose="02020603050405020304" pitchFamily="18" charset="0"/>
                <a:cs typeface="Times New Roman" panose="02020603050405020304" pitchFamily="18" charset="0"/>
              </a:rPr>
              <a:t>Top 20 </a:t>
            </a:r>
            <a:r>
              <a:rPr lang="en-US" sz="3600" b="1" dirty="0">
                <a:solidFill>
                  <a:srgbClr val="FF0000"/>
                </a:solidFill>
                <a:latin typeface="Times New Roman" panose="02020603050405020304" pitchFamily="18" charset="0"/>
                <a:cs typeface="Times New Roman" panose="02020603050405020304" pitchFamily="18" charset="0"/>
              </a:rPr>
              <a:t>Publishers</a:t>
            </a:r>
            <a:r>
              <a:rPr lang="en-US" sz="3600" b="1" dirty="0">
                <a:latin typeface="Times New Roman" panose="02020603050405020304" pitchFamily="18" charset="0"/>
                <a:cs typeface="Times New Roman" panose="02020603050405020304" pitchFamily="18" charset="0"/>
              </a:rPr>
              <a:t> by Video Game Sales in North America (2009-2017)</a:t>
            </a:r>
            <a:endParaRPr lang="en-CA"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6DC5F5-D651-4741-50E5-9FA3608C7B5B}"/>
              </a:ext>
            </a:extLst>
          </p:cNvPr>
          <p:cNvPicPr>
            <a:picLocks noChangeAspect="1"/>
          </p:cNvPicPr>
          <p:nvPr/>
        </p:nvPicPr>
        <p:blipFill>
          <a:blip r:embed="rId2"/>
          <a:stretch>
            <a:fillRect/>
          </a:stretch>
        </p:blipFill>
        <p:spPr>
          <a:xfrm>
            <a:off x="430593" y="1931541"/>
            <a:ext cx="5056543" cy="3904180"/>
          </a:xfrm>
          <a:prstGeom prst="rect">
            <a:avLst/>
          </a:prstGeom>
        </p:spPr>
      </p:pic>
      <p:sp>
        <p:nvSpPr>
          <p:cNvPr id="3" name="Rectangle: Rounded Corners 2">
            <a:extLst>
              <a:ext uri="{FF2B5EF4-FFF2-40B4-BE49-F238E27FC236}">
                <a16:creationId xmlns:a16="http://schemas.microsoft.com/office/drawing/2014/main" id="{751E903C-8797-12A2-58C7-CF07A32D0030}"/>
              </a:ext>
            </a:extLst>
          </p:cNvPr>
          <p:cNvSpPr/>
          <p:nvPr/>
        </p:nvSpPr>
        <p:spPr>
          <a:xfrm>
            <a:off x="6277510" y="1921266"/>
            <a:ext cx="5483897" cy="416103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CA" sz="1800" b="1" dirty="0">
                <a:effectLst/>
                <a:ea typeface="Calibri" panose="020F0502020204030204" pitchFamily="34" charset="0"/>
              </a:rPr>
              <a:t>Activision Leads</a:t>
            </a:r>
            <a:r>
              <a:rPr lang="en-CA" sz="1800" dirty="0">
                <a:effectLst/>
                <a:ea typeface="Calibri" panose="020F0502020204030204" pitchFamily="34" charset="0"/>
              </a:rPr>
              <a:t>: Tops the list with around </a:t>
            </a:r>
            <a:r>
              <a:rPr lang="en-CA" sz="1800" dirty="0">
                <a:solidFill>
                  <a:srgbClr val="FF0000"/>
                </a:solidFill>
                <a:effectLst/>
                <a:ea typeface="Calibri" panose="020F0502020204030204" pitchFamily="34" charset="0"/>
              </a:rPr>
              <a:t>200 million </a:t>
            </a:r>
            <a:r>
              <a:rPr lang="en-CA" sz="1800" dirty="0">
                <a:effectLst/>
                <a:ea typeface="Calibri" panose="020F0502020204030204" pitchFamily="34" charset="0"/>
              </a:rPr>
              <a:t>in sales.</a:t>
            </a:r>
          </a:p>
          <a:p>
            <a:pPr marL="285750" indent="-285750">
              <a:buFont typeface="Arial" panose="020B0604020202020204" pitchFamily="34" charset="0"/>
              <a:buChar char="•"/>
            </a:pPr>
            <a:endParaRPr lang="en-CA" sz="1800" dirty="0">
              <a:effectLst/>
              <a:ea typeface="Calibri" panose="020F0502020204030204" pitchFamily="34" charset="0"/>
            </a:endParaRPr>
          </a:p>
          <a:p>
            <a:pPr marL="285750" indent="-285750">
              <a:buFont typeface="Arial" panose="020B0604020202020204" pitchFamily="34" charset="0"/>
              <a:buChar char="•"/>
            </a:pPr>
            <a:r>
              <a:rPr lang="en-CA" sz="1800" b="1" kern="100" dirty="0">
                <a:effectLst/>
                <a:ea typeface="Calibri" panose="020F0502020204030204" pitchFamily="34" charset="0"/>
                <a:cs typeface="Times New Roman" panose="02020603050405020304" pitchFamily="18" charset="0"/>
              </a:rPr>
              <a:t>Close Behind</a:t>
            </a:r>
            <a:r>
              <a:rPr lang="en-CA" sz="1800" kern="100" dirty="0">
                <a:effectLst/>
                <a:ea typeface="Calibri" panose="020F0502020204030204" pitchFamily="34" charset="0"/>
                <a:cs typeface="Times New Roman" panose="02020603050405020304" pitchFamily="18" charset="0"/>
              </a:rPr>
              <a:t>: Electronic Arts and Nintendo are close, each with about </a:t>
            </a:r>
            <a:r>
              <a:rPr lang="en-CA" sz="1800" kern="100" dirty="0">
                <a:solidFill>
                  <a:srgbClr val="FF0000"/>
                </a:solidFill>
                <a:effectLst/>
                <a:ea typeface="Calibri" panose="020F0502020204030204" pitchFamily="34" charset="0"/>
                <a:cs typeface="Times New Roman" panose="02020603050405020304" pitchFamily="18" charset="0"/>
              </a:rPr>
              <a:t>180 million</a:t>
            </a:r>
            <a:endParaRPr lang="en-CA" kern="100" dirty="0">
              <a:solidFill>
                <a:srgbClr val="FF0000"/>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sz="1800" kern="1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sz="1800" b="1" dirty="0">
                <a:effectLst/>
                <a:ea typeface="Calibri" panose="020F0502020204030204" pitchFamily="34" charset="0"/>
              </a:rPr>
              <a:t>Strong Mid-Tier</a:t>
            </a:r>
            <a:r>
              <a:rPr lang="en-CA" sz="1800" dirty="0">
                <a:effectLst/>
                <a:ea typeface="Calibri" panose="020F0502020204030204" pitchFamily="34" charset="0"/>
              </a:rPr>
              <a:t>: Ubisoft, Take-Two, and Microsoft Game Studios have over </a:t>
            </a:r>
            <a:r>
              <a:rPr lang="en-CA" sz="1800" dirty="0">
                <a:solidFill>
                  <a:srgbClr val="FF0000"/>
                </a:solidFill>
                <a:effectLst/>
                <a:ea typeface="Calibri" panose="020F0502020204030204" pitchFamily="34" charset="0"/>
              </a:rPr>
              <a:t>100 million</a:t>
            </a:r>
            <a:r>
              <a:rPr lang="en-CA" sz="1800" dirty="0">
                <a:effectLst/>
                <a:ea typeface="Calibri" panose="020F0502020204030204" pitchFamily="34" charset="0"/>
              </a:rPr>
              <a:t> in sales</a:t>
            </a:r>
          </a:p>
          <a:p>
            <a:pPr marL="285750" indent="-285750">
              <a:buFont typeface="Arial" panose="020B0604020202020204" pitchFamily="34" charset="0"/>
              <a:buChar char="•"/>
            </a:pPr>
            <a:endParaRPr lang="en-CA" dirty="0">
              <a:ea typeface="Calibri" panose="020F0502020204030204" pitchFamily="34" charset="0"/>
            </a:endParaRPr>
          </a:p>
          <a:p>
            <a:pPr marL="285750" indent="-285750">
              <a:buFont typeface="Arial" panose="020B0604020202020204" pitchFamily="34" charset="0"/>
              <a:buChar char="•"/>
            </a:pPr>
            <a:r>
              <a:rPr lang="en-CA" sz="1800" b="1" dirty="0">
                <a:effectLst/>
                <a:ea typeface="Calibri" panose="020F0502020204030204" pitchFamily="34" charset="0"/>
              </a:rPr>
              <a:t>Lower Tier</a:t>
            </a:r>
            <a:r>
              <a:rPr lang="en-CA" sz="1800" dirty="0">
                <a:effectLst/>
                <a:ea typeface="Calibri" panose="020F0502020204030204" pitchFamily="34" charset="0"/>
              </a:rPr>
              <a:t>: Publishers like Warner Bros. and Disney range from </a:t>
            </a:r>
            <a:r>
              <a:rPr lang="en-CA" sz="1800" dirty="0">
                <a:solidFill>
                  <a:srgbClr val="FF0000"/>
                </a:solidFill>
                <a:effectLst/>
                <a:ea typeface="Calibri" panose="020F0502020204030204" pitchFamily="34" charset="0"/>
              </a:rPr>
              <a:t>75 to 100 million</a:t>
            </a:r>
            <a:endParaRPr lang="en-CA" dirty="0">
              <a:solidFill>
                <a:srgbClr val="FF0000"/>
              </a:solidFill>
              <a:ea typeface="Calibri" panose="020F0502020204030204" pitchFamily="34" charset="0"/>
            </a:endParaRPr>
          </a:p>
          <a:p>
            <a:pPr marL="285750" indent="-285750">
              <a:buFont typeface="Arial" panose="020B0604020202020204" pitchFamily="34" charset="0"/>
              <a:buChar char="•"/>
            </a:pPr>
            <a:endParaRPr lang="en-CA" sz="1800" dirty="0">
              <a:effectLst/>
              <a:ea typeface="Calibri" panose="020F0502020204030204" pitchFamily="34" charset="0"/>
            </a:endParaRPr>
          </a:p>
          <a:p>
            <a:pPr marL="285750" indent="-285750">
              <a:buFont typeface="Arial" panose="020B0604020202020204" pitchFamily="34" charset="0"/>
              <a:buChar char="•"/>
            </a:pPr>
            <a:r>
              <a:rPr lang="en-CA" sz="1800" b="1" dirty="0">
                <a:effectLst/>
                <a:ea typeface="Calibri" panose="020F0502020204030204" pitchFamily="34" charset="0"/>
              </a:rPr>
              <a:t>Smallest</a:t>
            </a:r>
            <a:r>
              <a:rPr lang="en-CA" sz="1800" dirty="0">
                <a:effectLst/>
                <a:ea typeface="Calibri" panose="020F0502020204030204" pitchFamily="34" charset="0"/>
              </a:rPr>
              <a:t>: </a:t>
            </a:r>
            <a:r>
              <a:rPr lang="en-CA" sz="1800" dirty="0" err="1">
                <a:effectLst/>
                <a:ea typeface="Calibri" panose="020F0502020204030204" pitchFamily="34" charset="0"/>
              </a:rPr>
              <a:t>LucasArts</a:t>
            </a:r>
            <a:r>
              <a:rPr lang="en-CA" sz="1800" dirty="0">
                <a:effectLst/>
                <a:ea typeface="Calibri" panose="020F0502020204030204" pitchFamily="34" charset="0"/>
              </a:rPr>
              <a:t> and MTV Games round out the list with around </a:t>
            </a:r>
            <a:r>
              <a:rPr lang="en-CA" sz="1800" dirty="0">
                <a:solidFill>
                  <a:srgbClr val="FF0000"/>
                </a:solidFill>
                <a:effectLst/>
                <a:ea typeface="Calibri" panose="020F0502020204030204" pitchFamily="34" charset="0"/>
              </a:rPr>
              <a:t>25 million </a:t>
            </a:r>
            <a:r>
              <a:rPr lang="en-CA" sz="1800" dirty="0">
                <a:effectLst/>
                <a:ea typeface="Calibri" panose="020F0502020204030204" pitchFamily="34" charset="0"/>
              </a:rPr>
              <a:t>in sales.</a:t>
            </a:r>
            <a:endParaRPr lang="en-CA" dirty="0"/>
          </a:p>
        </p:txBody>
      </p:sp>
    </p:spTree>
    <p:extLst>
      <p:ext uri="{BB962C8B-B14F-4D97-AF65-F5344CB8AC3E}">
        <p14:creationId xmlns:p14="http://schemas.microsoft.com/office/powerpoint/2010/main" val="389075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8B57-FF5F-3C13-47BE-15C2805C7D7A}"/>
              </a:ext>
            </a:extLst>
          </p:cNvPr>
          <p:cNvSpPr>
            <a:spLocks noGrp="1"/>
          </p:cNvSpPr>
          <p:nvPr>
            <p:ph type="title"/>
          </p:nvPr>
        </p:nvSpPr>
        <p:spPr>
          <a:xfrm>
            <a:off x="257042" y="365126"/>
            <a:ext cx="11096758" cy="1059414"/>
          </a:xfrm>
        </p:spPr>
        <p:style>
          <a:lnRef idx="1">
            <a:schemeClr val="accent6"/>
          </a:lnRef>
          <a:fillRef idx="2">
            <a:schemeClr val="accent6"/>
          </a:fillRef>
          <a:effectRef idx="1">
            <a:schemeClr val="accent6"/>
          </a:effectRef>
          <a:fontRef idx="minor">
            <a:schemeClr val="dk1"/>
          </a:fontRef>
        </p:style>
        <p:txBody>
          <a:bodyPr>
            <a:normAutofit/>
          </a:bodyPr>
          <a:lstStyle/>
          <a:p>
            <a:r>
              <a:rPr lang="en-US" sz="3200" b="1" dirty="0">
                <a:latin typeface="Times New Roman" panose="02020603050405020304" pitchFamily="18" charset="0"/>
                <a:cs typeface="Times New Roman" panose="02020603050405020304" pitchFamily="18" charset="0"/>
              </a:rPr>
              <a:t>Video Game Sales by </a:t>
            </a:r>
            <a:r>
              <a:rPr lang="en-US" sz="3200" b="1" dirty="0">
                <a:solidFill>
                  <a:srgbClr val="FF0000"/>
                </a:solidFill>
                <a:latin typeface="Times New Roman" panose="02020603050405020304" pitchFamily="18" charset="0"/>
                <a:cs typeface="Times New Roman" panose="02020603050405020304" pitchFamily="18" charset="0"/>
              </a:rPr>
              <a:t>Platform</a:t>
            </a:r>
            <a:r>
              <a:rPr lang="en-US" sz="3200" b="1" dirty="0">
                <a:latin typeface="Times New Roman" panose="02020603050405020304" pitchFamily="18" charset="0"/>
                <a:cs typeface="Times New Roman" panose="02020603050405020304" pitchFamily="18" charset="0"/>
              </a:rPr>
              <a:t> in North America (2009-2017)</a:t>
            </a:r>
            <a:endParaRPr lang="en-CA"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88FCC5D-86D1-AA2A-B1A4-48A3E99DC0FF}"/>
              </a:ext>
            </a:extLst>
          </p:cNvPr>
          <p:cNvPicPr>
            <a:picLocks noChangeAspect="1"/>
          </p:cNvPicPr>
          <p:nvPr/>
        </p:nvPicPr>
        <p:blipFill>
          <a:blip r:embed="rId2"/>
          <a:stretch>
            <a:fillRect/>
          </a:stretch>
        </p:blipFill>
        <p:spPr>
          <a:xfrm>
            <a:off x="257042" y="2178248"/>
            <a:ext cx="5077755" cy="3359524"/>
          </a:xfrm>
          <a:prstGeom prst="rect">
            <a:avLst/>
          </a:prstGeom>
        </p:spPr>
      </p:pic>
      <p:sp>
        <p:nvSpPr>
          <p:cNvPr id="3" name="Rectangle: Rounded Corners 2">
            <a:extLst>
              <a:ext uri="{FF2B5EF4-FFF2-40B4-BE49-F238E27FC236}">
                <a16:creationId xmlns:a16="http://schemas.microsoft.com/office/drawing/2014/main" id="{AF6662F4-D7C8-D0F7-625B-8D7DE8BC3293}"/>
              </a:ext>
            </a:extLst>
          </p:cNvPr>
          <p:cNvSpPr/>
          <p:nvPr/>
        </p:nvSpPr>
        <p:spPr>
          <a:xfrm>
            <a:off x="5835722" y="2085654"/>
            <a:ext cx="5688710" cy="41404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X360 Dominates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Leads with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400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million in sales.</a:t>
            </a:r>
          </a:p>
          <a:p>
            <a:pPr marL="285750" indent="-285750">
              <a:buFont typeface="Arial" panose="020B0604020202020204" pitchFamily="34" charset="0"/>
              <a:buChar char="•"/>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sz="1800" b="1" dirty="0">
                <a:effectLst/>
                <a:latin typeface="Times New Roman" panose="02020603050405020304" pitchFamily="18" charset="0"/>
                <a:ea typeface="Calibri" panose="020F0502020204030204" pitchFamily="34" charset="0"/>
              </a:rPr>
              <a:t>PS3 and Wii</a:t>
            </a:r>
            <a:r>
              <a:rPr lang="en-CA" sz="1800" dirty="0">
                <a:effectLst/>
                <a:latin typeface="Times New Roman" panose="02020603050405020304" pitchFamily="18" charset="0"/>
                <a:ea typeface="Calibri" panose="020F0502020204030204" pitchFamily="34" charset="0"/>
              </a:rPr>
              <a:t>: Close contenders, with PS3 at about </a:t>
            </a:r>
            <a:r>
              <a:rPr lang="en-CA" sz="1800" dirty="0">
                <a:solidFill>
                  <a:srgbClr val="FF0000"/>
                </a:solidFill>
                <a:effectLst/>
                <a:latin typeface="Times New Roman" panose="02020603050405020304" pitchFamily="18" charset="0"/>
                <a:ea typeface="Calibri" panose="020F0502020204030204" pitchFamily="34" charset="0"/>
              </a:rPr>
              <a:t>350</a:t>
            </a:r>
            <a:r>
              <a:rPr lang="en-CA" sz="1800" dirty="0">
                <a:effectLst/>
                <a:latin typeface="Times New Roman" panose="02020603050405020304" pitchFamily="18" charset="0"/>
                <a:ea typeface="Calibri" panose="020F0502020204030204" pitchFamily="34" charset="0"/>
              </a:rPr>
              <a:t> million and Wii at </a:t>
            </a:r>
            <a:r>
              <a:rPr lang="en-CA" sz="1800" dirty="0">
                <a:solidFill>
                  <a:srgbClr val="FF0000"/>
                </a:solidFill>
                <a:effectLst/>
                <a:latin typeface="Times New Roman" panose="02020603050405020304" pitchFamily="18" charset="0"/>
                <a:ea typeface="Calibri" panose="020F0502020204030204" pitchFamily="34" charset="0"/>
              </a:rPr>
              <a:t>250</a:t>
            </a:r>
            <a:r>
              <a:rPr lang="en-CA" sz="1800" dirty="0">
                <a:effectLst/>
                <a:latin typeface="Times New Roman" panose="02020603050405020304" pitchFamily="18" charset="0"/>
                <a:ea typeface="Calibri" panose="020F0502020204030204" pitchFamily="34" charset="0"/>
              </a:rPr>
              <a:t> million.</a:t>
            </a:r>
          </a:p>
          <a:p>
            <a:pPr marL="285750" indent="-285750">
              <a:buFont typeface="Arial" panose="020B0604020202020204" pitchFamily="34" charset="0"/>
              <a:buChar char="•"/>
            </a:pPr>
            <a:endParaRPr lang="en-CA"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CA" sz="1800" b="1" dirty="0">
                <a:effectLst/>
                <a:latin typeface="Times New Roman" panose="02020603050405020304" pitchFamily="18" charset="0"/>
                <a:ea typeface="Calibri" panose="020F0502020204030204" pitchFamily="34" charset="0"/>
              </a:rPr>
              <a:t>Mid-Tier Platforms</a:t>
            </a:r>
            <a:r>
              <a:rPr lang="en-CA" sz="1800" dirty="0">
                <a:effectLst/>
                <a:latin typeface="Times New Roman" panose="02020603050405020304" pitchFamily="18" charset="0"/>
                <a:ea typeface="Calibri" panose="020F0502020204030204" pitchFamily="34" charset="0"/>
              </a:rPr>
              <a:t>: DS and PS4 each have around </a:t>
            </a:r>
            <a:r>
              <a:rPr lang="en-CA" sz="1800" dirty="0">
                <a:solidFill>
                  <a:srgbClr val="FF0000"/>
                </a:solidFill>
                <a:effectLst/>
                <a:latin typeface="Times New Roman" panose="02020603050405020304" pitchFamily="18" charset="0"/>
                <a:ea typeface="Calibri" panose="020F0502020204030204" pitchFamily="34" charset="0"/>
              </a:rPr>
              <a:t>200</a:t>
            </a:r>
            <a:r>
              <a:rPr lang="en-CA" sz="1800" dirty="0">
                <a:effectLst/>
                <a:latin typeface="Times New Roman" panose="02020603050405020304" pitchFamily="18" charset="0"/>
                <a:ea typeface="Calibri" panose="020F0502020204030204" pitchFamily="34" charset="0"/>
              </a:rPr>
              <a:t> million in sales.</a:t>
            </a:r>
          </a:p>
          <a:p>
            <a:pPr marL="285750" indent="-285750">
              <a:buFont typeface="Arial" panose="020B0604020202020204" pitchFamily="34" charset="0"/>
              <a:buChar char="•"/>
            </a:pPr>
            <a:endParaRPr lang="en-CA"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kern="100" dirty="0" err="1">
                <a:effectLst/>
                <a:latin typeface="Times New Roman" panose="02020603050405020304" pitchFamily="18" charset="0"/>
                <a:ea typeface="Calibri" panose="020F0502020204030204" pitchFamily="34" charset="0"/>
                <a:cs typeface="Times New Roman" panose="02020603050405020304" pitchFamily="18" charset="0"/>
              </a:rPr>
              <a:t>XOne</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3DS, and PC hover between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100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150</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million.</a:t>
            </a:r>
          </a:p>
          <a:p>
            <a:pPr marL="285750" indent="-285750">
              <a:buFont typeface="Arial" panose="020B0604020202020204" pitchFamily="34" charset="0"/>
              <a:buChar char="•"/>
            </a:pP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sz="1800" dirty="0">
                <a:effectLst/>
                <a:latin typeface="Times New Roman" panose="02020603050405020304" pitchFamily="18" charset="0"/>
                <a:ea typeface="Calibri" panose="020F0502020204030204" pitchFamily="34" charset="0"/>
              </a:rPr>
              <a:t> </a:t>
            </a:r>
            <a:r>
              <a:rPr lang="en-CA" sz="1800" b="1" dirty="0">
                <a:effectLst/>
                <a:latin typeface="Times New Roman" panose="02020603050405020304" pitchFamily="18" charset="0"/>
                <a:ea typeface="Calibri" panose="020F0502020204030204" pitchFamily="34" charset="0"/>
              </a:rPr>
              <a:t>Least Popular</a:t>
            </a:r>
            <a:r>
              <a:rPr lang="en-CA" sz="1800" dirty="0">
                <a:effectLst/>
                <a:latin typeface="Times New Roman" panose="02020603050405020304" pitchFamily="18" charset="0"/>
                <a:ea typeface="Calibri" panose="020F0502020204030204" pitchFamily="34" charset="0"/>
              </a:rPr>
              <a:t>: PS2, PS Vita, and PSP have the lowest sales, below </a:t>
            </a:r>
            <a:r>
              <a:rPr lang="en-CA" sz="1800" dirty="0">
                <a:solidFill>
                  <a:srgbClr val="FF0000"/>
                </a:solidFill>
                <a:effectLst/>
                <a:latin typeface="Times New Roman" panose="02020603050405020304" pitchFamily="18" charset="0"/>
                <a:ea typeface="Calibri" panose="020F0502020204030204" pitchFamily="34" charset="0"/>
              </a:rPr>
              <a:t>50</a:t>
            </a:r>
            <a:r>
              <a:rPr lang="en-CA" sz="1800" dirty="0">
                <a:effectLst/>
                <a:latin typeface="Times New Roman" panose="02020603050405020304" pitchFamily="18" charset="0"/>
                <a:ea typeface="Calibri" panose="020F0502020204030204" pitchFamily="34" charset="0"/>
              </a:rPr>
              <a:t> million</a:t>
            </a:r>
            <a:endParaRPr lang="en-CA" dirty="0"/>
          </a:p>
        </p:txBody>
      </p:sp>
    </p:spTree>
    <p:extLst>
      <p:ext uri="{BB962C8B-B14F-4D97-AF65-F5344CB8AC3E}">
        <p14:creationId xmlns:p14="http://schemas.microsoft.com/office/powerpoint/2010/main" val="293207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209B-24EE-7506-CA8A-528D4205FF1A}"/>
              </a:ext>
            </a:extLst>
          </p:cNvPr>
          <p:cNvSpPr>
            <a:spLocks noGrp="1"/>
          </p:cNvSpPr>
          <p:nvPr>
            <p:ph type="title"/>
          </p:nvPr>
        </p:nvSpPr>
        <p:spPr>
          <a:xfrm>
            <a:off x="412653" y="365126"/>
            <a:ext cx="11183697" cy="1184541"/>
          </a:xfrm>
        </p:spPr>
        <p:style>
          <a:lnRef idx="1">
            <a:schemeClr val="accent6"/>
          </a:lnRef>
          <a:fillRef idx="2">
            <a:schemeClr val="accent6"/>
          </a:fillRef>
          <a:effectRef idx="1">
            <a:schemeClr val="accent6"/>
          </a:effectRef>
          <a:fontRef idx="minor">
            <a:schemeClr val="dk1"/>
          </a:fontRef>
        </p:style>
        <p:txBody>
          <a:bodyPr>
            <a:normAutofit/>
          </a:bodyPr>
          <a:lstStyle/>
          <a:p>
            <a:r>
              <a:rPr lang="en-US" sz="3600" b="1" dirty="0">
                <a:latin typeface="Times New Roman" panose="02020603050405020304" pitchFamily="18" charset="0"/>
                <a:cs typeface="Times New Roman" panose="02020603050405020304" pitchFamily="18" charset="0"/>
              </a:rPr>
              <a:t>Video Game Sales by </a:t>
            </a:r>
            <a:r>
              <a:rPr lang="en-US" sz="3600" b="1" dirty="0">
                <a:solidFill>
                  <a:srgbClr val="FF0000"/>
                </a:solidFill>
                <a:latin typeface="Times New Roman" panose="02020603050405020304" pitchFamily="18" charset="0"/>
                <a:cs typeface="Times New Roman" panose="02020603050405020304" pitchFamily="18" charset="0"/>
              </a:rPr>
              <a:t>Platform</a:t>
            </a:r>
            <a:r>
              <a:rPr lang="en-US" sz="3600" b="1" dirty="0">
                <a:latin typeface="Times New Roman" panose="02020603050405020304" pitchFamily="18" charset="0"/>
                <a:cs typeface="Times New Roman" panose="02020603050405020304" pitchFamily="18" charset="0"/>
              </a:rPr>
              <a:t> in North America (Before 2009)</a:t>
            </a:r>
            <a:endParaRPr lang="en-CA"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B56732-7977-40B6-E2A9-5230367F794C}"/>
              </a:ext>
            </a:extLst>
          </p:cNvPr>
          <p:cNvPicPr>
            <a:picLocks noChangeAspect="1"/>
          </p:cNvPicPr>
          <p:nvPr/>
        </p:nvPicPr>
        <p:blipFill>
          <a:blip r:embed="rId2"/>
          <a:stretch>
            <a:fillRect/>
          </a:stretch>
        </p:blipFill>
        <p:spPr>
          <a:xfrm>
            <a:off x="412653" y="2406819"/>
            <a:ext cx="4854550" cy="3038483"/>
          </a:xfrm>
          <a:prstGeom prst="rect">
            <a:avLst/>
          </a:prstGeom>
        </p:spPr>
      </p:pic>
      <p:sp>
        <p:nvSpPr>
          <p:cNvPr id="3" name="Rectangle: Rounded Corners 2">
            <a:extLst>
              <a:ext uri="{FF2B5EF4-FFF2-40B4-BE49-F238E27FC236}">
                <a16:creationId xmlns:a16="http://schemas.microsoft.com/office/drawing/2014/main" id="{EB585971-9E6A-EF9D-E1F1-88361F354045}"/>
              </a:ext>
            </a:extLst>
          </p:cNvPr>
          <p:cNvSpPr/>
          <p:nvPr/>
        </p:nvSpPr>
        <p:spPr>
          <a:xfrm>
            <a:off x="5804899" y="2157573"/>
            <a:ext cx="5791451" cy="40891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spcAft>
                <a:spcPts val="1000"/>
              </a:spcAft>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PS2 Leads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Dominates with over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500 million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in sales.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PS and DS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Strong performers, each with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400 million</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Wii, X360, and GBA range between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200</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300 million</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000"/>
              </a:spcAft>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Platforms like N64, Xbox, and NES have </a:t>
            </a:r>
            <a:r>
              <a:rPr lang="en-CA" kern="100" dirty="0">
                <a:latin typeface="Times New Roman" panose="02020603050405020304" pitchFamily="18" charset="0"/>
                <a:ea typeface="Calibri" panose="020F0502020204030204" pitchFamily="34" charset="0"/>
                <a:cs typeface="Times New Roman" panose="02020603050405020304" pitchFamily="18" charset="0"/>
              </a:rPr>
              <a:t>between </a:t>
            </a:r>
            <a:r>
              <a:rPr lang="en-CA"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100</a:t>
            </a:r>
            <a:r>
              <a:rPr lang="en-CA" kern="100" dirty="0">
                <a:latin typeface="Times New Roman" panose="02020603050405020304" pitchFamily="18" charset="0"/>
                <a:ea typeface="Calibri" panose="020F0502020204030204" pitchFamily="34" charset="0"/>
                <a:cs typeface="Times New Roman" panose="02020603050405020304" pitchFamily="18" charset="0"/>
              </a:rPr>
              <a:t>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200 million.</a:t>
            </a:r>
            <a:endParaRPr lang="en-CA"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000"/>
              </a:spcAft>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Least Popular</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Older systems like 3DO, SAT, and others have very low sales, under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50 million</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16036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52D48-A28A-002D-22C7-F4764F893AEB}"/>
              </a:ext>
            </a:extLst>
          </p:cNvPr>
          <p:cNvSpPr>
            <a:spLocks noGrp="1"/>
          </p:cNvSpPr>
          <p:nvPr>
            <p:ph idx="1"/>
          </p:nvPr>
        </p:nvSpPr>
        <p:spPr>
          <a:xfrm>
            <a:off x="838200" y="2172134"/>
            <a:ext cx="10515600" cy="4351338"/>
          </a:xfrm>
        </p:spPr>
        <p:txBody>
          <a:bodyPr>
            <a:normAutofit/>
          </a:bodyPr>
          <a:lstStyle/>
          <a:p>
            <a:pPr marL="571500" indent="-571500">
              <a:buFont typeface="+mj-lt"/>
              <a:buAutoNum type="romanLcPeriod"/>
            </a:pPr>
            <a:r>
              <a:rPr lang="en-US" sz="2400" i="0" dirty="0">
                <a:effectLst/>
                <a:highlight>
                  <a:srgbClr val="FFFFFF"/>
                </a:highlight>
                <a:latin typeface="Times New Roman" panose="02020603050405020304" pitchFamily="18" charset="0"/>
                <a:cs typeface="Times New Roman" panose="02020603050405020304" pitchFamily="18" charset="0"/>
              </a:rPr>
              <a:t>Regional Sales Trend</a:t>
            </a:r>
          </a:p>
          <a:p>
            <a:pPr marL="571500" indent="-571500" algn="l">
              <a:buFont typeface="+mj-lt"/>
              <a:buAutoNum type="romanLcPeriod"/>
            </a:pPr>
            <a:r>
              <a:rPr lang="en-US" sz="2400" i="0" dirty="0">
                <a:effectLst/>
                <a:highlight>
                  <a:srgbClr val="FFFFFF"/>
                </a:highlight>
                <a:latin typeface="Times New Roman" panose="02020603050405020304" pitchFamily="18" charset="0"/>
                <a:cs typeface="Times New Roman" panose="02020603050405020304" pitchFamily="18" charset="0"/>
              </a:rPr>
              <a:t>Root Causes of Europe Raise</a:t>
            </a:r>
          </a:p>
          <a:p>
            <a:pPr marL="571500" indent="-571500" algn="l">
              <a:buFont typeface="+mj-lt"/>
              <a:buAutoNum type="romanLcPeriod"/>
            </a:pPr>
            <a:r>
              <a:rPr lang="en-US" sz="2400" i="0" dirty="0">
                <a:effectLst/>
                <a:highlight>
                  <a:srgbClr val="FFFFFF"/>
                </a:highlight>
                <a:latin typeface="Times New Roman" panose="02020603050405020304" pitchFamily="18" charset="0"/>
                <a:cs typeface="Times New Roman" panose="02020603050405020304" pitchFamily="18" charset="0"/>
              </a:rPr>
              <a:t>Root Causes of N.America Drop</a:t>
            </a:r>
          </a:p>
          <a:p>
            <a:pPr marL="571500" indent="-571500" algn="l">
              <a:buFont typeface="+mj-lt"/>
              <a:buAutoNum type="romanLcPeriod"/>
            </a:pPr>
            <a:r>
              <a:rPr lang="en-US" sz="2400" i="0" dirty="0">
                <a:effectLst/>
                <a:highlight>
                  <a:srgbClr val="FFFFFF"/>
                </a:highlight>
                <a:latin typeface="Times New Roman" panose="02020603050405020304" pitchFamily="18" charset="0"/>
                <a:cs typeface="Times New Roman" panose="02020603050405020304" pitchFamily="18" charset="0"/>
              </a:rPr>
              <a:t>Top Genres per Region</a:t>
            </a:r>
          </a:p>
          <a:p>
            <a:pPr marL="571500" indent="-571500" algn="l">
              <a:buFont typeface="+mj-lt"/>
              <a:buAutoNum type="romanLcPeriod"/>
            </a:pPr>
            <a:r>
              <a:rPr lang="en-US" sz="2400" i="0" dirty="0">
                <a:effectLst/>
                <a:highlight>
                  <a:srgbClr val="FFFFFF"/>
                </a:highlight>
                <a:latin typeface="Times New Roman" panose="02020603050405020304" pitchFamily="18" charset="0"/>
                <a:cs typeface="Times New Roman" panose="02020603050405020304" pitchFamily="18" charset="0"/>
              </a:rPr>
              <a:t>Top Platforms per Region</a:t>
            </a:r>
          </a:p>
          <a:p>
            <a:pPr marL="571500" indent="-571500" algn="l">
              <a:buFont typeface="+mj-lt"/>
              <a:buAutoNum type="romanLcPeriod"/>
            </a:pPr>
            <a:r>
              <a:rPr lang="en-US" sz="2400" i="0" dirty="0">
                <a:effectLst/>
                <a:highlight>
                  <a:srgbClr val="FFFFFF"/>
                </a:highlight>
                <a:latin typeface="Times New Roman" panose="02020603050405020304" pitchFamily="18" charset="0"/>
                <a:cs typeface="Times New Roman" panose="02020603050405020304" pitchFamily="18" charset="0"/>
              </a:rPr>
              <a:t>Top Publishers per Region</a:t>
            </a:r>
          </a:p>
          <a:p>
            <a:pPr marL="571500" indent="-571500" algn="l">
              <a:buFont typeface="+mj-lt"/>
              <a:buAutoNum type="romanLcPeriod"/>
            </a:pPr>
            <a:r>
              <a:rPr lang="en-US" sz="2400" i="0" dirty="0">
                <a:effectLst/>
                <a:highlight>
                  <a:srgbClr val="FFFFFF"/>
                </a:highlight>
                <a:latin typeface="Times New Roman" panose="02020603050405020304" pitchFamily="18" charset="0"/>
                <a:cs typeface="Times New Roman" panose="02020603050405020304" pitchFamily="18" charset="0"/>
              </a:rPr>
              <a:t>Cross Dimensional Marketing Sales Lead</a:t>
            </a:r>
          </a:p>
          <a:p>
            <a:pPr marL="571500" indent="-571500" algn="l">
              <a:buFont typeface="+mj-lt"/>
              <a:buAutoNum type="romanLcPeriod"/>
            </a:pPr>
            <a:r>
              <a:rPr lang="en-US" sz="2400" dirty="0">
                <a:latin typeface="Times New Roman" panose="02020603050405020304" pitchFamily="18" charset="0"/>
                <a:cs typeface="Times New Roman" panose="02020603050405020304" pitchFamily="18" charset="0"/>
              </a:rPr>
              <a:t>Approaches to Boost Sales Across Different Regions</a:t>
            </a:r>
            <a:endParaRPr lang="en-US" sz="2400" i="0" dirty="0">
              <a:effectLst/>
              <a:highlight>
                <a:srgbClr val="FFFFFF"/>
              </a:highlight>
              <a:latin typeface="Times New Roman" panose="02020603050405020304" pitchFamily="18" charset="0"/>
              <a:cs typeface="Times New Roman" panose="02020603050405020304" pitchFamily="18" charset="0"/>
            </a:endParaRPr>
          </a:p>
          <a:p>
            <a:endParaRPr lang="en-CA" dirty="0"/>
          </a:p>
        </p:txBody>
      </p:sp>
      <p:sp>
        <p:nvSpPr>
          <p:cNvPr id="4" name="Title 1">
            <a:extLst>
              <a:ext uri="{FF2B5EF4-FFF2-40B4-BE49-F238E27FC236}">
                <a16:creationId xmlns:a16="http://schemas.microsoft.com/office/drawing/2014/main" id="{21C53C28-BCE9-1852-9ACE-FD661C4896B7}"/>
              </a:ext>
            </a:extLst>
          </p:cNvPr>
          <p:cNvSpPr>
            <a:spLocks noGrp="1"/>
          </p:cNvSpPr>
          <p:nvPr>
            <p:ph type="title"/>
          </p:nvPr>
        </p:nvSpPr>
        <p:spPr>
          <a:xfrm>
            <a:off x="838200" y="577516"/>
            <a:ext cx="10515600" cy="1113172"/>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CA" sz="3200" dirty="0">
                <a:latin typeface="Times New Roman" panose="02020603050405020304" pitchFamily="18" charset="0"/>
                <a:cs typeface="Times New Roman" panose="02020603050405020304" pitchFamily="18" charset="0"/>
              </a:rPr>
              <a:t>TABLE OF CONTENTS</a:t>
            </a:r>
          </a:p>
        </p:txBody>
      </p:sp>
    </p:spTree>
    <p:extLst>
      <p:ext uri="{BB962C8B-B14F-4D97-AF65-F5344CB8AC3E}">
        <p14:creationId xmlns:p14="http://schemas.microsoft.com/office/powerpoint/2010/main" val="365737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5400-4C0F-E4EE-06F1-9D5593DD950D}"/>
              </a:ext>
            </a:extLst>
          </p:cNvPr>
          <p:cNvSpPr>
            <a:spLocks noGrp="1"/>
          </p:cNvSpPr>
          <p:nvPr>
            <p:ph type="title"/>
          </p:nvPr>
        </p:nvSpPr>
        <p:spPr>
          <a:xfrm>
            <a:off x="452387" y="365125"/>
            <a:ext cx="10901413" cy="886159"/>
          </a:xfrm>
        </p:spPr>
        <p:style>
          <a:lnRef idx="1">
            <a:schemeClr val="accent6"/>
          </a:lnRef>
          <a:fillRef idx="2">
            <a:schemeClr val="accent6"/>
          </a:fillRef>
          <a:effectRef idx="1">
            <a:schemeClr val="accent6"/>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Video Game Sales </a:t>
            </a:r>
            <a:r>
              <a:rPr lang="en-US" sz="4000" b="1" dirty="0">
                <a:solidFill>
                  <a:srgbClr val="FF0000"/>
                </a:solidFill>
                <a:latin typeface="Times New Roman" panose="02020603050405020304" pitchFamily="18" charset="0"/>
                <a:cs typeface="Times New Roman" panose="02020603050405020304" pitchFamily="18" charset="0"/>
              </a:rPr>
              <a:t>Trends</a:t>
            </a:r>
            <a:r>
              <a:rPr lang="en-US" sz="4000" b="1" dirty="0">
                <a:latin typeface="Times New Roman" panose="02020603050405020304" pitchFamily="18" charset="0"/>
                <a:cs typeface="Times New Roman" panose="02020603050405020304" pitchFamily="18" charset="0"/>
              </a:rPr>
              <a:t> by Region (2009-2017)</a:t>
            </a:r>
            <a:endParaRPr lang="en-CA" sz="4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EE99175-E9D6-6AE4-139E-5FD1A8F63C8E}"/>
              </a:ext>
            </a:extLst>
          </p:cNvPr>
          <p:cNvPicPr>
            <a:picLocks noChangeAspect="1"/>
          </p:cNvPicPr>
          <p:nvPr/>
        </p:nvPicPr>
        <p:blipFill>
          <a:blip r:embed="rId2"/>
          <a:stretch>
            <a:fillRect/>
          </a:stretch>
        </p:blipFill>
        <p:spPr>
          <a:xfrm>
            <a:off x="110598" y="2165684"/>
            <a:ext cx="5190322" cy="3639215"/>
          </a:xfrm>
          <a:prstGeom prst="rect">
            <a:avLst/>
          </a:prstGeom>
        </p:spPr>
      </p:pic>
      <p:sp>
        <p:nvSpPr>
          <p:cNvPr id="3" name="Rectangle: Rounded Corners 2">
            <a:extLst>
              <a:ext uri="{FF2B5EF4-FFF2-40B4-BE49-F238E27FC236}">
                <a16:creationId xmlns:a16="http://schemas.microsoft.com/office/drawing/2014/main" id="{4B7905E1-41AF-F0E5-DE69-DF1ACC5CF63D}"/>
              </a:ext>
            </a:extLst>
          </p:cNvPr>
          <p:cNvSpPr/>
          <p:nvPr/>
        </p:nvSpPr>
        <p:spPr>
          <a:xfrm>
            <a:off x="5813659" y="2021305"/>
            <a:ext cx="5457524" cy="4321743"/>
          </a:xfrm>
          <a:prstGeom prst="roundRect">
            <a:avLst>
              <a:gd name="adj" fmla="val 9451"/>
            </a:avLst>
          </a:prstGeom>
        </p:spPr>
        <p:style>
          <a:lnRef idx="1">
            <a:schemeClr val="accent2"/>
          </a:lnRef>
          <a:fillRef idx="2">
            <a:schemeClr val="accent2"/>
          </a:fillRef>
          <a:effectRef idx="1">
            <a:schemeClr val="accent2"/>
          </a:effectRef>
          <a:fontRef idx="minor">
            <a:schemeClr val="dk1"/>
          </a:fontRef>
        </p:style>
        <p:txBody>
          <a:bodyPr rtlCol="0" anchor="ctr"/>
          <a:lstStyle/>
          <a:p>
            <a:pPr>
              <a:spcAft>
                <a:spcPts val="1000"/>
              </a:spcAf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spcAft>
                <a:spcPts val="1000"/>
              </a:spcAft>
              <a:buFont typeface="Arial" panose="020B0604020202020204" pitchFamily="34" charset="0"/>
              <a:buChar char="•"/>
            </a:pPr>
            <a:r>
              <a:rPr lang="en-CA" sz="1800" kern="100" dirty="0">
                <a:effectLst/>
                <a:ea typeface="Calibri" panose="020F0502020204030204" pitchFamily="34" charset="0"/>
                <a:cs typeface="Times New Roman" panose="02020603050405020304" pitchFamily="18" charset="0"/>
              </a:rPr>
              <a:t>  </a:t>
            </a:r>
            <a:r>
              <a:rPr lang="en-CA" sz="1800" b="1" kern="100" dirty="0">
                <a:effectLst/>
                <a:ea typeface="Calibri" panose="020F0502020204030204" pitchFamily="34" charset="0"/>
                <a:cs typeface="Times New Roman" panose="02020603050405020304" pitchFamily="18" charset="0"/>
              </a:rPr>
              <a:t>North America Decline</a:t>
            </a:r>
            <a:r>
              <a:rPr lang="en-CA" sz="1800" kern="100" dirty="0">
                <a:effectLst/>
                <a:ea typeface="Calibri" panose="020F0502020204030204" pitchFamily="34" charset="0"/>
                <a:cs typeface="Times New Roman" panose="02020603050405020304" pitchFamily="18" charset="0"/>
              </a:rPr>
              <a:t>: Sales dropped sharply from </a:t>
            </a:r>
            <a:r>
              <a:rPr lang="en-CA" sz="1800" kern="100" dirty="0">
                <a:solidFill>
                  <a:srgbClr val="FF0000"/>
                </a:solidFill>
                <a:effectLst/>
                <a:ea typeface="Calibri" panose="020F0502020204030204" pitchFamily="34" charset="0"/>
                <a:cs typeface="Times New Roman" panose="02020603050405020304" pitchFamily="18" charset="0"/>
              </a:rPr>
              <a:t>350M</a:t>
            </a:r>
            <a:r>
              <a:rPr lang="en-CA" sz="1800" kern="100" dirty="0">
                <a:effectLst/>
                <a:ea typeface="Calibri" panose="020F0502020204030204" pitchFamily="34" charset="0"/>
                <a:cs typeface="Times New Roman" panose="02020603050405020304" pitchFamily="18" charset="0"/>
              </a:rPr>
              <a:t> in 2009 to nearly</a:t>
            </a:r>
            <a:r>
              <a:rPr lang="en-CA" sz="1800" kern="100" dirty="0">
                <a:solidFill>
                  <a:srgbClr val="FF0000"/>
                </a:solidFill>
                <a:effectLst/>
                <a:ea typeface="Calibri" panose="020F0502020204030204" pitchFamily="34" charset="0"/>
                <a:cs typeface="Times New Roman" panose="02020603050405020304" pitchFamily="18" charset="0"/>
              </a:rPr>
              <a:t> 50M </a:t>
            </a:r>
            <a:r>
              <a:rPr lang="en-CA" sz="1800" kern="100" dirty="0">
                <a:effectLst/>
                <a:ea typeface="Calibri" panose="020F0502020204030204" pitchFamily="34" charset="0"/>
                <a:cs typeface="Times New Roman" panose="02020603050405020304" pitchFamily="18" charset="0"/>
              </a:rPr>
              <a:t>in 2017.</a:t>
            </a:r>
          </a:p>
          <a:p>
            <a:pPr marL="285750" indent="-285750">
              <a:spcAft>
                <a:spcPts val="1000"/>
              </a:spcAft>
              <a:buFont typeface="Arial" panose="020B0604020202020204" pitchFamily="34" charset="0"/>
              <a:buChar char="•"/>
            </a:pPr>
            <a:endParaRPr lang="en-CA" sz="1800" kern="100" dirty="0">
              <a:effectLst/>
              <a:ea typeface="Calibri" panose="020F0502020204030204" pitchFamily="34" charset="0"/>
              <a:cs typeface="Times New Roman" panose="02020603050405020304" pitchFamily="18" charset="0"/>
            </a:endParaRPr>
          </a:p>
          <a:p>
            <a:pPr marL="285750" indent="-285750">
              <a:spcAft>
                <a:spcPts val="1000"/>
              </a:spcAft>
              <a:buFont typeface="Arial" panose="020B0604020202020204" pitchFamily="34" charset="0"/>
              <a:buChar char="•"/>
            </a:pPr>
            <a:r>
              <a:rPr lang="en-CA" sz="1800" kern="100" dirty="0">
                <a:effectLst/>
                <a:ea typeface="Calibri" panose="020F0502020204030204" pitchFamily="34" charset="0"/>
                <a:cs typeface="Times New Roman" panose="02020603050405020304" pitchFamily="18" charset="0"/>
              </a:rPr>
              <a:t>  </a:t>
            </a:r>
            <a:r>
              <a:rPr lang="en-CA" sz="1800" b="1" kern="100" dirty="0">
                <a:effectLst/>
                <a:ea typeface="Calibri" panose="020F0502020204030204" pitchFamily="34" charset="0"/>
                <a:cs typeface="Times New Roman" panose="02020603050405020304" pitchFamily="18" charset="0"/>
              </a:rPr>
              <a:t>Europe Follows</a:t>
            </a:r>
            <a:r>
              <a:rPr lang="en-CA" sz="1800" kern="100" dirty="0">
                <a:effectLst/>
                <a:ea typeface="Calibri" panose="020F0502020204030204" pitchFamily="34" charset="0"/>
                <a:cs typeface="Times New Roman" panose="02020603050405020304" pitchFamily="18" charset="0"/>
              </a:rPr>
              <a:t>: Sales decreased steadily from </a:t>
            </a:r>
            <a:r>
              <a:rPr lang="en-CA" sz="1800" kern="100" dirty="0">
                <a:solidFill>
                  <a:srgbClr val="FF0000"/>
                </a:solidFill>
                <a:effectLst/>
                <a:ea typeface="Calibri" panose="020F0502020204030204" pitchFamily="34" charset="0"/>
                <a:cs typeface="Times New Roman" panose="02020603050405020304" pitchFamily="18" charset="0"/>
              </a:rPr>
              <a:t>200M</a:t>
            </a:r>
            <a:r>
              <a:rPr lang="en-CA" sz="1800" kern="100" dirty="0">
                <a:effectLst/>
                <a:ea typeface="Calibri" panose="020F0502020204030204" pitchFamily="34" charset="0"/>
                <a:cs typeface="Times New Roman" panose="02020603050405020304" pitchFamily="18" charset="0"/>
              </a:rPr>
              <a:t> in 2009 to about </a:t>
            </a:r>
            <a:r>
              <a:rPr lang="en-CA" sz="1800" kern="100" dirty="0">
                <a:solidFill>
                  <a:srgbClr val="FF0000"/>
                </a:solidFill>
                <a:effectLst/>
                <a:ea typeface="Calibri" panose="020F0502020204030204" pitchFamily="34" charset="0"/>
                <a:cs typeface="Times New Roman" panose="02020603050405020304" pitchFamily="18" charset="0"/>
              </a:rPr>
              <a:t>100M</a:t>
            </a:r>
            <a:r>
              <a:rPr lang="en-CA" sz="1800" kern="100" dirty="0">
                <a:effectLst/>
                <a:ea typeface="Calibri" panose="020F0502020204030204" pitchFamily="34" charset="0"/>
                <a:cs typeface="Times New Roman" panose="02020603050405020304" pitchFamily="18" charset="0"/>
              </a:rPr>
              <a:t> in 2017.</a:t>
            </a:r>
          </a:p>
          <a:p>
            <a:pPr marL="285750" indent="-285750">
              <a:spcAft>
                <a:spcPts val="1000"/>
              </a:spcAft>
              <a:buFont typeface="Arial" panose="020B0604020202020204" pitchFamily="34" charset="0"/>
              <a:buChar char="•"/>
            </a:pPr>
            <a:endParaRPr lang="en-CA" sz="1800" kern="100" dirty="0">
              <a:effectLst/>
              <a:ea typeface="Calibri" panose="020F0502020204030204" pitchFamily="34" charset="0"/>
              <a:cs typeface="Times New Roman" panose="02020603050405020304" pitchFamily="18" charset="0"/>
            </a:endParaRPr>
          </a:p>
          <a:p>
            <a:pPr marL="285750" indent="-285750">
              <a:spcAft>
                <a:spcPts val="1000"/>
              </a:spcAft>
              <a:buFont typeface="Arial" panose="020B0604020202020204" pitchFamily="34" charset="0"/>
              <a:buChar char="•"/>
            </a:pPr>
            <a:r>
              <a:rPr lang="en-CA" sz="1800" kern="100" dirty="0">
                <a:effectLst/>
                <a:ea typeface="Calibri" panose="020F0502020204030204" pitchFamily="34" charset="0"/>
                <a:cs typeface="Times New Roman" panose="02020603050405020304" pitchFamily="18" charset="0"/>
              </a:rPr>
              <a:t> </a:t>
            </a:r>
            <a:r>
              <a:rPr lang="en-CA" sz="1800" b="1" kern="100" dirty="0">
                <a:effectLst/>
                <a:ea typeface="Calibri" panose="020F0502020204030204" pitchFamily="34" charset="0"/>
                <a:cs typeface="Times New Roman" panose="02020603050405020304" pitchFamily="18" charset="0"/>
              </a:rPr>
              <a:t>Japan &amp; Other Regions</a:t>
            </a:r>
            <a:r>
              <a:rPr lang="en-CA" sz="1800" kern="100" dirty="0">
                <a:effectLst/>
                <a:ea typeface="Calibri" panose="020F0502020204030204" pitchFamily="34" charset="0"/>
                <a:cs typeface="Times New Roman" panose="02020603050405020304" pitchFamily="18" charset="0"/>
              </a:rPr>
              <a:t>: Both started below </a:t>
            </a:r>
            <a:r>
              <a:rPr lang="en-CA" sz="1800" kern="100" dirty="0">
                <a:solidFill>
                  <a:srgbClr val="FF0000"/>
                </a:solidFill>
                <a:effectLst/>
                <a:ea typeface="Calibri" panose="020F0502020204030204" pitchFamily="34" charset="0"/>
                <a:cs typeface="Times New Roman" panose="02020603050405020304" pitchFamily="18" charset="0"/>
              </a:rPr>
              <a:t>50M</a:t>
            </a:r>
            <a:r>
              <a:rPr lang="en-CA" sz="1800" kern="100" dirty="0">
                <a:effectLst/>
                <a:ea typeface="Calibri" panose="020F0502020204030204" pitchFamily="34" charset="0"/>
                <a:cs typeface="Times New Roman" panose="02020603050405020304" pitchFamily="18" charset="0"/>
              </a:rPr>
              <a:t> in 2009 and declined to almost zero by 2017.</a:t>
            </a:r>
          </a:p>
          <a:p>
            <a:pPr marL="285750" indent="-285750">
              <a:spcAft>
                <a:spcPts val="1000"/>
              </a:spcAft>
              <a:buFont typeface="Arial" panose="020B0604020202020204" pitchFamily="34" charset="0"/>
              <a:buChar char="•"/>
            </a:pPr>
            <a:endParaRPr lang="en-CA" sz="1800" kern="100" dirty="0">
              <a:effectLst/>
              <a:ea typeface="Calibri" panose="020F0502020204030204" pitchFamily="34" charset="0"/>
              <a:cs typeface="Times New Roman" panose="02020603050405020304" pitchFamily="18" charset="0"/>
            </a:endParaRPr>
          </a:p>
          <a:p>
            <a:pPr marL="285750" indent="-285750">
              <a:spcAft>
                <a:spcPts val="1000"/>
              </a:spcAft>
              <a:buFont typeface="Arial" panose="020B0604020202020204" pitchFamily="34" charset="0"/>
              <a:buChar char="•"/>
            </a:pPr>
            <a:r>
              <a:rPr lang="en-CA" sz="1800" kern="100" dirty="0">
                <a:effectLst/>
                <a:ea typeface="Calibri" panose="020F0502020204030204" pitchFamily="34" charset="0"/>
                <a:cs typeface="Times New Roman" panose="02020603050405020304" pitchFamily="18" charset="0"/>
              </a:rPr>
              <a:t>  </a:t>
            </a:r>
            <a:r>
              <a:rPr lang="en-CA" sz="1800" b="1" kern="100" dirty="0">
                <a:effectLst/>
                <a:ea typeface="Calibri" panose="020F0502020204030204" pitchFamily="34" charset="0"/>
                <a:cs typeface="Times New Roman" panose="02020603050405020304" pitchFamily="18" charset="0"/>
              </a:rPr>
              <a:t>Overall Trend</a:t>
            </a:r>
            <a:r>
              <a:rPr lang="en-CA" sz="1800" kern="100" dirty="0">
                <a:effectLst/>
                <a:ea typeface="Calibri" panose="020F0502020204030204" pitchFamily="34" charset="0"/>
                <a:cs typeface="Times New Roman" panose="02020603050405020304" pitchFamily="18" charset="0"/>
              </a:rPr>
              <a:t>: All regions experienced </a:t>
            </a:r>
            <a:r>
              <a:rPr lang="en-CA" sz="1800" kern="100" dirty="0">
                <a:solidFill>
                  <a:srgbClr val="FF0000"/>
                </a:solidFill>
                <a:effectLst/>
                <a:ea typeface="Calibri" panose="020F0502020204030204" pitchFamily="34" charset="0"/>
                <a:cs typeface="Times New Roman" panose="02020603050405020304" pitchFamily="18" charset="0"/>
              </a:rPr>
              <a:t>a significant drop </a:t>
            </a:r>
            <a:r>
              <a:rPr lang="en-CA" sz="1800" kern="100" dirty="0">
                <a:effectLst/>
                <a:ea typeface="Calibri" panose="020F0502020204030204" pitchFamily="34" charset="0"/>
                <a:cs typeface="Times New Roman" panose="02020603050405020304" pitchFamily="18" charset="0"/>
              </a:rPr>
              <a:t>in sales over the period.</a:t>
            </a:r>
          </a:p>
        </p:txBody>
      </p:sp>
    </p:spTree>
    <p:extLst>
      <p:ext uri="{BB962C8B-B14F-4D97-AF65-F5344CB8AC3E}">
        <p14:creationId xmlns:p14="http://schemas.microsoft.com/office/powerpoint/2010/main" val="77983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2DD6-639B-4785-856B-5C72E7860129}"/>
              </a:ext>
            </a:extLst>
          </p:cNvPr>
          <p:cNvSpPr>
            <a:spLocks noGrp="1"/>
          </p:cNvSpPr>
          <p:nvPr>
            <p:ph type="title"/>
          </p:nvPr>
        </p:nvSpPr>
        <p:spPr>
          <a:xfrm>
            <a:off x="616017" y="365126"/>
            <a:ext cx="10737783" cy="876534"/>
          </a:xfrm>
        </p:spPr>
        <p:style>
          <a:lnRef idx="1">
            <a:schemeClr val="accent6"/>
          </a:lnRef>
          <a:fillRef idx="2">
            <a:schemeClr val="accent6"/>
          </a:fillRef>
          <a:effectRef idx="1">
            <a:schemeClr val="accent6"/>
          </a:effectRef>
          <a:fontRef idx="minor">
            <a:schemeClr val="dk1"/>
          </a:fontRef>
        </p:style>
        <p:txBody>
          <a:bodyPr>
            <a:normAutofit/>
          </a:bodyPr>
          <a:lstStyle/>
          <a:p>
            <a:r>
              <a:rPr lang="en-CA" sz="5400" b="1" dirty="0">
                <a:latin typeface="Times New Roman" panose="02020603050405020304" pitchFamily="18" charset="0"/>
                <a:cs typeface="Times New Roman" panose="02020603050405020304" pitchFamily="18" charset="0"/>
              </a:rPr>
              <a:t>Findings</a:t>
            </a:r>
          </a:p>
        </p:txBody>
      </p:sp>
      <p:sp>
        <p:nvSpPr>
          <p:cNvPr id="3" name="Rectangle: Rounded Corners 2">
            <a:extLst>
              <a:ext uri="{FF2B5EF4-FFF2-40B4-BE49-F238E27FC236}">
                <a16:creationId xmlns:a16="http://schemas.microsoft.com/office/drawing/2014/main" id="{012C7B3F-F3DA-DFC7-717A-972F0A0D6E65}"/>
              </a:ext>
            </a:extLst>
          </p:cNvPr>
          <p:cNvSpPr/>
          <p:nvPr/>
        </p:nvSpPr>
        <p:spPr>
          <a:xfrm>
            <a:off x="2271562" y="2040556"/>
            <a:ext cx="7276699" cy="4225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Genres Lost Popularity</a:t>
            </a:r>
            <a:r>
              <a:rPr lang="en-US" dirty="0">
                <a:latin typeface="Times New Roman" panose="02020603050405020304" pitchFamily="18" charset="0"/>
                <a:cs typeface="Times New Roman" panose="02020603050405020304" pitchFamily="18" charset="0"/>
              </a:rPr>
              <a:t>: Some video game genres that were once popular saw a decline in interest, which affected overall sales.</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Fewer Hit Games</a:t>
            </a:r>
            <a:r>
              <a:rPr lang="en-US" dirty="0">
                <a:latin typeface="Times New Roman" panose="02020603050405020304" pitchFamily="18" charset="0"/>
                <a:cs typeface="Times New Roman" panose="02020603050405020304" pitchFamily="18" charset="0"/>
              </a:rPr>
              <a:t>: Major publishers didn’t release as many successful games during this period, leading to lower sales.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Aging Platforms</a:t>
            </a:r>
            <a:r>
              <a:rPr lang="en-US" dirty="0">
                <a:latin typeface="Times New Roman" panose="02020603050405020304" pitchFamily="18" charset="0"/>
                <a:cs typeface="Times New Roman" panose="02020603050405020304" pitchFamily="18" charset="0"/>
              </a:rPr>
              <a:t>: Older consoles like the Wii, PlayStation 2, and Xbox 360 weren’t as popular anymore, and new consoles didn’t fully make up for the drop.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All these factors together caused a steady decline in video game sales in North America from 2009 to 2017.</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87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E7A0-29D0-3AC4-2F3B-8AF8A712C9A5}"/>
              </a:ext>
            </a:extLst>
          </p:cNvPr>
          <p:cNvSpPr>
            <a:spLocks noGrp="1"/>
          </p:cNvSpPr>
          <p:nvPr>
            <p:ph type="title"/>
          </p:nvPr>
        </p:nvSpPr>
        <p:spPr>
          <a:xfrm>
            <a:off x="298383" y="86628"/>
            <a:ext cx="11055417" cy="866273"/>
          </a:xfrm>
        </p:spPr>
        <p:style>
          <a:lnRef idx="1">
            <a:schemeClr val="accent4"/>
          </a:lnRef>
          <a:fillRef idx="2">
            <a:schemeClr val="accent4"/>
          </a:fillRef>
          <a:effectRef idx="1">
            <a:schemeClr val="accent4"/>
          </a:effectRef>
          <a:fontRef idx="minor">
            <a:schemeClr val="dk1"/>
          </a:fontRef>
        </p:style>
        <p:txBody>
          <a:bodyPr>
            <a:normAutofit fontScale="90000"/>
          </a:bodyPr>
          <a:lstStyle/>
          <a:p>
            <a:br>
              <a:rPr lang="en-CA" b="1" dirty="0">
                <a:highlight>
                  <a:srgbClr val="FFFFFF"/>
                </a:highlight>
                <a:latin typeface="system-ui"/>
              </a:rPr>
            </a:br>
            <a:br>
              <a:rPr lang="en-CA" b="1" dirty="0">
                <a:highlight>
                  <a:srgbClr val="FFFFFF"/>
                </a:highlight>
                <a:latin typeface="system-ui"/>
              </a:rPr>
            </a:br>
            <a:r>
              <a:rPr lang="en-CA" b="1" dirty="0">
                <a:highlight>
                  <a:srgbClr val="FFFFFF"/>
                </a:highlight>
                <a:latin typeface="Times New Roman" panose="02020603050405020304" pitchFamily="18" charset="0"/>
                <a:cs typeface="Times New Roman" panose="02020603050405020304" pitchFamily="18" charset="0"/>
              </a:rPr>
              <a:t>Q4.TOP GENRES PER REGION</a:t>
            </a:r>
            <a:br>
              <a:rPr lang="en-CA" b="1" i="0" dirty="0">
                <a:effectLst/>
                <a:highlight>
                  <a:srgbClr val="FFFFFF"/>
                </a:highlight>
                <a:latin typeface="system-ui"/>
              </a:rPr>
            </a:br>
            <a:br>
              <a:rPr lang="en-CA" b="1" i="0" dirty="0">
                <a:effectLst/>
                <a:highlight>
                  <a:srgbClr val="FFFFFF"/>
                </a:highlight>
                <a:latin typeface="system-ui"/>
              </a:rPr>
            </a:br>
            <a:endParaRPr lang="en-CA" dirty="0"/>
          </a:p>
        </p:txBody>
      </p:sp>
      <p:pic>
        <p:nvPicPr>
          <p:cNvPr id="6" name="Picture 5">
            <a:extLst>
              <a:ext uri="{FF2B5EF4-FFF2-40B4-BE49-F238E27FC236}">
                <a16:creationId xmlns:a16="http://schemas.microsoft.com/office/drawing/2014/main" id="{73B8EC51-C452-08C8-E211-9F317C2DA6EE}"/>
              </a:ext>
            </a:extLst>
          </p:cNvPr>
          <p:cNvPicPr>
            <a:picLocks noChangeAspect="1"/>
          </p:cNvPicPr>
          <p:nvPr/>
        </p:nvPicPr>
        <p:blipFill>
          <a:blip r:embed="rId2"/>
          <a:stretch>
            <a:fillRect/>
          </a:stretch>
        </p:blipFill>
        <p:spPr>
          <a:xfrm>
            <a:off x="521017" y="2276780"/>
            <a:ext cx="5340624" cy="4369025"/>
          </a:xfrm>
          <a:prstGeom prst="rect">
            <a:avLst/>
          </a:prstGeom>
        </p:spPr>
      </p:pic>
      <p:sp>
        <p:nvSpPr>
          <p:cNvPr id="3" name="Rectangle: Rounded Corners 2">
            <a:extLst>
              <a:ext uri="{FF2B5EF4-FFF2-40B4-BE49-F238E27FC236}">
                <a16:creationId xmlns:a16="http://schemas.microsoft.com/office/drawing/2014/main" id="{81E86478-5F3D-D3AB-AA4B-F9958737AFF2}"/>
              </a:ext>
            </a:extLst>
          </p:cNvPr>
          <p:cNvSpPr/>
          <p:nvPr/>
        </p:nvSpPr>
        <p:spPr>
          <a:xfrm>
            <a:off x="6602931" y="2387065"/>
            <a:ext cx="4921500" cy="42587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nSpc>
                <a:spcPct val="115000"/>
              </a:lnSpc>
              <a:spcAft>
                <a:spcPts val="1000"/>
              </a:spcAft>
              <a:buFont typeface="Arial" panose="020B0604020202020204" pitchFamily="34" charset="0"/>
              <a:buChar char="•"/>
            </a:pPr>
            <a:r>
              <a:rPr lang="en-CA" sz="1800" kern="100" dirty="0">
                <a:effectLst/>
                <a:ea typeface="Calibri" panose="020F0502020204030204" pitchFamily="34" charset="0"/>
                <a:cs typeface="Times New Roman" panose="02020603050405020304" pitchFamily="18" charset="0"/>
              </a:rPr>
              <a:t>  </a:t>
            </a:r>
            <a:r>
              <a:rPr lang="en-CA" sz="1800" b="1" kern="100" dirty="0">
                <a:effectLst/>
                <a:ea typeface="Calibri" panose="020F0502020204030204" pitchFamily="34" charset="0"/>
                <a:cs typeface="Times New Roman" panose="02020603050405020304" pitchFamily="18" charset="0"/>
              </a:rPr>
              <a:t>Action Leads</a:t>
            </a:r>
            <a:r>
              <a:rPr lang="en-CA" sz="1800" kern="100" dirty="0">
                <a:effectLst/>
                <a:ea typeface="Calibri" panose="020F0502020204030204" pitchFamily="34" charset="0"/>
                <a:cs typeface="Times New Roman" panose="02020603050405020304" pitchFamily="18" charset="0"/>
              </a:rPr>
              <a:t>: Tops the chart with </a:t>
            </a:r>
            <a:r>
              <a:rPr lang="en-CA" sz="1800" kern="100" dirty="0">
                <a:solidFill>
                  <a:srgbClr val="FF0000"/>
                </a:solidFill>
                <a:effectLst/>
                <a:ea typeface="Calibri" panose="020F0502020204030204" pitchFamily="34" charset="0"/>
                <a:cs typeface="Times New Roman" panose="02020603050405020304" pitchFamily="18" charset="0"/>
              </a:rPr>
              <a:t>861.8 million</a:t>
            </a:r>
            <a:r>
              <a:rPr lang="en-CA" sz="1800" kern="100" dirty="0">
                <a:effectLst/>
                <a:ea typeface="Calibri" panose="020F0502020204030204" pitchFamily="34" charset="0"/>
                <a:cs typeface="Times New Roman" panose="02020603050405020304" pitchFamily="18" charset="0"/>
              </a:rPr>
              <a:t> sales.</a:t>
            </a:r>
          </a:p>
          <a:p>
            <a:pPr marL="285750" indent="-285750">
              <a:lnSpc>
                <a:spcPct val="115000"/>
              </a:lnSpc>
              <a:spcAft>
                <a:spcPts val="1000"/>
              </a:spcAft>
              <a:buFont typeface="Arial" panose="020B0604020202020204" pitchFamily="34" charset="0"/>
              <a:buChar char="•"/>
            </a:pPr>
            <a:r>
              <a:rPr lang="en-CA" sz="1800" kern="100" dirty="0">
                <a:effectLst/>
                <a:ea typeface="Calibri" panose="020F0502020204030204" pitchFamily="34" charset="0"/>
                <a:cs typeface="Times New Roman" panose="02020603050405020304" pitchFamily="18" charset="0"/>
              </a:rPr>
              <a:t> </a:t>
            </a:r>
            <a:r>
              <a:rPr lang="en-CA" sz="1800" b="1" kern="100" dirty="0">
                <a:effectLst/>
                <a:ea typeface="Calibri" panose="020F0502020204030204" pitchFamily="34" charset="0"/>
                <a:cs typeface="Times New Roman" panose="02020603050405020304" pitchFamily="18" charset="0"/>
              </a:rPr>
              <a:t>Sports and Shooter</a:t>
            </a:r>
            <a:r>
              <a:rPr lang="en-CA" sz="1800" kern="100" dirty="0">
                <a:effectLst/>
                <a:ea typeface="Calibri" panose="020F0502020204030204" pitchFamily="34" charset="0"/>
                <a:cs typeface="Times New Roman" panose="02020603050405020304" pitchFamily="18" charset="0"/>
              </a:rPr>
              <a:t>: Strong genres with </a:t>
            </a:r>
            <a:r>
              <a:rPr lang="en-CA" sz="1800" kern="100" dirty="0">
                <a:solidFill>
                  <a:srgbClr val="FF0000"/>
                </a:solidFill>
                <a:effectLst/>
                <a:ea typeface="Calibri" panose="020F0502020204030204" pitchFamily="34" charset="0"/>
                <a:cs typeface="Times New Roman" panose="02020603050405020304" pitchFamily="18" charset="0"/>
              </a:rPr>
              <a:t>670.09M </a:t>
            </a:r>
            <a:r>
              <a:rPr lang="en-CA" sz="1800" kern="100" dirty="0">
                <a:solidFill>
                  <a:schemeClr val="tx1"/>
                </a:solidFill>
                <a:effectLst/>
                <a:ea typeface="Calibri" panose="020F0502020204030204" pitchFamily="34" charset="0"/>
                <a:cs typeface="Times New Roman" panose="02020603050405020304" pitchFamily="18" charset="0"/>
              </a:rPr>
              <a:t>and</a:t>
            </a:r>
            <a:r>
              <a:rPr lang="en-CA" sz="1800" kern="100" dirty="0">
                <a:solidFill>
                  <a:srgbClr val="FF0000"/>
                </a:solidFill>
                <a:effectLst/>
                <a:ea typeface="Calibri" panose="020F0502020204030204" pitchFamily="34" charset="0"/>
                <a:cs typeface="Times New Roman" panose="02020603050405020304" pitchFamily="18" charset="0"/>
              </a:rPr>
              <a:t> 575.16M </a:t>
            </a:r>
            <a:r>
              <a:rPr lang="en-CA" sz="1800" kern="100" dirty="0">
                <a:effectLst/>
                <a:ea typeface="Calibri" panose="020F0502020204030204" pitchFamily="34" charset="0"/>
                <a:cs typeface="Times New Roman" panose="02020603050405020304" pitchFamily="18" charset="0"/>
              </a:rPr>
              <a:t>sales.</a:t>
            </a:r>
            <a:endParaRPr lang="en-CA" kern="100" dirty="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kern="100" dirty="0">
                <a:effectLst/>
                <a:ea typeface="Calibri" panose="020F0502020204030204" pitchFamily="34" charset="0"/>
                <a:cs typeface="Times New Roman" panose="02020603050405020304" pitchFamily="18" charset="0"/>
              </a:rPr>
              <a:t>  </a:t>
            </a:r>
            <a:r>
              <a:rPr lang="en-CA" sz="1800" b="1" kern="100" dirty="0">
                <a:effectLst/>
                <a:ea typeface="Calibri" panose="020F0502020204030204" pitchFamily="34" charset="0"/>
                <a:cs typeface="Times New Roman" panose="02020603050405020304" pitchFamily="18" charset="0"/>
              </a:rPr>
              <a:t>Platform and </a:t>
            </a:r>
            <a:r>
              <a:rPr lang="en-CA" sz="1800" b="1" kern="100" dirty="0" err="1">
                <a:effectLst/>
                <a:ea typeface="Calibri" panose="020F0502020204030204" pitchFamily="34" charset="0"/>
                <a:cs typeface="Times New Roman" panose="02020603050405020304" pitchFamily="18" charset="0"/>
              </a:rPr>
              <a:t>Misc</a:t>
            </a:r>
            <a:r>
              <a:rPr lang="en-CA" sz="1800" kern="100" dirty="0">
                <a:effectLst/>
                <a:ea typeface="Calibri" panose="020F0502020204030204" pitchFamily="34" charset="0"/>
                <a:cs typeface="Times New Roman" panose="02020603050405020304" pitchFamily="18" charset="0"/>
              </a:rPr>
              <a:t>: Mid-range sales at </a:t>
            </a:r>
            <a:r>
              <a:rPr lang="en-CA" sz="1800" kern="100" dirty="0">
                <a:solidFill>
                  <a:srgbClr val="FF0000"/>
                </a:solidFill>
                <a:effectLst/>
                <a:ea typeface="Calibri" panose="020F0502020204030204" pitchFamily="34" charset="0"/>
                <a:cs typeface="Times New Roman" panose="02020603050405020304" pitchFamily="18" charset="0"/>
              </a:rPr>
              <a:t>445.99M </a:t>
            </a:r>
            <a:r>
              <a:rPr lang="en-CA" sz="1800" kern="100" dirty="0">
                <a:solidFill>
                  <a:schemeClr val="tx1"/>
                </a:solidFill>
                <a:effectLst/>
                <a:ea typeface="Calibri" panose="020F0502020204030204" pitchFamily="34" charset="0"/>
                <a:cs typeface="Times New Roman" panose="02020603050405020304" pitchFamily="18" charset="0"/>
              </a:rPr>
              <a:t>and</a:t>
            </a:r>
            <a:r>
              <a:rPr lang="en-CA" sz="1800" kern="100" dirty="0">
                <a:solidFill>
                  <a:srgbClr val="FF0000"/>
                </a:solidFill>
                <a:effectLst/>
                <a:ea typeface="Calibri" panose="020F0502020204030204" pitchFamily="34" charset="0"/>
                <a:cs typeface="Times New Roman" panose="02020603050405020304" pitchFamily="18" charset="0"/>
              </a:rPr>
              <a:t> 402.48M</a:t>
            </a:r>
            <a:r>
              <a:rPr lang="en-CA" sz="1800" kern="100" dirty="0">
                <a:effectLst/>
                <a:ea typeface="Calibri" panose="020F0502020204030204" pitchFamily="34" charset="0"/>
                <a:cs typeface="Times New Roman" panose="02020603050405020304" pitchFamily="18" charset="0"/>
              </a:rPr>
              <a:t>.</a:t>
            </a:r>
          </a:p>
          <a:p>
            <a:pPr marL="285750" indent="-285750">
              <a:lnSpc>
                <a:spcPct val="115000"/>
              </a:lnSpc>
              <a:spcAft>
                <a:spcPts val="1000"/>
              </a:spcAft>
              <a:buFont typeface="Arial" panose="020B0604020202020204" pitchFamily="34" charset="0"/>
              <a:buChar char="•"/>
            </a:pPr>
            <a:r>
              <a:rPr lang="en-CA" sz="1800" kern="100" dirty="0">
                <a:effectLst/>
                <a:ea typeface="Calibri" panose="020F0502020204030204" pitchFamily="34" charset="0"/>
                <a:cs typeface="Times New Roman" panose="02020603050405020304" pitchFamily="18" charset="0"/>
              </a:rPr>
              <a:t> </a:t>
            </a:r>
            <a:r>
              <a:rPr lang="en-CA" sz="1800" b="1" kern="100" dirty="0">
                <a:effectLst/>
                <a:ea typeface="Calibri" panose="020F0502020204030204" pitchFamily="34" charset="0"/>
                <a:cs typeface="Times New Roman" panose="02020603050405020304" pitchFamily="18" charset="0"/>
              </a:rPr>
              <a:t>Lower Sales</a:t>
            </a:r>
            <a:r>
              <a:rPr lang="en-CA" sz="1800" kern="100" dirty="0">
                <a:effectLst/>
                <a:ea typeface="Calibri" panose="020F0502020204030204" pitchFamily="34" charset="0"/>
                <a:cs typeface="Times New Roman" panose="02020603050405020304" pitchFamily="18" charset="0"/>
              </a:rPr>
              <a:t>: Strategy and Adventure are the least popular, </a:t>
            </a:r>
            <a:r>
              <a:rPr lang="en-CA" sz="1800" kern="100" dirty="0">
                <a:solidFill>
                  <a:srgbClr val="FF0000"/>
                </a:solidFill>
                <a:effectLst/>
                <a:ea typeface="Calibri" panose="020F0502020204030204" pitchFamily="34" charset="0"/>
                <a:cs typeface="Times New Roman" panose="02020603050405020304" pitchFamily="18" charset="0"/>
              </a:rPr>
              <a:t>with 67.89M </a:t>
            </a:r>
            <a:r>
              <a:rPr lang="en-CA" sz="1800" kern="100" dirty="0">
                <a:solidFill>
                  <a:schemeClr val="tx1"/>
                </a:solidFill>
                <a:effectLst/>
                <a:ea typeface="Calibri" panose="020F0502020204030204" pitchFamily="34" charset="0"/>
                <a:cs typeface="Times New Roman" panose="02020603050405020304" pitchFamily="18" charset="0"/>
              </a:rPr>
              <a:t>and </a:t>
            </a:r>
            <a:r>
              <a:rPr lang="en-CA" sz="1800" kern="100" dirty="0">
                <a:solidFill>
                  <a:srgbClr val="FF0000"/>
                </a:solidFill>
                <a:effectLst/>
                <a:ea typeface="Calibri" panose="020F0502020204030204" pitchFamily="34" charset="0"/>
                <a:cs typeface="Times New Roman" panose="02020603050405020304" pitchFamily="18" charset="0"/>
              </a:rPr>
              <a:t>102.06M </a:t>
            </a:r>
            <a:r>
              <a:rPr lang="en-CA" sz="1800" kern="100" dirty="0">
                <a:effectLst/>
                <a:ea typeface="Calibri" panose="020F0502020204030204" pitchFamily="34" charset="0"/>
                <a:cs typeface="Times New Roman" panose="02020603050405020304" pitchFamily="18" charset="0"/>
              </a:rPr>
              <a:t>sales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B03F3FD7-CF41-F6B4-534B-E612D0B01167}"/>
              </a:ext>
            </a:extLst>
          </p:cNvPr>
          <p:cNvSpPr/>
          <p:nvPr/>
        </p:nvSpPr>
        <p:spPr>
          <a:xfrm>
            <a:off x="298383" y="1239455"/>
            <a:ext cx="10832783" cy="750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CA" sz="3600" b="1" dirty="0">
                <a:latin typeface="Times New Roman" panose="02020603050405020304" pitchFamily="18" charset="0"/>
                <a:cs typeface="Times New Roman" panose="02020603050405020304" pitchFamily="18" charset="0"/>
              </a:rPr>
              <a:t>1.Top Genres in </a:t>
            </a:r>
            <a:r>
              <a:rPr lang="en-CA" sz="3600" b="1" dirty="0">
                <a:solidFill>
                  <a:srgbClr val="FF0000"/>
                </a:solidFill>
                <a:latin typeface="Times New Roman" panose="02020603050405020304" pitchFamily="18" charset="0"/>
                <a:cs typeface="Times New Roman" panose="02020603050405020304" pitchFamily="18" charset="0"/>
              </a:rPr>
              <a:t>North America</a:t>
            </a:r>
          </a:p>
        </p:txBody>
      </p:sp>
    </p:spTree>
    <p:extLst>
      <p:ext uri="{BB962C8B-B14F-4D97-AF65-F5344CB8AC3E}">
        <p14:creationId xmlns:p14="http://schemas.microsoft.com/office/powerpoint/2010/main" val="79283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2EE9-DEB1-5C48-F0D2-7C24699BA879}"/>
              </a:ext>
            </a:extLst>
          </p:cNvPr>
          <p:cNvSpPr>
            <a:spLocks noGrp="1"/>
          </p:cNvSpPr>
          <p:nvPr>
            <p:ph type="title"/>
          </p:nvPr>
        </p:nvSpPr>
        <p:spPr>
          <a:xfrm>
            <a:off x="442762" y="365125"/>
            <a:ext cx="10911038" cy="857283"/>
          </a:xfrm>
        </p:spPr>
        <p:style>
          <a:lnRef idx="1">
            <a:schemeClr val="accent5"/>
          </a:lnRef>
          <a:fillRef idx="2">
            <a:schemeClr val="accent5"/>
          </a:fillRef>
          <a:effectRef idx="1">
            <a:schemeClr val="accent5"/>
          </a:effectRef>
          <a:fontRef idx="minor">
            <a:schemeClr val="dk1"/>
          </a:fontRef>
        </p:style>
        <p:txBody>
          <a:bodyPr>
            <a:normAutofit/>
          </a:bodyPr>
          <a:lstStyle/>
          <a:p>
            <a:r>
              <a:rPr lang="en-CA" sz="3600" b="1" dirty="0">
                <a:latin typeface="Times New Roman" panose="02020603050405020304" pitchFamily="18" charset="0"/>
                <a:cs typeface="Times New Roman" panose="02020603050405020304" pitchFamily="18" charset="0"/>
              </a:rPr>
              <a:t>2.Top genres</a:t>
            </a:r>
            <a:r>
              <a:rPr lang="en-US" sz="3600" b="1" dirty="0">
                <a:latin typeface="Times New Roman" panose="02020603050405020304" pitchFamily="18" charset="0"/>
                <a:cs typeface="Times New Roman" panose="02020603050405020304" pitchFamily="18" charset="0"/>
              </a:rPr>
              <a:t> in </a:t>
            </a:r>
            <a:r>
              <a:rPr lang="en-CA" sz="3600" b="1" dirty="0">
                <a:solidFill>
                  <a:srgbClr val="FF0000"/>
                </a:solidFill>
                <a:latin typeface="Times New Roman" panose="02020603050405020304" pitchFamily="18" charset="0"/>
                <a:cs typeface="Times New Roman" panose="02020603050405020304" pitchFamily="18" charset="0"/>
              </a:rPr>
              <a:t>Europe</a:t>
            </a:r>
          </a:p>
        </p:txBody>
      </p:sp>
      <p:pic>
        <p:nvPicPr>
          <p:cNvPr id="6" name="Picture 5">
            <a:extLst>
              <a:ext uri="{FF2B5EF4-FFF2-40B4-BE49-F238E27FC236}">
                <a16:creationId xmlns:a16="http://schemas.microsoft.com/office/drawing/2014/main" id="{9658D5F5-AD42-4779-B39A-EDD4A713543E}"/>
              </a:ext>
            </a:extLst>
          </p:cNvPr>
          <p:cNvPicPr>
            <a:picLocks noChangeAspect="1"/>
          </p:cNvPicPr>
          <p:nvPr/>
        </p:nvPicPr>
        <p:blipFill>
          <a:blip r:embed="rId2"/>
          <a:stretch>
            <a:fillRect/>
          </a:stretch>
        </p:blipFill>
        <p:spPr>
          <a:xfrm>
            <a:off x="548924" y="1880171"/>
            <a:ext cx="5340624" cy="4343623"/>
          </a:xfrm>
          <a:prstGeom prst="rect">
            <a:avLst/>
          </a:prstGeom>
        </p:spPr>
      </p:pic>
      <p:sp>
        <p:nvSpPr>
          <p:cNvPr id="3" name="Rectangle: Rounded Corners 2">
            <a:extLst>
              <a:ext uri="{FF2B5EF4-FFF2-40B4-BE49-F238E27FC236}">
                <a16:creationId xmlns:a16="http://schemas.microsoft.com/office/drawing/2014/main" id="{2350BEA6-86C6-E564-BC42-5957F0021823}"/>
              </a:ext>
            </a:extLst>
          </p:cNvPr>
          <p:cNvSpPr/>
          <p:nvPr/>
        </p:nvSpPr>
        <p:spPr>
          <a:xfrm>
            <a:off x="6380252" y="1921267"/>
            <a:ext cx="5144179" cy="39041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Action Leads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Most popular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516.48 million</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sales.</a:t>
            </a:r>
          </a:p>
          <a:p>
            <a:pPr marL="285750" indent="-285750">
              <a:lnSpc>
                <a:spcPct val="115000"/>
              </a:lnSpc>
              <a:spcAft>
                <a:spcPts val="1000"/>
              </a:spcAft>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Sports and Shooter</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Strong performers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371.34M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310.45M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sales.</a:t>
            </a:r>
          </a:p>
          <a:p>
            <a:pPr marL="285750" indent="-285750">
              <a:lnSpc>
                <a:spcPct val="115000"/>
              </a:lnSpc>
              <a:spcAft>
                <a:spcPts val="1000"/>
              </a:spcAft>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Racing and </a:t>
            </a:r>
            <a:r>
              <a:rPr lang="en-CA" sz="1800" b="1" kern="100" dirty="0" err="1">
                <a:effectLst/>
                <a:latin typeface="Times New Roman" panose="02020603050405020304" pitchFamily="18" charset="0"/>
                <a:ea typeface="Calibri" panose="020F0502020204030204" pitchFamily="34" charset="0"/>
                <a:cs typeface="Times New Roman" panose="02020603050405020304" pitchFamily="18" charset="0"/>
              </a:rPr>
              <a:t>Misc</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Mid-range sales,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236.32M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213.82M.</a:t>
            </a:r>
          </a:p>
          <a:p>
            <a:pPr marL="285750" indent="-285750">
              <a:lnSpc>
                <a:spcPct val="115000"/>
              </a:lnSpc>
              <a:spcAft>
                <a:spcPts val="1000"/>
              </a:spcAft>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Adventure, Puzzle, and Strategy have the lowest sales, between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44.94M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100M.</a:t>
            </a:r>
          </a:p>
          <a:p>
            <a:pPr algn="ctr"/>
            <a:endParaRPr lang="en-CA" dirty="0"/>
          </a:p>
        </p:txBody>
      </p:sp>
    </p:spTree>
    <p:extLst>
      <p:ext uri="{BB962C8B-B14F-4D97-AF65-F5344CB8AC3E}">
        <p14:creationId xmlns:p14="http://schemas.microsoft.com/office/powerpoint/2010/main" val="3866787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4845-4867-B90E-3DB6-856D65F48A55}"/>
              </a:ext>
            </a:extLst>
          </p:cNvPr>
          <p:cNvSpPr>
            <a:spLocks noGrp="1"/>
          </p:cNvSpPr>
          <p:nvPr>
            <p:ph type="title"/>
          </p:nvPr>
        </p:nvSpPr>
        <p:spPr>
          <a:xfrm>
            <a:off x="442762" y="365126"/>
            <a:ext cx="10911038" cy="924660"/>
          </a:xfrm>
        </p:spPr>
        <p:style>
          <a:lnRef idx="1">
            <a:schemeClr val="accent5"/>
          </a:lnRef>
          <a:fillRef idx="2">
            <a:schemeClr val="accent5"/>
          </a:fillRef>
          <a:effectRef idx="1">
            <a:schemeClr val="accent5"/>
          </a:effectRef>
          <a:fontRef idx="minor">
            <a:schemeClr val="dk1"/>
          </a:fontRef>
        </p:style>
        <p:txBody>
          <a:bodyPr>
            <a:normAutofit/>
          </a:bodyPr>
          <a:lstStyle/>
          <a:p>
            <a:r>
              <a:rPr lang="en-CA" sz="3600" b="1" dirty="0">
                <a:latin typeface="Times New Roman" panose="02020603050405020304" pitchFamily="18" charset="0"/>
                <a:cs typeface="Times New Roman" panose="02020603050405020304" pitchFamily="18" charset="0"/>
              </a:rPr>
              <a:t>3.Top genres </a:t>
            </a:r>
            <a:r>
              <a:rPr lang="en-US" sz="3600" b="1" dirty="0">
                <a:latin typeface="Times New Roman" panose="02020603050405020304" pitchFamily="18" charset="0"/>
                <a:cs typeface="Times New Roman" panose="02020603050405020304" pitchFamily="18" charset="0"/>
              </a:rPr>
              <a:t>in</a:t>
            </a:r>
            <a:r>
              <a:rPr lang="en-CA" sz="3600" b="1" dirty="0">
                <a:latin typeface="Times New Roman" panose="02020603050405020304" pitchFamily="18" charset="0"/>
                <a:cs typeface="Times New Roman" panose="02020603050405020304" pitchFamily="18" charset="0"/>
              </a:rPr>
              <a:t> </a:t>
            </a:r>
            <a:r>
              <a:rPr lang="en-CA" sz="3600" b="1" dirty="0">
                <a:solidFill>
                  <a:srgbClr val="FF0000"/>
                </a:solidFill>
                <a:latin typeface="Times New Roman" panose="02020603050405020304" pitchFamily="18" charset="0"/>
                <a:cs typeface="Times New Roman" panose="02020603050405020304" pitchFamily="18" charset="0"/>
              </a:rPr>
              <a:t>Japan</a:t>
            </a:r>
          </a:p>
        </p:txBody>
      </p:sp>
      <p:pic>
        <p:nvPicPr>
          <p:cNvPr id="6" name="Picture 5">
            <a:extLst>
              <a:ext uri="{FF2B5EF4-FFF2-40B4-BE49-F238E27FC236}">
                <a16:creationId xmlns:a16="http://schemas.microsoft.com/office/drawing/2014/main" id="{DB8DFC0E-753B-F8CE-B715-E5DCCBB14B8D}"/>
              </a:ext>
            </a:extLst>
          </p:cNvPr>
          <p:cNvPicPr>
            <a:picLocks noChangeAspect="1"/>
          </p:cNvPicPr>
          <p:nvPr/>
        </p:nvPicPr>
        <p:blipFill>
          <a:blip r:embed="rId2"/>
          <a:stretch>
            <a:fillRect/>
          </a:stretch>
        </p:blipFill>
        <p:spPr>
          <a:xfrm>
            <a:off x="835603" y="2097669"/>
            <a:ext cx="4780937" cy="3912714"/>
          </a:xfrm>
          <a:prstGeom prst="rect">
            <a:avLst/>
          </a:prstGeom>
        </p:spPr>
      </p:pic>
      <p:sp>
        <p:nvSpPr>
          <p:cNvPr id="3" name="Rectangle: Rounded Corners 2">
            <a:extLst>
              <a:ext uri="{FF2B5EF4-FFF2-40B4-BE49-F238E27FC236}">
                <a16:creationId xmlns:a16="http://schemas.microsoft.com/office/drawing/2014/main" id="{E5956BD0-AB5F-E1F8-E331-BE6D3E621EE1}"/>
              </a:ext>
            </a:extLst>
          </p:cNvPr>
          <p:cNvSpPr/>
          <p:nvPr/>
        </p:nvSpPr>
        <p:spPr>
          <a:xfrm>
            <a:off x="6575461" y="1561673"/>
            <a:ext cx="4948970" cy="44487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Action Leads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Most popular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516.48 million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sales.</a:t>
            </a:r>
          </a:p>
          <a:p>
            <a:pPr marL="285750" indent="-285750">
              <a:lnSpc>
                <a:spcPct val="115000"/>
              </a:lnSpc>
              <a:spcAft>
                <a:spcPts val="1000"/>
              </a:spcAft>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Sports and Shooter</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Strong performers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371.34M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310.45M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sales.</a:t>
            </a:r>
          </a:p>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Racing and </a:t>
            </a:r>
            <a:r>
              <a:rPr lang="en-CA" sz="1800" b="1" kern="100" dirty="0" err="1">
                <a:effectLst/>
                <a:latin typeface="Times New Roman" panose="02020603050405020304" pitchFamily="18" charset="0"/>
                <a:ea typeface="Calibri" panose="020F0502020204030204" pitchFamily="34" charset="0"/>
                <a:cs typeface="Times New Roman" panose="02020603050405020304" pitchFamily="18" charset="0"/>
              </a:rPr>
              <a:t>Misc</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Mid-range sales,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236.32M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213.82M</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15000"/>
              </a:lnSpc>
              <a:spcAft>
                <a:spcPts val="1000"/>
              </a:spcAft>
              <a:buFont typeface="Arial" panose="020B0604020202020204" pitchFamily="34" charset="0"/>
              <a:buChar char="•"/>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Adventure, Puzzle, and Strategy have the lowest sales, between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44.94M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100M.</a:t>
            </a:r>
          </a:p>
        </p:txBody>
      </p:sp>
    </p:spTree>
    <p:extLst>
      <p:ext uri="{BB962C8B-B14F-4D97-AF65-F5344CB8AC3E}">
        <p14:creationId xmlns:p14="http://schemas.microsoft.com/office/powerpoint/2010/main" val="114962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3216-3C58-4505-FB86-174E44AE045E}"/>
              </a:ext>
            </a:extLst>
          </p:cNvPr>
          <p:cNvSpPr>
            <a:spLocks noGrp="1"/>
          </p:cNvSpPr>
          <p:nvPr>
            <p:ph type="title"/>
          </p:nvPr>
        </p:nvSpPr>
        <p:spPr>
          <a:xfrm>
            <a:off x="320646" y="365126"/>
            <a:ext cx="11203785" cy="895783"/>
          </a:xfrm>
        </p:spPr>
        <p:style>
          <a:lnRef idx="1">
            <a:schemeClr val="accent5"/>
          </a:lnRef>
          <a:fillRef idx="2">
            <a:schemeClr val="accent5"/>
          </a:fillRef>
          <a:effectRef idx="1">
            <a:schemeClr val="accent5"/>
          </a:effectRef>
          <a:fontRef idx="minor">
            <a:schemeClr val="dk1"/>
          </a:fontRef>
        </p:style>
        <p:txBody>
          <a:bodyPr>
            <a:normAutofit/>
          </a:bodyPr>
          <a:lstStyle/>
          <a:p>
            <a:r>
              <a:rPr lang="en-US" sz="3600" b="1" dirty="0">
                <a:latin typeface="Times New Roman" panose="02020603050405020304" pitchFamily="18" charset="0"/>
                <a:cs typeface="Times New Roman" panose="02020603050405020304" pitchFamily="18" charset="0"/>
              </a:rPr>
              <a:t>4.Top genres in </a:t>
            </a:r>
            <a:r>
              <a:rPr lang="en-US" sz="3600" b="1" dirty="0">
                <a:solidFill>
                  <a:srgbClr val="FF0000"/>
                </a:solidFill>
                <a:latin typeface="Times New Roman" panose="02020603050405020304" pitchFamily="18" charset="0"/>
                <a:cs typeface="Times New Roman" panose="02020603050405020304" pitchFamily="18" charset="0"/>
              </a:rPr>
              <a:t>Other</a:t>
            </a:r>
            <a:r>
              <a:rPr lang="en-US" sz="3600" b="1" dirty="0">
                <a:latin typeface="Times New Roman" panose="02020603050405020304" pitchFamily="18" charset="0"/>
                <a:cs typeface="Times New Roman" panose="02020603050405020304" pitchFamily="18" charset="0"/>
              </a:rPr>
              <a:t> Regions</a:t>
            </a:r>
            <a:endParaRPr lang="en-CA"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435211D-296A-553F-76B3-0BCE7C9F5568}"/>
              </a:ext>
            </a:extLst>
          </p:cNvPr>
          <p:cNvPicPr>
            <a:picLocks noChangeAspect="1"/>
          </p:cNvPicPr>
          <p:nvPr/>
        </p:nvPicPr>
        <p:blipFill>
          <a:blip r:embed="rId2"/>
          <a:stretch>
            <a:fillRect/>
          </a:stretch>
        </p:blipFill>
        <p:spPr>
          <a:xfrm>
            <a:off x="320646" y="1908425"/>
            <a:ext cx="5283472" cy="4388076"/>
          </a:xfrm>
          <a:prstGeom prst="rect">
            <a:avLst/>
          </a:prstGeom>
        </p:spPr>
      </p:pic>
      <p:sp>
        <p:nvSpPr>
          <p:cNvPr id="3" name="Rectangle: Rounded Corners 2">
            <a:extLst>
              <a:ext uri="{FF2B5EF4-FFF2-40B4-BE49-F238E27FC236}">
                <a16:creationId xmlns:a16="http://schemas.microsoft.com/office/drawing/2014/main" id="{3CA8B4FD-F401-37AB-DFA2-20BF63C3F57F}"/>
              </a:ext>
            </a:extLst>
          </p:cNvPr>
          <p:cNvSpPr/>
          <p:nvPr/>
        </p:nvSpPr>
        <p:spPr>
          <a:xfrm>
            <a:off x="6096000" y="1690688"/>
            <a:ext cx="5428431" cy="43177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342900" lvl="0" indent="-342900">
              <a:lnSpc>
                <a:spcPct val="115000"/>
              </a:lnSpc>
              <a:spcAft>
                <a:spcPts val="1000"/>
              </a:spcAft>
              <a:buFont typeface="Arial" panose="020B0604020202020204" pitchFamily="34" charset="0"/>
              <a:buChar char="•"/>
              <a:tabLst>
                <a:tab pos="457200" algn="l"/>
              </a:tabLst>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Action Leads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The top genre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184.92 million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sales.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Sports and Shooter</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Popular genres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132.65M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101.9M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sales.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Racing and </a:t>
            </a:r>
            <a:r>
              <a:rPr lang="en-CA" sz="1800" b="1" kern="100" dirty="0" err="1">
                <a:effectLst/>
                <a:latin typeface="Times New Roman" panose="02020603050405020304" pitchFamily="18" charset="0"/>
                <a:ea typeface="Calibri" panose="020F0502020204030204" pitchFamily="34" charset="0"/>
                <a:cs typeface="Times New Roman" panose="02020603050405020304" pitchFamily="18" charset="0"/>
              </a:rPr>
              <a:t>Misc</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Mid-tier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76.68M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74.02M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sales.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Puzzle and Strategy are the least popular,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16.7M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11.23M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sales.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2704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1B12-40F3-61B5-49F0-7A85C54621EA}"/>
              </a:ext>
            </a:extLst>
          </p:cNvPr>
          <p:cNvSpPr>
            <a:spLocks noGrp="1"/>
          </p:cNvSpPr>
          <p:nvPr>
            <p:ph type="title"/>
          </p:nvPr>
        </p:nvSpPr>
        <p:spPr>
          <a:xfrm>
            <a:off x="336885" y="0"/>
            <a:ext cx="11016916" cy="1020278"/>
          </a:xfrm>
        </p:spPr>
        <p:style>
          <a:lnRef idx="1">
            <a:schemeClr val="accent3"/>
          </a:lnRef>
          <a:fillRef idx="2">
            <a:schemeClr val="accent3"/>
          </a:fillRef>
          <a:effectRef idx="1">
            <a:schemeClr val="accent3"/>
          </a:effectRef>
          <a:fontRef idx="minor">
            <a:schemeClr val="dk1"/>
          </a:fontRef>
        </p:style>
        <p:txBody>
          <a:bodyPr>
            <a:normAutofit fontScale="90000"/>
          </a:bodyPr>
          <a:lstStyle/>
          <a:p>
            <a:br>
              <a:rPr lang="en-US" b="1" i="0" dirty="0">
                <a:effectLst/>
                <a:highlight>
                  <a:srgbClr val="FFFFFF"/>
                </a:highlight>
                <a:latin typeface="system-ui"/>
              </a:rPr>
            </a:br>
            <a:r>
              <a:rPr lang="en-US" sz="4000" b="1" i="0" dirty="0">
                <a:effectLst/>
                <a:highlight>
                  <a:srgbClr val="FFFFFF"/>
                </a:highlight>
                <a:latin typeface="Times New Roman" panose="02020603050405020304" pitchFamily="18" charset="0"/>
                <a:cs typeface="Times New Roman" panose="02020603050405020304" pitchFamily="18" charset="0"/>
              </a:rPr>
              <a:t>Q5. TOP PLATFORMS PER REGION</a:t>
            </a:r>
            <a:br>
              <a:rPr lang="en-US" b="1" i="0" dirty="0">
                <a:effectLst/>
                <a:highlight>
                  <a:srgbClr val="FFFFFF"/>
                </a:highlight>
                <a:latin typeface="system-ui"/>
              </a:rPr>
            </a:br>
            <a:endParaRPr lang="en-CA" dirty="0"/>
          </a:p>
        </p:txBody>
      </p:sp>
      <p:pic>
        <p:nvPicPr>
          <p:cNvPr id="6" name="Picture 5">
            <a:extLst>
              <a:ext uri="{FF2B5EF4-FFF2-40B4-BE49-F238E27FC236}">
                <a16:creationId xmlns:a16="http://schemas.microsoft.com/office/drawing/2014/main" id="{21F6F686-8096-90A8-5B99-740465E63880}"/>
              </a:ext>
            </a:extLst>
          </p:cNvPr>
          <p:cNvPicPr>
            <a:picLocks noChangeAspect="1"/>
          </p:cNvPicPr>
          <p:nvPr/>
        </p:nvPicPr>
        <p:blipFill>
          <a:blip r:embed="rId2"/>
          <a:stretch>
            <a:fillRect/>
          </a:stretch>
        </p:blipFill>
        <p:spPr>
          <a:xfrm>
            <a:off x="750771" y="2733575"/>
            <a:ext cx="4569708" cy="3492563"/>
          </a:xfrm>
          <a:prstGeom prst="rect">
            <a:avLst/>
          </a:prstGeom>
        </p:spPr>
      </p:pic>
      <p:sp>
        <p:nvSpPr>
          <p:cNvPr id="3" name="Rectangle: Rounded Corners 2">
            <a:extLst>
              <a:ext uri="{FF2B5EF4-FFF2-40B4-BE49-F238E27FC236}">
                <a16:creationId xmlns:a16="http://schemas.microsoft.com/office/drawing/2014/main" id="{F0800BCC-0F20-2FC3-E754-29E6F5CA3AFC}"/>
              </a:ext>
            </a:extLst>
          </p:cNvPr>
          <p:cNvSpPr/>
          <p:nvPr/>
        </p:nvSpPr>
        <p:spPr>
          <a:xfrm>
            <a:off x="6025415" y="2733575"/>
            <a:ext cx="5328385" cy="34925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X360 and PS2</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Top platforms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600M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570M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Wii and PS3</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Strong,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500M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390M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DS and GBA at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300-400M.</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SNES, GEN, PS Vita range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20-60M.</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Minimal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3DO, PCFX, TG16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negligible</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39492B1-A0CC-861C-F4E7-E47244D54921}"/>
              </a:ext>
            </a:extLst>
          </p:cNvPr>
          <p:cNvSpPr/>
          <p:nvPr/>
        </p:nvSpPr>
        <p:spPr>
          <a:xfrm>
            <a:off x="346511" y="1281597"/>
            <a:ext cx="11016916" cy="8167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CA" sz="3200" b="1" dirty="0">
                <a:latin typeface="Times New Roman" panose="02020603050405020304" pitchFamily="18" charset="0"/>
                <a:cs typeface="Times New Roman" panose="02020603050405020304" pitchFamily="18" charset="0"/>
              </a:rPr>
              <a:t>1.Top Platforms in </a:t>
            </a:r>
            <a:r>
              <a:rPr lang="en-CA" sz="3200" b="1" dirty="0">
                <a:solidFill>
                  <a:srgbClr val="FF0000"/>
                </a:solidFill>
                <a:latin typeface="Times New Roman" panose="02020603050405020304" pitchFamily="18" charset="0"/>
                <a:cs typeface="Times New Roman" panose="02020603050405020304" pitchFamily="18" charset="0"/>
              </a:rPr>
              <a:t>North America</a:t>
            </a:r>
          </a:p>
        </p:txBody>
      </p:sp>
    </p:spTree>
    <p:extLst>
      <p:ext uri="{BB962C8B-B14F-4D97-AF65-F5344CB8AC3E}">
        <p14:creationId xmlns:p14="http://schemas.microsoft.com/office/powerpoint/2010/main" val="937339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EA93-3901-C317-AED4-8308777962CC}"/>
              </a:ext>
            </a:extLst>
          </p:cNvPr>
          <p:cNvSpPr>
            <a:spLocks noGrp="1"/>
          </p:cNvSpPr>
          <p:nvPr>
            <p:ph type="title"/>
          </p:nvPr>
        </p:nvSpPr>
        <p:spPr>
          <a:xfrm>
            <a:off x="496055" y="365126"/>
            <a:ext cx="10857745" cy="799532"/>
          </a:xfrm>
        </p:spPr>
        <p:style>
          <a:lnRef idx="1">
            <a:schemeClr val="accent4"/>
          </a:lnRef>
          <a:fillRef idx="2">
            <a:schemeClr val="accent4"/>
          </a:fillRef>
          <a:effectRef idx="1">
            <a:schemeClr val="accent4"/>
          </a:effectRef>
          <a:fontRef idx="minor">
            <a:schemeClr val="dk1"/>
          </a:fontRef>
        </p:style>
        <p:txBody>
          <a:bodyPr>
            <a:normAutofit/>
          </a:bodyPr>
          <a:lstStyle/>
          <a:p>
            <a:r>
              <a:rPr lang="en-CA" sz="3600" b="1" dirty="0">
                <a:latin typeface="Times New Roman" panose="02020603050405020304" pitchFamily="18" charset="0"/>
                <a:cs typeface="Times New Roman" panose="02020603050405020304" pitchFamily="18" charset="0"/>
              </a:rPr>
              <a:t>2.Top platforms </a:t>
            </a:r>
            <a:r>
              <a:rPr lang="en-US" sz="3600" b="1" dirty="0">
                <a:latin typeface="Times New Roman" panose="02020603050405020304" pitchFamily="18" charset="0"/>
                <a:cs typeface="Times New Roman" panose="02020603050405020304" pitchFamily="18" charset="0"/>
              </a:rPr>
              <a:t>in</a:t>
            </a:r>
            <a:r>
              <a:rPr lang="en-CA" sz="3600" b="1" dirty="0">
                <a:latin typeface="Times New Roman" panose="02020603050405020304" pitchFamily="18" charset="0"/>
                <a:cs typeface="Times New Roman" panose="02020603050405020304" pitchFamily="18" charset="0"/>
              </a:rPr>
              <a:t> </a:t>
            </a:r>
            <a:r>
              <a:rPr lang="en-CA" sz="3600" b="1" dirty="0">
                <a:solidFill>
                  <a:srgbClr val="FF0000"/>
                </a:solidFill>
                <a:latin typeface="Times New Roman" panose="02020603050405020304" pitchFamily="18" charset="0"/>
                <a:cs typeface="Times New Roman" panose="02020603050405020304" pitchFamily="18" charset="0"/>
              </a:rPr>
              <a:t>Europe</a:t>
            </a:r>
          </a:p>
        </p:txBody>
      </p:sp>
      <p:pic>
        <p:nvPicPr>
          <p:cNvPr id="6" name="Picture 5">
            <a:extLst>
              <a:ext uri="{FF2B5EF4-FFF2-40B4-BE49-F238E27FC236}">
                <a16:creationId xmlns:a16="http://schemas.microsoft.com/office/drawing/2014/main" id="{13021D18-1318-E251-6E85-236DF435F10E}"/>
              </a:ext>
            </a:extLst>
          </p:cNvPr>
          <p:cNvPicPr>
            <a:picLocks noChangeAspect="1"/>
          </p:cNvPicPr>
          <p:nvPr/>
        </p:nvPicPr>
        <p:blipFill>
          <a:blip r:embed="rId2"/>
          <a:stretch>
            <a:fillRect/>
          </a:stretch>
        </p:blipFill>
        <p:spPr>
          <a:xfrm>
            <a:off x="496055" y="1690688"/>
            <a:ext cx="5302523" cy="4134062"/>
          </a:xfrm>
          <a:prstGeom prst="rect">
            <a:avLst/>
          </a:prstGeom>
        </p:spPr>
      </p:pic>
      <p:sp>
        <p:nvSpPr>
          <p:cNvPr id="3" name="Rectangle: Rounded Corners 2">
            <a:extLst>
              <a:ext uri="{FF2B5EF4-FFF2-40B4-BE49-F238E27FC236}">
                <a16:creationId xmlns:a16="http://schemas.microsoft.com/office/drawing/2014/main" id="{591F1DC7-BE51-903D-41AF-DE7D5E44C283}"/>
              </a:ext>
            </a:extLst>
          </p:cNvPr>
          <p:cNvSpPr/>
          <p:nvPr/>
        </p:nvSpPr>
        <p:spPr>
          <a:xfrm>
            <a:off x="6585735" y="1921267"/>
            <a:ext cx="4938696" cy="430487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nSpc>
                <a:spcPct val="115000"/>
              </a:lnSpc>
              <a:spcAft>
                <a:spcPts val="1000"/>
              </a:spcAft>
              <a:buFont typeface="Arial" panose="020B0604020202020204" pitchFamily="34" charset="0"/>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PS3 and PS2 Lead</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Top platforms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350.47M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332.63M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X360 and Wii</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Strong performers,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278M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264M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PS4 and DS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200-250M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Platforms like SNES, GEN, and PSV range from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20-50M.</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Minimal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Older systems like 3DO, PCFX, and TG16 have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negligible</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4918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1BEB-5CE3-AFF6-0264-E14DB0835970}"/>
              </a:ext>
            </a:extLst>
          </p:cNvPr>
          <p:cNvSpPr>
            <a:spLocks noGrp="1"/>
          </p:cNvSpPr>
          <p:nvPr>
            <p:ph type="title"/>
          </p:nvPr>
        </p:nvSpPr>
        <p:spPr>
          <a:xfrm>
            <a:off x="442762" y="365126"/>
            <a:ext cx="10911038" cy="818782"/>
          </a:xfrm>
        </p:spPr>
        <p:style>
          <a:lnRef idx="1">
            <a:schemeClr val="accent4"/>
          </a:lnRef>
          <a:fillRef idx="2">
            <a:schemeClr val="accent4"/>
          </a:fillRef>
          <a:effectRef idx="1">
            <a:schemeClr val="accent4"/>
          </a:effectRef>
          <a:fontRef idx="minor">
            <a:schemeClr val="dk1"/>
          </a:fontRef>
        </p:style>
        <p:txBody>
          <a:bodyPr>
            <a:normAutofit/>
          </a:bodyPr>
          <a:lstStyle/>
          <a:p>
            <a:r>
              <a:rPr lang="en-CA" sz="4000" b="1" dirty="0">
                <a:latin typeface="Times New Roman" panose="02020603050405020304" pitchFamily="18" charset="0"/>
                <a:cs typeface="Times New Roman" panose="02020603050405020304" pitchFamily="18" charset="0"/>
              </a:rPr>
              <a:t>3.Top platforms </a:t>
            </a:r>
            <a:r>
              <a:rPr lang="en-US" sz="4000" b="1" dirty="0">
                <a:latin typeface="Times New Roman" panose="02020603050405020304" pitchFamily="18" charset="0"/>
                <a:cs typeface="Times New Roman" panose="02020603050405020304" pitchFamily="18" charset="0"/>
              </a:rPr>
              <a:t>in</a:t>
            </a:r>
            <a:r>
              <a:rPr lang="en-CA" sz="4000" b="1" dirty="0">
                <a:latin typeface="Times New Roman" panose="02020603050405020304" pitchFamily="18" charset="0"/>
                <a:cs typeface="Times New Roman" panose="02020603050405020304" pitchFamily="18" charset="0"/>
              </a:rPr>
              <a:t> </a:t>
            </a:r>
            <a:r>
              <a:rPr lang="en-CA" sz="4000" b="1" dirty="0">
                <a:solidFill>
                  <a:srgbClr val="FF0000"/>
                </a:solidFill>
                <a:latin typeface="Times New Roman" panose="02020603050405020304" pitchFamily="18" charset="0"/>
                <a:cs typeface="Times New Roman" panose="02020603050405020304" pitchFamily="18" charset="0"/>
              </a:rPr>
              <a:t>Japan</a:t>
            </a:r>
          </a:p>
        </p:txBody>
      </p:sp>
      <p:pic>
        <p:nvPicPr>
          <p:cNvPr id="6" name="Picture 5">
            <a:extLst>
              <a:ext uri="{FF2B5EF4-FFF2-40B4-BE49-F238E27FC236}">
                <a16:creationId xmlns:a16="http://schemas.microsoft.com/office/drawing/2014/main" id="{55FD42F7-B247-F1A0-7EB2-9A0FA5EEC8B4}"/>
              </a:ext>
            </a:extLst>
          </p:cNvPr>
          <p:cNvPicPr>
            <a:picLocks noChangeAspect="1"/>
          </p:cNvPicPr>
          <p:nvPr/>
        </p:nvPicPr>
        <p:blipFill>
          <a:blip r:embed="rId2"/>
          <a:stretch>
            <a:fillRect/>
          </a:stretch>
        </p:blipFill>
        <p:spPr>
          <a:xfrm>
            <a:off x="187081" y="1657921"/>
            <a:ext cx="5648639" cy="4385842"/>
          </a:xfrm>
          <a:prstGeom prst="rect">
            <a:avLst/>
          </a:prstGeom>
        </p:spPr>
      </p:pic>
      <p:sp>
        <p:nvSpPr>
          <p:cNvPr id="3" name="Rectangle: Rounded Corners 2">
            <a:extLst>
              <a:ext uri="{FF2B5EF4-FFF2-40B4-BE49-F238E27FC236}">
                <a16:creationId xmlns:a16="http://schemas.microsoft.com/office/drawing/2014/main" id="{36CF8331-55DE-BB21-2D90-FE915B1C7982}"/>
              </a:ext>
            </a:extLst>
          </p:cNvPr>
          <p:cNvSpPr/>
          <p:nvPr/>
        </p:nvSpPr>
        <p:spPr>
          <a:xfrm>
            <a:off x="6240959" y="1941451"/>
            <a:ext cx="5283472" cy="4284688"/>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DS and PS2 Lead</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DS tops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175.02M,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followed by PS2 at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139.75M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SNES and NES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Strong platforms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116.55M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98.91M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3DS, GB, and PS3 range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from 85M to 79M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Platforms like GBA, Wii, and GC range from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33M to 68M.</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Minimal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Older systems like 2600, PCFX, and TG16 have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negligible</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CA" dirty="0"/>
          </a:p>
        </p:txBody>
      </p:sp>
    </p:spTree>
    <p:extLst>
      <p:ext uri="{BB962C8B-B14F-4D97-AF65-F5344CB8AC3E}">
        <p14:creationId xmlns:p14="http://schemas.microsoft.com/office/powerpoint/2010/main" val="267810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35A4-C648-91E2-F95B-DADA780BCB00}"/>
              </a:ext>
            </a:extLst>
          </p:cNvPr>
          <p:cNvSpPr>
            <a:spLocks noGrp="1"/>
          </p:cNvSpPr>
          <p:nvPr>
            <p:ph type="title"/>
          </p:nvPr>
        </p:nvSpPr>
        <p:spPr>
          <a:xfrm>
            <a:off x="288758" y="240632"/>
            <a:ext cx="11357810" cy="1039528"/>
          </a:xfrm>
        </p:spPr>
        <p:style>
          <a:lnRef idx="1">
            <a:schemeClr val="accent4"/>
          </a:lnRef>
          <a:fillRef idx="2">
            <a:schemeClr val="accent4"/>
          </a:fillRef>
          <a:effectRef idx="1">
            <a:schemeClr val="accent4"/>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4.Top platforms in </a:t>
            </a:r>
            <a:r>
              <a:rPr lang="en-US" sz="4000" b="1" dirty="0">
                <a:solidFill>
                  <a:srgbClr val="FF0000"/>
                </a:solidFill>
                <a:latin typeface="Times New Roman" panose="02020603050405020304" pitchFamily="18" charset="0"/>
                <a:cs typeface="Times New Roman" panose="02020603050405020304" pitchFamily="18" charset="0"/>
              </a:rPr>
              <a:t>Other</a:t>
            </a:r>
            <a:r>
              <a:rPr lang="en-US" sz="4000" b="1" dirty="0">
                <a:latin typeface="Times New Roman" panose="02020603050405020304" pitchFamily="18" charset="0"/>
                <a:cs typeface="Times New Roman" panose="02020603050405020304" pitchFamily="18" charset="0"/>
              </a:rPr>
              <a:t> Regions</a:t>
            </a:r>
            <a:endParaRPr lang="en-CA" sz="4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C255857-279A-7E6E-0DC5-521C83C08B34}"/>
              </a:ext>
            </a:extLst>
          </p:cNvPr>
          <p:cNvPicPr>
            <a:picLocks noChangeAspect="1"/>
          </p:cNvPicPr>
          <p:nvPr/>
        </p:nvPicPr>
        <p:blipFill>
          <a:blip r:embed="rId2"/>
          <a:stretch>
            <a:fillRect/>
          </a:stretch>
        </p:blipFill>
        <p:spPr>
          <a:xfrm>
            <a:off x="423388" y="1921267"/>
            <a:ext cx="5283472" cy="4026107"/>
          </a:xfrm>
          <a:prstGeom prst="rect">
            <a:avLst/>
          </a:prstGeom>
        </p:spPr>
      </p:pic>
      <p:sp>
        <p:nvSpPr>
          <p:cNvPr id="3" name="Rectangle: Rounded Corners 2">
            <a:extLst>
              <a:ext uri="{FF2B5EF4-FFF2-40B4-BE49-F238E27FC236}">
                <a16:creationId xmlns:a16="http://schemas.microsoft.com/office/drawing/2014/main" id="{32B8F1EB-3F3B-72F1-EF28-D0597817A079}"/>
              </a:ext>
            </a:extLst>
          </p:cNvPr>
          <p:cNvSpPr/>
          <p:nvPr/>
        </p:nvSpPr>
        <p:spPr>
          <a:xfrm>
            <a:off x="6585735" y="1921267"/>
            <a:ext cx="4938696" cy="430487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lnSpc>
                <a:spcPct val="115000"/>
              </a:lnSpc>
              <a:spcAft>
                <a:spcPts val="1000"/>
              </a:spcAft>
              <a:buFont typeface="Arial" panose="020B0604020202020204" pitchFamily="34" charset="0"/>
              <a:buChar char="•"/>
            </a:pPr>
            <a:r>
              <a:rPr lang="en-CA" sz="18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PS2 Leads</a:t>
            </a: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Tops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190.47M</a:t>
            </a: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PS3 and X360</a:t>
            </a: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Strong performers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140.81M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84.67M.</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Wii and DS have sales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79.2M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60.29M.</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Platforms like PS4, PSP, and PS have sales between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24M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43M.</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Minimal Sales</a:t>
            </a: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Older or niche platforms like 3DO, TG16, and PCFX have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negligible</a:t>
            </a:r>
            <a:r>
              <a:rPr lang="en-CA"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185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6185-86C0-9BE7-1DF4-A4650D36A6B5}"/>
              </a:ext>
            </a:extLst>
          </p:cNvPr>
          <p:cNvSpPr>
            <a:spLocks noGrp="1"/>
          </p:cNvSpPr>
          <p:nvPr>
            <p:ph type="title"/>
          </p:nvPr>
        </p:nvSpPr>
        <p:spPr>
          <a:xfrm>
            <a:off x="246581" y="115504"/>
            <a:ext cx="11107220" cy="1173904"/>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4900" b="0" i="0" dirty="0">
                <a:solidFill>
                  <a:srgbClr val="3C4043"/>
                </a:solidFill>
                <a:effectLst/>
                <a:highlight>
                  <a:srgbClr val="FFFFFF"/>
                </a:highlight>
                <a:latin typeface="Times New Roman" panose="02020603050405020304" pitchFamily="18" charset="0"/>
                <a:cs typeface="Times New Roman" panose="02020603050405020304" pitchFamily="18" charset="0"/>
              </a:rPr>
              <a:t>REGIONAL SALES TREND</a:t>
            </a:r>
            <a:endParaRPr lang="en-CA" dirty="0"/>
          </a:p>
        </p:txBody>
      </p:sp>
      <p:graphicFrame>
        <p:nvGraphicFramePr>
          <p:cNvPr id="4" name="Content Placeholder 3">
            <a:extLst>
              <a:ext uri="{FF2B5EF4-FFF2-40B4-BE49-F238E27FC236}">
                <a16:creationId xmlns:a16="http://schemas.microsoft.com/office/drawing/2014/main" id="{0A7D32F9-0B3F-6AFE-FB17-055D9C8EFE73}"/>
              </a:ext>
            </a:extLst>
          </p:cNvPr>
          <p:cNvGraphicFramePr>
            <a:graphicFrameLocks noGrp="1"/>
          </p:cNvGraphicFramePr>
          <p:nvPr>
            <p:ph idx="1"/>
            <p:extLst>
              <p:ext uri="{D42A27DB-BD31-4B8C-83A1-F6EECF244321}">
                <p14:modId xmlns:p14="http://schemas.microsoft.com/office/powerpoint/2010/main" val="2121667335"/>
              </p:ext>
            </p:extLst>
          </p:nvPr>
        </p:nvGraphicFramePr>
        <p:xfrm>
          <a:off x="5948736" y="1690688"/>
          <a:ext cx="5405063"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126466E6-63B8-7F25-076E-7EBAD0C8A797}"/>
              </a:ext>
            </a:extLst>
          </p:cNvPr>
          <p:cNvPicPr>
            <a:picLocks noChangeAspect="1"/>
          </p:cNvPicPr>
          <p:nvPr/>
        </p:nvPicPr>
        <p:blipFill>
          <a:blip r:embed="rId7"/>
          <a:stretch>
            <a:fillRect/>
          </a:stretch>
        </p:blipFill>
        <p:spPr>
          <a:xfrm>
            <a:off x="246580" y="1858664"/>
            <a:ext cx="4869950" cy="3709929"/>
          </a:xfrm>
          <a:prstGeom prst="rect">
            <a:avLst/>
          </a:prstGeom>
        </p:spPr>
      </p:pic>
      <p:sp>
        <p:nvSpPr>
          <p:cNvPr id="7" name="Rectangle: Rounded Corners 6">
            <a:extLst>
              <a:ext uri="{FF2B5EF4-FFF2-40B4-BE49-F238E27FC236}">
                <a16:creationId xmlns:a16="http://schemas.microsoft.com/office/drawing/2014/main" id="{B7330042-1364-3139-1E3C-697251BD4527}"/>
              </a:ext>
            </a:extLst>
          </p:cNvPr>
          <p:cNvSpPr/>
          <p:nvPr/>
        </p:nvSpPr>
        <p:spPr>
          <a:xfrm>
            <a:off x="6096001" y="2003461"/>
            <a:ext cx="5257798" cy="37295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endParaRPr lang="en-CA" sz="2000" dirty="0"/>
          </a:p>
          <a:p>
            <a:pPr marL="285750" lvl="0" indent="-285750">
              <a:buFont typeface="Arial" panose="020B0604020202020204" pitchFamily="34" charset="0"/>
              <a:buChar char="•"/>
            </a:pPr>
            <a:r>
              <a:rPr lang="en-US" b="1" dirty="0"/>
              <a:t>North America </a:t>
            </a:r>
            <a:r>
              <a:rPr lang="en-US" dirty="0"/>
              <a:t>(NA_Sales): </a:t>
            </a:r>
            <a:r>
              <a:rPr lang="en-US" dirty="0">
                <a:solidFill>
                  <a:srgbClr val="FF0000"/>
                </a:solidFill>
              </a:rPr>
              <a:t>Highest</a:t>
            </a:r>
            <a:r>
              <a:rPr lang="en-US" dirty="0"/>
              <a:t> sales, over 4000 million units.</a:t>
            </a:r>
          </a:p>
          <a:p>
            <a:pPr marL="342900" lvl="0" indent="-342900">
              <a:buFont typeface="Arial" panose="020B0604020202020204" pitchFamily="34" charset="0"/>
              <a:buChar char="•"/>
            </a:pPr>
            <a:endParaRPr lang="en-CA" dirty="0"/>
          </a:p>
          <a:p>
            <a:pPr marL="285750" lvl="0" indent="-285750">
              <a:buFont typeface="Arial" panose="020B0604020202020204" pitchFamily="34" charset="0"/>
              <a:buChar char="•"/>
            </a:pPr>
            <a:r>
              <a:rPr lang="en-US" b="1" dirty="0"/>
              <a:t>Europe </a:t>
            </a:r>
            <a:r>
              <a:rPr lang="en-US" dirty="0"/>
              <a:t>(EU_Sales): </a:t>
            </a:r>
            <a:r>
              <a:rPr lang="en-US" dirty="0">
                <a:solidFill>
                  <a:srgbClr val="FF0000"/>
                </a:solidFill>
              </a:rPr>
              <a:t>Second</a:t>
            </a:r>
            <a:r>
              <a:rPr lang="en-US" dirty="0"/>
              <a:t>-highest sales, just above 3000 million units.</a:t>
            </a:r>
          </a:p>
          <a:p>
            <a:pPr marL="285750" lvl="0" indent="-285750">
              <a:buFont typeface="Arial" panose="020B0604020202020204" pitchFamily="34" charset="0"/>
              <a:buChar char="•"/>
            </a:pPr>
            <a:endParaRPr lang="en-CA" dirty="0"/>
          </a:p>
          <a:p>
            <a:pPr marL="285750" lvl="0" indent="-285750">
              <a:buFont typeface="Arial" panose="020B0604020202020204" pitchFamily="34" charset="0"/>
              <a:buChar char="•"/>
            </a:pPr>
            <a:r>
              <a:rPr lang="en-US" b="1" dirty="0"/>
              <a:t>Japan</a:t>
            </a:r>
            <a:r>
              <a:rPr lang="en-US" dirty="0"/>
              <a:t> (JP_Sales): </a:t>
            </a:r>
            <a:r>
              <a:rPr lang="en-US" dirty="0">
                <a:solidFill>
                  <a:srgbClr val="FF0000"/>
                </a:solidFill>
              </a:rPr>
              <a:t>Third</a:t>
            </a:r>
            <a:r>
              <a:rPr lang="en-US" dirty="0"/>
              <a:t>-largest market, around 1500 million units in sales.</a:t>
            </a:r>
          </a:p>
          <a:p>
            <a:pPr marL="285750" lvl="0" indent="-285750">
              <a:buFont typeface="Arial" panose="020B0604020202020204" pitchFamily="34" charset="0"/>
              <a:buChar char="•"/>
            </a:pPr>
            <a:endParaRPr lang="en-CA" dirty="0"/>
          </a:p>
          <a:p>
            <a:pPr marL="285750" lvl="0" indent="-285750">
              <a:buFont typeface="Arial" panose="020B0604020202020204" pitchFamily="34" charset="0"/>
              <a:buChar char="•"/>
            </a:pPr>
            <a:r>
              <a:rPr lang="en-US" b="1" dirty="0"/>
              <a:t>Other Regions </a:t>
            </a:r>
            <a:r>
              <a:rPr lang="en-US" dirty="0"/>
              <a:t>(</a:t>
            </a:r>
            <a:r>
              <a:rPr lang="en-US" dirty="0" err="1"/>
              <a:t>Other_Sales</a:t>
            </a:r>
            <a:r>
              <a:rPr lang="en-US" dirty="0"/>
              <a:t>): </a:t>
            </a:r>
            <a:r>
              <a:rPr lang="en-US" dirty="0">
                <a:solidFill>
                  <a:srgbClr val="FF0000"/>
                </a:solidFill>
              </a:rPr>
              <a:t>Lowest</a:t>
            </a:r>
            <a:r>
              <a:rPr lang="en-US" dirty="0"/>
              <a:t> sales, approximately 1000 million units.</a:t>
            </a:r>
          </a:p>
          <a:p>
            <a:pPr algn="ctr"/>
            <a:endParaRPr lang="en-CA" dirty="0"/>
          </a:p>
        </p:txBody>
      </p:sp>
    </p:spTree>
    <p:extLst>
      <p:ext uri="{BB962C8B-B14F-4D97-AF65-F5344CB8AC3E}">
        <p14:creationId xmlns:p14="http://schemas.microsoft.com/office/powerpoint/2010/main" val="95446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4E40-9A23-01E1-7684-A45F3A826589}"/>
              </a:ext>
            </a:extLst>
          </p:cNvPr>
          <p:cNvSpPr>
            <a:spLocks noGrp="1"/>
          </p:cNvSpPr>
          <p:nvPr>
            <p:ph type="title"/>
          </p:nvPr>
        </p:nvSpPr>
        <p:spPr>
          <a:xfrm>
            <a:off x="430308" y="173255"/>
            <a:ext cx="11100755" cy="1097279"/>
          </a:xfrm>
        </p:spPr>
        <p:style>
          <a:lnRef idx="1">
            <a:schemeClr val="accent5"/>
          </a:lnRef>
          <a:fillRef idx="2">
            <a:schemeClr val="accent5"/>
          </a:fillRef>
          <a:effectRef idx="1">
            <a:schemeClr val="accent5"/>
          </a:effectRef>
          <a:fontRef idx="minor">
            <a:schemeClr val="dk1"/>
          </a:fontRef>
        </p:style>
        <p:txBody>
          <a:bodyPr>
            <a:normAutofit fontScale="90000"/>
          </a:bodyPr>
          <a:lstStyle/>
          <a:p>
            <a:br>
              <a:rPr lang="en-US" b="1" i="0" dirty="0">
                <a:effectLst/>
                <a:highlight>
                  <a:srgbClr val="FFFFFF"/>
                </a:highlight>
                <a:latin typeface="system-ui"/>
              </a:rPr>
            </a:br>
            <a:br>
              <a:rPr lang="en-US" b="1" i="0" dirty="0">
                <a:effectLst/>
                <a:highlight>
                  <a:srgbClr val="FFFFFF"/>
                </a:highlight>
                <a:latin typeface="system-ui"/>
              </a:rPr>
            </a:br>
            <a:r>
              <a:rPr lang="en-US" b="1" i="0" dirty="0">
                <a:effectLst/>
                <a:highlight>
                  <a:srgbClr val="FFFFFF"/>
                </a:highlight>
                <a:latin typeface="Times New Roman" panose="02020603050405020304" pitchFamily="18" charset="0"/>
                <a:cs typeface="Times New Roman" panose="02020603050405020304" pitchFamily="18" charset="0"/>
              </a:rPr>
              <a:t>Q6. TOP PUBLISHERS PER REGION </a:t>
            </a:r>
            <a:br>
              <a:rPr lang="en-US" b="1" i="0" dirty="0">
                <a:effectLst/>
                <a:highlight>
                  <a:srgbClr val="FFFFFF"/>
                </a:highlight>
                <a:latin typeface="system-ui"/>
              </a:rPr>
            </a:br>
            <a:br>
              <a:rPr lang="en-US" b="1" i="0" dirty="0">
                <a:effectLst/>
                <a:highlight>
                  <a:srgbClr val="FFFFFF"/>
                </a:highlight>
                <a:latin typeface="system-ui"/>
              </a:rPr>
            </a:br>
            <a:endParaRPr lang="en-CA" b="1" dirty="0"/>
          </a:p>
        </p:txBody>
      </p:sp>
      <p:pic>
        <p:nvPicPr>
          <p:cNvPr id="6" name="Picture 5">
            <a:extLst>
              <a:ext uri="{FF2B5EF4-FFF2-40B4-BE49-F238E27FC236}">
                <a16:creationId xmlns:a16="http://schemas.microsoft.com/office/drawing/2014/main" id="{EA261D1B-6EF4-856B-FFD8-E10F3DD5B523}"/>
              </a:ext>
            </a:extLst>
          </p:cNvPr>
          <p:cNvPicPr>
            <a:picLocks noChangeAspect="1"/>
          </p:cNvPicPr>
          <p:nvPr/>
        </p:nvPicPr>
        <p:blipFill>
          <a:blip r:embed="rId2"/>
          <a:stretch>
            <a:fillRect/>
          </a:stretch>
        </p:blipFill>
        <p:spPr>
          <a:xfrm>
            <a:off x="430309" y="2569946"/>
            <a:ext cx="4554355" cy="3763478"/>
          </a:xfrm>
          <a:prstGeom prst="rect">
            <a:avLst/>
          </a:prstGeom>
        </p:spPr>
      </p:pic>
      <p:sp>
        <p:nvSpPr>
          <p:cNvPr id="7" name="Rectangle: Rounded Corners 6">
            <a:extLst>
              <a:ext uri="{FF2B5EF4-FFF2-40B4-BE49-F238E27FC236}">
                <a16:creationId xmlns:a16="http://schemas.microsoft.com/office/drawing/2014/main" id="{B68FF377-6028-4806-366A-5C3D3DA5A333}"/>
              </a:ext>
            </a:extLst>
          </p:cNvPr>
          <p:cNvSpPr/>
          <p:nvPr/>
        </p:nvSpPr>
        <p:spPr>
          <a:xfrm>
            <a:off x="5332396" y="2685448"/>
            <a:ext cx="6198669" cy="399929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Nintendo Leads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Dominates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815.75M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 Arts and Activision</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Strong performers with</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584.22M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426.01M.</a:t>
            </a: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Sony Computer Entertainment and Ubisoft around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250-265M.</a:t>
            </a: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THQ, Microsoft Game Studios, and Sega range from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155M to 220M.</a:t>
            </a: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Smallest</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Atari rounds out the list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101.23M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p>
        </p:txBody>
      </p:sp>
      <p:sp>
        <p:nvSpPr>
          <p:cNvPr id="8" name="Rectangle: Rounded Corners 7">
            <a:extLst>
              <a:ext uri="{FF2B5EF4-FFF2-40B4-BE49-F238E27FC236}">
                <a16:creationId xmlns:a16="http://schemas.microsoft.com/office/drawing/2014/main" id="{062EA070-D566-CA47-B054-6CB6B79F5EFE}"/>
              </a:ext>
            </a:extLst>
          </p:cNvPr>
          <p:cNvSpPr/>
          <p:nvPr/>
        </p:nvSpPr>
        <p:spPr>
          <a:xfrm>
            <a:off x="430308" y="1549666"/>
            <a:ext cx="11100757" cy="73152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CA" sz="3600" b="1" dirty="0">
                <a:latin typeface="Times New Roman" panose="02020603050405020304" pitchFamily="18" charset="0"/>
                <a:cs typeface="Times New Roman" panose="02020603050405020304" pitchFamily="18" charset="0"/>
              </a:rPr>
              <a:t>1.Top Publishers in </a:t>
            </a:r>
            <a:r>
              <a:rPr lang="en-CA" sz="3600" b="1" dirty="0">
                <a:solidFill>
                  <a:srgbClr val="FF0000"/>
                </a:solidFill>
                <a:latin typeface="Times New Roman" panose="02020603050405020304" pitchFamily="18" charset="0"/>
                <a:cs typeface="Times New Roman" panose="02020603050405020304" pitchFamily="18" charset="0"/>
              </a:rPr>
              <a:t>North America</a:t>
            </a:r>
          </a:p>
        </p:txBody>
      </p:sp>
    </p:spTree>
    <p:extLst>
      <p:ext uri="{BB962C8B-B14F-4D97-AF65-F5344CB8AC3E}">
        <p14:creationId xmlns:p14="http://schemas.microsoft.com/office/powerpoint/2010/main" val="4224664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C97B-18EE-C1D9-707D-BDB66DAE438E}"/>
              </a:ext>
            </a:extLst>
          </p:cNvPr>
          <p:cNvSpPr>
            <a:spLocks noGrp="1"/>
          </p:cNvSpPr>
          <p:nvPr>
            <p:ph type="title"/>
          </p:nvPr>
        </p:nvSpPr>
        <p:spPr>
          <a:xfrm>
            <a:off x="202131" y="365125"/>
            <a:ext cx="11151669" cy="992037"/>
          </a:xfrm>
        </p:spPr>
        <p:style>
          <a:lnRef idx="1">
            <a:schemeClr val="accent2"/>
          </a:lnRef>
          <a:fillRef idx="2">
            <a:schemeClr val="accent2"/>
          </a:fillRef>
          <a:effectRef idx="1">
            <a:schemeClr val="accent2"/>
          </a:effectRef>
          <a:fontRef idx="minor">
            <a:schemeClr val="dk1"/>
          </a:fontRef>
        </p:style>
        <p:txBody>
          <a:bodyPr>
            <a:normAutofit/>
          </a:bodyPr>
          <a:lstStyle/>
          <a:p>
            <a:r>
              <a:rPr lang="en-CA" sz="4000" b="1" dirty="0">
                <a:latin typeface="Times New Roman" panose="02020603050405020304" pitchFamily="18" charset="0"/>
                <a:cs typeface="Times New Roman" panose="02020603050405020304" pitchFamily="18" charset="0"/>
              </a:rPr>
              <a:t>2.Top publishers </a:t>
            </a:r>
            <a:r>
              <a:rPr lang="en-US" sz="4000" b="1" dirty="0">
                <a:latin typeface="Times New Roman" panose="02020603050405020304" pitchFamily="18" charset="0"/>
                <a:cs typeface="Times New Roman" panose="02020603050405020304" pitchFamily="18" charset="0"/>
              </a:rPr>
              <a:t>in</a:t>
            </a:r>
            <a:r>
              <a:rPr lang="en-CA" sz="4000" b="1" dirty="0">
                <a:latin typeface="Times New Roman" panose="02020603050405020304" pitchFamily="18" charset="0"/>
                <a:cs typeface="Times New Roman" panose="02020603050405020304" pitchFamily="18" charset="0"/>
              </a:rPr>
              <a:t> </a:t>
            </a:r>
            <a:r>
              <a:rPr lang="en-CA" sz="4000" b="1" dirty="0">
                <a:solidFill>
                  <a:srgbClr val="FF0000"/>
                </a:solidFill>
                <a:latin typeface="Times New Roman" panose="02020603050405020304" pitchFamily="18" charset="0"/>
                <a:cs typeface="Times New Roman" panose="02020603050405020304" pitchFamily="18" charset="0"/>
              </a:rPr>
              <a:t>Europe</a:t>
            </a:r>
          </a:p>
        </p:txBody>
      </p:sp>
      <p:pic>
        <p:nvPicPr>
          <p:cNvPr id="6" name="Picture 5">
            <a:extLst>
              <a:ext uri="{FF2B5EF4-FFF2-40B4-BE49-F238E27FC236}">
                <a16:creationId xmlns:a16="http://schemas.microsoft.com/office/drawing/2014/main" id="{2AA2BC26-E772-648D-85EC-5C2B0847D5A5}"/>
              </a:ext>
            </a:extLst>
          </p:cNvPr>
          <p:cNvPicPr>
            <a:picLocks noChangeAspect="1"/>
          </p:cNvPicPr>
          <p:nvPr/>
        </p:nvPicPr>
        <p:blipFill>
          <a:blip r:embed="rId2"/>
          <a:stretch>
            <a:fillRect/>
          </a:stretch>
        </p:blipFill>
        <p:spPr>
          <a:xfrm>
            <a:off x="554705" y="1825385"/>
            <a:ext cx="5226319" cy="4667490"/>
          </a:xfrm>
          <a:prstGeom prst="rect">
            <a:avLst/>
          </a:prstGeom>
        </p:spPr>
      </p:pic>
      <p:sp>
        <p:nvSpPr>
          <p:cNvPr id="3" name="Rectangle: Rounded Corners 2">
            <a:extLst>
              <a:ext uri="{FF2B5EF4-FFF2-40B4-BE49-F238E27FC236}">
                <a16:creationId xmlns:a16="http://schemas.microsoft.com/office/drawing/2014/main" id="{B8D80FF4-BD0F-BACF-2E87-41D53AE2DB4F}"/>
              </a:ext>
            </a:extLst>
          </p:cNvPr>
          <p:cNvSpPr/>
          <p:nvPr/>
        </p:nvSpPr>
        <p:spPr>
          <a:xfrm>
            <a:off x="6832315" y="1910993"/>
            <a:ext cx="4880224" cy="426377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Nintendo Leads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Tops with</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418.3M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sales.</a:t>
            </a: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 Arts and Activision</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Strong performers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367.38M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213.72M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Sony Computer Entertainment and Ubisoft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187.55M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163.03M.</a:t>
            </a: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THQ, Sega, and Konami range from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81M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118M.</a:t>
            </a:r>
          </a:p>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Smallest</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Microsoft Game Studios at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68.61M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p>
          <a:p>
            <a:pPr algn="ctr"/>
            <a:endParaRPr lang="en-CA" dirty="0"/>
          </a:p>
        </p:txBody>
      </p:sp>
    </p:spTree>
    <p:extLst>
      <p:ext uri="{BB962C8B-B14F-4D97-AF65-F5344CB8AC3E}">
        <p14:creationId xmlns:p14="http://schemas.microsoft.com/office/powerpoint/2010/main" val="3884054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310C-6F98-25EF-F1AB-1B0537F010F8}"/>
              </a:ext>
            </a:extLst>
          </p:cNvPr>
          <p:cNvSpPr>
            <a:spLocks noGrp="1"/>
          </p:cNvSpPr>
          <p:nvPr>
            <p:ph type="title"/>
          </p:nvPr>
        </p:nvSpPr>
        <p:spPr>
          <a:xfrm>
            <a:off x="250257" y="365125"/>
            <a:ext cx="11103543" cy="886159"/>
          </a:xfrm>
        </p:spPr>
        <p:style>
          <a:lnRef idx="1">
            <a:schemeClr val="accent2"/>
          </a:lnRef>
          <a:fillRef idx="2">
            <a:schemeClr val="accent2"/>
          </a:fillRef>
          <a:effectRef idx="1">
            <a:schemeClr val="accent2"/>
          </a:effectRef>
          <a:fontRef idx="minor">
            <a:schemeClr val="dk1"/>
          </a:fontRef>
        </p:style>
        <p:txBody>
          <a:bodyPr/>
          <a:lstStyle/>
          <a:p>
            <a:r>
              <a:rPr lang="en-CA" b="1" dirty="0">
                <a:latin typeface="Times New Roman" panose="02020603050405020304" pitchFamily="18" charset="0"/>
                <a:cs typeface="Times New Roman" panose="02020603050405020304" pitchFamily="18" charset="0"/>
              </a:rPr>
              <a:t>3.Top publishers </a:t>
            </a:r>
            <a:r>
              <a:rPr lang="en-US" b="1" dirty="0">
                <a:latin typeface="Times New Roman" panose="02020603050405020304" pitchFamily="18" charset="0"/>
                <a:cs typeface="Times New Roman" panose="02020603050405020304" pitchFamily="18" charset="0"/>
              </a:rPr>
              <a:t>in</a:t>
            </a:r>
            <a:r>
              <a:rPr lang="en-CA" b="1" dirty="0">
                <a:latin typeface="Times New Roman" panose="02020603050405020304" pitchFamily="18" charset="0"/>
                <a:cs typeface="Times New Roman" panose="02020603050405020304" pitchFamily="18" charset="0"/>
              </a:rPr>
              <a:t> </a:t>
            </a:r>
            <a:r>
              <a:rPr lang="en-CA" b="1" dirty="0">
                <a:solidFill>
                  <a:srgbClr val="FF0000"/>
                </a:solidFill>
                <a:latin typeface="Times New Roman" panose="02020603050405020304" pitchFamily="18" charset="0"/>
                <a:cs typeface="Times New Roman" panose="02020603050405020304" pitchFamily="18" charset="0"/>
              </a:rPr>
              <a:t>Japan</a:t>
            </a:r>
          </a:p>
        </p:txBody>
      </p:sp>
      <p:pic>
        <p:nvPicPr>
          <p:cNvPr id="6" name="Picture 5">
            <a:extLst>
              <a:ext uri="{FF2B5EF4-FFF2-40B4-BE49-F238E27FC236}">
                <a16:creationId xmlns:a16="http://schemas.microsoft.com/office/drawing/2014/main" id="{9FC4AC09-7A36-2E89-D44C-1D133CD88121}"/>
              </a:ext>
            </a:extLst>
          </p:cNvPr>
          <p:cNvPicPr>
            <a:picLocks noChangeAspect="1"/>
          </p:cNvPicPr>
          <p:nvPr/>
        </p:nvPicPr>
        <p:blipFill>
          <a:blip r:embed="rId2"/>
          <a:stretch>
            <a:fillRect/>
          </a:stretch>
        </p:blipFill>
        <p:spPr>
          <a:xfrm>
            <a:off x="406583" y="1734886"/>
            <a:ext cx="5378726" cy="4597636"/>
          </a:xfrm>
          <a:prstGeom prst="rect">
            <a:avLst/>
          </a:prstGeom>
        </p:spPr>
      </p:pic>
      <p:sp>
        <p:nvSpPr>
          <p:cNvPr id="3" name="Rectangle: Rounded Corners 2">
            <a:extLst>
              <a:ext uri="{FF2B5EF4-FFF2-40B4-BE49-F238E27FC236}">
                <a16:creationId xmlns:a16="http://schemas.microsoft.com/office/drawing/2014/main" id="{B2F8CD41-DD65-49ED-E600-C38DD9661E4D}"/>
              </a:ext>
            </a:extLst>
          </p:cNvPr>
          <p:cNvSpPr/>
          <p:nvPr/>
        </p:nvSpPr>
        <p:spPr>
          <a:xfrm>
            <a:off x="6205591" y="1849348"/>
            <a:ext cx="5506948" cy="432542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Nintendo Leads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Dominates with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454.99M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Namco Bandai</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Strong second with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126.84M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Capcom and Sega range from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67M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74M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Square Enix, </a:t>
            </a:r>
            <a:r>
              <a:rPr lang="en-CA" sz="1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SquareSoft</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Enix Corporation have sales between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40M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56M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Smallest</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Tecmo Koei rounds out the list with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29.21M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53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4CB8-8AE7-DA52-850D-95F155907540}"/>
              </a:ext>
            </a:extLst>
          </p:cNvPr>
          <p:cNvSpPr>
            <a:spLocks noGrp="1"/>
          </p:cNvSpPr>
          <p:nvPr>
            <p:ph type="title"/>
          </p:nvPr>
        </p:nvSpPr>
        <p:spPr>
          <a:xfrm>
            <a:off x="397986" y="365125"/>
            <a:ext cx="10955814" cy="992037"/>
          </a:xfrm>
        </p:spPr>
        <p:style>
          <a:lnRef idx="1">
            <a:schemeClr val="accent2"/>
          </a:lnRef>
          <a:fillRef idx="2">
            <a:schemeClr val="accent2"/>
          </a:fillRef>
          <a:effectRef idx="1">
            <a:schemeClr val="accent2"/>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4.Top publishers in Other Regions</a:t>
            </a:r>
            <a:endParaRPr lang="en-CA" sz="4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6AE275A-7906-331C-36CF-B28C9EDE1D7B}"/>
              </a:ext>
            </a:extLst>
          </p:cNvPr>
          <p:cNvPicPr>
            <a:picLocks noChangeAspect="1"/>
          </p:cNvPicPr>
          <p:nvPr/>
        </p:nvPicPr>
        <p:blipFill>
          <a:blip r:embed="rId2"/>
          <a:stretch>
            <a:fillRect/>
          </a:stretch>
        </p:blipFill>
        <p:spPr>
          <a:xfrm>
            <a:off x="479461" y="1900719"/>
            <a:ext cx="5334274" cy="4540483"/>
          </a:xfrm>
          <a:prstGeom prst="rect">
            <a:avLst/>
          </a:prstGeom>
        </p:spPr>
      </p:pic>
      <p:sp>
        <p:nvSpPr>
          <p:cNvPr id="3" name="Rectangle: Rounded Corners 2">
            <a:extLst>
              <a:ext uri="{FF2B5EF4-FFF2-40B4-BE49-F238E27FC236}">
                <a16:creationId xmlns:a16="http://schemas.microsoft.com/office/drawing/2014/main" id="{7DD27268-09CF-9622-F27D-AB2F276C92CD}"/>
              </a:ext>
            </a:extLst>
          </p:cNvPr>
          <p:cNvSpPr/>
          <p:nvPr/>
        </p:nvSpPr>
        <p:spPr>
          <a:xfrm>
            <a:off x="6585735" y="1900719"/>
            <a:ext cx="5126804" cy="427405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nSpc>
                <a:spcPct val="115000"/>
              </a:lnSpc>
              <a:spcAft>
                <a:spcPts val="1000"/>
              </a:spcAft>
              <a:buFont typeface="Arial" panose="020B0604020202020204" pitchFamily="34" charset="0"/>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 Arts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Leads with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127.63M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Nintendo</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Follows with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95.19M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Sony Computer Entertainment</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Strong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80.4M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sales.</a:t>
            </a: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Mid-Tier</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Activision and Take-Two Interactive with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74.79M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55.2M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spcAft>
                <a:spcPts val="1000"/>
              </a:spcAft>
              <a:buFont typeface="Arial" panose="020B0604020202020204" pitchFamily="34" charset="0"/>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Lower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Sega and Microsoft Game Studios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24.3M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18.56M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09421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949-5112-8F31-EBF5-5E83AFEBBF89}"/>
              </a:ext>
            </a:extLst>
          </p:cNvPr>
          <p:cNvSpPr>
            <a:spLocks noGrp="1"/>
          </p:cNvSpPr>
          <p:nvPr>
            <p:ph type="title"/>
          </p:nvPr>
        </p:nvSpPr>
        <p:spPr>
          <a:xfrm>
            <a:off x="404261" y="115504"/>
            <a:ext cx="11308278" cy="1087654"/>
          </a:xfrm>
        </p:spPr>
        <p:style>
          <a:lnRef idx="1">
            <a:schemeClr val="accent5"/>
          </a:lnRef>
          <a:fillRef idx="2">
            <a:schemeClr val="accent5"/>
          </a:fillRef>
          <a:effectRef idx="1">
            <a:schemeClr val="accent5"/>
          </a:effectRef>
          <a:fontRef idx="minor">
            <a:schemeClr val="dk1"/>
          </a:fontRef>
        </p:style>
        <p:txBody>
          <a:bodyPr>
            <a:normAutofit fontScale="90000"/>
          </a:bodyPr>
          <a:lstStyle/>
          <a:p>
            <a:br>
              <a:rPr lang="en-US" b="1" i="0" dirty="0">
                <a:effectLst/>
                <a:highlight>
                  <a:srgbClr val="FFFFFF"/>
                </a:highlight>
                <a:latin typeface="system-ui"/>
              </a:rPr>
            </a:br>
            <a:br>
              <a:rPr lang="en-US" b="1" i="0" dirty="0">
                <a:effectLst/>
                <a:highlight>
                  <a:srgbClr val="FFFFFF"/>
                </a:highlight>
                <a:latin typeface="system-ui"/>
              </a:rPr>
            </a:br>
            <a:br>
              <a:rPr lang="en-US" b="1" i="0" dirty="0">
                <a:effectLst/>
                <a:highlight>
                  <a:srgbClr val="FFFFFF"/>
                </a:highlight>
                <a:latin typeface="system-ui"/>
              </a:rPr>
            </a:br>
            <a:r>
              <a:rPr lang="en-US" sz="4000" b="1" i="0" dirty="0">
                <a:effectLst/>
                <a:highlight>
                  <a:srgbClr val="FFFFFF"/>
                </a:highlight>
                <a:latin typeface="Times New Roman" panose="02020603050405020304" pitchFamily="18" charset="0"/>
                <a:cs typeface="Times New Roman" panose="02020603050405020304" pitchFamily="18" charset="0"/>
              </a:rPr>
              <a:t>CROSS DIMENSIONAL MARKETING SALES LEAD</a:t>
            </a:r>
            <a:br>
              <a:rPr lang="en-US" sz="3100" b="1" i="0" dirty="0">
                <a:effectLst/>
                <a:highlight>
                  <a:srgbClr val="FFFFFF"/>
                </a:highlight>
                <a:latin typeface="system-ui"/>
              </a:rPr>
            </a:br>
            <a:br>
              <a:rPr lang="en-US" b="1" i="0" dirty="0">
                <a:effectLst/>
                <a:highlight>
                  <a:srgbClr val="FFFFFF"/>
                </a:highlight>
                <a:latin typeface="system-ui"/>
              </a:rPr>
            </a:br>
            <a:br>
              <a:rPr lang="en-US" b="1" i="0" dirty="0">
                <a:effectLst/>
                <a:highlight>
                  <a:srgbClr val="FFFFFF"/>
                </a:highlight>
                <a:latin typeface="system-ui"/>
              </a:rPr>
            </a:br>
            <a:endParaRPr lang="en-CA" dirty="0"/>
          </a:p>
        </p:txBody>
      </p:sp>
      <p:sp>
        <p:nvSpPr>
          <p:cNvPr id="3" name="Rectangle: Rounded Corners 2">
            <a:extLst>
              <a:ext uri="{FF2B5EF4-FFF2-40B4-BE49-F238E27FC236}">
                <a16:creationId xmlns:a16="http://schemas.microsoft.com/office/drawing/2014/main" id="{16F8B35E-EE4A-CA63-E913-EC2D15AB987C}"/>
              </a:ext>
            </a:extLst>
          </p:cNvPr>
          <p:cNvSpPr/>
          <p:nvPr/>
        </p:nvSpPr>
        <p:spPr>
          <a:xfrm>
            <a:off x="5959833" y="2396690"/>
            <a:ext cx="5035809" cy="3965609"/>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285750" lvl="0" indent="-285750">
              <a:lnSpc>
                <a:spcPct val="115000"/>
              </a:lnSpc>
              <a:buFont typeface="Arial" panose="020B0604020202020204" pitchFamily="34" charset="0"/>
              <a:buChar char="•"/>
              <a:tabLst>
                <a:tab pos="457200" algn="l"/>
              </a:tabLst>
            </a:pPr>
            <a:r>
              <a:rPr lang="en-US" b="1" dirty="0">
                <a:solidFill>
                  <a:schemeClr val="tx1"/>
                </a:solidFill>
                <a:latin typeface="Times New Roman" panose="02020603050405020304" pitchFamily="18" charset="0"/>
                <a:cs typeface="Times New Roman" panose="02020603050405020304" pitchFamily="18" charset="0"/>
              </a:rPr>
              <a:t>Top Platforms</a:t>
            </a:r>
            <a:r>
              <a:rPr lang="en-US" dirty="0">
                <a:solidFill>
                  <a:schemeClr val="tx1"/>
                </a:solidFill>
                <a:latin typeface="Times New Roman" panose="02020603050405020304" pitchFamily="18" charset="0"/>
                <a:cs typeface="Times New Roman" panose="02020603050405020304" pitchFamily="18" charset="0"/>
              </a:rPr>
              <a:t>: PS2 and X360 lead sales, especially from 2005-2010</a:t>
            </a:r>
          </a:p>
          <a:p>
            <a:pPr marL="285750" lvl="0" indent="-285750">
              <a:lnSpc>
                <a:spcPct val="115000"/>
              </a:lnSpc>
              <a:buFont typeface="Arial" panose="020B0604020202020204" pitchFamily="34" charset="0"/>
              <a:buChar char="•"/>
              <a:tabLst>
                <a:tab pos="457200" algn="l"/>
              </a:tabLst>
            </a:pPr>
            <a:r>
              <a:rPr lang="en-US" b="1" dirty="0">
                <a:solidFill>
                  <a:schemeClr val="tx1"/>
                </a:solidFill>
                <a:latin typeface="Times New Roman" panose="02020603050405020304" pitchFamily="18" charset="0"/>
                <a:cs typeface="Times New Roman" panose="02020603050405020304" pitchFamily="18" charset="0"/>
              </a:rPr>
              <a:t>Consistent Performance</a:t>
            </a:r>
            <a:r>
              <a:rPr lang="en-US" dirty="0">
                <a:solidFill>
                  <a:schemeClr val="tx1"/>
                </a:solidFill>
                <a:latin typeface="Times New Roman" panose="02020603050405020304" pitchFamily="18" charset="0"/>
                <a:cs typeface="Times New Roman" panose="02020603050405020304" pitchFamily="18" charset="0"/>
              </a:rPr>
              <a:t>: PS2 shows steady sales over several years.</a:t>
            </a:r>
          </a:p>
          <a:p>
            <a:pPr marL="285750" lvl="0" indent="-285750">
              <a:lnSpc>
                <a:spcPct val="115000"/>
              </a:lnSpc>
              <a:buFont typeface="Arial" panose="020B0604020202020204" pitchFamily="34" charset="0"/>
              <a:buChar char="•"/>
              <a:tabLst>
                <a:tab pos="457200" algn="l"/>
              </a:tabLst>
            </a:pPr>
            <a:r>
              <a:rPr lang="en-US" b="1" dirty="0">
                <a:solidFill>
                  <a:schemeClr val="tx1"/>
                </a:solidFill>
                <a:latin typeface="Times New Roman" panose="02020603050405020304" pitchFamily="18" charset="0"/>
                <a:cs typeface="Times New Roman" panose="02020603050405020304" pitchFamily="18" charset="0"/>
              </a:rPr>
              <a:t>Emerging Platforms</a:t>
            </a:r>
            <a:r>
              <a:rPr lang="en-US" dirty="0">
                <a:solidFill>
                  <a:schemeClr val="tx1"/>
                </a:solidFill>
                <a:latin typeface="Times New Roman" panose="02020603050405020304" pitchFamily="18" charset="0"/>
                <a:cs typeface="Times New Roman" panose="02020603050405020304" pitchFamily="18" charset="0"/>
              </a:rPr>
              <a:t>: Wii and PS4 rise in later years.</a:t>
            </a:r>
          </a:p>
          <a:p>
            <a:pPr marL="285750" lvl="0" indent="-285750">
              <a:lnSpc>
                <a:spcPct val="115000"/>
              </a:lnSpc>
              <a:buFont typeface="Arial" panose="020B0604020202020204" pitchFamily="34" charset="0"/>
              <a:buChar char="•"/>
              <a:tabLst>
                <a:tab pos="457200" algn="l"/>
              </a:tabLst>
            </a:pPr>
            <a:r>
              <a:rPr lang="en-US" b="1" dirty="0">
                <a:solidFill>
                  <a:schemeClr val="tx1"/>
                </a:solidFill>
                <a:latin typeface="Times New Roman" panose="02020603050405020304" pitchFamily="18" charset="0"/>
                <a:cs typeface="Times New Roman" panose="02020603050405020304" pitchFamily="18" charset="0"/>
              </a:rPr>
              <a:t>Low Sales</a:t>
            </a:r>
            <a:r>
              <a:rPr lang="en-US" dirty="0">
                <a:solidFill>
                  <a:schemeClr val="tx1"/>
                </a:solidFill>
                <a:latin typeface="Times New Roman" panose="02020603050405020304" pitchFamily="18" charset="0"/>
                <a:cs typeface="Times New Roman" panose="02020603050405020304" pitchFamily="18" charset="0"/>
              </a:rPr>
              <a:t>: 2600 and PCFX have minimal sales.</a:t>
            </a:r>
          </a:p>
          <a:p>
            <a:pPr marL="285750" lvl="0" indent="-285750">
              <a:lnSpc>
                <a:spcPct val="115000"/>
              </a:lnSpc>
              <a:buFont typeface="Arial" panose="020B0604020202020204" pitchFamily="34" charset="0"/>
              <a:buChar char="•"/>
              <a:tabLst>
                <a:tab pos="457200" algn="l"/>
              </a:tabLst>
            </a:pPr>
            <a:r>
              <a:rPr lang="en-US" b="1" dirty="0">
                <a:solidFill>
                  <a:schemeClr val="tx1"/>
                </a:solidFill>
                <a:latin typeface="Times New Roman" panose="02020603050405020304" pitchFamily="18" charset="0"/>
                <a:cs typeface="Times New Roman" panose="02020603050405020304" pitchFamily="18" charset="0"/>
              </a:rPr>
              <a:t>Decline</a:t>
            </a:r>
            <a:r>
              <a:rPr lang="en-US" dirty="0">
                <a:solidFill>
                  <a:schemeClr val="tx1"/>
                </a:solidFill>
                <a:latin typeface="Times New Roman" panose="02020603050405020304" pitchFamily="18" charset="0"/>
                <a:cs typeface="Times New Roman" panose="02020603050405020304" pitchFamily="18" charset="0"/>
              </a:rPr>
              <a:t>: N64 and GBA peak early, then drop off.                                                           </a:t>
            </a:r>
            <a:endPar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864F8BB-175D-FA90-09B1-FF15B6247A31}"/>
              </a:ext>
            </a:extLst>
          </p:cNvPr>
          <p:cNvSpPr/>
          <p:nvPr/>
        </p:nvSpPr>
        <p:spPr>
          <a:xfrm>
            <a:off x="479461" y="1337912"/>
            <a:ext cx="11118981" cy="693019"/>
          </a:xfrm>
          <a:prstGeom prst="roundRect">
            <a:avLst>
              <a:gd name="adj" fmla="val 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3600" b="1" dirty="0">
                <a:solidFill>
                  <a:schemeClr val="tx1"/>
                </a:solidFill>
                <a:latin typeface="Times New Roman" panose="02020603050405020304" pitchFamily="18" charset="0"/>
                <a:cs typeface="Times New Roman" panose="02020603050405020304" pitchFamily="18" charset="0"/>
              </a:rPr>
              <a:t>1.Cross Dimensional Sales Analysis –</a:t>
            </a:r>
            <a:r>
              <a:rPr lang="en-CA" sz="3600" b="1" dirty="0">
                <a:solidFill>
                  <a:srgbClr val="FF0000"/>
                </a:solidFill>
                <a:latin typeface="Times New Roman" panose="02020603050405020304" pitchFamily="18" charset="0"/>
                <a:cs typeface="Times New Roman" panose="02020603050405020304" pitchFamily="18" charset="0"/>
              </a:rPr>
              <a:t>North America</a:t>
            </a:r>
          </a:p>
        </p:txBody>
      </p:sp>
      <p:pic>
        <p:nvPicPr>
          <p:cNvPr id="9" name="Picture 8">
            <a:extLst>
              <a:ext uri="{FF2B5EF4-FFF2-40B4-BE49-F238E27FC236}">
                <a16:creationId xmlns:a16="http://schemas.microsoft.com/office/drawing/2014/main" id="{71AC4991-EC0A-1831-DD6F-72A2A931FB0E}"/>
              </a:ext>
            </a:extLst>
          </p:cNvPr>
          <p:cNvPicPr>
            <a:picLocks noChangeAspect="1"/>
          </p:cNvPicPr>
          <p:nvPr/>
        </p:nvPicPr>
        <p:blipFill>
          <a:blip r:embed="rId2"/>
          <a:stretch>
            <a:fillRect/>
          </a:stretch>
        </p:blipFill>
        <p:spPr>
          <a:xfrm>
            <a:off x="479461" y="2334125"/>
            <a:ext cx="5035809" cy="4248368"/>
          </a:xfrm>
          <a:prstGeom prst="rect">
            <a:avLst/>
          </a:prstGeom>
        </p:spPr>
      </p:pic>
    </p:spTree>
    <p:extLst>
      <p:ext uri="{BB962C8B-B14F-4D97-AF65-F5344CB8AC3E}">
        <p14:creationId xmlns:p14="http://schemas.microsoft.com/office/powerpoint/2010/main" val="3426735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E9F1-A47B-257D-5C3C-D5EE91B55CE8}"/>
              </a:ext>
            </a:extLst>
          </p:cNvPr>
          <p:cNvSpPr>
            <a:spLocks noGrp="1"/>
          </p:cNvSpPr>
          <p:nvPr>
            <p:ph type="title"/>
          </p:nvPr>
        </p:nvSpPr>
        <p:spPr>
          <a:xfrm>
            <a:off x="433137" y="365126"/>
            <a:ext cx="10920663" cy="895784"/>
          </a:xfrm>
        </p:spPr>
        <p:style>
          <a:lnRef idx="1">
            <a:schemeClr val="accent4"/>
          </a:lnRef>
          <a:fillRef idx="2">
            <a:schemeClr val="accent4"/>
          </a:fillRef>
          <a:effectRef idx="1">
            <a:schemeClr val="accent4"/>
          </a:effectRef>
          <a:fontRef idx="minor">
            <a:schemeClr val="dk1"/>
          </a:fontRef>
        </p:style>
        <p:txBody>
          <a:bodyPr>
            <a:normAutofit fontScale="90000"/>
          </a:bodyPr>
          <a:lstStyle/>
          <a:p>
            <a:br>
              <a:rPr lang="en-CA" b="1" i="0" dirty="0">
                <a:effectLst/>
                <a:highlight>
                  <a:srgbClr val="FFFFFF"/>
                </a:highlight>
                <a:latin typeface="system-ui"/>
              </a:rPr>
            </a:br>
            <a:r>
              <a:rPr lang="en-CA" b="1" i="0" dirty="0">
                <a:effectLst/>
                <a:highlight>
                  <a:srgbClr val="FFFFFF"/>
                </a:highlight>
                <a:latin typeface="Times New Roman" panose="02020603050405020304" pitchFamily="18" charset="0"/>
                <a:cs typeface="Times New Roman" panose="02020603050405020304" pitchFamily="18" charset="0"/>
              </a:rPr>
              <a:t>2. Cross Dimensional Sales Analysis - </a:t>
            </a:r>
            <a:r>
              <a:rPr lang="en-CA" b="1" i="0" dirty="0">
                <a:solidFill>
                  <a:srgbClr val="FF0000"/>
                </a:solidFill>
                <a:effectLst/>
                <a:highlight>
                  <a:srgbClr val="FFFFFF"/>
                </a:highlight>
                <a:latin typeface="Times New Roman" panose="02020603050405020304" pitchFamily="18" charset="0"/>
                <a:cs typeface="Times New Roman" panose="02020603050405020304" pitchFamily="18" charset="0"/>
              </a:rPr>
              <a:t>Europe</a:t>
            </a:r>
            <a:br>
              <a:rPr lang="en-CA" b="1" i="0" dirty="0">
                <a:effectLst/>
                <a:highlight>
                  <a:srgbClr val="FFFFFF"/>
                </a:highlight>
                <a:latin typeface="system-ui"/>
              </a:rPr>
            </a:br>
            <a:endParaRPr lang="en-CA" dirty="0"/>
          </a:p>
        </p:txBody>
      </p:sp>
      <p:sp>
        <p:nvSpPr>
          <p:cNvPr id="3" name="Rectangle: Rounded Corners 2">
            <a:extLst>
              <a:ext uri="{FF2B5EF4-FFF2-40B4-BE49-F238E27FC236}">
                <a16:creationId xmlns:a16="http://schemas.microsoft.com/office/drawing/2014/main" id="{A1DAB015-5DF7-0B57-1329-45385A48BA29}"/>
              </a:ext>
            </a:extLst>
          </p:cNvPr>
          <p:cNvSpPr/>
          <p:nvPr/>
        </p:nvSpPr>
        <p:spPr>
          <a:xfrm>
            <a:off x="6177009" y="1691019"/>
            <a:ext cx="5050055" cy="3965609"/>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lnSpc>
                <a:spcPct val="115000"/>
              </a:lnSpc>
              <a:spcAft>
                <a:spcPts val="1000"/>
              </a:spcAft>
              <a:buFont typeface="Arial" panose="020B0604020202020204" pitchFamily="34" charset="0"/>
              <a:buChar char="•"/>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Top Platform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PS2 leads in sales.</a:t>
            </a:r>
          </a:p>
          <a:p>
            <a:pPr marL="285750" indent="-285750">
              <a:lnSpc>
                <a:spcPct val="115000"/>
              </a:lnSpc>
              <a:spcAft>
                <a:spcPts val="1000"/>
              </a:spcAft>
              <a:buFont typeface="Arial" panose="020B0604020202020204" pitchFamily="34" charset="0"/>
              <a:buChar char="•"/>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Consistent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PS2 and PS4 sustain performance.</a:t>
            </a:r>
          </a:p>
          <a:p>
            <a:pPr marL="285750" indent="-285750">
              <a:lnSpc>
                <a:spcPct val="115000"/>
              </a:lnSpc>
              <a:spcAft>
                <a:spcPts val="1000"/>
              </a:spcAft>
              <a:buFont typeface="Arial" panose="020B0604020202020204" pitchFamily="34" charset="0"/>
              <a:buChar char="•"/>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Emerging Trend</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DS gains traction post-2004.</a:t>
            </a:r>
          </a:p>
          <a:p>
            <a:pPr marL="285750" indent="-285750">
              <a:lnSpc>
                <a:spcPct val="115000"/>
              </a:lnSpc>
              <a:spcAft>
                <a:spcPts val="1000"/>
              </a:spcAft>
              <a:buFont typeface="Arial" panose="020B0604020202020204" pitchFamily="34" charset="0"/>
              <a:buChar char="•"/>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Niche Market</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PCFX and NG have limited success.</a:t>
            </a:r>
          </a:p>
          <a:p>
            <a:pPr marL="285750" indent="-285750">
              <a:lnSpc>
                <a:spcPct val="115000"/>
              </a:lnSpc>
              <a:spcAft>
                <a:spcPts val="1000"/>
              </a:spcAft>
              <a:buFont typeface="Arial" panose="020B0604020202020204" pitchFamily="34" charset="0"/>
              <a:buChar char="•"/>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Decline</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Older platforms like SCD and TG16 phase out early.</a:t>
            </a:r>
          </a:p>
        </p:txBody>
      </p:sp>
      <p:pic>
        <p:nvPicPr>
          <p:cNvPr id="8" name="Picture 7">
            <a:extLst>
              <a:ext uri="{FF2B5EF4-FFF2-40B4-BE49-F238E27FC236}">
                <a16:creationId xmlns:a16="http://schemas.microsoft.com/office/drawing/2014/main" id="{AB7A856D-4B4F-DA54-5CF9-26D77EEEEFE4}"/>
              </a:ext>
            </a:extLst>
          </p:cNvPr>
          <p:cNvPicPr>
            <a:picLocks noChangeAspect="1"/>
          </p:cNvPicPr>
          <p:nvPr/>
        </p:nvPicPr>
        <p:blipFill>
          <a:blip r:embed="rId2"/>
          <a:stretch>
            <a:fillRect/>
          </a:stretch>
        </p:blipFill>
        <p:spPr>
          <a:xfrm>
            <a:off x="433101" y="1691019"/>
            <a:ext cx="5131064" cy="4216617"/>
          </a:xfrm>
          <a:prstGeom prst="rect">
            <a:avLst/>
          </a:prstGeom>
        </p:spPr>
      </p:pic>
    </p:spTree>
    <p:extLst>
      <p:ext uri="{BB962C8B-B14F-4D97-AF65-F5344CB8AC3E}">
        <p14:creationId xmlns:p14="http://schemas.microsoft.com/office/powerpoint/2010/main" val="4166343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19A32-7D8A-EC6B-569F-8046B26D2E3A}"/>
              </a:ext>
            </a:extLst>
          </p:cNvPr>
          <p:cNvSpPr>
            <a:spLocks noGrp="1"/>
          </p:cNvSpPr>
          <p:nvPr>
            <p:ph type="title"/>
          </p:nvPr>
        </p:nvSpPr>
        <p:spPr>
          <a:xfrm>
            <a:off x="365761" y="365125"/>
            <a:ext cx="10988040" cy="857283"/>
          </a:xfrm>
        </p:spPr>
        <p:style>
          <a:lnRef idx="1">
            <a:schemeClr val="accent4"/>
          </a:lnRef>
          <a:fillRef idx="2">
            <a:schemeClr val="accent4"/>
          </a:fillRef>
          <a:effectRef idx="1">
            <a:schemeClr val="accent4"/>
          </a:effectRef>
          <a:fontRef idx="minor">
            <a:schemeClr val="dk1"/>
          </a:fontRef>
        </p:style>
        <p:txBody>
          <a:bodyPr>
            <a:normAutofit/>
          </a:bodyPr>
          <a:lstStyle/>
          <a:p>
            <a:r>
              <a:rPr lang="en-CA" sz="4000" b="1" i="0" dirty="0">
                <a:effectLst/>
                <a:highlight>
                  <a:srgbClr val="FFFFFF"/>
                </a:highlight>
                <a:latin typeface="Times New Roman" panose="02020603050405020304" pitchFamily="18" charset="0"/>
                <a:cs typeface="Times New Roman" panose="02020603050405020304" pitchFamily="18" charset="0"/>
              </a:rPr>
              <a:t>3. Cross Dimensional Sales Analysis - </a:t>
            </a:r>
            <a:r>
              <a:rPr lang="en-CA" sz="4000" b="1" i="0" dirty="0">
                <a:solidFill>
                  <a:srgbClr val="FF0000"/>
                </a:solidFill>
                <a:effectLst/>
                <a:highlight>
                  <a:srgbClr val="FFFFFF"/>
                </a:highlight>
                <a:latin typeface="Times New Roman" panose="02020603050405020304" pitchFamily="18" charset="0"/>
                <a:cs typeface="Times New Roman" panose="02020603050405020304" pitchFamily="18" charset="0"/>
              </a:rPr>
              <a:t>Japan</a:t>
            </a:r>
            <a:endParaRPr lang="en-CA" sz="4000" dirty="0">
              <a:solidFill>
                <a:srgbClr val="FF0000"/>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D39A659F-6955-75EF-04A5-7A8C2F97FF55}"/>
              </a:ext>
            </a:extLst>
          </p:cNvPr>
          <p:cNvSpPr/>
          <p:nvPr/>
        </p:nvSpPr>
        <p:spPr>
          <a:xfrm>
            <a:off x="6221129" y="1789149"/>
            <a:ext cx="4703545" cy="3927108"/>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lnSpc>
                <a:spcPct val="115000"/>
              </a:lnSpc>
              <a:spcAft>
                <a:spcPts val="1000"/>
              </a:spcAft>
              <a:buFont typeface="Arial" panose="020B0604020202020204" pitchFamily="34" charset="0"/>
              <a:buChar char="•"/>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Top Platform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PS2 leads in sales.</a:t>
            </a:r>
          </a:p>
          <a:p>
            <a:pPr marL="285750" indent="-285750">
              <a:lnSpc>
                <a:spcPct val="115000"/>
              </a:lnSpc>
              <a:spcAft>
                <a:spcPts val="1000"/>
              </a:spcAft>
              <a:buFont typeface="Arial" panose="020B0604020202020204" pitchFamily="34" charset="0"/>
              <a:buChar char="•"/>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Consistent Sales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PS2 and PS4 show sustained performance.</a:t>
            </a:r>
          </a:p>
          <a:p>
            <a:pPr marL="285750" indent="-285750">
              <a:lnSpc>
                <a:spcPct val="115000"/>
              </a:lnSpc>
              <a:spcAft>
                <a:spcPts val="1000"/>
              </a:spcAft>
              <a:buFont typeface="Arial" panose="020B0604020202020204" pitchFamily="34" charset="0"/>
              <a:buChar char="•"/>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Emerging Trend</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DS gains traction post-2004.</a:t>
            </a:r>
          </a:p>
          <a:p>
            <a:pPr marL="285750" indent="-285750">
              <a:lnSpc>
                <a:spcPct val="115000"/>
              </a:lnSpc>
              <a:spcAft>
                <a:spcPts val="1000"/>
              </a:spcAft>
              <a:buFont typeface="Arial" panose="020B0604020202020204" pitchFamily="34" charset="0"/>
              <a:buChar char="•"/>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Niche Market</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Platforms like PCFX and NG have limited success.</a:t>
            </a:r>
          </a:p>
          <a:p>
            <a:pPr marL="285750" indent="-285750">
              <a:lnSpc>
                <a:spcPct val="115000"/>
              </a:lnSpc>
              <a:spcAft>
                <a:spcPts val="1000"/>
              </a:spcAft>
              <a:buFont typeface="Arial" panose="020B0604020202020204" pitchFamily="34" charset="0"/>
              <a:buChar char="•"/>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Decline</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Older platforms like SCD and TG16 phase out early.</a:t>
            </a:r>
          </a:p>
        </p:txBody>
      </p:sp>
      <p:pic>
        <p:nvPicPr>
          <p:cNvPr id="7" name="Picture 6">
            <a:extLst>
              <a:ext uri="{FF2B5EF4-FFF2-40B4-BE49-F238E27FC236}">
                <a16:creationId xmlns:a16="http://schemas.microsoft.com/office/drawing/2014/main" id="{ED50949D-6932-28A6-F763-1318494BFE1B}"/>
              </a:ext>
            </a:extLst>
          </p:cNvPr>
          <p:cNvPicPr>
            <a:picLocks noChangeAspect="1"/>
          </p:cNvPicPr>
          <p:nvPr/>
        </p:nvPicPr>
        <p:blipFill>
          <a:blip r:embed="rId2"/>
          <a:stretch>
            <a:fillRect/>
          </a:stretch>
        </p:blipFill>
        <p:spPr>
          <a:xfrm>
            <a:off x="365761" y="1695877"/>
            <a:ext cx="5092962" cy="4178515"/>
          </a:xfrm>
          <a:prstGeom prst="rect">
            <a:avLst/>
          </a:prstGeom>
        </p:spPr>
      </p:pic>
    </p:spTree>
    <p:extLst>
      <p:ext uri="{BB962C8B-B14F-4D97-AF65-F5344CB8AC3E}">
        <p14:creationId xmlns:p14="http://schemas.microsoft.com/office/powerpoint/2010/main" val="2912153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03D0-EA91-0130-C6CA-CC1F36C19D2D}"/>
              </a:ext>
            </a:extLst>
          </p:cNvPr>
          <p:cNvSpPr>
            <a:spLocks noGrp="1"/>
          </p:cNvSpPr>
          <p:nvPr>
            <p:ph type="title"/>
          </p:nvPr>
        </p:nvSpPr>
        <p:spPr>
          <a:xfrm>
            <a:off x="263619" y="250258"/>
            <a:ext cx="11315573" cy="1145406"/>
          </a:xfrm>
        </p:spPr>
        <p:style>
          <a:lnRef idx="1">
            <a:schemeClr val="accent4"/>
          </a:lnRef>
          <a:fillRef idx="2">
            <a:schemeClr val="accent4"/>
          </a:fillRef>
          <a:effectRef idx="1">
            <a:schemeClr val="accent4"/>
          </a:effectRef>
          <a:fontRef idx="minor">
            <a:schemeClr val="dk1"/>
          </a:fontRef>
        </p:style>
        <p:txBody>
          <a:bodyPr>
            <a:normAutofit fontScale="90000"/>
          </a:bodyPr>
          <a:lstStyle/>
          <a:p>
            <a:br>
              <a:rPr lang="en-US" b="1" i="0" dirty="0">
                <a:effectLst/>
                <a:highlight>
                  <a:srgbClr val="FFFFFF"/>
                </a:highlight>
                <a:latin typeface="system-ui"/>
              </a:rPr>
            </a:br>
            <a:r>
              <a:rPr lang="en-US" b="1" i="0" dirty="0">
                <a:effectLst/>
                <a:highlight>
                  <a:srgbClr val="FFFFFF"/>
                </a:highlight>
                <a:latin typeface="system-ui"/>
              </a:rPr>
              <a:t>4.</a:t>
            </a:r>
            <a:r>
              <a:rPr lang="en-US" b="1" i="0" dirty="0">
                <a:effectLst/>
                <a:highlight>
                  <a:srgbClr val="FFFFFF"/>
                </a:highlight>
                <a:latin typeface="Times New Roman" panose="02020603050405020304" pitchFamily="18" charset="0"/>
                <a:cs typeface="Times New Roman" panose="02020603050405020304" pitchFamily="18" charset="0"/>
              </a:rPr>
              <a:t>Cross Dimensional Sales Analysis - </a:t>
            </a:r>
            <a:r>
              <a:rPr lang="en-US" b="1" i="0" dirty="0">
                <a:solidFill>
                  <a:srgbClr val="FF0000"/>
                </a:solidFill>
                <a:effectLst/>
                <a:highlight>
                  <a:srgbClr val="FFFFFF"/>
                </a:highlight>
                <a:latin typeface="Times New Roman" panose="02020603050405020304" pitchFamily="18" charset="0"/>
                <a:cs typeface="Times New Roman" panose="02020603050405020304" pitchFamily="18" charset="0"/>
              </a:rPr>
              <a:t>Other </a:t>
            </a:r>
            <a:r>
              <a:rPr lang="en-US" b="1" i="0" dirty="0">
                <a:effectLst/>
                <a:highlight>
                  <a:srgbClr val="FFFFFF"/>
                </a:highlight>
                <a:latin typeface="Times New Roman" panose="02020603050405020304" pitchFamily="18" charset="0"/>
                <a:cs typeface="Times New Roman" panose="02020603050405020304" pitchFamily="18" charset="0"/>
              </a:rPr>
              <a:t>Regions</a:t>
            </a:r>
            <a:br>
              <a:rPr lang="en-US" b="1" i="0" dirty="0">
                <a:effectLst/>
                <a:highlight>
                  <a:srgbClr val="FFFFFF"/>
                </a:highlight>
                <a:latin typeface="Times New Roman" panose="02020603050405020304" pitchFamily="18" charset="0"/>
                <a:cs typeface="Times New Roman" panose="02020603050405020304" pitchFamily="18" charset="0"/>
              </a:rPr>
            </a:br>
            <a:endParaRPr lang="en-CA"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3157561F-A23C-EF3F-CB82-79B02C0CAEBC}"/>
              </a:ext>
            </a:extLst>
          </p:cNvPr>
          <p:cNvSpPr/>
          <p:nvPr/>
        </p:nvSpPr>
        <p:spPr>
          <a:xfrm>
            <a:off x="6429676" y="2165684"/>
            <a:ext cx="4735629" cy="3846964"/>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lnSpc>
                <a:spcPct val="115000"/>
              </a:lnSpc>
              <a:spcAft>
                <a:spcPts val="1000"/>
              </a:spcAft>
              <a:buFont typeface="Arial" panose="020B0604020202020204" pitchFamily="34" charset="0"/>
              <a:buChar char="•"/>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Top Platform</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PS2 dominates in sales.</a:t>
            </a:r>
          </a:p>
          <a:p>
            <a:pPr marL="285750" indent="-285750">
              <a:lnSpc>
                <a:spcPct val="115000"/>
              </a:lnSpc>
              <a:spcAft>
                <a:spcPts val="1000"/>
              </a:spcAft>
              <a:buFont typeface="Arial" panose="020B0604020202020204" pitchFamily="34" charset="0"/>
              <a:buChar char="•"/>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Emerging Trends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PS4 and X360 start gaining traction.</a:t>
            </a:r>
          </a:p>
          <a:p>
            <a:pPr marL="285750" indent="-285750">
              <a:lnSpc>
                <a:spcPct val="115000"/>
              </a:lnSpc>
              <a:spcAft>
                <a:spcPts val="1000"/>
              </a:spcAft>
              <a:buFont typeface="Arial" panose="020B0604020202020204" pitchFamily="34" charset="0"/>
              <a:buChar char="•"/>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Limited Success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Older platforms like PCFX see minimal sales.</a:t>
            </a:r>
          </a:p>
          <a:p>
            <a:pPr marL="285750" indent="-285750">
              <a:lnSpc>
                <a:spcPct val="115000"/>
              </a:lnSpc>
              <a:spcAft>
                <a:spcPts val="1000"/>
              </a:spcAft>
              <a:buFont typeface="Arial" panose="020B0604020202020204" pitchFamily="34" charset="0"/>
              <a:buChar char="•"/>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New Arrivals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PSV and </a:t>
            </a:r>
            <a:r>
              <a:rPr lang="en-CA" sz="18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XOne</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enter the market in later years.</a:t>
            </a:r>
          </a:p>
          <a:p>
            <a:pPr marL="285750" indent="-285750">
              <a:lnSpc>
                <a:spcPct val="115000"/>
              </a:lnSpc>
              <a:spcAft>
                <a:spcPts val="1000"/>
              </a:spcAft>
              <a:buFont typeface="Arial" panose="020B0604020202020204" pitchFamily="34" charset="0"/>
              <a:buChar char="•"/>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Decline</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Platforms like SCD fade out early.</a:t>
            </a:r>
          </a:p>
        </p:txBody>
      </p:sp>
      <p:pic>
        <p:nvPicPr>
          <p:cNvPr id="7" name="Picture 6">
            <a:extLst>
              <a:ext uri="{FF2B5EF4-FFF2-40B4-BE49-F238E27FC236}">
                <a16:creationId xmlns:a16="http://schemas.microsoft.com/office/drawing/2014/main" id="{B1AC369B-61FC-8CD5-EEA8-438A2835749C}"/>
              </a:ext>
            </a:extLst>
          </p:cNvPr>
          <p:cNvPicPr>
            <a:picLocks noChangeAspect="1"/>
          </p:cNvPicPr>
          <p:nvPr/>
        </p:nvPicPr>
        <p:blipFill>
          <a:blip r:embed="rId2"/>
          <a:stretch>
            <a:fillRect/>
          </a:stretch>
        </p:blipFill>
        <p:spPr>
          <a:xfrm>
            <a:off x="322781" y="1796032"/>
            <a:ext cx="5143764" cy="4216617"/>
          </a:xfrm>
          <a:prstGeom prst="rect">
            <a:avLst/>
          </a:prstGeom>
        </p:spPr>
      </p:pic>
    </p:spTree>
    <p:extLst>
      <p:ext uri="{BB962C8B-B14F-4D97-AF65-F5344CB8AC3E}">
        <p14:creationId xmlns:p14="http://schemas.microsoft.com/office/powerpoint/2010/main" val="832658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7213-06E5-A599-1702-6148A3A954FB}"/>
              </a:ext>
            </a:extLst>
          </p:cNvPr>
          <p:cNvSpPr>
            <a:spLocks noGrp="1"/>
          </p:cNvSpPr>
          <p:nvPr>
            <p:ph type="title"/>
          </p:nvPr>
        </p:nvSpPr>
        <p:spPr>
          <a:xfrm>
            <a:off x="308007" y="365126"/>
            <a:ext cx="11415563" cy="847657"/>
          </a:xfrm>
        </p:spPr>
        <p:style>
          <a:lnRef idx="1">
            <a:schemeClr val="accent6"/>
          </a:lnRef>
          <a:fillRef idx="2">
            <a:schemeClr val="accent6"/>
          </a:fillRef>
          <a:effectRef idx="1">
            <a:schemeClr val="accent6"/>
          </a:effectRef>
          <a:fontRef idx="minor">
            <a:schemeClr val="dk1"/>
          </a:fontRef>
        </p:style>
        <p:txBody>
          <a:bodyPr>
            <a:normAutofit fontScale="90000"/>
          </a:bodyPr>
          <a:lstStyle/>
          <a:p>
            <a:br>
              <a:rPr lang="en-US" dirty="0"/>
            </a:br>
            <a:r>
              <a:rPr lang="en-US" b="1" dirty="0">
                <a:latin typeface="Times New Roman" panose="02020603050405020304" pitchFamily="18" charset="0"/>
                <a:cs typeface="Times New Roman" panose="02020603050405020304" pitchFamily="18" charset="0"/>
              </a:rPr>
              <a:t>Approaches to Boost Sales Across Different Regions</a:t>
            </a:r>
            <a:br>
              <a:rPr lang="en-US" dirty="0"/>
            </a:br>
            <a:endParaRPr lang="en-CA" dirty="0"/>
          </a:p>
        </p:txBody>
      </p:sp>
      <p:sp>
        <p:nvSpPr>
          <p:cNvPr id="5" name="Rectangle: Rounded Corners 4">
            <a:extLst>
              <a:ext uri="{FF2B5EF4-FFF2-40B4-BE49-F238E27FC236}">
                <a16:creationId xmlns:a16="http://schemas.microsoft.com/office/drawing/2014/main" id="{32A5E13D-06B3-37E4-282C-CA46D9679D39}"/>
              </a:ext>
            </a:extLst>
          </p:cNvPr>
          <p:cNvSpPr/>
          <p:nvPr/>
        </p:nvSpPr>
        <p:spPr>
          <a:xfrm>
            <a:off x="1944303" y="1799924"/>
            <a:ext cx="8162223" cy="485113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nSpc>
                <a:spcPct val="115000"/>
              </a:lnSpc>
              <a:spcAft>
                <a:spcPts val="1000"/>
              </a:spcAft>
            </a:pPr>
            <a:r>
              <a:rPr lang="en-CA"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a:t>
            </a:r>
            <a:r>
              <a:rPr lang="en-CA"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Tailor Games to Regional Preferences</a:t>
            </a:r>
            <a:r>
              <a:rPr lang="en-CA"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spcAft>
                <a:spcPts val="1000"/>
              </a:spcAft>
              <a:buSzPts val="1000"/>
              <a:buFont typeface="Symbol" panose="05050102010706020507" pitchFamily="18" charset="2"/>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North America</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Focus on making more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Action</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Sports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games.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Europe</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Expand in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Action, Sports, and Shooter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genres.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Japan</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Invest in Role-Playing games or localize popular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RPGs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Other Regions</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Concentrate on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Action and Sports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games that resonate well.</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CA"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CA"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Support Key Platforms</a:t>
            </a:r>
            <a:r>
              <a:rPr lang="en-CA"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Keep developing for successful platforms like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PS2, PS3, and X360 </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 remastered versions and new content.</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Explore 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invest</a:t>
            </a:r>
            <a:r>
              <a:rPr lang="en-CA"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new platforms in regions with lower sales to reach untapped audiences.</a:t>
            </a:r>
            <a:endParaRPr lang="en-CA"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808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BA36-4573-82E9-64BA-4D5D58ADE92C}"/>
              </a:ext>
            </a:extLst>
          </p:cNvPr>
          <p:cNvSpPr>
            <a:spLocks noGrp="1"/>
          </p:cNvSpPr>
          <p:nvPr>
            <p:ph type="title"/>
          </p:nvPr>
        </p:nvSpPr>
        <p:spPr>
          <a:xfrm>
            <a:off x="202131" y="365126"/>
            <a:ext cx="11550315" cy="876534"/>
          </a:xfrm>
        </p:spPr>
        <p:style>
          <a:lnRef idx="1">
            <a:schemeClr val="accent6"/>
          </a:lnRef>
          <a:fillRef idx="2">
            <a:schemeClr val="accent6"/>
          </a:fillRef>
          <a:effectRef idx="1">
            <a:schemeClr val="accent6"/>
          </a:effectRef>
          <a:fontRef idx="minor">
            <a:schemeClr val="dk1"/>
          </a:fontRef>
        </p:style>
        <p:txBody>
          <a:bodyPr>
            <a:noAutofit/>
          </a:bodyPr>
          <a:lstStyle/>
          <a:p>
            <a:r>
              <a:rPr lang="en-US" sz="4000" b="1" dirty="0">
                <a:latin typeface="Times New Roman" panose="02020603050405020304" pitchFamily="18" charset="0"/>
                <a:cs typeface="Times New Roman" panose="02020603050405020304" pitchFamily="18" charset="0"/>
              </a:rPr>
              <a:t>Approaches to Boost Sales Across Different Regions</a:t>
            </a:r>
            <a:endParaRPr lang="en-CA" sz="4000" dirty="0"/>
          </a:p>
        </p:txBody>
      </p:sp>
      <p:sp>
        <p:nvSpPr>
          <p:cNvPr id="3" name="Rectangle: Rounded Corners 2">
            <a:extLst>
              <a:ext uri="{FF2B5EF4-FFF2-40B4-BE49-F238E27FC236}">
                <a16:creationId xmlns:a16="http://schemas.microsoft.com/office/drawing/2014/main" id="{977A6441-F15C-13EE-6348-0D4B9644271E}"/>
              </a:ext>
            </a:extLst>
          </p:cNvPr>
          <p:cNvSpPr/>
          <p:nvPr/>
        </p:nvSpPr>
        <p:spPr>
          <a:xfrm>
            <a:off x="1732547" y="2011681"/>
            <a:ext cx="8248851" cy="43217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ct val="115000"/>
              </a:lnSpc>
              <a:spcAft>
                <a:spcPts val="1000"/>
              </a:spcAft>
            </a:pPr>
            <a:r>
              <a:rPr lang="en-CA" sz="2400" b="1" kern="100" dirty="0">
                <a:effectLst/>
                <a:latin typeface="Times New Roman" panose="02020603050405020304" pitchFamily="18" charset="0"/>
                <a:ea typeface="Calibri" panose="020F0502020204030204" pitchFamily="34" charset="0"/>
                <a:cs typeface="Times New Roman" panose="02020603050405020304" pitchFamily="18" charset="0"/>
              </a:rPr>
              <a:t>3. Adapt to Local Cultures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Ensure games are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localized</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properly and reflect local cultures.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Consider offering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exclusive content or special editions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tailored to regional tastes.</a:t>
            </a:r>
          </a:p>
          <a:p>
            <a:pPr lvl="0">
              <a:lnSpc>
                <a:spcPct val="115000"/>
              </a:lnSpc>
              <a:spcAft>
                <a:spcPts val="1000"/>
              </a:spcAft>
              <a:buSzPts val="1000"/>
              <a:tabLst>
                <a:tab pos="457200" algn="l"/>
              </a:tabLst>
            </a:pPr>
            <a:r>
              <a:rPr lang="en-CA" sz="24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CA" sz="2400" b="1" kern="100" dirty="0">
                <a:effectLst/>
                <a:latin typeface="Times New Roman" panose="02020603050405020304" pitchFamily="18" charset="0"/>
                <a:ea typeface="Calibri" panose="020F0502020204030204" pitchFamily="34" charset="0"/>
                <a:cs typeface="Times New Roman" panose="02020603050405020304" pitchFamily="18" charset="0"/>
              </a:rPr>
              <a:t>Boost Marketing and Partnerships</a:t>
            </a:r>
            <a:r>
              <a:rPr lang="en-CA"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Ramp up marketing in regions where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certain genres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are popular.</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Collaborate with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local influencers or companies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to connect better with the audience.</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18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0B4B-F18C-B80B-44E9-F064DE396D1A}"/>
              </a:ext>
            </a:extLst>
          </p:cNvPr>
          <p:cNvSpPr>
            <a:spLocks noGrp="1"/>
          </p:cNvSpPr>
          <p:nvPr>
            <p:ph type="title"/>
          </p:nvPr>
        </p:nvSpPr>
        <p:spPr>
          <a:xfrm>
            <a:off x="647272" y="365126"/>
            <a:ext cx="10706528" cy="944830"/>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latin typeface="Times New Roman" panose="02020603050405020304" pitchFamily="18" charset="0"/>
                <a:cs typeface="Times New Roman" panose="02020603050405020304" pitchFamily="18" charset="0"/>
              </a:rPr>
              <a:t>Regional Sales Trends Over Time</a:t>
            </a:r>
            <a:endParaRPr lang="en-CA"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1900750-C06C-B7E4-1A24-D79A2915D8E6}"/>
              </a:ext>
            </a:extLst>
          </p:cNvPr>
          <p:cNvPicPr>
            <a:picLocks noChangeAspect="1"/>
          </p:cNvPicPr>
          <p:nvPr/>
        </p:nvPicPr>
        <p:blipFill>
          <a:blip r:embed="rId2"/>
          <a:stretch>
            <a:fillRect/>
          </a:stretch>
        </p:blipFill>
        <p:spPr>
          <a:xfrm>
            <a:off x="647272" y="2270589"/>
            <a:ext cx="4742621" cy="3277456"/>
          </a:xfrm>
          <a:prstGeom prst="rect">
            <a:avLst/>
          </a:prstGeom>
        </p:spPr>
      </p:pic>
      <p:sp>
        <p:nvSpPr>
          <p:cNvPr id="9" name="Rectangle: Rounded Corners 8">
            <a:extLst>
              <a:ext uri="{FF2B5EF4-FFF2-40B4-BE49-F238E27FC236}">
                <a16:creationId xmlns:a16="http://schemas.microsoft.com/office/drawing/2014/main" id="{E0CCBD6A-195C-149E-8F00-B1ED05753F07}"/>
              </a:ext>
            </a:extLst>
          </p:cNvPr>
          <p:cNvSpPr/>
          <p:nvPr/>
        </p:nvSpPr>
        <p:spPr>
          <a:xfrm>
            <a:off x="5517222" y="1952090"/>
            <a:ext cx="5590332" cy="395782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nSpc>
                <a:spcPct val="115000"/>
              </a:lnSpc>
              <a:spcAft>
                <a:spcPts val="1000"/>
              </a:spcAft>
              <a:buFont typeface="Arial" panose="020B0604020202020204" pitchFamily="34" charset="0"/>
              <a:buChar char="•"/>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CA" b="1" kern="100" dirty="0">
                <a:effectLst/>
                <a:latin typeface="Calibri" panose="020F0502020204030204" pitchFamily="34" charset="0"/>
                <a:ea typeface="Calibri" panose="020F0502020204030204" pitchFamily="34" charset="0"/>
                <a:cs typeface="Times New Roman" panose="02020603050405020304" pitchFamily="18" charset="0"/>
              </a:rPr>
              <a:t>North America:</a:t>
            </a:r>
            <a:r>
              <a:rPr lang="en-CA" kern="100" dirty="0">
                <a:effectLst/>
                <a:latin typeface="Calibri" panose="020F0502020204030204" pitchFamily="34" charset="0"/>
                <a:ea typeface="Calibri" panose="020F0502020204030204" pitchFamily="34" charset="0"/>
                <a:cs typeface="Times New Roman" panose="02020603050405020304" pitchFamily="18" charset="0"/>
              </a:rPr>
              <a:t> Peaked around </a:t>
            </a:r>
            <a:r>
              <a:rPr lang="en-CA"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2005</a:t>
            </a:r>
            <a:r>
              <a:rPr lang="en-CA" kern="100" dirty="0">
                <a:effectLst/>
                <a:latin typeface="Calibri" panose="020F0502020204030204" pitchFamily="34" charset="0"/>
                <a:ea typeface="Calibri" panose="020F0502020204030204" pitchFamily="34" charset="0"/>
                <a:cs typeface="Times New Roman" panose="02020603050405020304" pitchFamily="18" charset="0"/>
              </a:rPr>
              <a:t> (~350 million units), then sharply declined by </a:t>
            </a:r>
            <a:r>
              <a:rPr lang="en-CA"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2020</a:t>
            </a:r>
            <a:r>
              <a:rPr lang="en-CA"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15000"/>
              </a:lnSpc>
              <a:spcAft>
                <a:spcPts val="1000"/>
              </a:spcAft>
              <a:buFont typeface="Arial" panose="020B0604020202020204" pitchFamily="34" charset="0"/>
              <a:buChar char="•"/>
            </a:pPr>
            <a:r>
              <a:rPr lang="en-CA" kern="100" dirty="0">
                <a:effectLst/>
                <a:latin typeface="Calibri" panose="020F0502020204030204" pitchFamily="34" charset="0"/>
                <a:ea typeface="Calibri" panose="020F0502020204030204" pitchFamily="34" charset="0"/>
                <a:cs typeface="Times New Roman" panose="02020603050405020304" pitchFamily="18" charset="0"/>
              </a:rPr>
              <a:t> </a:t>
            </a:r>
            <a:r>
              <a:rPr lang="en-CA" b="1" kern="100" dirty="0">
                <a:effectLst/>
                <a:latin typeface="Calibri" panose="020F0502020204030204" pitchFamily="34" charset="0"/>
                <a:ea typeface="Calibri" panose="020F0502020204030204" pitchFamily="34" charset="0"/>
                <a:cs typeface="Times New Roman" panose="02020603050405020304" pitchFamily="18" charset="0"/>
              </a:rPr>
              <a:t>Europe:</a:t>
            </a:r>
            <a:r>
              <a:rPr lang="en-CA" kern="100" dirty="0">
                <a:effectLst/>
                <a:latin typeface="Calibri" panose="020F0502020204030204" pitchFamily="34" charset="0"/>
                <a:ea typeface="Calibri" panose="020F0502020204030204" pitchFamily="34" charset="0"/>
                <a:cs typeface="Times New Roman" panose="02020603050405020304" pitchFamily="18" charset="0"/>
              </a:rPr>
              <a:t> Sales peaked around </a:t>
            </a:r>
            <a:r>
              <a:rPr lang="en-CA"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2008</a:t>
            </a:r>
            <a:r>
              <a:rPr lang="en-CA" kern="100" dirty="0">
                <a:effectLst/>
                <a:latin typeface="Calibri" panose="020F0502020204030204" pitchFamily="34" charset="0"/>
                <a:ea typeface="Calibri" panose="020F0502020204030204" pitchFamily="34" charset="0"/>
                <a:cs typeface="Times New Roman" panose="02020603050405020304" pitchFamily="18" charset="0"/>
              </a:rPr>
              <a:t> (~200 million units) and gradually declined to near zero by </a:t>
            </a:r>
            <a:r>
              <a:rPr lang="en-CA"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2020</a:t>
            </a:r>
            <a:r>
              <a:rPr lang="en-CA"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15000"/>
              </a:lnSpc>
              <a:spcAft>
                <a:spcPts val="1000"/>
              </a:spcAft>
              <a:buFont typeface="Arial" panose="020B0604020202020204" pitchFamily="34" charset="0"/>
              <a:buChar char="•"/>
            </a:pPr>
            <a:r>
              <a:rPr lang="en-CA" b="1" kern="100" dirty="0">
                <a:effectLst/>
                <a:latin typeface="Calibri" panose="020F0502020204030204" pitchFamily="34" charset="0"/>
                <a:ea typeface="Calibri" panose="020F0502020204030204" pitchFamily="34" charset="0"/>
                <a:cs typeface="Times New Roman" panose="02020603050405020304" pitchFamily="18" charset="0"/>
              </a:rPr>
              <a:t>Japan:</a:t>
            </a:r>
            <a:r>
              <a:rPr lang="en-CA" kern="100" dirty="0">
                <a:effectLst/>
                <a:latin typeface="Calibri" panose="020F0502020204030204" pitchFamily="34" charset="0"/>
                <a:ea typeface="Calibri" panose="020F0502020204030204" pitchFamily="34" charset="0"/>
                <a:cs typeface="Times New Roman" panose="02020603050405020304" pitchFamily="18" charset="0"/>
              </a:rPr>
              <a:t> Stable sales with a peak in </a:t>
            </a:r>
            <a:r>
              <a:rPr lang="en-CA"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1995</a:t>
            </a:r>
            <a:r>
              <a:rPr lang="en-CA" kern="100" dirty="0">
                <a:effectLst/>
                <a:latin typeface="Calibri" panose="020F0502020204030204" pitchFamily="34" charset="0"/>
                <a:ea typeface="Calibri" panose="020F0502020204030204" pitchFamily="34" charset="0"/>
                <a:cs typeface="Times New Roman" panose="02020603050405020304" pitchFamily="18" charset="0"/>
              </a:rPr>
              <a:t>, then a gradual decline, stabilizing before decreasing further by</a:t>
            </a:r>
            <a:r>
              <a:rPr lang="en-CA"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2020</a:t>
            </a:r>
            <a:r>
              <a:rPr lang="en-CA"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15000"/>
              </a:lnSpc>
              <a:spcAft>
                <a:spcPts val="1000"/>
              </a:spcAft>
              <a:buFont typeface="Arial" panose="020B0604020202020204" pitchFamily="34" charset="0"/>
              <a:buChar char="•"/>
            </a:pPr>
            <a:r>
              <a:rPr lang="en-CA" b="1" kern="100" dirty="0">
                <a:effectLst/>
                <a:latin typeface="Calibri" panose="020F0502020204030204" pitchFamily="34" charset="0"/>
                <a:ea typeface="Calibri" panose="020F0502020204030204" pitchFamily="34" charset="0"/>
                <a:cs typeface="Times New Roman" panose="02020603050405020304" pitchFamily="18" charset="0"/>
              </a:rPr>
              <a:t>Other Regions:</a:t>
            </a:r>
            <a:r>
              <a:rPr lang="en-CA" kern="100" dirty="0">
                <a:effectLst/>
                <a:latin typeface="Calibri" panose="020F0502020204030204" pitchFamily="34" charset="0"/>
                <a:ea typeface="Calibri" panose="020F0502020204030204" pitchFamily="34" charset="0"/>
                <a:cs typeface="Times New Roman" panose="02020603050405020304" pitchFamily="18" charset="0"/>
              </a:rPr>
              <a:t> Consistently lower sales, peaking around </a:t>
            </a:r>
            <a:r>
              <a:rPr lang="en-CA"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2008</a:t>
            </a:r>
            <a:r>
              <a:rPr lang="en-CA" kern="100" dirty="0">
                <a:effectLst/>
                <a:latin typeface="Calibri" panose="020F0502020204030204" pitchFamily="34" charset="0"/>
                <a:ea typeface="Calibri" panose="020F0502020204030204" pitchFamily="34" charset="0"/>
                <a:cs typeface="Times New Roman" panose="02020603050405020304" pitchFamily="18" charset="0"/>
              </a:rPr>
              <a:t> (~50 million units), then declining to near zero by </a:t>
            </a:r>
            <a:r>
              <a:rPr lang="en-CA"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2020</a:t>
            </a:r>
            <a:r>
              <a:rPr lang="en-CA" kern="100" dirty="0">
                <a:effectLst/>
                <a:latin typeface="Calibri" panose="020F0502020204030204" pitchFamily="34" charset="0"/>
                <a:ea typeface="Calibri" panose="020F0502020204030204" pitchFamily="34" charset="0"/>
                <a:cs typeface="Times New Roman" panose="02020603050405020304" pitchFamily="18" charset="0"/>
              </a:rPr>
              <a:t>.</a:t>
            </a:r>
          </a:p>
          <a:p>
            <a:pPr algn="ctr"/>
            <a:endParaRPr lang="en-CA" dirty="0"/>
          </a:p>
        </p:txBody>
      </p:sp>
    </p:spTree>
    <p:extLst>
      <p:ext uri="{BB962C8B-B14F-4D97-AF65-F5344CB8AC3E}">
        <p14:creationId xmlns:p14="http://schemas.microsoft.com/office/powerpoint/2010/main" val="125882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1191-97BC-6311-85D4-EB49F99CD0F6}"/>
              </a:ext>
            </a:extLst>
          </p:cNvPr>
          <p:cNvSpPr>
            <a:spLocks noGrp="1"/>
          </p:cNvSpPr>
          <p:nvPr>
            <p:ph type="title"/>
          </p:nvPr>
        </p:nvSpPr>
        <p:spPr>
          <a:xfrm>
            <a:off x="356135" y="365126"/>
            <a:ext cx="11434812" cy="876534"/>
          </a:xfrm>
        </p:spPr>
        <p:style>
          <a:lnRef idx="1">
            <a:schemeClr val="accent6"/>
          </a:lnRef>
          <a:fillRef idx="2">
            <a:schemeClr val="accent6"/>
          </a:fillRef>
          <a:effectRef idx="1">
            <a:schemeClr val="accent6"/>
          </a:effectRef>
          <a:fontRef idx="minor">
            <a:schemeClr val="dk1"/>
          </a:fontRef>
        </p:style>
        <p:txBody>
          <a:bodyPr>
            <a:normAutofit/>
          </a:bodyPr>
          <a:lstStyle/>
          <a:p>
            <a:r>
              <a:rPr lang="en-US" sz="4000" b="1" dirty="0">
                <a:latin typeface="Times New Roman" panose="02020603050405020304" pitchFamily="18" charset="0"/>
                <a:cs typeface="Times New Roman" panose="02020603050405020304" pitchFamily="18" charset="0"/>
              </a:rPr>
              <a:t>Approaches to Boost Sales Across Different Regions</a:t>
            </a:r>
            <a:endParaRPr lang="en-CA" sz="4000" dirty="0"/>
          </a:p>
        </p:txBody>
      </p:sp>
      <p:sp>
        <p:nvSpPr>
          <p:cNvPr id="3" name="Rectangle: Rounded Corners 2">
            <a:extLst>
              <a:ext uri="{FF2B5EF4-FFF2-40B4-BE49-F238E27FC236}">
                <a16:creationId xmlns:a16="http://schemas.microsoft.com/office/drawing/2014/main" id="{9DD06FCF-F900-9AE5-FC25-2327B098348F}"/>
              </a:ext>
            </a:extLst>
          </p:cNvPr>
          <p:cNvSpPr/>
          <p:nvPr/>
        </p:nvSpPr>
        <p:spPr>
          <a:xfrm>
            <a:off x="1828801" y="1761424"/>
            <a:ext cx="8104472" cy="46201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ct val="115000"/>
              </a:lnSpc>
              <a:spcAft>
                <a:spcPts val="1000"/>
              </a:spcAft>
            </a:pPr>
            <a:r>
              <a:rPr lang="en-CA" sz="2400" b="1" kern="100" dirty="0">
                <a:latin typeface="Times New Roman" panose="02020603050405020304" pitchFamily="18" charset="0"/>
                <a:ea typeface="Calibri" panose="020F0502020204030204" pitchFamily="34" charset="0"/>
                <a:cs typeface="Times New Roman" panose="02020603050405020304" pitchFamily="18" charset="0"/>
              </a:rPr>
              <a:t>5.</a:t>
            </a:r>
            <a:r>
              <a:rPr lang="en-CA" sz="2400" b="1" kern="100" dirty="0">
                <a:effectLst/>
                <a:latin typeface="Times New Roman" panose="02020603050405020304" pitchFamily="18" charset="0"/>
                <a:ea typeface="Calibri" panose="020F0502020204030204" pitchFamily="34" charset="0"/>
                <a:cs typeface="Times New Roman" panose="02020603050405020304" pitchFamily="18" charset="0"/>
              </a:rPr>
              <a:t> Try Out New Genres:</a:t>
            </a:r>
            <a:endParaRPr lang="en-CA"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 with niche genres through strong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marketing campaigns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to discover new opportunities.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Look for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growth potential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in genres that are currently underrepresented.</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CA" sz="2400" b="1" kern="100" dirty="0">
                <a:latin typeface="Times New Roman" panose="02020603050405020304" pitchFamily="18" charset="0"/>
                <a:ea typeface="Calibri" panose="020F0502020204030204" pitchFamily="34" charset="0"/>
                <a:cs typeface="Times New Roman" panose="02020603050405020304" pitchFamily="18" charset="0"/>
              </a:rPr>
              <a:t>6.</a:t>
            </a:r>
            <a:r>
              <a:rPr lang="en-CA" sz="2400" b="1" kern="100" dirty="0">
                <a:effectLst/>
                <a:latin typeface="Times New Roman" panose="02020603050405020304" pitchFamily="18" charset="0"/>
                <a:ea typeface="Calibri" panose="020F0502020204030204" pitchFamily="34" charset="0"/>
                <a:cs typeface="Times New Roman" panose="02020603050405020304" pitchFamily="18" charset="0"/>
              </a:rPr>
              <a:t> Expand Popular Franchises:</a:t>
            </a:r>
            <a:endParaRPr lang="en-CA"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Take well-known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franchises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and expand them into new genres or platforms.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CA" sz="2400" b="1" kern="100" dirty="0">
                <a:latin typeface="Times New Roman" panose="02020603050405020304" pitchFamily="18" charset="0"/>
                <a:ea typeface="Calibri" panose="020F0502020204030204" pitchFamily="34" charset="0"/>
                <a:cs typeface="Times New Roman" panose="02020603050405020304" pitchFamily="18" charset="0"/>
              </a:rPr>
              <a:t>7.</a:t>
            </a:r>
            <a:r>
              <a:rPr lang="en-CA" sz="2400" b="1" kern="100" dirty="0">
                <a:effectLst/>
                <a:latin typeface="Times New Roman" panose="02020603050405020304" pitchFamily="18" charset="0"/>
                <a:ea typeface="Calibri" panose="020F0502020204030204" pitchFamily="34" charset="0"/>
                <a:cs typeface="Times New Roman" panose="02020603050405020304" pitchFamily="18" charset="0"/>
              </a:rPr>
              <a:t> Use Data to Drive Decisions:</a:t>
            </a:r>
            <a:endParaRPr lang="en-CA"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Analyze sales data to spot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trends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gaps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in the market.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Invest</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in areas that show potential for growth</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90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488F-9533-BFAF-120B-E0913A348998}"/>
              </a:ext>
            </a:extLst>
          </p:cNvPr>
          <p:cNvSpPr>
            <a:spLocks noGrp="1"/>
          </p:cNvSpPr>
          <p:nvPr>
            <p:ph type="title"/>
          </p:nvPr>
        </p:nvSpPr>
        <p:spPr>
          <a:xfrm>
            <a:off x="375385" y="365126"/>
            <a:ext cx="10978415" cy="972786"/>
          </a:xfrm>
        </p:spPr>
        <p:style>
          <a:lnRef idx="1">
            <a:schemeClr val="accent5"/>
          </a:lnRef>
          <a:fillRef idx="2">
            <a:schemeClr val="accent5"/>
          </a:fillRef>
          <a:effectRef idx="1">
            <a:schemeClr val="accent5"/>
          </a:effectRef>
          <a:fontRef idx="minor">
            <a:schemeClr val="dk1"/>
          </a:fontRef>
        </p:style>
        <p:txBody>
          <a:bodyPr/>
          <a:lstStyle/>
          <a:p>
            <a:r>
              <a:rPr lang="en-US" dirty="0">
                <a:latin typeface="Times New Roman" panose="02020603050405020304" pitchFamily="18" charset="0"/>
                <a:cs typeface="Times New Roman" panose="02020603050405020304" pitchFamily="18" charset="0"/>
              </a:rPr>
              <a:t>Percentage Contribution by Region Over Time</a:t>
            </a:r>
            <a:endParaRPr lang="en-CA"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293D5B7-ACB3-D87A-E03F-5D947A087A6E}"/>
              </a:ext>
            </a:extLst>
          </p:cNvPr>
          <p:cNvPicPr>
            <a:picLocks noChangeAspect="1"/>
          </p:cNvPicPr>
          <p:nvPr/>
        </p:nvPicPr>
        <p:blipFill>
          <a:blip r:embed="rId2"/>
          <a:stretch>
            <a:fillRect/>
          </a:stretch>
        </p:blipFill>
        <p:spPr>
          <a:xfrm>
            <a:off x="292500" y="2080206"/>
            <a:ext cx="5444157" cy="3646826"/>
          </a:xfrm>
          <a:prstGeom prst="rect">
            <a:avLst/>
          </a:prstGeom>
        </p:spPr>
      </p:pic>
      <p:sp>
        <p:nvSpPr>
          <p:cNvPr id="8" name="Rectangle: Rounded Corners 7">
            <a:extLst>
              <a:ext uri="{FF2B5EF4-FFF2-40B4-BE49-F238E27FC236}">
                <a16:creationId xmlns:a16="http://schemas.microsoft.com/office/drawing/2014/main" id="{580DDF2D-ED44-A62D-871D-AA2364C44F8B}"/>
              </a:ext>
            </a:extLst>
          </p:cNvPr>
          <p:cNvSpPr/>
          <p:nvPr/>
        </p:nvSpPr>
        <p:spPr>
          <a:xfrm>
            <a:off x="6275672" y="2080207"/>
            <a:ext cx="4475747" cy="38489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lgn="ctr">
              <a:buFont typeface="Arial" panose="020B0604020202020204" pitchFamily="34" charset="0"/>
              <a:buChar char="•"/>
            </a:pPr>
            <a:endPar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ea typeface="Calibri" panose="020F0502020204030204" pitchFamily="34" charset="0"/>
                <a:cs typeface="Times New Roman" panose="02020603050405020304" pitchFamily="18" charset="0"/>
              </a:rPr>
              <a:t>NA Sales</a:t>
            </a:r>
            <a:r>
              <a:rPr lang="en-CA" kern="100" dirty="0">
                <a:effectLst/>
                <a:ea typeface="Calibri" panose="020F0502020204030204" pitchFamily="34" charset="0"/>
                <a:cs typeface="Times New Roman" panose="02020603050405020304" pitchFamily="18" charset="0"/>
              </a:rPr>
              <a:t>: </a:t>
            </a:r>
            <a:r>
              <a:rPr lang="en-CA" kern="100" dirty="0">
                <a:solidFill>
                  <a:srgbClr val="FF0000"/>
                </a:solidFill>
                <a:effectLst/>
                <a:ea typeface="Calibri" panose="020F0502020204030204" pitchFamily="34" charset="0"/>
                <a:cs typeface="Times New Roman" panose="02020603050405020304" pitchFamily="18" charset="0"/>
              </a:rPr>
              <a:t>Dominated </a:t>
            </a:r>
            <a:r>
              <a:rPr lang="en-CA" kern="100" dirty="0">
                <a:effectLst/>
                <a:ea typeface="Calibri" panose="020F0502020204030204" pitchFamily="34" charset="0"/>
                <a:cs typeface="Times New Roman" panose="02020603050405020304" pitchFamily="18" charset="0"/>
              </a:rPr>
              <a:t>market until around 2010</a:t>
            </a:r>
          </a:p>
          <a:p>
            <a:pPr marL="285750" indent="-285750">
              <a:buFont typeface="Arial" panose="020B0604020202020204" pitchFamily="34" charset="0"/>
              <a:buChar char="•"/>
            </a:pPr>
            <a:endParaRPr lang="en-CA" kern="1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ea typeface="Calibri" panose="020F0502020204030204" pitchFamily="34" charset="0"/>
                <a:cs typeface="Times New Roman" panose="02020603050405020304" pitchFamily="18" charset="0"/>
              </a:rPr>
              <a:t> EU Sales</a:t>
            </a:r>
            <a:r>
              <a:rPr lang="en-CA" kern="100" dirty="0">
                <a:effectLst/>
                <a:ea typeface="Calibri" panose="020F0502020204030204" pitchFamily="34" charset="0"/>
                <a:cs typeface="Times New Roman" panose="02020603050405020304" pitchFamily="18" charset="0"/>
              </a:rPr>
              <a:t>: </a:t>
            </a:r>
            <a:r>
              <a:rPr lang="en-CA" kern="100" dirty="0">
                <a:solidFill>
                  <a:srgbClr val="FF0000"/>
                </a:solidFill>
                <a:effectLst/>
                <a:ea typeface="Calibri" panose="020F0502020204030204" pitchFamily="34" charset="0"/>
                <a:cs typeface="Times New Roman" panose="02020603050405020304" pitchFamily="18" charset="0"/>
              </a:rPr>
              <a:t>Consistently</a:t>
            </a:r>
            <a:r>
              <a:rPr lang="en-CA" kern="100" dirty="0">
                <a:effectLst/>
                <a:ea typeface="Calibri" panose="020F0502020204030204" pitchFamily="34" charset="0"/>
                <a:cs typeface="Times New Roman" panose="02020603050405020304" pitchFamily="18" charset="0"/>
              </a:rPr>
              <a:t> rose, stabilizing post-1990</a:t>
            </a:r>
          </a:p>
          <a:p>
            <a:pPr marL="285750" indent="-285750">
              <a:buFont typeface="Arial" panose="020B0604020202020204" pitchFamily="34" charset="0"/>
              <a:buChar char="•"/>
            </a:pPr>
            <a:endParaRPr lang="en-CA" kern="1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dirty="0">
                <a:effectLst/>
                <a:ea typeface="Calibri" panose="020F0502020204030204" pitchFamily="34" charset="0"/>
              </a:rPr>
              <a:t>JP Sales</a:t>
            </a:r>
            <a:r>
              <a:rPr lang="en-CA" dirty="0">
                <a:effectLst/>
                <a:ea typeface="Calibri" panose="020F0502020204030204" pitchFamily="34" charset="0"/>
              </a:rPr>
              <a:t>: Experienced </a:t>
            </a:r>
            <a:r>
              <a:rPr lang="en-CA" dirty="0">
                <a:solidFill>
                  <a:srgbClr val="FF0000"/>
                </a:solidFill>
                <a:effectLst/>
                <a:ea typeface="Calibri" panose="020F0502020204030204" pitchFamily="34" charset="0"/>
              </a:rPr>
              <a:t>fluctuations</a:t>
            </a:r>
            <a:r>
              <a:rPr lang="en-CA" dirty="0">
                <a:effectLst/>
                <a:ea typeface="Calibri" panose="020F0502020204030204" pitchFamily="34" charset="0"/>
              </a:rPr>
              <a:t>, declining after 2000</a:t>
            </a:r>
          </a:p>
          <a:p>
            <a:pPr marL="285750" indent="-285750">
              <a:buFont typeface="Arial" panose="020B0604020202020204" pitchFamily="34" charset="0"/>
              <a:buChar char="•"/>
            </a:pPr>
            <a:endParaRPr lang="en-CA" kern="1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dirty="0">
                <a:effectLst/>
                <a:ea typeface="Calibri" panose="020F0502020204030204" pitchFamily="34" charset="0"/>
              </a:rPr>
              <a:t>Post-2010 Trends</a:t>
            </a:r>
            <a:r>
              <a:rPr lang="en-CA" dirty="0">
                <a:effectLst/>
                <a:ea typeface="Calibri" panose="020F0502020204030204" pitchFamily="34" charset="0"/>
              </a:rPr>
              <a:t>: Marked by significant </a:t>
            </a:r>
            <a:r>
              <a:rPr lang="en-CA" dirty="0">
                <a:solidFill>
                  <a:srgbClr val="FF0000"/>
                </a:solidFill>
                <a:effectLst/>
                <a:ea typeface="Calibri" panose="020F0502020204030204" pitchFamily="34" charset="0"/>
              </a:rPr>
              <a:t>volatility</a:t>
            </a:r>
            <a:r>
              <a:rPr lang="en-CA" dirty="0">
                <a:effectLst/>
                <a:ea typeface="Calibri" panose="020F0502020204030204" pitchFamily="34" charset="0"/>
              </a:rPr>
              <a:t> and </a:t>
            </a:r>
            <a:r>
              <a:rPr lang="en-CA" dirty="0">
                <a:solidFill>
                  <a:srgbClr val="FF0000"/>
                </a:solidFill>
                <a:effectLst/>
                <a:ea typeface="Calibri" panose="020F0502020204030204" pitchFamily="34" charset="0"/>
              </a:rPr>
              <a:t>market shifts</a:t>
            </a:r>
            <a:endParaRPr lang="en-CA" kern="100" dirty="0">
              <a:solidFill>
                <a:srgbClr val="FF0000"/>
              </a:solidFill>
              <a:effectLst/>
              <a:ea typeface="Calibri" panose="020F0502020204030204" pitchFamily="34" charset="0"/>
              <a:cs typeface="Times New Roman" panose="02020603050405020304" pitchFamily="18" charset="0"/>
            </a:endParaRPr>
          </a:p>
          <a:p>
            <a:pPr algn="ct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CA" dirty="0"/>
          </a:p>
        </p:txBody>
      </p:sp>
    </p:spTree>
    <p:extLst>
      <p:ext uri="{BB962C8B-B14F-4D97-AF65-F5344CB8AC3E}">
        <p14:creationId xmlns:p14="http://schemas.microsoft.com/office/powerpoint/2010/main" val="94435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8B32-4ED2-8DDF-046D-13FF8CD6C777}"/>
              </a:ext>
            </a:extLst>
          </p:cNvPr>
          <p:cNvSpPr>
            <a:spLocks noGrp="1"/>
          </p:cNvSpPr>
          <p:nvPr>
            <p:ph type="title"/>
          </p:nvPr>
        </p:nvSpPr>
        <p:spPr>
          <a:xfrm>
            <a:off x="442762" y="365125"/>
            <a:ext cx="11290434" cy="943911"/>
          </a:xfrm>
        </p:spPr>
        <p:style>
          <a:lnRef idx="1">
            <a:schemeClr val="accent5"/>
          </a:lnRef>
          <a:fillRef idx="2">
            <a:schemeClr val="accent5"/>
          </a:fillRef>
          <a:effectRef idx="1">
            <a:schemeClr val="accent5"/>
          </a:effectRef>
          <a:fontRef idx="minor">
            <a:schemeClr val="dk1"/>
          </a:fontRef>
        </p:style>
        <p:txBody>
          <a:bodyPr/>
          <a:lstStyle/>
          <a:p>
            <a:r>
              <a:rPr lang="en-US" dirty="0"/>
              <a:t>  </a:t>
            </a:r>
            <a:r>
              <a:rPr lang="en-US" dirty="0">
                <a:latin typeface="Times New Roman" panose="02020603050405020304" pitchFamily="18" charset="0"/>
                <a:cs typeface="Times New Roman" panose="02020603050405020304" pitchFamily="18" charset="0"/>
              </a:rPr>
              <a:t>Cumulative Sales Over Time by Region</a:t>
            </a:r>
            <a:endParaRPr lang="en-CA"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8FDD9DE-55D9-1FDC-1424-2E8B11C5B753}"/>
              </a:ext>
            </a:extLst>
          </p:cNvPr>
          <p:cNvPicPr>
            <a:picLocks noChangeAspect="1"/>
          </p:cNvPicPr>
          <p:nvPr/>
        </p:nvPicPr>
        <p:blipFill>
          <a:blip r:embed="rId2"/>
          <a:stretch>
            <a:fillRect/>
          </a:stretch>
        </p:blipFill>
        <p:spPr>
          <a:xfrm>
            <a:off x="215757" y="2404151"/>
            <a:ext cx="4767209" cy="3213453"/>
          </a:xfrm>
          <a:prstGeom prst="rect">
            <a:avLst/>
          </a:prstGeom>
        </p:spPr>
      </p:pic>
      <p:sp>
        <p:nvSpPr>
          <p:cNvPr id="3" name="Rectangle: Rounded Corners 2">
            <a:extLst>
              <a:ext uri="{FF2B5EF4-FFF2-40B4-BE49-F238E27FC236}">
                <a16:creationId xmlns:a16="http://schemas.microsoft.com/office/drawing/2014/main" id="{5347C78F-7699-9CB7-A4DC-67D2D8DE3745}"/>
              </a:ext>
            </a:extLst>
          </p:cNvPr>
          <p:cNvSpPr/>
          <p:nvPr/>
        </p:nvSpPr>
        <p:spPr>
          <a:xfrm>
            <a:off x="5974584" y="1780675"/>
            <a:ext cx="4767210" cy="4350620"/>
          </a:xfrm>
          <a:prstGeom prst="roundRect">
            <a:avLst>
              <a:gd name="adj" fmla="val 9366"/>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North America Leads</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NA sales have consistently led, surpassing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4000 </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million.</a:t>
            </a:r>
          </a:p>
          <a:p>
            <a:pPr marL="285750" indent="-285750">
              <a:buFont typeface="Arial" panose="020B0604020202020204" pitchFamily="34" charset="0"/>
              <a:buChar char="•"/>
            </a:pPr>
            <a:endParaRPr lang="en-CA"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Europe Rises</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EU sales grew steadily, reaching close to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2000</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million.</a:t>
            </a:r>
          </a:p>
          <a:p>
            <a:pPr marL="285750" indent="-285750">
              <a:buFont typeface="Arial" panose="020B0604020202020204" pitchFamily="34" charset="0"/>
              <a:buChar char="•"/>
            </a:pPr>
            <a:endParaRPr lang="en-CA"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Japan Slows</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JP sales grew gradually but leveled off around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1000</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million.</a:t>
            </a:r>
          </a:p>
          <a:p>
            <a:pPr marL="285750" indent="-285750">
              <a:buFont typeface="Arial" panose="020B0604020202020204" pitchFamily="34" charset="0"/>
              <a:buChar char="•"/>
            </a:pPr>
            <a:endParaRPr lang="en-CA"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kern="100" dirty="0">
                <a:effectLst/>
                <a:latin typeface="Times New Roman" panose="02020603050405020304" pitchFamily="18" charset="0"/>
                <a:ea typeface="Calibri" panose="020F0502020204030204" pitchFamily="34" charset="0"/>
                <a:cs typeface="Times New Roman" panose="02020603050405020304" pitchFamily="18" charset="0"/>
              </a:rPr>
              <a:t>Other Regions</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Sales in other regions grew slowly, staying under </a:t>
            </a:r>
            <a:r>
              <a:rPr lang="en-CA"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1000</a:t>
            </a:r>
            <a:r>
              <a:rPr lang="en-CA" kern="100" dirty="0">
                <a:effectLst/>
                <a:latin typeface="Times New Roman" panose="02020603050405020304" pitchFamily="18" charset="0"/>
                <a:ea typeface="Calibri" panose="020F0502020204030204" pitchFamily="34" charset="0"/>
                <a:cs typeface="Times New Roman" panose="02020603050405020304" pitchFamily="18" charset="0"/>
              </a:rPr>
              <a:t> million.</a:t>
            </a:r>
          </a:p>
          <a:p>
            <a:pPr marL="285750" indent="-285750">
              <a:buFont typeface="Arial" panose="020B0604020202020204" pitchFamily="34" charset="0"/>
              <a:buChar char="•"/>
            </a:pPr>
            <a:endParaRPr lang="en-CA"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CA" b="1" dirty="0">
                <a:effectLst/>
                <a:latin typeface="Times New Roman" panose="02020603050405020304" pitchFamily="18" charset="0"/>
                <a:ea typeface="Calibri" panose="020F0502020204030204" pitchFamily="34" charset="0"/>
              </a:rPr>
              <a:t>Post-2000 Boom</a:t>
            </a:r>
            <a:r>
              <a:rPr lang="en-CA" dirty="0">
                <a:effectLst/>
                <a:latin typeface="Times New Roman" panose="02020603050405020304" pitchFamily="18" charset="0"/>
                <a:ea typeface="Calibri" panose="020F0502020204030204" pitchFamily="34" charset="0"/>
              </a:rPr>
              <a:t>: All regions saw a sharp increase in sales after 2000, with NA and EU seeing the biggest jumps.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CA" sz="900" dirty="0"/>
          </a:p>
        </p:txBody>
      </p:sp>
    </p:spTree>
    <p:extLst>
      <p:ext uri="{BB962C8B-B14F-4D97-AF65-F5344CB8AC3E}">
        <p14:creationId xmlns:p14="http://schemas.microsoft.com/office/powerpoint/2010/main" val="369923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65BE-A8EB-F816-81BB-FC87E058509C}"/>
              </a:ext>
            </a:extLst>
          </p:cNvPr>
          <p:cNvSpPr>
            <a:spLocks noGrp="1"/>
          </p:cNvSpPr>
          <p:nvPr>
            <p:ph type="title"/>
          </p:nvPr>
        </p:nvSpPr>
        <p:spPr>
          <a:xfrm>
            <a:off x="441789" y="365125"/>
            <a:ext cx="10912011" cy="972787"/>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a:latin typeface="Times New Roman" panose="02020603050405020304" pitchFamily="18" charset="0"/>
                <a:cs typeface="Times New Roman" panose="02020603050405020304" pitchFamily="18" charset="0"/>
              </a:rPr>
              <a:t>Year-over-Year Growth Rate by Region</a:t>
            </a:r>
            <a:endParaRPr lang="en-CA"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6EFF12C-8E46-01F1-0FD3-EBCCA2DB786B}"/>
              </a:ext>
            </a:extLst>
          </p:cNvPr>
          <p:cNvPicPr>
            <a:picLocks noChangeAspect="1"/>
          </p:cNvPicPr>
          <p:nvPr/>
        </p:nvPicPr>
        <p:blipFill>
          <a:blip r:embed="rId2"/>
          <a:stretch>
            <a:fillRect/>
          </a:stretch>
        </p:blipFill>
        <p:spPr>
          <a:xfrm>
            <a:off x="441789" y="1940947"/>
            <a:ext cx="5613975" cy="3730424"/>
          </a:xfrm>
          <a:prstGeom prst="rect">
            <a:avLst/>
          </a:prstGeom>
        </p:spPr>
      </p:pic>
      <p:sp>
        <p:nvSpPr>
          <p:cNvPr id="5" name="Rectangle: Rounded Corners 4">
            <a:extLst>
              <a:ext uri="{FF2B5EF4-FFF2-40B4-BE49-F238E27FC236}">
                <a16:creationId xmlns:a16="http://schemas.microsoft.com/office/drawing/2014/main" id="{9B700314-5608-B340-17B3-553E59A727DF}"/>
              </a:ext>
            </a:extLst>
          </p:cNvPr>
          <p:cNvSpPr/>
          <p:nvPr/>
        </p:nvSpPr>
        <p:spPr>
          <a:xfrm>
            <a:off x="6339155" y="1690689"/>
            <a:ext cx="4614394" cy="45368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ct val="115000"/>
              </a:lnSpc>
              <a:spcAft>
                <a:spcPts val="1000"/>
              </a:spcAft>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1980s-1990s Volatility</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NA and EU peaked at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400%,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dips to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100%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across regions.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b="1" dirty="0">
                <a:effectLst/>
                <a:latin typeface="Times New Roman" panose="02020603050405020304" pitchFamily="18" charset="0"/>
                <a:ea typeface="Calibri" panose="020F0502020204030204" pitchFamily="34" charset="0"/>
              </a:rPr>
              <a:t>Post-2000 Stability</a:t>
            </a:r>
            <a:r>
              <a:rPr lang="en-CA" sz="1800" dirty="0">
                <a:effectLst/>
                <a:latin typeface="Times New Roman" panose="02020603050405020304" pitchFamily="18" charset="0"/>
                <a:ea typeface="Calibri" panose="020F0502020204030204" pitchFamily="34" charset="0"/>
              </a:rPr>
              <a:t>: Growth rates steadied around </a:t>
            </a:r>
            <a:r>
              <a:rPr lang="en-CA" sz="1800" dirty="0">
                <a:solidFill>
                  <a:srgbClr val="FF0000"/>
                </a:solidFill>
                <a:effectLst/>
                <a:latin typeface="Times New Roman" panose="02020603050405020304" pitchFamily="18" charset="0"/>
                <a:ea typeface="Calibri" panose="020F0502020204030204" pitchFamily="34" charset="0"/>
              </a:rPr>
              <a:t>0-50% </a:t>
            </a:r>
            <a:r>
              <a:rPr lang="en-CA" sz="1800" dirty="0">
                <a:effectLst/>
                <a:latin typeface="Times New Roman" panose="02020603050405020304" pitchFamily="18" charset="0"/>
                <a:ea typeface="Calibri" panose="020F0502020204030204" pitchFamily="34" charset="0"/>
              </a:rPr>
              <a:t>across all regions.</a:t>
            </a:r>
          </a:p>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2010s Decline</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NA, EU, JP, and Others saw drops, some near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-50%.</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Early Peaks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 NA and EU hit </a:t>
            </a:r>
            <a:r>
              <a:rPr lang="en-CA"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400% </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growth in mid-1980s.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CA" sz="1800" b="1" dirty="0">
                <a:effectLst/>
                <a:latin typeface="Times New Roman" panose="02020603050405020304" pitchFamily="18" charset="0"/>
                <a:ea typeface="Calibri" panose="020F0502020204030204" pitchFamily="34" charset="0"/>
              </a:rPr>
              <a:t>2020 Convergence</a:t>
            </a:r>
            <a:r>
              <a:rPr lang="en-CA" sz="1800" dirty="0">
                <a:effectLst/>
                <a:latin typeface="Times New Roman" panose="02020603050405020304" pitchFamily="18" charset="0"/>
                <a:ea typeface="Calibri" panose="020F0502020204030204" pitchFamily="34" charset="0"/>
              </a:rPr>
              <a:t>: Growth rates across all regions near</a:t>
            </a:r>
            <a:r>
              <a:rPr lang="en-CA" sz="1800" dirty="0">
                <a:solidFill>
                  <a:srgbClr val="FF0000"/>
                </a:solidFill>
                <a:effectLst/>
                <a:latin typeface="Times New Roman" panose="02020603050405020304" pitchFamily="18" charset="0"/>
                <a:ea typeface="Calibri" panose="020F0502020204030204" pitchFamily="34" charset="0"/>
              </a:rPr>
              <a:t> 0%</a:t>
            </a:r>
            <a:endParaRPr lang="en-CA"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830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F6FC-262E-514F-7AFA-49D9DB0E731D}"/>
              </a:ext>
            </a:extLst>
          </p:cNvPr>
          <p:cNvSpPr>
            <a:spLocks noGrp="1"/>
          </p:cNvSpPr>
          <p:nvPr>
            <p:ph type="title"/>
          </p:nvPr>
        </p:nvSpPr>
        <p:spPr>
          <a:xfrm>
            <a:off x="673768" y="115503"/>
            <a:ext cx="10680031" cy="1183908"/>
          </a:xfrm>
        </p:spPr>
        <p:style>
          <a:lnRef idx="1">
            <a:schemeClr val="accent5"/>
          </a:lnRef>
          <a:fillRef idx="2">
            <a:schemeClr val="accent5"/>
          </a:fillRef>
          <a:effectRef idx="1">
            <a:schemeClr val="accent5"/>
          </a:effectRef>
          <a:fontRef idx="minor">
            <a:schemeClr val="dk1"/>
          </a:fontRef>
        </p:style>
        <p:txBody>
          <a:bodyPr>
            <a:normAutofit fontScale="90000"/>
          </a:bodyPr>
          <a:lstStyle/>
          <a:p>
            <a:br>
              <a:rPr lang="en-US" sz="2400" dirty="0"/>
            </a:br>
            <a:br>
              <a:rPr lang="en-US" sz="2400" dirty="0"/>
            </a:br>
            <a:r>
              <a:rPr lang="en-US" sz="3600" b="1" dirty="0">
                <a:latin typeface="Times New Roman" panose="02020603050405020304" pitchFamily="18" charset="0"/>
                <a:cs typeface="Times New Roman" panose="02020603050405020304" pitchFamily="18" charset="0"/>
              </a:rPr>
              <a:t>Video Game Sales by Top Publishers Across Different Regions</a:t>
            </a:r>
            <a:br>
              <a:rPr lang="en-US" sz="2400" dirty="0"/>
            </a:br>
            <a:br>
              <a:rPr lang="en-CA" sz="2400" dirty="0"/>
            </a:br>
            <a:endParaRPr lang="en-CA" sz="2400" dirty="0"/>
          </a:p>
        </p:txBody>
      </p:sp>
      <p:pic>
        <p:nvPicPr>
          <p:cNvPr id="5" name="Picture 4">
            <a:extLst>
              <a:ext uri="{FF2B5EF4-FFF2-40B4-BE49-F238E27FC236}">
                <a16:creationId xmlns:a16="http://schemas.microsoft.com/office/drawing/2014/main" id="{A80D9292-7645-F6FE-E579-E5FAFDF1CA01}"/>
              </a:ext>
            </a:extLst>
          </p:cNvPr>
          <p:cNvPicPr>
            <a:picLocks noChangeAspect="1"/>
          </p:cNvPicPr>
          <p:nvPr/>
        </p:nvPicPr>
        <p:blipFill>
          <a:blip r:embed="rId2"/>
          <a:stretch>
            <a:fillRect/>
          </a:stretch>
        </p:blipFill>
        <p:spPr>
          <a:xfrm>
            <a:off x="176757" y="2800952"/>
            <a:ext cx="5057933" cy="3272590"/>
          </a:xfrm>
          <a:prstGeom prst="rect">
            <a:avLst/>
          </a:prstGeom>
        </p:spPr>
      </p:pic>
      <p:sp>
        <p:nvSpPr>
          <p:cNvPr id="7" name="Rectangle: Rounded Corners 6">
            <a:extLst>
              <a:ext uri="{FF2B5EF4-FFF2-40B4-BE49-F238E27FC236}">
                <a16:creationId xmlns:a16="http://schemas.microsoft.com/office/drawing/2014/main" id="{62396EF5-35FA-D957-0FCC-8AD0734D5766}"/>
              </a:ext>
            </a:extLst>
          </p:cNvPr>
          <p:cNvSpPr/>
          <p:nvPr/>
        </p:nvSpPr>
        <p:spPr>
          <a:xfrm>
            <a:off x="5746282" y="1501541"/>
            <a:ext cx="4745256" cy="4745255"/>
          </a:xfrm>
          <a:prstGeom prst="roundRect">
            <a:avLst>
              <a:gd name="adj" fmla="val 9339"/>
            </a:avLst>
          </a:prstGeom>
        </p:spPr>
        <p:style>
          <a:lnRef idx="1">
            <a:schemeClr val="accent4"/>
          </a:lnRef>
          <a:fillRef idx="2">
            <a:schemeClr val="accent4"/>
          </a:fillRef>
          <a:effectRef idx="1">
            <a:schemeClr val="accent4"/>
          </a:effectRef>
          <a:fontRef idx="minor">
            <a:schemeClr val="dk1"/>
          </a:fontRef>
        </p:style>
        <p:txBody>
          <a:bodyPr rtlCol="0" anchor="ctr"/>
          <a:lstStyle/>
          <a:p>
            <a:pPr marL="742950" indent="-285750">
              <a:lnSpc>
                <a:spcPct val="115000"/>
              </a:lnSpc>
              <a:spcAft>
                <a:spcPts val="1000"/>
              </a:spcAft>
              <a:buFont typeface="Wingdings" panose="05000000000000000000" pitchFamily="2" charset="2"/>
              <a:buChar char="ü"/>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Nintendo Dominates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Highest sales in North America (817M) and Japan (455M).</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Strong performance in Europe (419M).</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15000"/>
              </a:lnSpc>
              <a:spcAft>
                <a:spcPts val="1000"/>
              </a:spcAft>
              <a:buFont typeface="Wingdings" panose="05000000000000000000" pitchFamily="2" charset="2"/>
              <a:buChar char="ü"/>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Electronic Arts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Leading in North America (595M) and Europe (371M).</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Minimal sales in Japan.</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15000"/>
              </a:lnSpc>
              <a:spcAft>
                <a:spcPts val="1000"/>
              </a:spcAft>
              <a:buFont typeface="Wingdings" panose="05000000000000000000" pitchFamily="2" charset="2"/>
              <a:buChar char="ü"/>
            </a:pPr>
            <a:r>
              <a:rPr lang="en-CA" sz="1800" b="1" kern="100" dirty="0">
                <a:effectLst/>
                <a:latin typeface="Times New Roman" panose="02020603050405020304" pitchFamily="18" charset="0"/>
                <a:ea typeface="Calibri" panose="020F0502020204030204" pitchFamily="34" charset="0"/>
                <a:cs typeface="Times New Roman" panose="02020603050405020304" pitchFamily="18" charset="0"/>
              </a:rPr>
              <a:t>Other Publishers</a:t>
            </a: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Varying success across different regions.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CA" sz="1800" kern="100" dirty="0">
                <a:effectLst/>
                <a:latin typeface="Times New Roman" panose="02020603050405020304" pitchFamily="18" charset="0"/>
                <a:ea typeface="Calibri" panose="020F0502020204030204" pitchFamily="34" charset="0"/>
                <a:cs typeface="Times New Roman" panose="02020603050405020304" pitchFamily="18" charset="0"/>
              </a:rPr>
              <a:t>Lower sales in Japan and other regions.</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CA" dirty="0"/>
          </a:p>
        </p:txBody>
      </p:sp>
    </p:spTree>
    <p:extLst>
      <p:ext uri="{BB962C8B-B14F-4D97-AF65-F5344CB8AC3E}">
        <p14:creationId xmlns:p14="http://schemas.microsoft.com/office/powerpoint/2010/main" val="233643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D0A6-A35C-3DCB-09E8-B385D8D9E82B}"/>
              </a:ext>
            </a:extLst>
          </p:cNvPr>
          <p:cNvSpPr>
            <a:spLocks noGrp="1"/>
          </p:cNvSpPr>
          <p:nvPr>
            <p:ph type="title"/>
          </p:nvPr>
        </p:nvSpPr>
        <p:spPr>
          <a:xfrm>
            <a:off x="375385" y="365126"/>
            <a:ext cx="10978415" cy="1001662"/>
          </a:xfrm>
        </p:spPr>
        <p:style>
          <a:lnRef idx="1">
            <a:schemeClr val="accent5"/>
          </a:lnRef>
          <a:fillRef idx="2">
            <a:schemeClr val="accent5"/>
          </a:fillRef>
          <a:effectRef idx="1">
            <a:schemeClr val="accent5"/>
          </a:effectRef>
          <a:fontRef idx="minor">
            <a:schemeClr val="dk1"/>
          </a:fontRef>
        </p:style>
        <p:txBody>
          <a:bodyPr>
            <a:normAutofit/>
          </a:bodyPr>
          <a:lstStyle/>
          <a:p>
            <a:r>
              <a:rPr lang="en-CA" sz="4800" b="1" dirty="0">
                <a:latin typeface="Times New Roman" panose="02020603050405020304" pitchFamily="18" charset="0"/>
                <a:cs typeface="Times New Roman" panose="02020603050405020304" pitchFamily="18" charset="0"/>
              </a:rPr>
              <a:t>Findings</a:t>
            </a:r>
          </a:p>
        </p:txBody>
      </p:sp>
      <p:sp>
        <p:nvSpPr>
          <p:cNvPr id="3" name="Rectangle: Rounded Corners 2">
            <a:extLst>
              <a:ext uri="{FF2B5EF4-FFF2-40B4-BE49-F238E27FC236}">
                <a16:creationId xmlns:a16="http://schemas.microsoft.com/office/drawing/2014/main" id="{F62D04B2-F2C6-51C7-0BFF-3BD25CC85C6B}"/>
              </a:ext>
            </a:extLst>
          </p:cNvPr>
          <p:cNvSpPr/>
          <p:nvPr/>
        </p:nvSpPr>
        <p:spPr>
          <a:xfrm>
            <a:off x="2929288" y="1988251"/>
            <a:ext cx="6333423" cy="45046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 typeface="Arial" panose="020B0604020202020204" pitchFamily="34" charset="0"/>
              <a:buChar char="•"/>
            </a:pPr>
            <a:r>
              <a:rPr lang="en-US" dirty="0">
                <a:solidFill>
                  <a:srgbClr val="FF0000"/>
                </a:solidFill>
              </a:rPr>
              <a:t>North America </a:t>
            </a:r>
            <a:r>
              <a:rPr lang="en-US" dirty="0"/>
              <a:t>is still the top seller with </a:t>
            </a:r>
            <a:r>
              <a:rPr lang="en-US" dirty="0">
                <a:solidFill>
                  <a:srgbClr val="FF0000"/>
                </a:solidFill>
              </a:rPr>
              <a:t>6,000 million </a:t>
            </a:r>
            <a:r>
              <a:rPr lang="en-US" dirty="0"/>
              <a:t>in sales, but its influence is decreasing.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Europe</a:t>
            </a:r>
            <a:r>
              <a:rPr lang="en-US" dirty="0"/>
              <a:t> is catching up fast, now with </a:t>
            </a:r>
            <a:r>
              <a:rPr lang="en-US" dirty="0">
                <a:solidFill>
                  <a:srgbClr val="FF0000"/>
                </a:solidFill>
              </a:rPr>
              <a:t>5,500 million </a:t>
            </a:r>
            <a:r>
              <a:rPr lang="en-US" dirty="0"/>
              <a:t>in sales, growing its share from 25% to 40%.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dirty="0">
                <a:solidFill>
                  <a:srgbClr val="FF0000"/>
                </a:solidFill>
              </a:rPr>
              <a:t>Japan's</a:t>
            </a:r>
            <a:r>
              <a:rPr lang="en-US" dirty="0"/>
              <a:t> role is shrinking, now down to just </a:t>
            </a:r>
            <a:r>
              <a:rPr lang="en-US" dirty="0">
                <a:solidFill>
                  <a:srgbClr val="FF0000"/>
                </a:solidFill>
              </a:rPr>
              <a:t>10%</a:t>
            </a:r>
            <a:r>
              <a:rPr lang="en-US" dirty="0"/>
              <a:t> of the market, while </a:t>
            </a:r>
            <a:r>
              <a:rPr lang="en-US" dirty="0">
                <a:solidFill>
                  <a:srgbClr val="FF0000"/>
                </a:solidFill>
              </a:rPr>
              <a:t>Other Regions </a:t>
            </a:r>
            <a:r>
              <a:rPr lang="en-US" dirty="0"/>
              <a:t>are growing stronger, doubling their share to </a:t>
            </a:r>
            <a:r>
              <a:rPr lang="en-US" dirty="0">
                <a:solidFill>
                  <a:srgbClr val="FF0000"/>
                </a:solidFill>
              </a:rPr>
              <a:t>15%.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Nintendo and EA remain the big players, with </a:t>
            </a:r>
            <a:r>
              <a:rPr lang="en-US" dirty="0">
                <a:solidFill>
                  <a:srgbClr val="FF0000"/>
                </a:solidFill>
              </a:rPr>
              <a:t>Nintendo </a:t>
            </a:r>
            <a:r>
              <a:rPr lang="en-US" dirty="0"/>
              <a:t>leading in </a:t>
            </a:r>
            <a:r>
              <a:rPr lang="en-US" dirty="0">
                <a:solidFill>
                  <a:srgbClr val="FF0000"/>
                </a:solidFill>
              </a:rPr>
              <a:t>Japan </a:t>
            </a:r>
            <a:r>
              <a:rPr lang="en-US" dirty="0"/>
              <a:t>and </a:t>
            </a:r>
            <a:r>
              <a:rPr lang="en-US" dirty="0">
                <a:solidFill>
                  <a:srgbClr val="FF0000"/>
                </a:solidFill>
              </a:rPr>
              <a:t>North America, </a:t>
            </a:r>
            <a:r>
              <a:rPr lang="en-US" dirty="0"/>
              <a:t>and </a:t>
            </a:r>
            <a:r>
              <a:rPr lang="en-US" dirty="0">
                <a:solidFill>
                  <a:srgbClr val="FF0000"/>
                </a:solidFill>
              </a:rPr>
              <a:t>EA </a:t>
            </a:r>
            <a:r>
              <a:rPr lang="en-US" dirty="0"/>
              <a:t>ruling in </a:t>
            </a:r>
            <a:r>
              <a:rPr lang="en-US" dirty="0">
                <a:solidFill>
                  <a:srgbClr val="FF0000"/>
                </a:solidFill>
              </a:rPr>
              <a:t>Europe</a:t>
            </a:r>
            <a:r>
              <a:rPr lang="en-US" dirty="0"/>
              <a:t>.</a:t>
            </a:r>
            <a:endParaRPr lang="en-CA" dirty="0"/>
          </a:p>
        </p:txBody>
      </p:sp>
    </p:spTree>
    <p:extLst>
      <p:ext uri="{BB962C8B-B14F-4D97-AF65-F5344CB8AC3E}">
        <p14:creationId xmlns:p14="http://schemas.microsoft.com/office/powerpoint/2010/main" val="3628434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10919</TotalTime>
  <Words>2956</Words>
  <Application>Microsoft Office PowerPoint</Application>
  <PresentationFormat>Widescreen</PresentationFormat>
  <Paragraphs>292</Paragraphs>
  <Slides>40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BankGothic Lt BT</vt:lpstr>
      <vt:lpstr>Calibri</vt:lpstr>
      <vt:lpstr>Calibri Light</vt:lpstr>
      <vt:lpstr>Century Gothic</vt:lpstr>
      <vt:lpstr>Symbol</vt:lpstr>
      <vt:lpstr>system-ui</vt:lpstr>
      <vt:lpstr>Times New Roman</vt:lpstr>
      <vt:lpstr>Wingdings</vt:lpstr>
      <vt:lpstr>Office Theme</vt:lpstr>
      <vt:lpstr>PowerPoint Presentation</vt:lpstr>
      <vt:lpstr>TABLE OF CONTENTS</vt:lpstr>
      <vt:lpstr>REGIONAL SALES TREND</vt:lpstr>
      <vt:lpstr>Regional Sales Trends Over Time</vt:lpstr>
      <vt:lpstr>Percentage Contribution by Region Over Time</vt:lpstr>
      <vt:lpstr>  Cumulative Sales Over Time by Region</vt:lpstr>
      <vt:lpstr>Year-over-Year Growth Rate by Region</vt:lpstr>
      <vt:lpstr>  Video Game Sales by Top Publishers Across Different Regions  </vt:lpstr>
      <vt:lpstr>Findings</vt:lpstr>
      <vt:lpstr>   Q2. ROOT CAUSE OF EUROPE RAISE </vt:lpstr>
      <vt:lpstr>Video Game Sales by Genre in Europe (2004-2009)</vt:lpstr>
      <vt:lpstr>Top 10 Publishers by Video Game Sales in Europe (2004-2009)</vt:lpstr>
      <vt:lpstr>Video Game Sales by Platform in Europe (2004-2009)</vt:lpstr>
      <vt:lpstr>Findings</vt:lpstr>
      <vt:lpstr>  Q3. ROOT CAUSE OF N.AMERICA DROP   </vt:lpstr>
      <vt:lpstr> Video Game Sales by Genre in North America (2009-2017)</vt:lpstr>
      <vt:lpstr>Top 20 Publishers by Video Game Sales in North America (2009-2017)</vt:lpstr>
      <vt:lpstr>Video Game Sales by Platform in North America (2009-2017)</vt:lpstr>
      <vt:lpstr>Video Game Sales by Platform in North America (Before 2009)</vt:lpstr>
      <vt:lpstr>Video Game Sales Trends by Region (2009-2017)</vt:lpstr>
      <vt:lpstr>Findings</vt:lpstr>
      <vt:lpstr>  Q4.TOP GENRES PER REGION  </vt:lpstr>
      <vt:lpstr>2.Top genres in Europe</vt:lpstr>
      <vt:lpstr>3.Top genres in Japan</vt:lpstr>
      <vt:lpstr>4.Top genres in Other Regions</vt:lpstr>
      <vt:lpstr> Q5. TOP PLATFORMS PER REGION </vt:lpstr>
      <vt:lpstr>2.Top platforms in Europe</vt:lpstr>
      <vt:lpstr>3.Top platforms in Japan</vt:lpstr>
      <vt:lpstr>4.Top platforms in Other Regions</vt:lpstr>
      <vt:lpstr>  Q6. TOP PUBLISHERS PER REGION   </vt:lpstr>
      <vt:lpstr>2.Top publishers in Europe</vt:lpstr>
      <vt:lpstr>3.Top publishers in Japan</vt:lpstr>
      <vt:lpstr>4.Top publishers in Other Regions</vt:lpstr>
      <vt:lpstr>   CROSS DIMENSIONAL MARKETING SALES LEAD   </vt:lpstr>
      <vt:lpstr> 2. Cross Dimensional Sales Analysis - Europe </vt:lpstr>
      <vt:lpstr>3. Cross Dimensional Sales Analysis - Japan</vt:lpstr>
      <vt:lpstr> 4.Cross Dimensional Sales Analysis - Other Regions </vt:lpstr>
      <vt:lpstr> Approaches to Boost Sales Across Different Regions </vt:lpstr>
      <vt:lpstr>Approaches to Boost Sales Across Different Regions</vt:lpstr>
      <vt:lpstr>Approaches to Boost Sales Across Different Regions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Sani Thomas</dc:creator>
  <cp:lastModifiedBy>Sani Thomas</cp:lastModifiedBy>
  <cp:revision>6</cp:revision>
  <dcterms:created xsi:type="dcterms:W3CDTF">2024-08-22T00:02:26Z</dcterms:created>
  <dcterms:modified xsi:type="dcterms:W3CDTF">2024-08-30T03:35:51Z</dcterms:modified>
</cp:coreProperties>
</file>