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1" r:id="rId8"/>
    <p:sldId id="268" r:id="rId9"/>
    <p:sldId id="269" r:id="rId10"/>
    <p:sldId id="262" r:id="rId11"/>
    <p:sldId id="263" r:id="rId12"/>
    <p:sldId id="264" r:id="rId13"/>
    <p:sldId id="265" r:id="rId14"/>
    <p:sldId id="267" r:id="rId15"/>
    <p:sldId id="27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80" autoAdjust="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t-sasank/Hide-text-in-image-Steganography" TargetMode="External"/><Relationship Id="rId2" Type="http://schemas.openxmlformats.org/officeDocument/2006/relationships/hyperlink" Target="https://www.edureka.co/blog/steganography-tutorial" TargetMode="External"/><Relationship Id="rId1" Type="http://schemas.openxmlformats.org/officeDocument/2006/relationships/slideLayout" Target="../slideLayouts/slideLayout2.xml"/><Relationship Id="rId5" Type="http://schemas.openxmlformats.org/officeDocument/2006/relationships/hyperlink" Target="mailto:maruthisaisasank@gmail.com?subject=Reg.%20Steganography%20Project%20(Q&amp;A)" TargetMode="External"/><Relationship Id="rId4" Type="http://schemas.openxmlformats.org/officeDocument/2006/relationships/hyperlink" Target="https://www.linkedin.com/in/maruthi-saisasank-94a86525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66829"/>
            <a:ext cx="10993549" cy="979091"/>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963528"/>
            <a:ext cx="6556209" cy="3483140"/>
          </a:xfrm>
        </p:spPr>
        <p:txBody>
          <a:bodyPr>
            <a:normAutofit/>
          </a:bodyPr>
          <a:lstStyle/>
          <a:p>
            <a:r>
              <a:rPr lang="en-GB" dirty="0" smtClean="0">
                <a:solidFill>
                  <a:schemeClr val="tx1"/>
                </a:solidFill>
                <a:latin typeface="Times New Roman" panose="02020603050405020304" pitchFamily="18" charset="0"/>
                <a:cs typeface="Times New Roman" panose="02020603050405020304" pitchFamily="18" charset="0"/>
              </a:rPr>
              <a:t>Name			</a:t>
            </a:r>
            <a:r>
              <a:rPr lang="en-GB" b="1" dirty="0" smtClean="0">
                <a:solidFill>
                  <a:schemeClr val="tx1"/>
                </a:solidFill>
                <a:latin typeface="Times New Roman" panose="02020603050405020304" pitchFamily="18" charset="0"/>
                <a:cs typeface="Times New Roman" panose="02020603050405020304" pitchFamily="18" charset="0"/>
              </a:rPr>
              <a:t>:</a:t>
            </a:r>
            <a:r>
              <a:rPr lang="en-GB" dirty="0" smtClean="0">
                <a:solidFill>
                  <a:schemeClr val="tx1"/>
                </a:solidFill>
                <a:latin typeface="Times New Roman" panose="02020603050405020304" pitchFamily="18" charset="0"/>
                <a:cs typeface="Times New Roman" panose="02020603050405020304" pitchFamily="18" charset="0"/>
              </a:rPr>
              <a:t>	</a:t>
            </a:r>
            <a:r>
              <a:rPr lang="en-GB" dirty="0" err="1" smtClean="0">
                <a:solidFill>
                  <a:schemeClr val="tx1"/>
                </a:solidFill>
                <a:latin typeface="Times New Roman" panose="02020603050405020304" pitchFamily="18" charset="0"/>
                <a:cs typeface="Times New Roman" panose="02020603050405020304" pitchFamily="18" charset="0"/>
              </a:rPr>
              <a:t>Thunuguntla</a:t>
            </a:r>
            <a:r>
              <a:rPr lang="en-GB" dirty="0" smtClean="0">
                <a:solidFill>
                  <a:schemeClr val="tx1"/>
                </a:solidFill>
                <a:latin typeface="Times New Roman" panose="02020603050405020304" pitchFamily="18" charset="0"/>
                <a:cs typeface="Times New Roman" panose="02020603050405020304" pitchFamily="18" charset="0"/>
              </a:rPr>
              <a:t>  </a:t>
            </a:r>
            <a:r>
              <a:rPr lang="en-GB" dirty="0" err="1" smtClean="0">
                <a:solidFill>
                  <a:schemeClr val="tx1"/>
                </a:solidFill>
                <a:latin typeface="Times New Roman" panose="02020603050405020304" pitchFamily="18" charset="0"/>
                <a:cs typeface="Times New Roman" panose="02020603050405020304" pitchFamily="18" charset="0"/>
              </a:rPr>
              <a:t>Maruhti</a:t>
            </a:r>
            <a:r>
              <a:rPr lang="en-GB" dirty="0" smtClean="0">
                <a:solidFill>
                  <a:schemeClr val="tx1"/>
                </a:solidFill>
                <a:latin typeface="Times New Roman" panose="02020603050405020304" pitchFamily="18" charset="0"/>
                <a:cs typeface="Times New Roman" panose="02020603050405020304" pitchFamily="18" charset="0"/>
              </a:rPr>
              <a:t> </a:t>
            </a:r>
            <a:r>
              <a:rPr lang="en-GB" dirty="0" err="1" smtClean="0">
                <a:solidFill>
                  <a:schemeClr val="tx1"/>
                </a:solidFill>
                <a:latin typeface="Times New Roman" panose="02020603050405020304" pitchFamily="18" charset="0"/>
                <a:cs typeface="Times New Roman" panose="02020603050405020304" pitchFamily="18" charset="0"/>
              </a:rPr>
              <a:t>sai</a:t>
            </a:r>
            <a:r>
              <a:rPr lang="en-GB" dirty="0" smtClean="0">
                <a:solidFill>
                  <a:schemeClr val="tx1"/>
                </a:solidFill>
                <a:latin typeface="Times New Roman" panose="02020603050405020304" pitchFamily="18" charset="0"/>
                <a:cs typeface="Times New Roman" panose="02020603050405020304" pitchFamily="18" charset="0"/>
              </a:rPr>
              <a:t> </a:t>
            </a:r>
            <a:r>
              <a:rPr lang="en-GB" dirty="0" err="1" smtClean="0">
                <a:solidFill>
                  <a:schemeClr val="tx1"/>
                </a:solidFill>
                <a:latin typeface="Times New Roman" panose="02020603050405020304" pitchFamily="18" charset="0"/>
                <a:cs typeface="Times New Roman" panose="02020603050405020304" pitchFamily="18" charset="0"/>
              </a:rPr>
              <a:t>sasank</a:t>
            </a:r>
            <a:endParaRPr lang="en-GB" dirty="0" smtClean="0">
              <a:solidFill>
                <a:schemeClr val="tx1"/>
              </a:solidFill>
              <a:latin typeface="Times New Roman" panose="02020603050405020304" pitchFamily="18" charset="0"/>
              <a:cs typeface="Times New Roman" panose="02020603050405020304" pitchFamily="18" charset="0"/>
            </a:endParaRPr>
          </a:p>
          <a:p>
            <a:r>
              <a:rPr lang="en-GB" dirty="0" smtClean="0">
                <a:solidFill>
                  <a:schemeClr val="tx1"/>
                </a:solidFill>
                <a:latin typeface="Times New Roman" panose="02020603050405020304" pitchFamily="18" charset="0"/>
                <a:cs typeface="Times New Roman" panose="02020603050405020304" pitchFamily="18" charset="0"/>
              </a:rPr>
              <a:t>Register no.  	</a:t>
            </a:r>
            <a:r>
              <a:rPr lang="en-GB" b="1" dirty="0" smtClean="0">
                <a:solidFill>
                  <a:schemeClr val="tx1"/>
                </a:solidFill>
                <a:latin typeface="Times New Roman" panose="02020603050405020304" pitchFamily="18" charset="0"/>
                <a:cs typeface="Times New Roman" panose="02020603050405020304" pitchFamily="18" charset="0"/>
              </a:rPr>
              <a:t>:</a:t>
            </a:r>
            <a:r>
              <a:rPr lang="en-GB" dirty="0" smtClean="0">
                <a:solidFill>
                  <a:schemeClr val="tx1"/>
                </a:solidFill>
                <a:latin typeface="Times New Roman" panose="02020603050405020304" pitchFamily="18" charset="0"/>
                <a:cs typeface="Times New Roman" panose="02020603050405020304" pitchFamily="18" charset="0"/>
              </a:rPr>
              <a:t>	AP22110011297</a:t>
            </a:r>
          </a:p>
          <a:p>
            <a:r>
              <a:rPr lang="en-GB" dirty="0" smtClean="0">
                <a:solidFill>
                  <a:schemeClr val="tx1"/>
                </a:solidFill>
                <a:latin typeface="Times New Roman" panose="02020603050405020304" pitchFamily="18" charset="0"/>
                <a:cs typeface="Times New Roman" panose="02020603050405020304" pitchFamily="18" charset="0"/>
              </a:rPr>
              <a:t>Skills Build 	</a:t>
            </a:r>
            <a:r>
              <a:rPr lang="en-GB" b="1" dirty="0" smtClean="0">
                <a:solidFill>
                  <a:schemeClr val="tx1"/>
                </a:solidFill>
                <a:latin typeface="Times New Roman" panose="02020603050405020304" pitchFamily="18" charset="0"/>
                <a:cs typeface="Times New Roman" panose="02020603050405020304" pitchFamily="18" charset="0"/>
              </a:rPr>
              <a:t>:</a:t>
            </a:r>
            <a:r>
              <a:rPr lang="en-GB" b="1" dirty="0">
                <a:solidFill>
                  <a:schemeClr val="tx1"/>
                </a:solidFill>
                <a:latin typeface="Times New Roman" panose="02020603050405020304" pitchFamily="18" charset="0"/>
                <a:cs typeface="Times New Roman" panose="02020603050405020304" pitchFamily="18" charset="0"/>
              </a:rPr>
              <a:t>	</a:t>
            </a:r>
            <a:r>
              <a:rPr lang="en-GB" cap="none" dirty="0" smtClean="0">
                <a:solidFill>
                  <a:schemeClr val="tx1"/>
                </a:solidFill>
                <a:latin typeface="Times New Roman" panose="02020603050405020304" pitchFamily="18" charset="0"/>
                <a:cs typeface="Times New Roman" panose="02020603050405020304" pitchFamily="18" charset="0"/>
              </a:rPr>
              <a:t>maruthisaisasank@gmail.com</a:t>
            </a:r>
          </a:p>
          <a:p>
            <a:r>
              <a:rPr lang="en-GB" dirty="0" smtClean="0">
                <a:solidFill>
                  <a:schemeClr val="tx1"/>
                </a:solidFill>
                <a:latin typeface="Times New Roman" panose="02020603050405020304" pitchFamily="18" charset="0"/>
                <a:cs typeface="Times New Roman" panose="02020603050405020304" pitchFamily="18" charset="0"/>
              </a:rPr>
              <a:t>College name	</a:t>
            </a:r>
            <a:r>
              <a:rPr lang="en-GB" b="1" dirty="0" smtClean="0">
                <a:solidFill>
                  <a:schemeClr val="tx1"/>
                </a:solidFill>
                <a:latin typeface="Times New Roman" panose="02020603050405020304" pitchFamily="18" charset="0"/>
                <a:cs typeface="Times New Roman" panose="02020603050405020304" pitchFamily="18" charset="0"/>
              </a:rPr>
              <a:t>:</a:t>
            </a:r>
            <a:r>
              <a:rPr lang="en-GB" dirty="0" smtClean="0">
                <a:solidFill>
                  <a:schemeClr val="tx1"/>
                </a:solidFill>
                <a:latin typeface="Times New Roman" panose="02020603050405020304" pitchFamily="18" charset="0"/>
                <a:cs typeface="Times New Roman" panose="02020603050405020304" pitchFamily="18" charset="0"/>
              </a:rPr>
              <a:t>	SRM university AP, </a:t>
            </a:r>
            <a:r>
              <a:rPr lang="en-GB" dirty="0" err="1" smtClean="0">
                <a:solidFill>
                  <a:schemeClr val="tx1"/>
                </a:solidFill>
                <a:latin typeface="Times New Roman" panose="02020603050405020304" pitchFamily="18" charset="0"/>
                <a:cs typeface="Times New Roman" panose="02020603050405020304" pitchFamily="18" charset="0"/>
              </a:rPr>
              <a:t>Amaravathi</a:t>
            </a:r>
            <a:r>
              <a:rPr lang="en-GB" dirty="0" smtClean="0">
                <a:solidFill>
                  <a:schemeClr val="tx1"/>
                </a:solidFill>
                <a:latin typeface="Times New Roman" panose="02020603050405020304" pitchFamily="18" charset="0"/>
                <a:cs typeface="Times New Roman" panose="02020603050405020304" pitchFamily="18" charset="0"/>
              </a:rPr>
              <a:t> .</a:t>
            </a:r>
          </a:p>
          <a:p>
            <a:r>
              <a:rPr lang="en-GB" dirty="0" smtClean="0">
                <a:solidFill>
                  <a:schemeClr val="tx1"/>
                </a:solidFill>
                <a:latin typeface="Times New Roman" panose="02020603050405020304" pitchFamily="18" charset="0"/>
                <a:cs typeface="Times New Roman" panose="02020603050405020304" pitchFamily="18" charset="0"/>
              </a:rPr>
              <a:t>College State	</a:t>
            </a:r>
            <a:r>
              <a:rPr lang="en-GB" b="1" dirty="0" smtClean="0">
                <a:solidFill>
                  <a:schemeClr val="tx1"/>
                </a:solidFill>
                <a:latin typeface="Times New Roman" panose="02020603050405020304" pitchFamily="18" charset="0"/>
                <a:cs typeface="Times New Roman" panose="02020603050405020304" pitchFamily="18" charset="0"/>
              </a:rPr>
              <a:t>:</a:t>
            </a:r>
            <a:r>
              <a:rPr lang="en-GB" dirty="0" smtClean="0">
                <a:solidFill>
                  <a:schemeClr val="tx1"/>
                </a:solidFill>
                <a:latin typeface="Times New Roman" panose="02020603050405020304" pitchFamily="18" charset="0"/>
                <a:cs typeface="Times New Roman" panose="02020603050405020304" pitchFamily="18" charset="0"/>
              </a:rPr>
              <a:t>	Andhra </a:t>
            </a:r>
            <a:r>
              <a:rPr lang="en-GB" dirty="0" err="1" smtClean="0">
                <a:solidFill>
                  <a:schemeClr val="tx1"/>
                </a:solidFill>
                <a:latin typeface="Times New Roman" panose="02020603050405020304" pitchFamily="18" charset="0"/>
                <a:cs typeface="Times New Roman" panose="02020603050405020304" pitchFamily="18" charset="0"/>
              </a:rPr>
              <a:t>pradesh</a:t>
            </a:r>
            <a:endParaRPr lang="en-GB" dirty="0">
              <a:solidFill>
                <a:schemeClr val="tx1"/>
              </a:solidFill>
              <a:latin typeface="Times New Roman" panose="02020603050405020304" pitchFamily="18" charset="0"/>
              <a:cs typeface="Times New Roman" panose="02020603050405020304" pitchFamily="18" charset="0"/>
            </a:endParaRPr>
          </a:p>
          <a:p>
            <a:r>
              <a:rPr lang="en-GB" dirty="0" smtClean="0">
                <a:solidFill>
                  <a:schemeClr val="tx1"/>
                </a:solidFill>
                <a:latin typeface="Times New Roman" panose="02020603050405020304" pitchFamily="18" charset="0"/>
                <a:cs typeface="Times New Roman" panose="02020603050405020304" pitchFamily="18" charset="0"/>
              </a:rPr>
              <a:t>Domain 			</a:t>
            </a:r>
            <a:r>
              <a:rPr lang="en-GB" b="1" dirty="0" smtClean="0">
                <a:solidFill>
                  <a:schemeClr val="tx1"/>
                </a:solidFill>
                <a:latin typeface="Times New Roman" panose="02020603050405020304" pitchFamily="18" charset="0"/>
                <a:cs typeface="Times New Roman" panose="02020603050405020304" pitchFamily="18" charset="0"/>
              </a:rPr>
              <a:t>:</a:t>
            </a:r>
            <a:r>
              <a:rPr lang="en-GB" dirty="0" smtClean="0">
                <a:solidFill>
                  <a:schemeClr val="tx1"/>
                </a:solidFill>
                <a:latin typeface="Times New Roman" panose="02020603050405020304" pitchFamily="18" charset="0"/>
                <a:cs typeface="Times New Roman" panose="02020603050405020304" pitchFamily="18" charset="0"/>
              </a:rPr>
              <a:t>	Cyber security </a:t>
            </a:r>
          </a:p>
          <a:p>
            <a:r>
              <a:rPr lang="en-GB" dirty="0" smtClean="0">
                <a:solidFill>
                  <a:schemeClr val="tx1"/>
                </a:solidFill>
                <a:latin typeface="Times New Roman" panose="02020603050405020304" pitchFamily="18" charset="0"/>
                <a:cs typeface="Times New Roman" panose="02020603050405020304" pitchFamily="18" charset="0"/>
              </a:rPr>
              <a:t>Date of joining	</a:t>
            </a:r>
            <a:r>
              <a:rPr lang="en-GB" b="1" dirty="0" smtClean="0">
                <a:solidFill>
                  <a:schemeClr val="tx1"/>
                </a:solidFill>
                <a:latin typeface="Times New Roman" panose="02020603050405020304" pitchFamily="18" charset="0"/>
                <a:cs typeface="Times New Roman" panose="02020603050405020304" pitchFamily="18" charset="0"/>
              </a:rPr>
              <a:t>:</a:t>
            </a:r>
            <a:r>
              <a:rPr lang="en-GB" dirty="0" smtClean="0">
                <a:solidFill>
                  <a:schemeClr val="tx1"/>
                </a:solidFill>
                <a:latin typeface="Times New Roman" panose="02020603050405020304" pitchFamily="18" charset="0"/>
                <a:cs typeface="Times New Roman" panose="02020603050405020304" pitchFamily="18" charset="0"/>
              </a:rPr>
              <a:t>	03-06-2024</a:t>
            </a:r>
          </a:p>
          <a:p>
            <a:r>
              <a:rPr lang="en-GB" dirty="0" smtClean="0">
                <a:solidFill>
                  <a:schemeClr val="tx1"/>
                </a:solidFill>
                <a:latin typeface="Times New Roman" panose="02020603050405020304" pitchFamily="18" charset="0"/>
                <a:cs typeface="Times New Roman" panose="02020603050405020304" pitchFamily="18" charset="0"/>
              </a:rPr>
              <a:t>End date 		</a:t>
            </a:r>
            <a:r>
              <a:rPr lang="en-GB" b="1" dirty="0" smtClean="0">
                <a:solidFill>
                  <a:schemeClr val="tx1"/>
                </a:solidFill>
                <a:latin typeface="Times New Roman" panose="02020603050405020304" pitchFamily="18" charset="0"/>
                <a:cs typeface="Times New Roman" panose="02020603050405020304" pitchFamily="18" charset="0"/>
              </a:rPr>
              <a:t>:	</a:t>
            </a:r>
            <a:r>
              <a:rPr lang="en-GB" dirty="0" smtClean="0">
                <a:solidFill>
                  <a:schemeClr val="tx1"/>
                </a:solidFill>
                <a:latin typeface="Times New Roman" panose="02020603050405020304" pitchFamily="18" charset="0"/>
                <a:cs typeface="Times New Roman" panose="02020603050405020304" pitchFamily="18" charset="0"/>
              </a:rPr>
              <a:t>25-07-2024</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5078437"/>
            <a:ext cx="11260667" cy="1313895"/>
          </a:xfrm>
          <a:prstGeom prst="rect">
            <a:avLst/>
          </a:prstGeom>
        </p:spPr>
      </p:pic>
      <p:sp>
        <p:nvSpPr>
          <p:cNvPr id="4" name="TextBox 3"/>
          <p:cNvSpPr txBox="1"/>
          <p:nvPr/>
        </p:nvSpPr>
        <p:spPr>
          <a:xfrm>
            <a:off x="7620000" y="1828800"/>
            <a:ext cx="3492500" cy="2308324"/>
          </a:xfrm>
          <a:prstGeom prst="rect">
            <a:avLst/>
          </a:prstGeom>
          <a:noFill/>
        </p:spPr>
        <p:txBody>
          <a:bodyPr wrap="square" rtlCol="0">
            <a:spAutoFit/>
          </a:bodyPr>
          <a:lstStyle/>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9261" y="1963528"/>
            <a:ext cx="2194561" cy="2173596"/>
          </a:xfrm>
          <a:prstGeom prst="rect">
            <a:avLst/>
          </a:prstGeom>
        </p:spPr>
      </p:pic>
    </p:spTree>
    <p:extLst>
      <p:ext uri="{BB962C8B-B14F-4D97-AF65-F5344CB8AC3E}">
        <p14:creationId xmlns:p14="http://schemas.microsoft.com/office/powerpoint/2010/main" val="2475805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1921" y="265043"/>
            <a:ext cx="11029616" cy="1192202"/>
          </a:xfrm>
        </p:spPr>
        <p:txBody>
          <a:bodyPr anchor="ctr"/>
          <a:lstStyle/>
          <a:p>
            <a:r>
              <a:rPr lang="en-GB" dirty="0"/>
              <a:t>MODELLING</a:t>
            </a:r>
            <a:endParaRPr lang="en-US" dirty="0"/>
          </a:p>
        </p:txBody>
      </p:sp>
      <p:sp>
        <p:nvSpPr>
          <p:cNvPr id="4" name="TextBox 3"/>
          <p:cNvSpPr txBox="1"/>
          <p:nvPr/>
        </p:nvSpPr>
        <p:spPr>
          <a:xfrm>
            <a:off x="461921" y="1179444"/>
            <a:ext cx="11412027" cy="6731073"/>
          </a:xfrm>
          <a:prstGeom prst="rect">
            <a:avLst/>
          </a:prstGeom>
          <a:noFill/>
        </p:spPr>
        <p:txBody>
          <a:bodyPr wrap="square" rtlCol="0">
            <a:spAutoFit/>
          </a:bodyPr>
          <a:lstStyle/>
          <a:p>
            <a:r>
              <a:rPr lang="en-US" sz="1500" dirty="0"/>
              <a:t>In the development of the steganography application, we applied a variety of modeling techniques and methodologies to ensure a robust and secure solution. The primary technique utilized is the Least Significant Bit (LSB) method for embedding and extracting text within images. Here’s a detailed description of the modeling process and the technological principles applied</a:t>
            </a:r>
            <a:r>
              <a:rPr lang="en-US" sz="1500" dirty="0" smtClean="0"/>
              <a:t>:</a:t>
            </a:r>
          </a:p>
          <a:p>
            <a:endParaRPr lang="en-US" sz="1500" dirty="0" smtClean="0"/>
          </a:p>
          <a:p>
            <a:pPr marL="285750" indent="-285750">
              <a:lnSpc>
                <a:spcPct val="110000"/>
              </a:lnSpc>
              <a:buFont typeface="Wingdings" panose="05000000000000000000" pitchFamily="2" charset="2"/>
              <a:buChar char="Ø"/>
            </a:pPr>
            <a:r>
              <a:rPr lang="en-US" sz="1600" b="1" dirty="0" smtClean="0"/>
              <a:t>LSB </a:t>
            </a:r>
            <a:r>
              <a:rPr lang="en-US" sz="1600" b="1" dirty="0"/>
              <a:t>Steganography </a:t>
            </a:r>
            <a:r>
              <a:rPr lang="en-US" sz="1600" b="1" dirty="0" smtClean="0"/>
              <a:t>Technique :</a:t>
            </a:r>
            <a:endParaRPr lang="en-US" sz="1600" dirty="0"/>
          </a:p>
          <a:p>
            <a:pPr>
              <a:lnSpc>
                <a:spcPct val="110000"/>
              </a:lnSpc>
            </a:pPr>
            <a:r>
              <a:rPr lang="en-US" sz="1500" b="1" dirty="0"/>
              <a:t>	</a:t>
            </a:r>
            <a:r>
              <a:rPr lang="en-US" sz="1500" dirty="0" smtClean="0"/>
              <a:t> </a:t>
            </a:r>
            <a:r>
              <a:rPr lang="en-US" sz="1500" dirty="0"/>
              <a:t>The LSB technique involves modifying the least significant bits of the pixel values in an image to encode the secret message. Since changes in the least significant bit have minimal impact on the visual appearance of the image, this method allows us to embed information discreetly.</a:t>
            </a:r>
          </a:p>
          <a:p>
            <a:pPr>
              <a:lnSpc>
                <a:spcPct val="110000"/>
              </a:lnSpc>
            </a:pPr>
            <a:r>
              <a:rPr lang="en-US" sz="1500" b="1" dirty="0"/>
              <a:t>Implementation:</a:t>
            </a:r>
            <a:endParaRPr lang="en-US" sz="1500" dirty="0"/>
          </a:p>
          <a:p>
            <a:pPr marL="742950" lvl="1" indent="-285750">
              <a:lnSpc>
                <a:spcPct val="110000"/>
              </a:lnSpc>
              <a:buFont typeface="Arial" panose="020B0604020202020204" pitchFamily="34" charset="0"/>
              <a:buChar char="•"/>
            </a:pPr>
            <a:r>
              <a:rPr lang="en-US" sz="1500" dirty="0"/>
              <a:t>Convert the secret message into a binary format.</a:t>
            </a:r>
          </a:p>
          <a:p>
            <a:pPr marL="742950" lvl="1" indent="-285750">
              <a:lnSpc>
                <a:spcPct val="110000"/>
              </a:lnSpc>
              <a:buFont typeface="Arial" panose="020B0604020202020204" pitchFamily="34" charset="0"/>
              <a:buChar char="•"/>
            </a:pPr>
            <a:r>
              <a:rPr lang="en-US" sz="1500" dirty="0"/>
              <a:t>Encrypt the binary message using XOR encryption with a passcode.</a:t>
            </a:r>
          </a:p>
          <a:p>
            <a:pPr marL="742950" lvl="1" indent="-285750">
              <a:lnSpc>
                <a:spcPct val="110000"/>
              </a:lnSpc>
              <a:buFont typeface="Arial" panose="020B0604020202020204" pitchFamily="34" charset="0"/>
              <a:buChar char="•"/>
            </a:pPr>
            <a:r>
              <a:rPr lang="en-US" sz="1500" dirty="0"/>
              <a:t>Embed the encrypted binary message into the least significant bits of the image pixels.</a:t>
            </a:r>
          </a:p>
          <a:p>
            <a:pPr marL="742950" lvl="1" indent="-285750">
              <a:lnSpc>
                <a:spcPct val="110000"/>
              </a:lnSpc>
              <a:buFont typeface="Arial" panose="020B0604020202020204" pitchFamily="34" charset="0"/>
              <a:buChar char="•"/>
            </a:pPr>
            <a:r>
              <a:rPr lang="en-US" sz="1500" dirty="0"/>
              <a:t>Add a delimiter to mark the end of the embedded message for accurate extraction</a:t>
            </a:r>
            <a:r>
              <a:rPr lang="en-US" sz="1500" dirty="0" smtClean="0"/>
              <a:t>.</a:t>
            </a:r>
          </a:p>
          <a:p>
            <a:pPr lvl="1">
              <a:lnSpc>
                <a:spcPct val="110000"/>
              </a:lnSpc>
            </a:pPr>
            <a:endParaRPr lang="en-US" sz="1500" dirty="0"/>
          </a:p>
          <a:p>
            <a:pPr marL="285750" indent="-285750">
              <a:lnSpc>
                <a:spcPct val="110000"/>
              </a:lnSpc>
              <a:buFont typeface="Wingdings" panose="05000000000000000000" pitchFamily="2" charset="2"/>
              <a:buChar char="Ø"/>
            </a:pPr>
            <a:r>
              <a:rPr lang="en-US" sz="1600" b="1" dirty="0"/>
              <a:t>Hashing for </a:t>
            </a:r>
            <a:r>
              <a:rPr lang="en-US" sz="1600" b="1" dirty="0" smtClean="0"/>
              <a:t>Security :</a:t>
            </a:r>
            <a:r>
              <a:rPr lang="en-US" sz="1600" dirty="0" smtClean="0"/>
              <a:t> </a:t>
            </a:r>
            <a:r>
              <a:rPr lang="en-US" sz="1500" dirty="0" smtClean="0"/>
              <a:t>To </a:t>
            </a:r>
            <a:r>
              <a:rPr lang="en-US" sz="1500" dirty="0"/>
              <a:t>ensure the security of the passcode used for encryption and decryption, we employed SHA-256 hashing. This </a:t>
            </a:r>
            <a:r>
              <a:rPr lang="en-US" sz="1500" dirty="0" smtClean="0"/>
              <a:t>	generates </a:t>
            </a:r>
            <a:r>
              <a:rPr lang="en-US" sz="1500" dirty="0"/>
              <a:t>a fixed-length hash value from the passcode, providing a robust mechanism to secure the embedded message</a:t>
            </a:r>
            <a:r>
              <a:rPr lang="en-US" sz="1500" dirty="0" smtClean="0"/>
              <a:t>.</a:t>
            </a:r>
            <a:endParaRPr lang="en-US" sz="1500" dirty="0"/>
          </a:p>
          <a:p>
            <a:pPr marL="285750" indent="-285750">
              <a:lnSpc>
                <a:spcPct val="110000"/>
              </a:lnSpc>
              <a:buFont typeface="Wingdings" panose="05000000000000000000" pitchFamily="2" charset="2"/>
              <a:buChar char="Ø"/>
            </a:pPr>
            <a:r>
              <a:rPr lang="en-US" sz="1600" b="1" dirty="0" smtClean="0"/>
              <a:t>Validation : </a:t>
            </a:r>
            <a:r>
              <a:rPr lang="en-US" sz="1500" dirty="0" smtClean="0"/>
              <a:t>Ensures the image can hold the entire message without corruption .</a:t>
            </a:r>
          </a:p>
          <a:p>
            <a:pPr marL="285750" indent="-285750">
              <a:lnSpc>
                <a:spcPct val="110000"/>
              </a:lnSpc>
              <a:buFont typeface="Wingdings" panose="05000000000000000000" pitchFamily="2" charset="2"/>
              <a:buChar char="Ø"/>
            </a:pPr>
            <a:r>
              <a:rPr lang="en-US" sz="1600" b="1" dirty="0" smtClean="0"/>
              <a:t>Error Handling : </a:t>
            </a:r>
            <a:r>
              <a:rPr lang="en-US" sz="1500" dirty="0" smtClean="0"/>
              <a:t>Manage issues such as incorrect passcodes to ensure  that only correct passcode can decrypt the message .</a:t>
            </a:r>
            <a:endParaRPr lang="en-US" sz="1500" b="1" dirty="0"/>
          </a:p>
          <a:p>
            <a:pPr marL="285750" indent="-285750">
              <a:buFont typeface="Wingdings" panose="05000000000000000000" pitchFamily="2" charset="2"/>
              <a:buChar char="Ø"/>
            </a:pPr>
            <a:endParaRPr lang="en-US" sz="1500" b="1" dirty="0" smtClean="0"/>
          </a:p>
          <a:p>
            <a:pPr marL="285750" indent="-285750">
              <a:buFont typeface="Wingdings" panose="05000000000000000000" pitchFamily="2" charset="2"/>
              <a:buChar char="Ø"/>
            </a:pPr>
            <a:r>
              <a:rPr lang="en-US" sz="1600" b="1" dirty="0"/>
              <a:t>Utilization of Technology </a:t>
            </a:r>
            <a:r>
              <a:rPr lang="en-US" sz="1600" b="1" dirty="0" smtClean="0"/>
              <a:t>Principles :</a:t>
            </a:r>
          </a:p>
          <a:p>
            <a:r>
              <a:rPr lang="en-US" sz="1500" b="1" dirty="0" smtClean="0"/>
              <a:t>	</a:t>
            </a:r>
            <a:r>
              <a:rPr lang="en-US" sz="1500" dirty="0" smtClean="0"/>
              <a:t>We </a:t>
            </a:r>
            <a:r>
              <a:rPr lang="en-US" sz="1500" dirty="0"/>
              <a:t>ensured confidentiality and integrity through encryption and validation methods, maintaining image quality and efficient data handling with Python and powerful libraries like </a:t>
            </a:r>
            <a:r>
              <a:rPr lang="en-US" sz="1500" dirty="0" err="1"/>
              <a:t>OpenCV</a:t>
            </a:r>
            <a:r>
              <a:rPr lang="en-US" sz="1500" dirty="0"/>
              <a:t>.</a:t>
            </a:r>
          </a:p>
          <a:p>
            <a:endParaRPr lang="en-US" sz="1500" b="1" dirty="0"/>
          </a:p>
          <a:p>
            <a:endParaRPr lang="en-US" sz="1500" b="1" dirty="0" smtClean="0"/>
          </a:p>
          <a:p>
            <a:endParaRPr lang="en-US" sz="1500" b="1" dirty="0"/>
          </a:p>
          <a:p>
            <a:endParaRPr lang="en-US" sz="1500" b="1" dirty="0" smtClean="0"/>
          </a:p>
          <a:p>
            <a:pPr marL="285750" indent="-285750">
              <a:buFont typeface="Wingdings" panose="05000000000000000000" pitchFamily="2" charset="2"/>
              <a:buChar char="Ø"/>
            </a:pPr>
            <a:endParaRPr lang="en-IN" sz="1500" b="1" dirty="0"/>
          </a:p>
        </p:txBody>
      </p:sp>
    </p:spTree>
    <p:extLst>
      <p:ext uri="{BB962C8B-B14F-4D97-AF65-F5344CB8AC3E}">
        <p14:creationId xmlns:p14="http://schemas.microsoft.com/office/powerpoint/2010/main" val="3184081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48670" y="348038"/>
            <a:ext cx="11029616" cy="1188720"/>
          </a:xfrm>
        </p:spPr>
        <p:txBody>
          <a:bodyPr anchor="ctr"/>
          <a:lstStyle/>
          <a:p>
            <a:r>
              <a:rPr lang="en-GB" dirty="0"/>
              <a:t>Results</a:t>
            </a:r>
            <a:endParaRPr lang="en-US" dirty="0"/>
          </a:p>
        </p:txBody>
      </p:sp>
      <p:sp>
        <p:nvSpPr>
          <p:cNvPr id="4" name="TextBox 3"/>
          <p:cNvSpPr txBox="1"/>
          <p:nvPr/>
        </p:nvSpPr>
        <p:spPr>
          <a:xfrm>
            <a:off x="448670" y="1232452"/>
            <a:ext cx="10577139" cy="2031325"/>
          </a:xfrm>
          <a:prstGeom prst="rect">
            <a:avLst/>
          </a:prstGeom>
          <a:noFill/>
        </p:spPr>
        <p:txBody>
          <a:bodyPr wrap="square" rtlCol="0">
            <a:spAutoFit/>
          </a:bodyPr>
          <a:lstStyle/>
          <a:p>
            <a:r>
              <a:rPr lang="en-US" dirty="0" smtClean="0"/>
              <a:t>	The </a:t>
            </a:r>
            <a:r>
              <a:rPr lang="en-US" dirty="0"/>
              <a:t>steganography project achieved a 100% success rate in embedding and accurately retrieving text within images without noticeable degradation in image quality. Users reported high satisfaction with the application's ease of use and security features. The solution demonstrated robust performance and efficiency, proving its effectiveness for secure communication</a:t>
            </a:r>
            <a:r>
              <a:rPr lang="en-US" dirty="0" smtClean="0"/>
              <a:t>.</a:t>
            </a:r>
          </a:p>
          <a:p>
            <a:endParaRPr lang="en-US" dirty="0" smtClean="0"/>
          </a:p>
          <a:p>
            <a:r>
              <a:rPr lang="en-US" dirty="0" smtClean="0"/>
              <a:t>Here are some outputs </a:t>
            </a:r>
            <a:r>
              <a:rPr lang="en-US" dirty="0" smtClean="0"/>
              <a:t>:</a:t>
            </a:r>
          </a:p>
          <a:p>
            <a:r>
              <a:rPr lang="en-US" dirty="0" smtClean="0"/>
              <a:t> </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478" y="3070410"/>
            <a:ext cx="3949148" cy="232864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00" y="3070410"/>
            <a:ext cx="3964304" cy="2328640"/>
          </a:xfrm>
          <a:prstGeom prst="rect">
            <a:avLst/>
          </a:prstGeom>
        </p:spPr>
      </p:pic>
      <p:sp>
        <p:nvSpPr>
          <p:cNvPr id="8" name="TextBox 7"/>
          <p:cNvSpPr txBox="1"/>
          <p:nvPr/>
        </p:nvSpPr>
        <p:spPr>
          <a:xfrm>
            <a:off x="634200" y="5338897"/>
            <a:ext cx="3964304" cy="371061"/>
          </a:xfrm>
          <a:prstGeom prst="rect">
            <a:avLst/>
          </a:prstGeom>
          <a:noFill/>
        </p:spPr>
        <p:txBody>
          <a:bodyPr wrap="square" rtlCol="0">
            <a:spAutoFit/>
          </a:bodyPr>
          <a:lstStyle/>
          <a:p>
            <a:r>
              <a:rPr lang="en-US" dirty="0" smtClean="0"/>
              <a:t>Original_secret.png</a:t>
            </a:r>
            <a:endParaRPr lang="en-IN" dirty="0"/>
          </a:p>
        </p:txBody>
      </p:sp>
      <p:sp>
        <p:nvSpPr>
          <p:cNvPr id="9" name="TextBox 8"/>
          <p:cNvSpPr txBox="1"/>
          <p:nvPr/>
        </p:nvSpPr>
        <p:spPr>
          <a:xfrm>
            <a:off x="5936553" y="5311067"/>
            <a:ext cx="3949148" cy="369332"/>
          </a:xfrm>
          <a:prstGeom prst="rect">
            <a:avLst/>
          </a:prstGeom>
          <a:noFill/>
        </p:spPr>
        <p:txBody>
          <a:bodyPr wrap="square" rtlCol="0">
            <a:spAutoFit/>
          </a:bodyPr>
          <a:lstStyle/>
          <a:p>
            <a:r>
              <a:rPr lang="en-US" dirty="0" smtClean="0"/>
              <a:t>Modified_secret.png</a:t>
            </a:r>
            <a:endParaRPr lang="en-IN" dirty="0"/>
          </a:p>
        </p:txBody>
      </p:sp>
      <p:pic>
        <p:nvPicPr>
          <p:cNvPr id="10" name="Picture 9"/>
          <p:cNvPicPr>
            <a:picLocks noChangeAspect="1"/>
          </p:cNvPicPr>
          <p:nvPr/>
        </p:nvPicPr>
        <p:blipFill>
          <a:blip r:embed="rId4"/>
          <a:stretch>
            <a:fillRect/>
          </a:stretch>
        </p:blipFill>
        <p:spPr>
          <a:xfrm>
            <a:off x="1656523" y="5718597"/>
            <a:ext cx="7142500" cy="938667"/>
          </a:xfrm>
          <a:prstGeom prst="rect">
            <a:avLst/>
          </a:prstGeom>
        </p:spPr>
      </p:pic>
      <p:sp>
        <p:nvSpPr>
          <p:cNvPr id="11" name="Rounded Rectangle 10"/>
          <p:cNvSpPr/>
          <p:nvPr/>
        </p:nvSpPr>
        <p:spPr>
          <a:xfrm>
            <a:off x="8123162" y="5642201"/>
            <a:ext cx="675861" cy="1015063"/>
          </a:xfrm>
          <a:prstGeom prst="roundRect">
            <a:avLst>
              <a:gd name="adj" fmla="val 50000"/>
            </a:avLst>
          </a:prstGeom>
          <a:noFill/>
          <a:ln w="762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3" name="Straight Connector 12"/>
          <p:cNvCxnSpPr/>
          <p:nvPr/>
        </p:nvCxnSpPr>
        <p:spPr>
          <a:xfrm flipH="1">
            <a:off x="4784037" y="5861741"/>
            <a:ext cx="1311962" cy="5864"/>
          </a:xfrm>
          <a:prstGeom prst="line">
            <a:avLst/>
          </a:prstGeom>
          <a:ln w="127000"/>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H="1" flipV="1">
            <a:off x="4784034" y="6231724"/>
            <a:ext cx="1311965" cy="9939"/>
          </a:xfrm>
          <a:prstGeom prst="line">
            <a:avLst/>
          </a:prstGeom>
          <a:ln w="1270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9627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48670" y="348038"/>
            <a:ext cx="11029616" cy="1188720"/>
          </a:xfrm>
        </p:spPr>
        <p:txBody>
          <a:bodyPr anchor="ctr"/>
          <a:lstStyle/>
          <a:p>
            <a:r>
              <a:rPr lang="en-GB" dirty="0"/>
              <a:t>Results</a:t>
            </a:r>
            <a:endParaRPr lang="en-US" dirty="0"/>
          </a:p>
        </p:txBody>
      </p:sp>
      <p:sp>
        <p:nvSpPr>
          <p:cNvPr id="4" name="TextBox 3"/>
          <p:cNvSpPr txBox="1"/>
          <p:nvPr/>
        </p:nvSpPr>
        <p:spPr>
          <a:xfrm>
            <a:off x="448670" y="1232452"/>
            <a:ext cx="10577139" cy="369332"/>
          </a:xfrm>
          <a:prstGeom prst="rect">
            <a:avLst/>
          </a:prstGeom>
          <a:noFill/>
        </p:spPr>
        <p:txBody>
          <a:bodyPr wrap="square" rtlCol="0">
            <a:spAutoFit/>
          </a:bodyPr>
          <a:lstStyle/>
          <a:p>
            <a:r>
              <a:rPr lang="en-US" dirty="0" smtClean="0"/>
              <a:t>	</a:t>
            </a:r>
            <a:endParaRPr lang="en-IN" dirty="0"/>
          </a:p>
        </p:txBody>
      </p:sp>
      <p:pic>
        <p:nvPicPr>
          <p:cNvPr id="7" name="Picture 6"/>
          <p:cNvPicPr>
            <a:picLocks noChangeAspect="1"/>
          </p:cNvPicPr>
          <p:nvPr/>
        </p:nvPicPr>
        <p:blipFill>
          <a:blip r:embed="rId2"/>
          <a:stretch>
            <a:fillRect/>
          </a:stretch>
        </p:blipFill>
        <p:spPr>
          <a:xfrm>
            <a:off x="448670" y="1601784"/>
            <a:ext cx="6811617" cy="4414703"/>
          </a:xfrm>
          <a:prstGeom prst="rect">
            <a:avLst/>
          </a:prstGeom>
        </p:spPr>
      </p:pic>
      <p:pic>
        <p:nvPicPr>
          <p:cNvPr id="9" name="Picture 8"/>
          <p:cNvPicPr>
            <a:picLocks noChangeAspect="1"/>
          </p:cNvPicPr>
          <p:nvPr/>
        </p:nvPicPr>
        <p:blipFill>
          <a:blip r:embed="rId3"/>
          <a:stretch>
            <a:fillRect/>
          </a:stretch>
        </p:blipFill>
        <p:spPr>
          <a:xfrm>
            <a:off x="7848754" y="1601783"/>
            <a:ext cx="4038446" cy="4414703"/>
          </a:xfrm>
          <a:prstGeom prst="rect">
            <a:avLst/>
          </a:prstGeom>
        </p:spPr>
      </p:pic>
      <p:sp>
        <p:nvSpPr>
          <p:cNvPr id="10" name="TextBox 9"/>
          <p:cNvSpPr txBox="1"/>
          <p:nvPr/>
        </p:nvSpPr>
        <p:spPr>
          <a:xfrm>
            <a:off x="448670" y="6109252"/>
            <a:ext cx="6681000" cy="369332"/>
          </a:xfrm>
          <a:prstGeom prst="rect">
            <a:avLst/>
          </a:prstGeom>
          <a:noFill/>
        </p:spPr>
        <p:txBody>
          <a:bodyPr wrap="square" rtlCol="0">
            <a:spAutoFit/>
          </a:bodyPr>
          <a:lstStyle/>
          <a:p>
            <a:r>
              <a:rPr lang="en-US" dirty="0" smtClean="0"/>
              <a:t>Correct encryption and decryption .</a:t>
            </a:r>
            <a:endParaRPr lang="en-IN" dirty="0"/>
          </a:p>
        </p:txBody>
      </p:sp>
      <p:sp>
        <p:nvSpPr>
          <p:cNvPr id="11" name="TextBox 10"/>
          <p:cNvSpPr txBox="1"/>
          <p:nvPr/>
        </p:nvSpPr>
        <p:spPr>
          <a:xfrm>
            <a:off x="7848754" y="6016486"/>
            <a:ext cx="4038446" cy="646331"/>
          </a:xfrm>
          <a:prstGeom prst="rect">
            <a:avLst/>
          </a:prstGeom>
          <a:noFill/>
        </p:spPr>
        <p:txBody>
          <a:bodyPr wrap="square" rtlCol="0">
            <a:spAutoFit/>
          </a:bodyPr>
          <a:lstStyle/>
          <a:p>
            <a:r>
              <a:rPr lang="en-US" dirty="0" smtClean="0"/>
              <a:t>Extraction of text from image with wrong PASSCODE.</a:t>
            </a:r>
            <a:endParaRPr lang="en-IN" dirty="0"/>
          </a:p>
        </p:txBody>
      </p:sp>
    </p:spTree>
    <p:extLst>
      <p:ext uri="{BB962C8B-B14F-4D97-AF65-F5344CB8AC3E}">
        <p14:creationId xmlns:p14="http://schemas.microsoft.com/office/powerpoint/2010/main" val="1915806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75174" y="361291"/>
            <a:ext cx="11029616" cy="1188720"/>
          </a:xfrm>
        </p:spPr>
        <p:txBody>
          <a:bodyPr anchor="ctr"/>
          <a:lstStyle/>
          <a:p>
            <a:r>
              <a:rPr lang="en-GB" dirty="0"/>
              <a:t>links</a:t>
            </a:r>
            <a:endParaRPr lang="en-US" dirty="0"/>
          </a:p>
        </p:txBody>
      </p:sp>
      <p:sp>
        <p:nvSpPr>
          <p:cNvPr id="4" name="TextBox 3"/>
          <p:cNvSpPr txBox="1"/>
          <p:nvPr/>
        </p:nvSpPr>
        <p:spPr>
          <a:xfrm>
            <a:off x="475174" y="1550011"/>
            <a:ext cx="10219330" cy="2585323"/>
          </a:xfrm>
          <a:prstGeom prst="rect">
            <a:avLst/>
          </a:prstGeom>
          <a:noFill/>
        </p:spPr>
        <p:txBody>
          <a:bodyPr wrap="square" rtlCol="0">
            <a:spAutoFit/>
          </a:bodyPr>
          <a:lstStyle/>
          <a:p>
            <a:r>
              <a:rPr lang="en-US" dirty="0" smtClean="0"/>
              <a:t>Reference : </a:t>
            </a:r>
            <a:r>
              <a:rPr lang="en-US" dirty="0" smtClean="0">
                <a:hlinkClick r:id="rId2"/>
              </a:rPr>
              <a:t>https://www.edureka.co/blog/steganography-tutorial</a:t>
            </a:r>
            <a:r>
              <a:rPr lang="en-US" dirty="0" smtClean="0"/>
              <a:t> </a:t>
            </a:r>
          </a:p>
          <a:p>
            <a:endParaRPr lang="en-US" dirty="0"/>
          </a:p>
          <a:p>
            <a:r>
              <a:rPr lang="en-US" dirty="0" smtClean="0"/>
              <a:t>GitHub Link (Project) : </a:t>
            </a:r>
            <a:r>
              <a:rPr lang="en-US" dirty="0">
                <a:hlinkClick r:id="rId3"/>
              </a:rPr>
              <a:t>https://</a:t>
            </a:r>
            <a:r>
              <a:rPr lang="en-US" dirty="0" smtClean="0">
                <a:hlinkClick r:id="rId3"/>
              </a:rPr>
              <a:t>github.com/t-sasank/Hide-text-in-image-Steganography</a:t>
            </a:r>
            <a:r>
              <a:rPr lang="en-US" dirty="0" smtClean="0"/>
              <a:t> </a:t>
            </a:r>
            <a:endParaRPr lang="en-US" dirty="0" smtClean="0"/>
          </a:p>
          <a:p>
            <a:endParaRPr lang="en-US" dirty="0"/>
          </a:p>
          <a:p>
            <a:r>
              <a:rPr lang="en-US" dirty="0" smtClean="0"/>
              <a:t>LinkedIn Profile </a:t>
            </a:r>
            <a:r>
              <a:rPr lang="en-US" dirty="0"/>
              <a:t>: </a:t>
            </a:r>
            <a:r>
              <a:rPr lang="en-US" dirty="0">
                <a:hlinkClick r:id="rId4"/>
              </a:rPr>
              <a:t>https://</a:t>
            </a:r>
            <a:r>
              <a:rPr lang="en-US" dirty="0" smtClean="0">
                <a:hlinkClick r:id="rId4"/>
              </a:rPr>
              <a:t>www.linkedin.com/in/maruthi-saisasank-94a865258</a:t>
            </a:r>
            <a:r>
              <a:rPr lang="en-US" dirty="0" smtClean="0"/>
              <a:t> </a:t>
            </a:r>
          </a:p>
          <a:p>
            <a:endParaRPr lang="en-US" dirty="0"/>
          </a:p>
          <a:p>
            <a:r>
              <a:rPr lang="en-US" dirty="0" smtClean="0"/>
              <a:t>For any Queries and </a:t>
            </a:r>
            <a:r>
              <a:rPr lang="en-US" dirty="0" smtClean="0"/>
              <a:t>Doubts (Q&amp;A) </a:t>
            </a:r>
            <a:r>
              <a:rPr lang="en-US" dirty="0" smtClean="0"/>
              <a:t>: </a:t>
            </a:r>
            <a:r>
              <a:rPr lang="en-US" dirty="0" smtClean="0">
                <a:hlinkClick r:id="rId5"/>
              </a:rPr>
              <a:t>Feel free to </a:t>
            </a:r>
            <a:r>
              <a:rPr lang="en-US" dirty="0" smtClean="0">
                <a:hlinkClick r:id="rId5"/>
              </a:rPr>
              <a:t>ask</a:t>
            </a:r>
            <a:r>
              <a:rPr lang="en-US" dirty="0" smtClean="0"/>
              <a:t> </a:t>
            </a:r>
            <a:endParaRPr lang="en-US" dirty="0" smtClean="0"/>
          </a:p>
          <a:p>
            <a:endParaRPr lang="en-US" dirty="0"/>
          </a:p>
          <a:p>
            <a:r>
              <a:rPr lang="en-US" dirty="0" smtClean="0"/>
              <a:t>Skill–Build Email ID : maruthisaisasank@gmail.com</a:t>
            </a:r>
            <a:endParaRPr lang="en-IN" dirty="0"/>
          </a:p>
        </p:txBody>
      </p:sp>
    </p:spTree>
    <p:extLst>
      <p:ext uri="{BB962C8B-B14F-4D97-AF65-F5344CB8AC3E}">
        <p14:creationId xmlns:p14="http://schemas.microsoft.com/office/powerpoint/2010/main" val="958589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434905"/>
            <a:ext cx="11029616" cy="1041010"/>
          </a:xfrm>
        </p:spPr>
        <p:txBody>
          <a:bodyPr>
            <a:normAutofit fontScale="90000"/>
          </a:bodyPr>
          <a:lstStyle/>
          <a:p>
            <a:pPr>
              <a:lnSpc>
                <a:spcPct val="150000"/>
              </a:lnSpc>
            </a:pPr>
            <a:r>
              <a:rPr lang="en-GB" dirty="0" smtClean="0"/>
              <a:t>PROJECT TITLE/Problem Statement</a:t>
            </a:r>
            <a:br>
              <a:rPr lang="en-GB" dirty="0" smtClean="0"/>
            </a:br>
            <a:r>
              <a:rPr lang="en-GB" dirty="0" smtClean="0"/>
              <a:t>	</a:t>
            </a:r>
            <a:br>
              <a:rPr lang="en-GB" dirty="0" smtClean="0"/>
            </a:br>
            <a:r>
              <a:rPr lang="en-GB" b="1" dirty="0" smtClean="0">
                <a:latin typeface="Calibri" panose="020F0502020204030204" pitchFamily="34" charset="0"/>
                <a:ea typeface="Calibri" panose="020F0502020204030204" pitchFamily="34" charset="0"/>
                <a:cs typeface="Calibri" panose="020F0502020204030204" pitchFamily="34" charset="0"/>
              </a:rPr>
              <a:t>title : </a:t>
            </a:r>
            <a:r>
              <a:rPr lang="en-GB" dirty="0" smtClean="0"/>
              <a:t>“</a:t>
            </a:r>
            <a:r>
              <a:rPr lang="en-GB" dirty="0" err="1" smtClean="0">
                <a:latin typeface="Calibri" panose="020F0502020204030204" pitchFamily="34" charset="0"/>
                <a:ea typeface="Calibri" panose="020F0502020204030204" pitchFamily="34" charset="0"/>
                <a:cs typeface="Calibri" panose="020F0502020204030204" pitchFamily="34" charset="0"/>
              </a:rPr>
              <a:t>HIding</a:t>
            </a:r>
            <a:r>
              <a:rPr lang="en-GB" dirty="0" smtClean="0">
                <a:latin typeface="Calibri" panose="020F0502020204030204" pitchFamily="34" charset="0"/>
                <a:ea typeface="Calibri" panose="020F0502020204030204" pitchFamily="34" charset="0"/>
                <a:cs typeface="Calibri" panose="020F0502020204030204" pitchFamily="34" charset="0"/>
              </a:rPr>
              <a:t> Text inside an image using steganography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475915"/>
            <a:ext cx="11029615" cy="4093697"/>
          </a:xfrm>
        </p:spPr>
        <p:txBody>
          <a:bodyPr>
            <a:normAutofit/>
          </a:bodyPr>
          <a:lstStyle/>
          <a:p>
            <a:r>
              <a:rPr lang="en-US" sz="1800" b="1" dirty="0" smtClean="0"/>
              <a:t>Problem Statement :</a:t>
            </a:r>
          </a:p>
          <a:p>
            <a:pPr marL="0" indent="0">
              <a:lnSpc>
                <a:spcPct val="150000"/>
              </a:lnSpc>
              <a:buNone/>
            </a:pPr>
            <a:r>
              <a:rPr lang="en-US" dirty="0"/>
              <a:t>The need for secure methods to conceal sensitive information in a way that does not attract attention. In today's digital age, securing sensitive information is vital. Traditional encryption methods, while effective, make it evident that data is protected, which can draw unwanted attention.</a:t>
            </a:r>
            <a:r>
              <a:rPr lang="en-US" b="1" dirty="0"/>
              <a:t> Steganography </a:t>
            </a:r>
            <a:r>
              <a:rPr lang="en-US" dirty="0"/>
              <a:t>provides a solution by embedding hidden messages within non-suspicious data, such as images, making the existence of the message undetectable.</a:t>
            </a:r>
          </a:p>
          <a:p>
            <a:pPr marL="0" indent="0">
              <a:lnSpc>
                <a:spcPct val="150000"/>
              </a:lnSpc>
              <a:buNone/>
            </a:pPr>
            <a:r>
              <a:rPr lang="en-US" dirty="0"/>
              <a:t>This project focuses on using the </a:t>
            </a:r>
            <a:r>
              <a:rPr lang="en-US" b="1" dirty="0"/>
              <a:t>Least Significant Bit (LSB) </a:t>
            </a:r>
            <a:r>
              <a:rPr lang="en-US" dirty="0" smtClean="0"/>
              <a:t>technique in Steganography to hide </a:t>
            </a:r>
            <a:r>
              <a:rPr lang="en-US" dirty="0"/>
              <a:t>text within digital images. By altering the least significant bits of pixel values, the method maintains the </a:t>
            </a:r>
            <a:r>
              <a:rPr lang="en-US" dirty="0" smtClean="0"/>
              <a:t>image's </a:t>
            </a:r>
            <a:r>
              <a:rPr lang="en-US" dirty="0"/>
              <a:t>visual appearance while securely hiding the message. The challenge is to ensure the hidden data remains undetectable without compromising image quality</a:t>
            </a:r>
            <a:r>
              <a:rPr lang="en-US" dirty="0" smtClean="0"/>
              <a:t>.</a:t>
            </a:r>
            <a:endParaRPr lang="en-US" dirty="0"/>
          </a:p>
        </p:txBody>
      </p:sp>
    </p:spTree>
    <p:extLst>
      <p:ext uri="{BB962C8B-B14F-4D97-AF65-F5344CB8AC3E}">
        <p14:creationId xmlns:p14="http://schemas.microsoft.com/office/powerpoint/2010/main" val="442835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407964"/>
            <a:ext cx="11029616" cy="829993"/>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237957"/>
            <a:ext cx="11029615" cy="4543864"/>
          </a:xfrm>
        </p:spPr>
        <p:txBody>
          <a:bodyPr>
            <a:noAutofit/>
          </a:bodyPr>
          <a:lstStyle/>
          <a:p>
            <a:pPr marL="0" indent="0">
              <a:buNone/>
            </a:pPr>
            <a:endParaRPr lang="en-US" sz="1400" dirty="0"/>
          </a:p>
          <a:p>
            <a:pPr marL="0" indent="0">
              <a:buNone/>
            </a:pPr>
            <a:endParaRPr lang="en-US" sz="1500" dirty="0" smtClean="0"/>
          </a:p>
          <a:p>
            <a:pPr>
              <a:lnSpc>
                <a:spcPct val="100000"/>
              </a:lnSpc>
            </a:pPr>
            <a:r>
              <a:rPr lang="en-US" sz="1500" b="1" dirty="0" smtClean="0">
                <a:latin typeface="Arial" panose="020B0604020202020204" pitchFamily="34" charset="0"/>
                <a:cs typeface="Arial" panose="020B0604020202020204" pitchFamily="34" charset="0"/>
              </a:rPr>
              <a:t>Introduction:</a:t>
            </a:r>
            <a:endParaRPr lang="en-US" sz="1500" b="1" dirty="0">
              <a:latin typeface="Arial" panose="020B0604020202020204" pitchFamily="34" charset="0"/>
              <a:cs typeface="Arial" panose="020B0604020202020204" pitchFamily="34" charset="0"/>
            </a:endParaRPr>
          </a:p>
          <a:p>
            <a:pPr marL="0" indent="0">
              <a:lnSpc>
                <a:spcPct val="100000"/>
              </a:lnSpc>
              <a:buNone/>
            </a:pPr>
            <a:r>
              <a:rPr lang="en-US" sz="1500" dirty="0" smtClean="0"/>
              <a:t>	   </a:t>
            </a:r>
            <a:r>
              <a:rPr lang="en-US" sz="1500" dirty="0"/>
              <a:t>- Overview of Steganography and its importance in data security</a:t>
            </a:r>
            <a:r>
              <a:rPr lang="en-US" sz="1500" dirty="0" smtClean="0"/>
              <a:t>.</a:t>
            </a:r>
            <a:endParaRPr lang="en-US" sz="1500" dirty="0"/>
          </a:p>
          <a:p>
            <a:pPr>
              <a:lnSpc>
                <a:spcPct val="100000"/>
              </a:lnSpc>
            </a:pPr>
            <a:r>
              <a:rPr lang="en-US" sz="1500" b="1" dirty="0" smtClean="0">
                <a:latin typeface="Arial" panose="020B0604020202020204" pitchFamily="34" charset="0"/>
                <a:cs typeface="Arial" panose="020B0604020202020204" pitchFamily="34" charset="0"/>
              </a:rPr>
              <a:t>Project </a:t>
            </a:r>
            <a:r>
              <a:rPr lang="en-US" sz="1500" b="1" dirty="0">
                <a:latin typeface="Arial" panose="020B0604020202020204" pitchFamily="34" charset="0"/>
                <a:cs typeface="Arial" panose="020B0604020202020204" pitchFamily="34" charset="0"/>
              </a:rPr>
              <a:t>Overview</a:t>
            </a:r>
            <a:r>
              <a:rPr lang="en-US" sz="1500" b="1" dirty="0" smtClean="0">
                <a:latin typeface="Arial" panose="020B0604020202020204" pitchFamily="34" charset="0"/>
                <a:cs typeface="Arial" panose="020B0604020202020204" pitchFamily="34" charset="0"/>
              </a:rPr>
              <a:t>:</a:t>
            </a:r>
            <a:endParaRPr lang="en-US" sz="1500" b="1" dirty="0">
              <a:latin typeface="Arial" panose="020B0604020202020204" pitchFamily="34" charset="0"/>
              <a:cs typeface="Arial" panose="020B0604020202020204" pitchFamily="34" charset="0"/>
            </a:endParaRPr>
          </a:p>
          <a:p>
            <a:pPr marL="0" indent="0">
              <a:lnSpc>
                <a:spcPct val="100000"/>
              </a:lnSpc>
              <a:buNone/>
            </a:pPr>
            <a:r>
              <a:rPr lang="en-US" sz="1500" dirty="0" smtClean="0"/>
              <a:t>	   </a:t>
            </a:r>
            <a:r>
              <a:rPr lang="en-US" sz="1500" dirty="0"/>
              <a:t>- Detailed steps involved in the project, from image selection to message extraction</a:t>
            </a:r>
            <a:r>
              <a:rPr lang="en-US" sz="1500" dirty="0" smtClean="0"/>
              <a:t>.</a:t>
            </a:r>
            <a:endParaRPr lang="en-US" sz="1500" dirty="0"/>
          </a:p>
          <a:p>
            <a:pPr>
              <a:lnSpc>
                <a:spcPct val="100000"/>
              </a:lnSpc>
            </a:pPr>
            <a:r>
              <a:rPr lang="en-US" sz="1500" b="1" dirty="0" smtClean="0">
                <a:latin typeface="Arial" panose="020B0604020202020204" pitchFamily="34" charset="0"/>
                <a:cs typeface="Arial" panose="020B0604020202020204" pitchFamily="34" charset="0"/>
              </a:rPr>
              <a:t>End </a:t>
            </a:r>
            <a:r>
              <a:rPr lang="en-US" sz="1500" b="1" dirty="0">
                <a:latin typeface="Arial" panose="020B0604020202020204" pitchFamily="34" charset="0"/>
                <a:cs typeface="Arial" panose="020B0604020202020204" pitchFamily="34" charset="0"/>
              </a:rPr>
              <a:t>Users</a:t>
            </a:r>
            <a:r>
              <a:rPr lang="en-US" sz="1500" b="1" dirty="0" smtClean="0">
                <a:latin typeface="Arial" panose="020B0604020202020204" pitchFamily="34" charset="0"/>
                <a:cs typeface="Arial" panose="020B0604020202020204" pitchFamily="34" charset="0"/>
              </a:rPr>
              <a:t>:</a:t>
            </a:r>
            <a:endParaRPr lang="en-US" sz="1500" b="1" dirty="0">
              <a:latin typeface="Arial" panose="020B0604020202020204" pitchFamily="34" charset="0"/>
              <a:cs typeface="Arial" panose="020B0604020202020204" pitchFamily="34" charset="0"/>
            </a:endParaRPr>
          </a:p>
          <a:p>
            <a:pPr marL="0" indent="0">
              <a:lnSpc>
                <a:spcPct val="100000"/>
              </a:lnSpc>
              <a:buNone/>
            </a:pPr>
            <a:r>
              <a:rPr lang="en-US" sz="1500" dirty="0" smtClean="0"/>
              <a:t>	   </a:t>
            </a:r>
            <a:r>
              <a:rPr lang="en-US" sz="1500" dirty="0"/>
              <a:t>- Identification of key stakeholders who will benefit from the project, such as cybersecurity professionals and privacy advocates</a:t>
            </a:r>
            <a:r>
              <a:rPr lang="en-US" sz="1500" dirty="0" smtClean="0"/>
              <a:t>.</a:t>
            </a:r>
            <a:endParaRPr lang="en-US" sz="1500" dirty="0"/>
          </a:p>
          <a:p>
            <a:pPr>
              <a:lnSpc>
                <a:spcPct val="100000"/>
              </a:lnSpc>
            </a:pPr>
            <a:r>
              <a:rPr lang="en-US" sz="1500" b="1" dirty="0" smtClean="0">
                <a:latin typeface="Arial" panose="020B0604020202020204" pitchFamily="34" charset="0"/>
                <a:cs typeface="Arial" panose="020B0604020202020204" pitchFamily="34" charset="0"/>
              </a:rPr>
              <a:t>Solution </a:t>
            </a:r>
            <a:r>
              <a:rPr lang="en-US" sz="1500" b="1" dirty="0">
                <a:latin typeface="Arial" panose="020B0604020202020204" pitchFamily="34" charset="0"/>
                <a:cs typeface="Arial" panose="020B0604020202020204" pitchFamily="34" charset="0"/>
              </a:rPr>
              <a:t>and Value Proposition</a:t>
            </a:r>
            <a:r>
              <a:rPr lang="en-US" sz="1500" b="1" dirty="0" smtClean="0">
                <a:latin typeface="Arial" panose="020B0604020202020204" pitchFamily="34" charset="0"/>
                <a:cs typeface="Arial" panose="020B0604020202020204" pitchFamily="34" charset="0"/>
              </a:rPr>
              <a:t>:</a:t>
            </a:r>
            <a:endParaRPr lang="en-US" sz="1500" b="1" dirty="0">
              <a:latin typeface="Arial" panose="020B0604020202020204" pitchFamily="34" charset="0"/>
              <a:cs typeface="Arial" panose="020B0604020202020204" pitchFamily="34" charset="0"/>
            </a:endParaRPr>
          </a:p>
          <a:p>
            <a:pPr marL="0" indent="0">
              <a:lnSpc>
                <a:spcPct val="100000"/>
              </a:lnSpc>
              <a:buNone/>
            </a:pPr>
            <a:r>
              <a:rPr lang="en-US" sz="1500" dirty="0" smtClean="0"/>
              <a:t>	   </a:t>
            </a:r>
            <a:r>
              <a:rPr lang="en-US" sz="1500" dirty="0"/>
              <a:t>- Description of the steganography application and its benefits in secure communication</a:t>
            </a:r>
            <a:r>
              <a:rPr lang="en-US" sz="1500" dirty="0" smtClean="0"/>
              <a:t>.</a:t>
            </a:r>
            <a:endParaRPr lang="en-US" sz="1500" dirty="0"/>
          </a:p>
          <a:p>
            <a:pPr>
              <a:lnSpc>
                <a:spcPct val="100000"/>
              </a:lnSpc>
            </a:pPr>
            <a:r>
              <a:rPr lang="en-US" sz="1500" b="1" dirty="0" smtClean="0">
                <a:latin typeface="Arial" panose="020B0604020202020204" pitchFamily="34" charset="0"/>
                <a:cs typeface="Arial" panose="020B0604020202020204" pitchFamily="34" charset="0"/>
              </a:rPr>
              <a:t>Customization:</a:t>
            </a:r>
            <a:endParaRPr lang="en-US" sz="1500" b="1" dirty="0">
              <a:latin typeface="Arial" panose="020B0604020202020204" pitchFamily="34" charset="0"/>
              <a:cs typeface="Arial" panose="020B0604020202020204" pitchFamily="34" charset="0"/>
            </a:endParaRPr>
          </a:p>
          <a:p>
            <a:pPr marL="0" indent="0">
              <a:lnSpc>
                <a:spcPct val="100000"/>
              </a:lnSpc>
              <a:buNone/>
            </a:pPr>
            <a:r>
              <a:rPr lang="en-US" sz="1500" dirty="0" smtClean="0"/>
              <a:t>	   - </a:t>
            </a:r>
            <a:r>
              <a:rPr lang="en-US" sz="1500" dirty="0"/>
              <a:t>Explanation of how the project was tailored to specific needs, including passcode protection and user-friendly interface</a:t>
            </a:r>
            <a:r>
              <a:rPr lang="en-US" sz="1500" dirty="0" smtClean="0"/>
              <a:t>.</a:t>
            </a:r>
            <a:endParaRPr lang="en-US" sz="1500" dirty="0"/>
          </a:p>
          <a:p>
            <a:pPr>
              <a:lnSpc>
                <a:spcPct val="100000"/>
              </a:lnSpc>
            </a:pPr>
            <a:r>
              <a:rPr lang="en-US" sz="1500" b="1" dirty="0" smtClean="0">
                <a:latin typeface="Arial" panose="020B0604020202020204" pitchFamily="34" charset="0"/>
                <a:cs typeface="Arial" panose="020B0604020202020204" pitchFamily="34" charset="0"/>
              </a:rPr>
              <a:t>Methodology:</a:t>
            </a:r>
            <a:endParaRPr lang="en-US" sz="1500" b="1" dirty="0">
              <a:latin typeface="Arial" panose="020B0604020202020204" pitchFamily="34" charset="0"/>
              <a:cs typeface="Arial" panose="020B0604020202020204" pitchFamily="34" charset="0"/>
            </a:endParaRPr>
          </a:p>
          <a:p>
            <a:pPr marL="0" indent="0">
              <a:lnSpc>
                <a:spcPct val="100000"/>
              </a:lnSpc>
              <a:buNone/>
            </a:pPr>
            <a:r>
              <a:rPr lang="en-US" sz="1500" dirty="0" smtClean="0"/>
              <a:t>	    - </a:t>
            </a:r>
            <a:r>
              <a:rPr lang="en-US" sz="1500" dirty="0"/>
              <a:t>In-depth look at the Least Significant Bit (LSB) technique and the tools used (Python, </a:t>
            </a:r>
            <a:r>
              <a:rPr lang="en-US" sz="1500" dirty="0" err="1"/>
              <a:t>OpenCV</a:t>
            </a:r>
            <a:r>
              <a:rPr lang="en-US" sz="1500" dirty="0" smtClean="0"/>
              <a:t>).</a:t>
            </a:r>
            <a:endParaRPr lang="en-US" sz="1500" dirty="0"/>
          </a:p>
          <a:p>
            <a:pPr>
              <a:lnSpc>
                <a:spcPct val="100000"/>
              </a:lnSpc>
            </a:pPr>
            <a:r>
              <a:rPr lang="en-US" sz="1500" b="1" dirty="0" smtClean="0">
                <a:latin typeface="Arial" panose="020B0604020202020204" pitchFamily="34" charset="0"/>
                <a:cs typeface="Arial" panose="020B0604020202020204" pitchFamily="34" charset="0"/>
              </a:rPr>
              <a:t>Results:</a:t>
            </a:r>
            <a:endParaRPr lang="en-US" sz="1500" b="1" dirty="0">
              <a:latin typeface="Arial" panose="020B0604020202020204" pitchFamily="34" charset="0"/>
              <a:cs typeface="Arial" panose="020B0604020202020204" pitchFamily="34" charset="0"/>
            </a:endParaRPr>
          </a:p>
          <a:p>
            <a:pPr marL="0" indent="0">
              <a:lnSpc>
                <a:spcPct val="100000"/>
              </a:lnSpc>
              <a:buNone/>
            </a:pPr>
            <a:r>
              <a:rPr lang="en-US" sz="1500" dirty="0" smtClean="0"/>
              <a:t>	   </a:t>
            </a:r>
            <a:r>
              <a:rPr lang="en-US" sz="1500" dirty="0"/>
              <a:t>- Presentation of project outcomes, including successful text embedding and extraction without noticeable image quality loss</a:t>
            </a:r>
            <a:r>
              <a:rPr lang="en-US" sz="1500" dirty="0" smtClean="0"/>
              <a:t>.</a:t>
            </a:r>
            <a:endParaRPr lang="en-US" sz="1500" dirty="0"/>
          </a:p>
        </p:txBody>
      </p:sp>
    </p:spTree>
    <p:extLst>
      <p:ext uri="{BB962C8B-B14F-4D97-AF65-F5344CB8AC3E}">
        <p14:creationId xmlns:p14="http://schemas.microsoft.com/office/powerpoint/2010/main" val="2116825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37322" y="266058"/>
            <a:ext cx="11173486" cy="1188720"/>
          </a:xfrm>
        </p:spPr>
        <p:txBody>
          <a:bodyPr anchor="ctr"/>
          <a:lstStyle/>
          <a:p>
            <a:r>
              <a:rPr lang="en-US" dirty="0"/>
              <a:t>PROJECT  OVERVIEW</a:t>
            </a:r>
          </a:p>
        </p:txBody>
      </p:sp>
      <p:sp>
        <p:nvSpPr>
          <p:cNvPr id="4" name="TextBox 3"/>
          <p:cNvSpPr txBox="1"/>
          <p:nvPr/>
        </p:nvSpPr>
        <p:spPr>
          <a:xfrm>
            <a:off x="581192" y="1454778"/>
            <a:ext cx="11334143" cy="5632311"/>
          </a:xfrm>
          <a:prstGeom prst="rect">
            <a:avLst/>
          </a:prstGeom>
          <a:noFill/>
        </p:spPr>
        <p:txBody>
          <a:bodyPr wrap="square" rtlCol="0">
            <a:spAutoFit/>
          </a:bodyPr>
          <a:lstStyle/>
          <a:p>
            <a:pPr>
              <a:lnSpc>
                <a:spcPct val="150000"/>
              </a:lnSpc>
            </a:pPr>
            <a:r>
              <a:rPr lang="en-US" b="1" dirty="0">
                <a:latin typeface="Arial" panose="020B0604020202020204" pitchFamily="34" charset="0"/>
                <a:cs typeface="Arial" panose="020B0604020202020204" pitchFamily="34" charset="0"/>
              </a:rPr>
              <a:t>Purpose</a:t>
            </a:r>
            <a:r>
              <a:rPr lang="en-US" b="1" dirty="0" smtClean="0">
                <a:latin typeface="Arial" panose="020B0604020202020204" pitchFamily="34" charset="0"/>
                <a:cs typeface="Arial" panose="020B0604020202020204" pitchFamily="34" charset="0"/>
              </a:rPr>
              <a:t>:</a:t>
            </a:r>
          </a:p>
          <a:p>
            <a:pPr>
              <a:lnSpc>
                <a:spcPct val="150000"/>
              </a:lnSpc>
            </a:pPr>
            <a:r>
              <a:rPr lang="en-US" dirty="0" smtClean="0"/>
              <a:t> </a:t>
            </a:r>
            <a:r>
              <a:rPr lang="en-US" dirty="0"/>
              <a:t>The purpose of this project is to develop a method for securely hiding text within an image using steganography techniques. This ensures that the text remains concealed from casual observation and can only be extracted by those who know the passcode</a:t>
            </a:r>
            <a:r>
              <a:rPr lang="en-US" dirty="0" smtClean="0"/>
              <a:t>.</a:t>
            </a:r>
          </a:p>
          <a:p>
            <a:pPr>
              <a:lnSpc>
                <a:spcPct val="150000"/>
              </a:lnSpc>
            </a:pPr>
            <a:endParaRPr lang="en-US" dirty="0"/>
          </a:p>
          <a:p>
            <a:pPr>
              <a:lnSpc>
                <a:spcPct val="150000"/>
              </a:lnSpc>
            </a:pPr>
            <a:r>
              <a:rPr lang="en-US" b="1" dirty="0">
                <a:latin typeface="Arial" panose="020B0604020202020204" pitchFamily="34" charset="0"/>
                <a:cs typeface="Arial" panose="020B0604020202020204" pitchFamily="34" charset="0"/>
              </a:rPr>
              <a:t>Scope:</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a:lnSpc>
                <a:spcPct val="150000"/>
              </a:lnSpc>
            </a:pPr>
            <a:r>
              <a:rPr lang="en-US" dirty="0" smtClean="0"/>
              <a:t>This </a:t>
            </a:r>
            <a:r>
              <a:rPr lang="en-US" dirty="0"/>
              <a:t>project focuses on implementing a </a:t>
            </a:r>
            <a:r>
              <a:rPr lang="en-US" dirty="0" err="1"/>
              <a:t>steganographic</a:t>
            </a:r>
            <a:r>
              <a:rPr lang="en-US" dirty="0"/>
              <a:t> system that utilizes image processing and encryption techniques. It involves:</a:t>
            </a:r>
          </a:p>
          <a:p>
            <a:pPr marL="742950" lvl="1" indent="-285750">
              <a:lnSpc>
                <a:spcPct val="150000"/>
              </a:lnSpc>
              <a:buFont typeface="Arial" panose="020B0604020202020204" pitchFamily="34" charset="0"/>
              <a:buChar char="•"/>
            </a:pPr>
            <a:r>
              <a:rPr lang="en-US" dirty="0"/>
              <a:t>Encrypting text messages with a passcode</a:t>
            </a:r>
            <a:r>
              <a:rPr lang="en-US" dirty="0" smtClean="0"/>
              <a:t>.</a:t>
            </a:r>
          </a:p>
          <a:p>
            <a:pPr marL="742950" lvl="1" indent="-285750">
              <a:lnSpc>
                <a:spcPct val="150000"/>
              </a:lnSpc>
              <a:buFont typeface="Arial" panose="020B0604020202020204" pitchFamily="34" charset="0"/>
              <a:buChar char="•"/>
            </a:pPr>
            <a:r>
              <a:rPr lang="en-US" dirty="0" smtClean="0"/>
              <a:t>It hashes the passcode with SHA-256 algorithm and enhance the security with XOR operation.</a:t>
            </a:r>
            <a:endParaRPr lang="en-US" dirty="0"/>
          </a:p>
          <a:p>
            <a:pPr marL="742950" lvl="1" indent="-285750">
              <a:lnSpc>
                <a:spcPct val="150000"/>
              </a:lnSpc>
              <a:buFont typeface="Arial" panose="020B0604020202020204" pitchFamily="34" charset="0"/>
              <a:buChar char="•"/>
            </a:pPr>
            <a:r>
              <a:rPr lang="en-US" dirty="0"/>
              <a:t>Embedding the encrypted text into the least significant bits (LSBs) of an image’s pixel values.</a:t>
            </a:r>
          </a:p>
          <a:p>
            <a:pPr marL="742950" lvl="1" indent="-285750">
              <a:lnSpc>
                <a:spcPct val="150000"/>
              </a:lnSpc>
              <a:buFont typeface="Arial" panose="020B0604020202020204" pitchFamily="34" charset="0"/>
              <a:buChar char="•"/>
            </a:pPr>
            <a:r>
              <a:rPr lang="en-US" dirty="0"/>
              <a:t>Extracting and decrypting the hidden text from the image</a:t>
            </a:r>
            <a:r>
              <a:rPr lang="en-US" dirty="0" smtClean="0"/>
              <a:t>.</a:t>
            </a:r>
          </a:p>
          <a:p>
            <a:pPr lvl="1"/>
            <a:endParaRPr lang="en-US" dirty="0"/>
          </a:p>
          <a:p>
            <a:endParaRPr lang="en-IN" dirty="0"/>
          </a:p>
        </p:txBody>
      </p:sp>
    </p:spTree>
    <p:extLst>
      <p:ext uri="{BB962C8B-B14F-4D97-AF65-F5344CB8AC3E}">
        <p14:creationId xmlns:p14="http://schemas.microsoft.com/office/powerpoint/2010/main" val="584653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37322" y="294193"/>
            <a:ext cx="11145351" cy="1188720"/>
          </a:xfrm>
        </p:spPr>
        <p:txBody>
          <a:bodyPr anchor="ctr"/>
          <a:lstStyle/>
          <a:p>
            <a:r>
              <a:rPr lang="en-US" dirty="0"/>
              <a:t>PROJECT  OVERVIEW</a:t>
            </a:r>
          </a:p>
        </p:txBody>
      </p:sp>
      <p:sp>
        <p:nvSpPr>
          <p:cNvPr id="4" name="TextBox 3"/>
          <p:cNvSpPr txBox="1"/>
          <p:nvPr/>
        </p:nvSpPr>
        <p:spPr>
          <a:xfrm>
            <a:off x="553057" y="1225689"/>
            <a:ext cx="11057206" cy="5419945"/>
          </a:xfrm>
          <a:prstGeom prst="rect">
            <a:avLst/>
          </a:prstGeom>
          <a:noFill/>
        </p:spPr>
        <p:txBody>
          <a:bodyPr wrap="square" rtlCol="0">
            <a:spAutoFit/>
          </a:bodyPr>
          <a:lstStyle/>
          <a:p>
            <a:pPr>
              <a:lnSpc>
                <a:spcPct val="150000"/>
              </a:lnSpc>
            </a:pPr>
            <a:r>
              <a:rPr lang="en-US" sz="2000" b="1" dirty="0" smtClean="0">
                <a:latin typeface="Arial" panose="020B0604020202020204" pitchFamily="34" charset="0"/>
                <a:cs typeface="Arial" panose="020B0604020202020204" pitchFamily="34" charset="0"/>
              </a:rPr>
              <a:t>Objectives :</a:t>
            </a:r>
            <a:endParaRPr lang="en-US" b="1" dirty="0" smtClean="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q"/>
            </a:pPr>
            <a:r>
              <a:rPr lang="en-US" sz="1700" b="1" dirty="0" smtClean="0">
                <a:ea typeface="Calibri" panose="020F0502020204030204" pitchFamily="34" charset="0"/>
                <a:cs typeface="Calibri" panose="020F0502020204030204" pitchFamily="34" charset="0"/>
              </a:rPr>
              <a:t>Concealment : </a:t>
            </a:r>
            <a:r>
              <a:rPr lang="en-US" sz="1700" dirty="0" smtClean="0"/>
              <a:t>Develop </a:t>
            </a:r>
            <a:r>
              <a:rPr lang="en-US" sz="1700" dirty="0"/>
              <a:t>a method to hide text messages within digital images without noticeable alteration to the image.</a:t>
            </a:r>
          </a:p>
          <a:p>
            <a:pPr marL="285750" indent="-285750">
              <a:lnSpc>
                <a:spcPct val="130000"/>
              </a:lnSpc>
              <a:buFont typeface="Wingdings" panose="05000000000000000000" pitchFamily="2" charset="2"/>
              <a:buChar char="q"/>
            </a:pPr>
            <a:r>
              <a:rPr lang="en-US" sz="1700" b="1" dirty="0" smtClean="0"/>
              <a:t>Security : </a:t>
            </a:r>
            <a:r>
              <a:rPr lang="en-US" sz="1700" dirty="0" smtClean="0"/>
              <a:t>Implement </a:t>
            </a:r>
            <a:r>
              <a:rPr lang="en-US" sz="1700" dirty="0"/>
              <a:t>encryption using a passcode to ensure that only authorized users can access the hidden message</a:t>
            </a:r>
            <a:r>
              <a:rPr lang="en-US" sz="1700" dirty="0" smtClean="0"/>
              <a:t>.</a:t>
            </a:r>
            <a:endParaRPr lang="en-US" sz="1700" dirty="0"/>
          </a:p>
          <a:p>
            <a:pPr marL="285750" indent="-285750">
              <a:lnSpc>
                <a:spcPct val="130000"/>
              </a:lnSpc>
              <a:buFont typeface="Wingdings" panose="05000000000000000000" pitchFamily="2" charset="2"/>
              <a:buChar char="q"/>
            </a:pPr>
            <a:r>
              <a:rPr lang="en-US" sz="1700" b="1" dirty="0" smtClean="0"/>
              <a:t>Authentication : </a:t>
            </a:r>
            <a:r>
              <a:rPr lang="en-US" sz="1700" dirty="0"/>
              <a:t>Ensure that the extraction of the hidden message requires a correct passcode for successful decryption, providing an additional layer of security</a:t>
            </a:r>
            <a:r>
              <a:rPr lang="en-US" sz="1700" dirty="0" smtClean="0"/>
              <a:t>.</a:t>
            </a:r>
            <a:endParaRPr lang="en-US" sz="1700" dirty="0"/>
          </a:p>
          <a:p>
            <a:pPr marL="285750" indent="-285750">
              <a:lnSpc>
                <a:spcPct val="130000"/>
              </a:lnSpc>
              <a:buFont typeface="Wingdings" panose="05000000000000000000" pitchFamily="2" charset="2"/>
              <a:buChar char="q"/>
            </a:pPr>
            <a:r>
              <a:rPr lang="en-US" sz="1700" b="1" dirty="0" smtClean="0"/>
              <a:t>Usability : </a:t>
            </a:r>
            <a:r>
              <a:rPr lang="en-US" sz="1700" dirty="0"/>
              <a:t>Create functions that are easy to use for embedding and extracting text from images, making the technology accessible to non-experts</a:t>
            </a:r>
            <a:r>
              <a:rPr lang="en-US" sz="1700" dirty="0" smtClean="0"/>
              <a:t>.</a:t>
            </a:r>
            <a:endParaRPr lang="en-US" sz="1700" dirty="0"/>
          </a:p>
          <a:p>
            <a:pPr marL="285750" indent="-285750">
              <a:lnSpc>
                <a:spcPct val="130000"/>
              </a:lnSpc>
              <a:buFont typeface="Wingdings" panose="05000000000000000000" pitchFamily="2" charset="2"/>
              <a:buChar char="q"/>
            </a:pPr>
            <a:r>
              <a:rPr lang="en-US" sz="1700" b="1" dirty="0" smtClean="0"/>
              <a:t>Efficiency : </a:t>
            </a:r>
            <a:r>
              <a:rPr lang="en-US" sz="1700" dirty="0"/>
              <a:t>Optimize the process to handle reasonable lengths of text and image sizes without significant performance overhead</a:t>
            </a:r>
            <a:r>
              <a:rPr lang="en-US" sz="1700" dirty="0" smtClean="0"/>
              <a:t>.</a:t>
            </a:r>
            <a:endParaRPr lang="en-US" sz="1700" dirty="0"/>
          </a:p>
          <a:p>
            <a:pPr marL="285750" indent="-285750">
              <a:lnSpc>
                <a:spcPct val="130000"/>
              </a:lnSpc>
              <a:buFont typeface="Wingdings" panose="05000000000000000000" pitchFamily="2" charset="2"/>
              <a:buChar char="q"/>
            </a:pPr>
            <a:r>
              <a:rPr lang="en-US" sz="1700" b="1" dirty="0" smtClean="0"/>
              <a:t>Integrity : </a:t>
            </a:r>
            <a:r>
              <a:rPr lang="en-US" sz="1700" dirty="0"/>
              <a:t>Maintain the quality of the original image as much as possible after embedding the text, ensuring minimal distortion</a:t>
            </a:r>
            <a:r>
              <a:rPr lang="en-US" sz="1700" dirty="0" smtClean="0"/>
              <a:t>.</a:t>
            </a:r>
            <a:endParaRPr lang="en-US" sz="1700" dirty="0"/>
          </a:p>
          <a:p>
            <a:pPr marL="285750" indent="-285750">
              <a:lnSpc>
                <a:spcPct val="130000"/>
              </a:lnSpc>
              <a:buFont typeface="Wingdings" panose="05000000000000000000" pitchFamily="2" charset="2"/>
              <a:buChar char="q"/>
            </a:pPr>
            <a:r>
              <a:rPr lang="en-US" sz="1700" b="1" dirty="0" smtClean="0"/>
              <a:t>Validation : </a:t>
            </a:r>
            <a:r>
              <a:rPr lang="en-US" sz="1700" dirty="0"/>
              <a:t>Provide a mechanism to verify if the text can be hidden in a given image based on its dimensions and the length of the text.</a:t>
            </a:r>
            <a:endParaRPr lang="en-IN" sz="1700" dirty="0"/>
          </a:p>
        </p:txBody>
      </p:sp>
    </p:spTree>
    <p:extLst>
      <p:ext uri="{BB962C8B-B14F-4D97-AF65-F5344CB8AC3E}">
        <p14:creationId xmlns:p14="http://schemas.microsoft.com/office/powerpoint/2010/main" val="3495270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37322" y="294193"/>
            <a:ext cx="11145351" cy="1188720"/>
          </a:xfrm>
        </p:spPr>
        <p:txBody>
          <a:bodyPr anchor="ctr"/>
          <a:lstStyle/>
          <a:p>
            <a:r>
              <a:rPr lang="en-US" dirty="0"/>
              <a:t>PROJECT  OVERVIEW</a:t>
            </a:r>
          </a:p>
        </p:txBody>
      </p:sp>
      <p:sp>
        <p:nvSpPr>
          <p:cNvPr id="4" name="TextBox 3"/>
          <p:cNvSpPr txBox="1"/>
          <p:nvPr/>
        </p:nvSpPr>
        <p:spPr>
          <a:xfrm>
            <a:off x="553057" y="1225689"/>
            <a:ext cx="11057206" cy="2446824"/>
          </a:xfrm>
          <a:prstGeom prst="rect">
            <a:avLst/>
          </a:prstGeom>
          <a:noFill/>
        </p:spPr>
        <p:txBody>
          <a:bodyPr wrap="square" rtlCol="0">
            <a:spAutoFit/>
          </a:bodyPr>
          <a:lstStyle/>
          <a:p>
            <a:pPr>
              <a:lnSpc>
                <a:spcPct val="150000"/>
              </a:lnSpc>
            </a:pPr>
            <a:r>
              <a:rPr lang="en-US" sz="1700" dirty="0" smtClean="0"/>
              <a:t>Here is the flowchart of how the project design works </a:t>
            </a:r>
            <a:r>
              <a:rPr lang="en-US" sz="1700" b="1" dirty="0" smtClean="0">
                <a:latin typeface="Arial" panose="020B0604020202020204" pitchFamily="34" charset="0"/>
                <a:cs typeface="Arial" panose="020B0604020202020204" pitchFamily="34" charset="0"/>
              </a:rPr>
              <a:t>:</a:t>
            </a:r>
          </a:p>
          <a:p>
            <a:pPr>
              <a:lnSpc>
                <a:spcPct val="150000"/>
              </a:lnSpc>
            </a:pPr>
            <a:endParaRPr lang="en-US" sz="1700" b="1" dirty="0">
              <a:latin typeface="Arial" panose="020B0604020202020204" pitchFamily="34" charset="0"/>
              <a:cs typeface="Arial" panose="020B0604020202020204" pitchFamily="34" charset="0"/>
            </a:endParaRPr>
          </a:p>
          <a:p>
            <a:pPr>
              <a:lnSpc>
                <a:spcPct val="150000"/>
              </a:lnSpc>
            </a:pPr>
            <a:endParaRPr lang="en-US" sz="1700" b="1" dirty="0" smtClean="0">
              <a:latin typeface="Arial" panose="020B0604020202020204" pitchFamily="34" charset="0"/>
              <a:cs typeface="Arial" panose="020B0604020202020204" pitchFamily="34" charset="0"/>
            </a:endParaRPr>
          </a:p>
          <a:p>
            <a:pPr>
              <a:lnSpc>
                <a:spcPct val="150000"/>
              </a:lnSpc>
            </a:pPr>
            <a:endParaRPr lang="en-US" sz="1700" b="1" dirty="0">
              <a:latin typeface="Arial" panose="020B0604020202020204" pitchFamily="34" charset="0"/>
              <a:cs typeface="Arial" panose="020B0604020202020204" pitchFamily="34" charset="0"/>
            </a:endParaRPr>
          </a:p>
          <a:p>
            <a:pPr>
              <a:lnSpc>
                <a:spcPct val="150000"/>
              </a:lnSpc>
            </a:pPr>
            <a:endParaRPr lang="en-US" sz="1700" b="1" dirty="0" smtClean="0">
              <a:latin typeface="Arial" panose="020B0604020202020204" pitchFamily="34" charset="0"/>
              <a:cs typeface="Arial" panose="020B0604020202020204" pitchFamily="34" charset="0"/>
            </a:endParaRPr>
          </a:p>
          <a:p>
            <a:pPr>
              <a:lnSpc>
                <a:spcPct val="150000"/>
              </a:lnSpc>
            </a:pPr>
            <a:endParaRPr lang="en-IN" sz="17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432" y="1818603"/>
            <a:ext cx="8415130" cy="40551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811" y="1225689"/>
            <a:ext cx="2705100" cy="1113567"/>
          </a:xfrm>
          <a:prstGeom prst="rect">
            <a:avLst/>
          </a:prstGeom>
        </p:spPr>
      </p:pic>
      <p:sp>
        <p:nvSpPr>
          <p:cNvPr id="7" name="TextBox 6"/>
          <p:cNvSpPr txBox="1"/>
          <p:nvPr/>
        </p:nvSpPr>
        <p:spPr>
          <a:xfrm>
            <a:off x="553057" y="6243100"/>
            <a:ext cx="11436626" cy="369332"/>
          </a:xfrm>
          <a:prstGeom prst="rect">
            <a:avLst/>
          </a:prstGeom>
          <a:noFill/>
        </p:spPr>
        <p:txBody>
          <a:bodyPr wrap="square" rtlCol="0">
            <a:spAutoFit/>
          </a:bodyPr>
          <a:lstStyle/>
          <a:p>
            <a:r>
              <a:rPr lang="en-US" dirty="0" smtClean="0"/>
              <a:t>The key is hashed with SHA-256 algorithm and XOR operation to improve security .</a:t>
            </a:r>
            <a:endParaRPr lang="en-IN" dirty="0"/>
          </a:p>
        </p:txBody>
      </p:sp>
      <p:sp>
        <p:nvSpPr>
          <p:cNvPr id="8" name="TextBox 7"/>
          <p:cNvSpPr txBox="1"/>
          <p:nvPr/>
        </p:nvSpPr>
        <p:spPr>
          <a:xfrm>
            <a:off x="4338732" y="5873768"/>
            <a:ext cx="2491409"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Source : </a:t>
            </a:r>
            <a:r>
              <a:rPr lang="en-US" b="1" dirty="0" err="1" smtClean="0">
                <a:latin typeface="Arial" panose="020B0604020202020204" pitchFamily="34" charset="0"/>
                <a:cs typeface="Arial" panose="020B0604020202020204" pitchFamily="34" charset="0"/>
              </a:rPr>
              <a:t>edureka</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759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75175" y="291339"/>
            <a:ext cx="11029616" cy="1188720"/>
          </a:xfrm>
        </p:spPr>
        <p:txBody>
          <a:bodyPr anchor="ctr"/>
          <a:lstStyle/>
          <a:p>
            <a:r>
              <a:rPr lang="en-US" sz="2800" dirty="0"/>
              <a:t>WHO ARE THE END USERS of this project?</a:t>
            </a:r>
            <a:endParaRPr lang="en-US" dirty="0"/>
          </a:p>
        </p:txBody>
      </p:sp>
      <p:sp>
        <p:nvSpPr>
          <p:cNvPr id="4" name="TextBox 3"/>
          <p:cNvSpPr txBox="1"/>
          <p:nvPr/>
        </p:nvSpPr>
        <p:spPr>
          <a:xfrm>
            <a:off x="475175" y="1192696"/>
            <a:ext cx="11252999" cy="5748048"/>
          </a:xfrm>
          <a:prstGeom prst="rect">
            <a:avLst/>
          </a:prstGeom>
          <a:noFill/>
        </p:spPr>
        <p:txBody>
          <a:bodyPr wrap="square" rtlCol="0">
            <a:spAutoFit/>
          </a:bodyPr>
          <a:lstStyle/>
          <a:p>
            <a:pPr>
              <a:lnSpc>
                <a:spcPct val="120000"/>
              </a:lnSpc>
            </a:pPr>
            <a:r>
              <a:rPr lang="en-US" sz="1700" b="1" dirty="0" smtClean="0">
                <a:latin typeface="Arial" panose="020B0604020202020204" pitchFamily="34" charset="0"/>
                <a:cs typeface="Arial" panose="020B0604020202020204" pitchFamily="34" charset="0"/>
              </a:rPr>
              <a:t>Cybersecurity Professionals:</a:t>
            </a:r>
            <a:endParaRPr lang="en-US" sz="1700" b="1" dirty="0">
              <a:latin typeface="Arial" panose="020B0604020202020204" pitchFamily="34" charset="0"/>
              <a:cs typeface="Arial" panose="020B0604020202020204" pitchFamily="34" charset="0"/>
            </a:endParaRPr>
          </a:p>
          <a:p>
            <a:pPr>
              <a:lnSpc>
                <a:spcPct val="120000"/>
              </a:lnSpc>
            </a:pPr>
            <a:r>
              <a:rPr lang="en-US" sz="1680" dirty="0" smtClean="0"/>
              <a:t>   </a:t>
            </a:r>
            <a:r>
              <a:rPr lang="en-US" sz="1580" dirty="0" smtClean="0"/>
              <a:t>- </a:t>
            </a:r>
            <a:r>
              <a:rPr lang="en-US" sz="1580" b="1" dirty="0" smtClean="0"/>
              <a:t>Use Case </a:t>
            </a:r>
            <a:r>
              <a:rPr lang="en-US" sz="1580" dirty="0" smtClean="0"/>
              <a:t>: </a:t>
            </a:r>
            <a:r>
              <a:rPr lang="en-US" sz="1580" dirty="0"/>
              <a:t>Secure communication channels, hidden data storage, and covert operations.</a:t>
            </a:r>
          </a:p>
          <a:p>
            <a:pPr>
              <a:lnSpc>
                <a:spcPct val="120000"/>
              </a:lnSpc>
            </a:pPr>
            <a:r>
              <a:rPr lang="en-US" sz="1580" dirty="0" smtClean="0"/>
              <a:t>   - </a:t>
            </a:r>
            <a:r>
              <a:rPr lang="en-US" sz="1580" b="1" dirty="0" smtClean="0"/>
              <a:t>Benefit </a:t>
            </a:r>
            <a:r>
              <a:rPr lang="en-US" sz="1580" dirty="0" smtClean="0"/>
              <a:t>: </a:t>
            </a:r>
            <a:r>
              <a:rPr lang="en-US" sz="1580" dirty="0"/>
              <a:t>Enhanced security measures and protection against unauthorized data access</a:t>
            </a:r>
            <a:r>
              <a:rPr lang="en-US" sz="1580" dirty="0" smtClean="0"/>
              <a:t>.</a:t>
            </a:r>
            <a:endParaRPr lang="en-US" sz="1580" dirty="0"/>
          </a:p>
          <a:p>
            <a:pPr>
              <a:lnSpc>
                <a:spcPct val="120000"/>
              </a:lnSpc>
            </a:pPr>
            <a:r>
              <a:rPr lang="en-US" sz="1700" b="1" dirty="0" smtClean="0">
                <a:latin typeface="Arial" panose="020B0604020202020204" pitchFamily="34" charset="0"/>
                <a:cs typeface="Arial" panose="020B0604020202020204" pitchFamily="34" charset="0"/>
              </a:rPr>
              <a:t>Government </a:t>
            </a:r>
            <a:r>
              <a:rPr lang="en-US" sz="1700" b="1" dirty="0">
                <a:latin typeface="Arial" panose="020B0604020202020204" pitchFamily="34" charset="0"/>
                <a:cs typeface="Arial" panose="020B0604020202020204" pitchFamily="34" charset="0"/>
              </a:rPr>
              <a:t>and </a:t>
            </a:r>
            <a:r>
              <a:rPr lang="en-US" sz="1700" b="1" dirty="0" smtClean="0">
                <a:latin typeface="Arial" panose="020B0604020202020204" pitchFamily="34" charset="0"/>
                <a:cs typeface="Arial" panose="020B0604020202020204" pitchFamily="34" charset="0"/>
              </a:rPr>
              <a:t>Military:</a:t>
            </a:r>
            <a:endParaRPr lang="en-US" sz="1700" b="1" dirty="0">
              <a:latin typeface="Arial" panose="020B0604020202020204" pitchFamily="34" charset="0"/>
              <a:cs typeface="Arial" panose="020B0604020202020204" pitchFamily="34" charset="0"/>
            </a:endParaRPr>
          </a:p>
          <a:p>
            <a:pPr>
              <a:lnSpc>
                <a:spcPct val="120000"/>
              </a:lnSpc>
            </a:pPr>
            <a:r>
              <a:rPr lang="en-US" sz="1580" dirty="0"/>
              <a:t>   </a:t>
            </a:r>
            <a:r>
              <a:rPr lang="en-US" sz="1580" dirty="0" smtClean="0"/>
              <a:t>- </a:t>
            </a:r>
            <a:r>
              <a:rPr lang="en-US" sz="1580" b="1" dirty="0" smtClean="0"/>
              <a:t>Use Case </a:t>
            </a:r>
            <a:r>
              <a:rPr lang="en-US" sz="1580" dirty="0" smtClean="0"/>
              <a:t>: </a:t>
            </a:r>
            <a:r>
              <a:rPr lang="en-US" sz="1580" dirty="0"/>
              <a:t>Confidential communications, intelligence operations, and secure information exchange.</a:t>
            </a:r>
          </a:p>
          <a:p>
            <a:pPr>
              <a:lnSpc>
                <a:spcPct val="120000"/>
              </a:lnSpc>
            </a:pPr>
            <a:r>
              <a:rPr lang="en-US" sz="1580" dirty="0"/>
              <a:t>   </a:t>
            </a:r>
            <a:r>
              <a:rPr lang="en-US" sz="1580" dirty="0" smtClean="0"/>
              <a:t>- </a:t>
            </a:r>
            <a:r>
              <a:rPr lang="en-US" sz="1580" b="1" dirty="0" smtClean="0"/>
              <a:t>Benefit</a:t>
            </a:r>
            <a:r>
              <a:rPr lang="en-US" sz="1580" dirty="0" smtClean="0"/>
              <a:t> : </a:t>
            </a:r>
            <a:r>
              <a:rPr lang="en-US" sz="1580" dirty="0"/>
              <a:t>Ensure sensitive information is protected from interception and unauthorized access</a:t>
            </a:r>
            <a:r>
              <a:rPr lang="en-US" sz="1580" dirty="0" smtClean="0"/>
              <a:t>.</a:t>
            </a:r>
            <a:endParaRPr lang="en-US" sz="1580" dirty="0"/>
          </a:p>
          <a:p>
            <a:pPr>
              <a:lnSpc>
                <a:spcPct val="120000"/>
              </a:lnSpc>
            </a:pPr>
            <a:r>
              <a:rPr lang="en-US" sz="1700" b="1" dirty="0" smtClean="0">
                <a:latin typeface="Arial" panose="020B0604020202020204" pitchFamily="34" charset="0"/>
                <a:cs typeface="Arial" panose="020B0604020202020204" pitchFamily="34" charset="0"/>
              </a:rPr>
              <a:t>Corporate Sector:</a:t>
            </a:r>
            <a:endParaRPr lang="en-US" sz="1700" b="1" dirty="0">
              <a:latin typeface="Arial" panose="020B0604020202020204" pitchFamily="34" charset="0"/>
              <a:cs typeface="Arial" panose="020B0604020202020204" pitchFamily="34" charset="0"/>
            </a:endParaRPr>
          </a:p>
          <a:p>
            <a:pPr>
              <a:lnSpc>
                <a:spcPct val="120000"/>
              </a:lnSpc>
            </a:pPr>
            <a:r>
              <a:rPr lang="en-US" dirty="0"/>
              <a:t> </a:t>
            </a:r>
            <a:r>
              <a:rPr lang="en-US" sz="1580" dirty="0"/>
              <a:t>  </a:t>
            </a:r>
            <a:r>
              <a:rPr lang="en-US" sz="1580" dirty="0" smtClean="0"/>
              <a:t>- </a:t>
            </a:r>
            <a:r>
              <a:rPr lang="en-US" sz="1580" b="1" dirty="0" smtClean="0"/>
              <a:t>Use Case </a:t>
            </a:r>
            <a:r>
              <a:rPr lang="en-US" sz="1580" dirty="0" smtClean="0"/>
              <a:t>: </a:t>
            </a:r>
            <a:r>
              <a:rPr lang="en-US" sz="1580" dirty="0"/>
              <a:t>Secure internal communications, protecting intellectual property, and digital watermarking.</a:t>
            </a:r>
          </a:p>
          <a:p>
            <a:pPr>
              <a:lnSpc>
                <a:spcPct val="120000"/>
              </a:lnSpc>
            </a:pPr>
            <a:r>
              <a:rPr lang="en-US" sz="1580" dirty="0"/>
              <a:t>   </a:t>
            </a:r>
            <a:r>
              <a:rPr lang="en-US" sz="1580" dirty="0" smtClean="0"/>
              <a:t>- </a:t>
            </a:r>
            <a:r>
              <a:rPr lang="en-US" sz="1580" b="1" dirty="0" smtClean="0"/>
              <a:t>Benefit</a:t>
            </a:r>
            <a:r>
              <a:rPr lang="en-US" sz="1580" dirty="0" smtClean="0"/>
              <a:t> : </a:t>
            </a:r>
            <a:r>
              <a:rPr lang="en-US" sz="1580" dirty="0"/>
              <a:t>Preventing data breaches, safeguarding proprietary information, and ensuring authenticity</a:t>
            </a:r>
            <a:r>
              <a:rPr lang="en-US" sz="1580" dirty="0" smtClean="0"/>
              <a:t>.</a:t>
            </a:r>
            <a:endParaRPr lang="en-US" sz="1580" dirty="0"/>
          </a:p>
          <a:p>
            <a:pPr>
              <a:lnSpc>
                <a:spcPct val="120000"/>
              </a:lnSpc>
            </a:pPr>
            <a:r>
              <a:rPr lang="en-US" sz="1700" b="1" dirty="0" smtClean="0">
                <a:latin typeface="Arial" panose="020B0604020202020204" pitchFamily="34" charset="0"/>
                <a:cs typeface="Arial" panose="020B0604020202020204" pitchFamily="34" charset="0"/>
              </a:rPr>
              <a:t>Individuals </a:t>
            </a:r>
            <a:r>
              <a:rPr lang="en-US" sz="1700" b="1" dirty="0">
                <a:latin typeface="Arial" panose="020B0604020202020204" pitchFamily="34" charset="0"/>
                <a:cs typeface="Arial" panose="020B0604020202020204" pitchFamily="34" charset="0"/>
              </a:rPr>
              <a:t>Concerned with </a:t>
            </a:r>
            <a:r>
              <a:rPr lang="en-US" sz="1700" b="1" dirty="0" smtClean="0">
                <a:latin typeface="Arial" panose="020B0604020202020204" pitchFamily="34" charset="0"/>
                <a:cs typeface="Arial" panose="020B0604020202020204" pitchFamily="34" charset="0"/>
              </a:rPr>
              <a:t>Privacy:</a:t>
            </a:r>
            <a:endParaRPr lang="en-US" sz="1700" b="1" dirty="0">
              <a:latin typeface="Arial" panose="020B0604020202020204" pitchFamily="34" charset="0"/>
              <a:cs typeface="Arial" panose="020B0604020202020204" pitchFamily="34" charset="0"/>
            </a:endParaRPr>
          </a:p>
          <a:p>
            <a:pPr>
              <a:lnSpc>
                <a:spcPct val="120000"/>
              </a:lnSpc>
            </a:pPr>
            <a:r>
              <a:rPr lang="en-US" sz="1690" dirty="0"/>
              <a:t>   </a:t>
            </a:r>
            <a:r>
              <a:rPr lang="en-US" sz="1580" dirty="0"/>
              <a:t>- </a:t>
            </a:r>
            <a:r>
              <a:rPr lang="en-US" sz="1580" b="1" dirty="0" smtClean="0"/>
              <a:t>Use Case </a:t>
            </a:r>
            <a:r>
              <a:rPr lang="en-US" sz="1580" dirty="0" smtClean="0"/>
              <a:t>: </a:t>
            </a:r>
            <a:r>
              <a:rPr lang="en-US" sz="1580" dirty="0"/>
              <a:t>Personal data protection and secure messaging.</a:t>
            </a:r>
          </a:p>
          <a:p>
            <a:pPr>
              <a:lnSpc>
                <a:spcPct val="120000"/>
              </a:lnSpc>
            </a:pPr>
            <a:r>
              <a:rPr lang="en-US" sz="1580" dirty="0"/>
              <a:t>   - </a:t>
            </a:r>
            <a:r>
              <a:rPr lang="en-US" sz="1580" b="1" dirty="0" smtClean="0"/>
              <a:t>Benefit</a:t>
            </a:r>
            <a:r>
              <a:rPr lang="en-US" sz="1580" dirty="0" smtClean="0"/>
              <a:t> : </a:t>
            </a:r>
            <a:r>
              <a:rPr lang="en-US" sz="1580" dirty="0"/>
              <a:t>Enhanced privacy for personal communications and data storage</a:t>
            </a:r>
            <a:r>
              <a:rPr lang="en-US" sz="1580" dirty="0" smtClean="0"/>
              <a:t>.</a:t>
            </a:r>
            <a:endParaRPr lang="en-US" sz="1580" dirty="0"/>
          </a:p>
          <a:p>
            <a:pPr>
              <a:lnSpc>
                <a:spcPct val="120000"/>
              </a:lnSpc>
            </a:pPr>
            <a:r>
              <a:rPr lang="en-US" sz="1700" b="1" dirty="0" smtClean="0">
                <a:latin typeface="Arial" panose="020B0604020202020204" pitchFamily="34" charset="0"/>
                <a:cs typeface="Arial" panose="020B0604020202020204" pitchFamily="34" charset="0"/>
              </a:rPr>
              <a:t>Digital </a:t>
            </a:r>
            <a:r>
              <a:rPr lang="en-US" sz="1700" b="1" dirty="0">
                <a:latin typeface="Arial" panose="020B0604020202020204" pitchFamily="34" charset="0"/>
                <a:cs typeface="Arial" panose="020B0604020202020204" pitchFamily="34" charset="0"/>
              </a:rPr>
              <a:t>Artists and Content </a:t>
            </a:r>
            <a:r>
              <a:rPr lang="en-US" sz="1700" b="1" dirty="0" smtClean="0">
                <a:latin typeface="Arial" panose="020B0604020202020204" pitchFamily="34" charset="0"/>
                <a:cs typeface="Arial" panose="020B0604020202020204" pitchFamily="34" charset="0"/>
              </a:rPr>
              <a:t>Creators:</a:t>
            </a:r>
            <a:endParaRPr lang="en-US" sz="1700" b="1" dirty="0">
              <a:latin typeface="Arial" panose="020B0604020202020204" pitchFamily="34" charset="0"/>
              <a:cs typeface="Arial" panose="020B0604020202020204" pitchFamily="34" charset="0"/>
            </a:endParaRPr>
          </a:p>
          <a:p>
            <a:pPr>
              <a:lnSpc>
                <a:spcPct val="120000"/>
              </a:lnSpc>
            </a:pPr>
            <a:r>
              <a:rPr lang="en-US" sz="1580" dirty="0"/>
              <a:t>   - </a:t>
            </a:r>
            <a:r>
              <a:rPr lang="en-US" sz="1580" b="1" dirty="0" smtClean="0"/>
              <a:t>Use Case </a:t>
            </a:r>
            <a:r>
              <a:rPr lang="en-US" sz="1580" dirty="0" smtClean="0"/>
              <a:t>: </a:t>
            </a:r>
            <a:r>
              <a:rPr lang="en-US" sz="1580" dirty="0"/>
              <a:t>Embedding copyright information and ownership details in digital artwork and media.</a:t>
            </a:r>
          </a:p>
          <a:p>
            <a:pPr>
              <a:lnSpc>
                <a:spcPct val="120000"/>
              </a:lnSpc>
            </a:pPr>
            <a:r>
              <a:rPr lang="en-US" sz="1580" dirty="0"/>
              <a:t>   - </a:t>
            </a:r>
            <a:r>
              <a:rPr lang="en-US" sz="1580" b="1" dirty="0" smtClean="0"/>
              <a:t>Benefit</a:t>
            </a:r>
            <a:r>
              <a:rPr lang="en-US" sz="1580" dirty="0" smtClean="0"/>
              <a:t> : </a:t>
            </a:r>
            <a:r>
              <a:rPr lang="en-US" sz="1580" dirty="0"/>
              <a:t>Protecting digital creations from unauthorized use and ensuring proper attribution</a:t>
            </a:r>
            <a:r>
              <a:rPr lang="en-US" sz="1580" dirty="0" smtClean="0"/>
              <a:t>.</a:t>
            </a:r>
            <a:endParaRPr lang="en-US" sz="1580" dirty="0"/>
          </a:p>
          <a:p>
            <a:pPr>
              <a:lnSpc>
                <a:spcPct val="120000"/>
              </a:lnSpc>
            </a:pPr>
            <a:r>
              <a:rPr lang="en-US" sz="1700" b="1" dirty="0" smtClean="0">
                <a:latin typeface="Arial" panose="020B0604020202020204" pitchFamily="34" charset="0"/>
                <a:cs typeface="Arial" panose="020B0604020202020204" pitchFamily="34" charset="0"/>
              </a:rPr>
              <a:t>Educational Institutions:</a:t>
            </a:r>
            <a:endParaRPr lang="en-US" sz="1700" b="1" dirty="0">
              <a:latin typeface="Arial" panose="020B0604020202020204" pitchFamily="34" charset="0"/>
              <a:cs typeface="Arial" panose="020B0604020202020204" pitchFamily="34" charset="0"/>
            </a:endParaRPr>
          </a:p>
          <a:p>
            <a:pPr>
              <a:lnSpc>
                <a:spcPct val="120000"/>
              </a:lnSpc>
            </a:pPr>
            <a:r>
              <a:rPr lang="en-US" sz="1580" dirty="0"/>
              <a:t>   - </a:t>
            </a:r>
            <a:r>
              <a:rPr lang="en-US" sz="1580" b="1" dirty="0" smtClean="0"/>
              <a:t>Use Case </a:t>
            </a:r>
            <a:r>
              <a:rPr lang="en-US" sz="1580" dirty="0" smtClean="0"/>
              <a:t>: </a:t>
            </a:r>
            <a:r>
              <a:rPr lang="en-US" sz="1580" dirty="0"/>
              <a:t>Teaching steganography concepts and practical applications.</a:t>
            </a:r>
          </a:p>
          <a:p>
            <a:pPr>
              <a:lnSpc>
                <a:spcPct val="120000"/>
              </a:lnSpc>
            </a:pPr>
            <a:r>
              <a:rPr lang="en-US" sz="1580" dirty="0"/>
              <a:t>   - </a:t>
            </a:r>
            <a:r>
              <a:rPr lang="en-US" sz="1580" b="1" dirty="0" smtClean="0"/>
              <a:t>Benefit</a:t>
            </a:r>
            <a:r>
              <a:rPr lang="en-US" sz="1580" dirty="0" smtClean="0"/>
              <a:t> : </a:t>
            </a:r>
            <a:r>
              <a:rPr lang="en-US" sz="1580" dirty="0"/>
              <a:t>Providing hands-on learning experiences for students in cybersecurity and cryptography courses</a:t>
            </a:r>
            <a:r>
              <a:rPr lang="en-US" dirty="0"/>
              <a:t>.</a:t>
            </a:r>
            <a:endParaRPr lang="en-IN" dirty="0"/>
          </a:p>
        </p:txBody>
      </p:sp>
    </p:spTree>
    <p:extLst>
      <p:ext uri="{BB962C8B-B14F-4D97-AF65-F5344CB8AC3E}">
        <p14:creationId xmlns:p14="http://schemas.microsoft.com/office/powerpoint/2010/main" val="72854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48669" y="39757"/>
            <a:ext cx="11029616" cy="1188720"/>
          </a:xfrm>
        </p:spPr>
        <p:txBody>
          <a:bodyPr anchor="ctr"/>
          <a:lstStyle/>
          <a:p>
            <a:r>
              <a:rPr lang="en-US" sz="2800" dirty="0"/>
              <a:t/>
            </a:r>
            <a:br>
              <a:rPr lang="en-US" sz="2800" dirty="0"/>
            </a:br>
            <a:r>
              <a:rPr lang="en-US" sz="2800" dirty="0"/>
              <a:t>YOUR SOLUTION AND ITS VALUE PROPOSITION</a:t>
            </a:r>
            <a:endParaRPr lang="en-US" dirty="0"/>
          </a:p>
        </p:txBody>
      </p:sp>
      <p:sp>
        <p:nvSpPr>
          <p:cNvPr id="4" name="TextBox 3"/>
          <p:cNvSpPr txBox="1"/>
          <p:nvPr/>
        </p:nvSpPr>
        <p:spPr>
          <a:xfrm>
            <a:off x="448669" y="1228477"/>
            <a:ext cx="11425279" cy="5589992"/>
          </a:xfrm>
          <a:prstGeom prst="rect">
            <a:avLst/>
          </a:prstGeom>
          <a:noFill/>
        </p:spPr>
        <p:txBody>
          <a:bodyPr wrap="square" rtlCol="0">
            <a:spAutoFit/>
          </a:bodyPr>
          <a:lstStyle/>
          <a:p>
            <a:pPr>
              <a:lnSpc>
                <a:spcPct val="130000"/>
              </a:lnSpc>
            </a:pPr>
            <a:r>
              <a:rPr lang="en-US" b="1" dirty="0" smtClean="0">
                <a:latin typeface="Arial" panose="020B0604020202020204" pitchFamily="34" charset="0"/>
                <a:cs typeface="Arial" panose="020B0604020202020204" pitchFamily="34" charset="0"/>
              </a:rPr>
              <a:t>Solution :</a:t>
            </a:r>
            <a:endParaRPr lang="en-US" dirty="0"/>
          </a:p>
          <a:p>
            <a:pPr>
              <a:lnSpc>
                <a:spcPct val="130000"/>
              </a:lnSpc>
            </a:pPr>
            <a:r>
              <a:rPr lang="en-US" dirty="0" smtClean="0"/>
              <a:t>	</a:t>
            </a:r>
            <a:r>
              <a:rPr lang="en-US" sz="1690" dirty="0" smtClean="0"/>
              <a:t>Our </a:t>
            </a:r>
            <a:r>
              <a:rPr lang="en-US" sz="1690" dirty="0"/>
              <a:t>steganography project provides a secure method for hiding and retrieving text messages within digital images, using advanced encryption and passcode authentication. The solution involves</a:t>
            </a:r>
            <a:r>
              <a:rPr lang="en-US" sz="1690" dirty="0" smtClean="0"/>
              <a:t>:</a:t>
            </a:r>
            <a:endParaRPr lang="en-US" sz="1690" dirty="0"/>
          </a:p>
          <a:p>
            <a:pPr marL="285750" indent="-285750">
              <a:lnSpc>
                <a:spcPct val="130000"/>
              </a:lnSpc>
              <a:buFont typeface="Wingdings" panose="05000000000000000000" pitchFamily="2" charset="2"/>
              <a:buChar char="Ø"/>
            </a:pPr>
            <a:r>
              <a:rPr lang="en-US" sz="1690" b="1" dirty="0" smtClean="0"/>
              <a:t>Text-to-Binary Conversion: </a:t>
            </a:r>
            <a:r>
              <a:rPr lang="en-US" sz="1690" dirty="0"/>
              <a:t>Converts text messages into binary format for embedding.</a:t>
            </a:r>
          </a:p>
          <a:p>
            <a:pPr marL="285750" indent="-285750">
              <a:lnSpc>
                <a:spcPct val="130000"/>
              </a:lnSpc>
              <a:buFont typeface="Wingdings" panose="05000000000000000000" pitchFamily="2" charset="2"/>
              <a:buChar char="Ø"/>
            </a:pPr>
            <a:r>
              <a:rPr lang="en-US" sz="1690" b="1" dirty="0" smtClean="0"/>
              <a:t>Encryption: </a:t>
            </a:r>
            <a:r>
              <a:rPr lang="en-US" sz="1690" dirty="0"/>
              <a:t>Uses XOR encryption with a passcode-derived key to secure the text.</a:t>
            </a:r>
          </a:p>
          <a:p>
            <a:pPr marL="285750" indent="-285750">
              <a:lnSpc>
                <a:spcPct val="130000"/>
              </a:lnSpc>
              <a:buFont typeface="Wingdings" panose="05000000000000000000" pitchFamily="2" charset="2"/>
              <a:buChar char="Ø"/>
            </a:pPr>
            <a:r>
              <a:rPr lang="en-US" sz="1690" b="1" dirty="0" smtClean="0"/>
              <a:t>Image Embedding: </a:t>
            </a:r>
            <a:r>
              <a:rPr lang="en-US" sz="1690" dirty="0"/>
              <a:t>Inserts encrypted binary data into the least significant bits (LSBs) of image pixels.</a:t>
            </a:r>
          </a:p>
          <a:p>
            <a:pPr marL="285750" indent="-285750">
              <a:lnSpc>
                <a:spcPct val="130000"/>
              </a:lnSpc>
              <a:buFont typeface="Wingdings" panose="05000000000000000000" pitchFamily="2" charset="2"/>
              <a:buChar char="Ø"/>
            </a:pPr>
            <a:r>
              <a:rPr lang="en-US" sz="1690" b="1" dirty="0" smtClean="0"/>
              <a:t>Text Extraction: </a:t>
            </a:r>
            <a:r>
              <a:rPr lang="en-US" sz="1690" dirty="0"/>
              <a:t>Retrieves and decrypts the hidden text from the image, requiring a passcode for decryption.</a:t>
            </a:r>
          </a:p>
          <a:p>
            <a:pPr marL="285750" indent="-285750">
              <a:lnSpc>
                <a:spcPct val="130000"/>
              </a:lnSpc>
              <a:buFont typeface="Wingdings" panose="05000000000000000000" pitchFamily="2" charset="2"/>
              <a:buChar char="Ø"/>
            </a:pPr>
            <a:r>
              <a:rPr lang="en-US" sz="1690" b="1" dirty="0" smtClean="0"/>
              <a:t>Passcode Authentication</a:t>
            </a:r>
            <a:r>
              <a:rPr lang="en-US" sz="1690" dirty="0" smtClean="0"/>
              <a:t>: </a:t>
            </a:r>
            <a:r>
              <a:rPr lang="en-US" sz="1690" dirty="0"/>
              <a:t>Ensures that only authorized users with the correct passcode can access the hidden message.</a:t>
            </a:r>
          </a:p>
          <a:p>
            <a:pPr>
              <a:lnSpc>
                <a:spcPct val="130000"/>
              </a:lnSpc>
            </a:pPr>
            <a:endParaRPr lang="en-US" dirty="0"/>
          </a:p>
          <a:p>
            <a:pPr>
              <a:lnSpc>
                <a:spcPct val="140000"/>
              </a:lnSpc>
            </a:pPr>
            <a:r>
              <a:rPr lang="en-US" b="1" dirty="0" smtClean="0">
                <a:latin typeface="Arial" panose="020B0604020202020204" pitchFamily="34" charset="0"/>
                <a:cs typeface="Arial" panose="020B0604020202020204" pitchFamily="34" charset="0"/>
              </a:rPr>
              <a:t>Value </a:t>
            </a:r>
            <a:r>
              <a:rPr lang="en-US" b="1" dirty="0">
                <a:latin typeface="Arial" panose="020B0604020202020204" pitchFamily="34" charset="0"/>
                <a:cs typeface="Arial" panose="020B0604020202020204" pitchFamily="34" charset="0"/>
              </a:rPr>
              <a:t>Proposition</a:t>
            </a:r>
            <a:r>
              <a:rPr lang="en-US" b="1" dirty="0" smtClean="0">
                <a:latin typeface="Arial" panose="020B0604020202020204" pitchFamily="34" charset="0"/>
                <a:cs typeface="Arial" panose="020B0604020202020204" pitchFamily="34" charset="0"/>
              </a:rPr>
              <a:t>:</a:t>
            </a:r>
            <a:endParaRPr lang="en-US" dirty="0"/>
          </a:p>
          <a:p>
            <a:pPr>
              <a:lnSpc>
                <a:spcPct val="140000"/>
              </a:lnSpc>
            </a:pPr>
            <a:r>
              <a:rPr lang="en-US" sz="1690" dirty="0" smtClean="0"/>
              <a:t>1.</a:t>
            </a:r>
            <a:r>
              <a:rPr lang="en-US" sz="1690" b="1" dirty="0" smtClean="0"/>
              <a:t>Enhanced Security</a:t>
            </a:r>
            <a:r>
              <a:rPr lang="en-US" sz="1690" b="1" dirty="0"/>
              <a:t> : </a:t>
            </a:r>
            <a:r>
              <a:rPr lang="en-US" sz="1690" dirty="0"/>
              <a:t>Provides robust protection by combining steganography with encryption</a:t>
            </a:r>
            <a:r>
              <a:rPr lang="en-US" sz="1690" dirty="0" smtClean="0"/>
              <a:t>.</a:t>
            </a:r>
          </a:p>
          <a:p>
            <a:pPr>
              <a:lnSpc>
                <a:spcPct val="130000"/>
              </a:lnSpc>
            </a:pPr>
            <a:r>
              <a:rPr lang="en-US" sz="1690" dirty="0" smtClean="0"/>
              <a:t>2.</a:t>
            </a:r>
            <a:r>
              <a:rPr lang="en-US" sz="1690" b="1" dirty="0" smtClean="0"/>
              <a:t>Confidential Communication : </a:t>
            </a:r>
            <a:r>
              <a:rPr lang="en-US" sz="1690" dirty="0"/>
              <a:t>Enables secure and covert data transmission</a:t>
            </a:r>
            <a:r>
              <a:rPr lang="en-US" sz="1690" dirty="0" smtClean="0"/>
              <a:t>.</a:t>
            </a:r>
          </a:p>
          <a:p>
            <a:pPr>
              <a:lnSpc>
                <a:spcPct val="130000"/>
              </a:lnSpc>
            </a:pPr>
            <a:r>
              <a:rPr lang="en-US" sz="1690" dirty="0" smtClean="0"/>
              <a:t>3.</a:t>
            </a:r>
            <a:r>
              <a:rPr lang="en-US" sz="1690" b="1" dirty="0" smtClean="0"/>
              <a:t>Minimal </a:t>
            </a:r>
            <a:r>
              <a:rPr lang="en-US" sz="1690" b="1" dirty="0"/>
              <a:t>Impact on Image </a:t>
            </a:r>
            <a:r>
              <a:rPr lang="en-US" sz="1690" b="1" dirty="0" smtClean="0"/>
              <a:t>Quality : </a:t>
            </a:r>
            <a:r>
              <a:rPr lang="en-US" sz="1690" dirty="0"/>
              <a:t>Preserves the image's appearance while hiding data</a:t>
            </a:r>
            <a:r>
              <a:rPr lang="en-US" sz="1690" dirty="0" smtClean="0"/>
              <a:t>.</a:t>
            </a:r>
          </a:p>
          <a:p>
            <a:pPr>
              <a:lnSpc>
                <a:spcPct val="130000"/>
              </a:lnSpc>
            </a:pPr>
            <a:r>
              <a:rPr lang="en-US" sz="1690" dirty="0" smtClean="0"/>
              <a:t>4.</a:t>
            </a:r>
            <a:r>
              <a:rPr lang="en-US" sz="1690" b="1" dirty="0" smtClean="0"/>
              <a:t>Versatility </a:t>
            </a:r>
            <a:r>
              <a:rPr lang="en-US" sz="1690" dirty="0" smtClean="0"/>
              <a:t>: </a:t>
            </a:r>
            <a:r>
              <a:rPr lang="en-US" sz="1690" dirty="0"/>
              <a:t>Useful in cybersecurity, government, journalism, corporate security, and digital content protection</a:t>
            </a:r>
            <a:r>
              <a:rPr lang="en-US" sz="1690" dirty="0" smtClean="0"/>
              <a:t>.</a:t>
            </a:r>
          </a:p>
          <a:p>
            <a:pPr>
              <a:lnSpc>
                <a:spcPct val="130000"/>
              </a:lnSpc>
            </a:pPr>
            <a:r>
              <a:rPr lang="en-US" sz="1690" dirty="0" smtClean="0"/>
              <a:t>5.</a:t>
            </a:r>
            <a:r>
              <a:rPr lang="en-US" sz="1690" b="1" dirty="0" smtClean="0"/>
              <a:t>Ease </a:t>
            </a:r>
            <a:r>
              <a:rPr lang="en-US" sz="1690" b="1" dirty="0"/>
              <a:t>of </a:t>
            </a:r>
            <a:r>
              <a:rPr lang="en-US" sz="1690" b="1" dirty="0" smtClean="0"/>
              <a:t>Use </a:t>
            </a:r>
            <a:r>
              <a:rPr lang="en-US" sz="1690" dirty="0" smtClean="0"/>
              <a:t>: </a:t>
            </a:r>
            <a:r>
              <a:rPr lang="en-US" sz="1690" dirty="0"/>
              <a:t>Offers </a:t>
            </a:r>
            <a:r>
              <a:rPr lang="en-US" sz="1690" dirty="0" smtClean="0"/>
              <a:t>straightforward </a:t>
            </a:r>
            <a:r>
              <a:rPr lang="en-US" sz="1690" dirty="0"/>
              <a:t>functions for hiding and retrieving </a:t>
            </a:r>
            <a:r>
              <a:rPr lang="en-US" sz="1690" dirty="0" smtClean="0"/>
              <a:t>text making it user-friendly .</a:t>
            </a:r>
          </a:p>
          <a:p>
            <a:pPr>
              <a:lnSpc>
                <a:spcPct val="130000"/>
              </a:lnSpc>
            </a:pPr>
            <a:r>
              <a:rPr lang="en-US" sz="1690" dirty="0" smtClean="0"/>
              <a:t>6.</a:t>
            </a:r>
            <a:r>
              <a:rPr lang="en-US" sz="1690" b="1" dirty="0"/>
              <a:t> Passcode </a:t>
            </a:r>
            <a:r>
              <a:rPr lang="en-US" sz="1690" b="1" dirty="0" smtClean="0"/>
              <a:t>Protection </a:t>
            </a:r>
            <a:r>
              <a:rPr lang="en-US" sz="1690" dirty="0" smtClean="0"/>
              <a:t>: </a:t>
            </a:r>
            <a:r>
              <a:rPr lang="en-US" sz="1690" dirty="0"/>
              <a:t>Adds an extra security layer with passcode-required decryption.</a:t>
            </a:r>
          </a:p>
        </p:txBody>
      </p:sp>
    </p:spTree>
    <p:extLst>
      <p:ext uri="{BB962C8B-B14F-4D97-AF65-F5344CB8AC3E}">
        <p14:creationId xmlns:p14="http://schemas.microsoft.com/office/powerpoint/2010/main" val="207685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1922" y="348038"/>
            <a:ext cx="11029616" cy="1188720"/>
          </a:xfrm>
        </p:spPr>
        <p:txBody>
          <a:bodyPr anchor="ctr"/>
          <a:lstStyle/>
          <a:p>
            <a:r>
              <a:rPr lang="en-US" dirty="0"/>
              <a:t>How did you customize the project and make it your own</a:t>
            </a:r>
          </a:p>
        </p:txBody>
      </p:sp>
      <p:sp>
        <p:nvSpPr>
          <p:cNvPr id="5" name="TextBox 4"/>
          <p:cNvSpPr txBox="1"/>
          <p:nvPr/>
        </p:nvSpPr>
        <p:spPr>
          <a:xfrm>
            <a:off x="461922" y="1298219"/>
            <a:ext cx="11451782" cy="5262274"/>
          </a:xfrm>
          <a:prstGeom prst="rect">
            <a:avLst/>
          </a:prstGeom>
          <a:noFill/>
        </p:spPr>
        <p:txBody>
          <a:bodyPr wrap="square" rtlCol="0">
            <a:spAutoFit/>
          </a:bodyPr>
          <a:lstStyle/>
          <a:p>
            <a:r>
              <a:rPr lang="en-US" sz="1700" b="1" dirty="0" smtClean="0">
                <a:latin typeface="Arial" panose="020B0604020202020204" pitchFamily="34" charset="0"/>
                <a:cs typeface="Arial" panose="020B0604020202020204" pitchFamily="34" charset="0"/>
              </a:rPr>
              <a:t>Passcode - Based </a:t>
            </a:r>
            <a:r>
              <a:rPr lang="en-US" sz="1700" b="1" dirty="0">
                <a:latin typeface="Arial" panose="020B0604020202020204" pitchFamily="34" charset="0"/>
                <a:cs typeface="Arial" panose="020B0604020202020204" pitchFamily="34" charset="0"/>
              </a:rPr>
              <a:t>Encryption:</a:t>
            </a: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590" dirty="0" smtClean="0"/>
              <a:t>Implemented </a:t>
            </a:r>
            <a:r>
              <a:rPr lang="en-US" sz="1590" dirty="0"/>
              <a:t>XOR encryption with a passcode-derived key to secure the hidden text, adding an extra layer of authentication.</a:t>
            </a:r>
          </a:p>
          <a:p>
            <a:pPr marL="742950" lvl="1" indent="-285750">
              <a:lnSpc>
                <a:spcPct val="130000"/>
              </a:lnSpc>
              <a:buFont typeface="Arial" panose="020B0604020202020204" pitchFamily="34" charset="0"/>
              <a:buChar char="•"/>
            </a:pPr>
            <a:r>
              <a:rPr lang="en-US" sz="1590" dirty="0" smtClean="0"/>
              <a:t>Combines </a:t>
            </a:r>
            <a:r>
              <a:rPr lang="en-US" sz="1590" dirty="0"/>
              <a:t>steganography with cryptographic passcode protection, enhancing security by ensuring only authorized users can decrypt the hidden message.</a:t>
            </a:r>
          </a:p>
          <a:p>
            <a:pPr>
              <a:lnSpc>
                <a:spcPct val="130000"/>
              </a:lnSpc>
            </a:pPr>
            <a:r>
              <a:rPr lang="en-US" sz="1700" b="1" dirty="0" smtClean="0">
                <a:latin typeface="Arial" panose="020B0604020202020204" pitchFamily="34" charset="0"/>
                <a:cs typeface="Arial" panose="020B0604020202020204" pitchFamily="34" charset="0"/>
              </a:rPr>
              <a:t>Dynamic </a:t>
            </a:r>
            <a:r>
              <a:rPr lang="en-US" sz="1700" b="1" dirty="0">
                <a:latin typeface="Arial" panose="020B0604020202020204" pitchFamily="34" charset="0"/>
                <a:cs typeface="Arial" panose="020B0604020202020204" pitchFamily="34" charset="0"/>
              </a:rPr>
              <a:t>Text Embedding:</a:t>
            </a: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590" dirty="0" smtClean="0"/>
              <a:t>Developed </a:t>
            </a:r>
            <a:r>
              <a:rPr lang="en-US" sz="1590" dirty="0"/>
              <a:t>a method to embed text into </a:t>
            </a:r>
            <a:r>
              <a:rPr lang="en-US" sz="1590" dirty="0" smtClean="0"/>
              <a:t>the LSBs </a:t>
            </a:r>
            <a:r>
              <a:rPr lang="en-US" sz="1590" dirty="0"/>
              <a:t>of image pixels while preserving the visual quality of the image.</a:t>
            </a:r>
          </a:p>
          <a:p>
            <a:pPr marL="742950" lvl="1" indent="-285750">
              <a:lnSpc>
                <a:spcPct val="130000"/>
              </a:lnSpc>
              <a:buFont typeface="Arial" panose="020B0604020202020204" pitchFamily="34" charset="0"/>
              <a:buChar char="•"/>
            </a:pPr>
            <a:r>
              <a:rPr lang="en-US" sz="1590" dirty="0" smtClean="0"/>
              <a:t>Achieved good </a:t>
            </a:r>
            <a:r>
              <a:rPr lang="en-US" sz="1590" dirty="0"/>
              <a:t>image quality, maintaining the integrity of the visual content while hiding substantial amounts of data.</a:t>
            </a:r>
          </a:p>
          <a:p>
            <a:pPr>
              <a:lnSpc>
                <a:spcPct val="130000"/>
              </a:lnSpc>
            </a:pPr>
            <a:r>
              <a:rPr lang="en-US" sz="1700" b="1" dirty="0" smtClean="0">
                <a:latin typeface="Arial" panose="020B0604020202020204" pitchFamily="34" charset="0"/>
                <a:cs typeface="Arial" panose="020B0604020202020204" pitchFamily="34" charset="0"/>
              </a:rPr>
              <a:t>Versatile </a:t>
            </a:r>
            <a:r>
              <a:rPr lang="en-US" sz="1700" b="1" dirty="0">
                <a:latin typeface="Arial" panose="020B0604020202020204" pitchFamily="34" charset="0"/>
                <a:cs typeface="Arial" panose="020B0604020202020204" pitchFamily="34" charset="0"/>
              </a:rPr>
              <a:t>Image Support:</a:t>
            </a: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590" dirty="0" smtClean="0"/>
              <a:t>Adapted </a:t>
            </a:r>
            <a:r>
              <a:rPr lang="en-US" sz="1590" dirty="0"/>
              <a:t>the solution to work with PNG images, which are lossless and retain data integrity better than other formats.</a:t>
            </a:r>
          </a:p>
          <a:p>
            <a:pPr marL="742950" lvl="1" indent="-285750">
              <a:lnSpc>
                <a:spcPct val="130000"/>
              </a:lnSpc>
              <a:buFont typeface="Arial" panose="020B0604020202020204" pitchFamily="34" charset="0"/>
              <a:buChar char="•"/>
            </a:pPr>
            <a:r>
              <a:rPr lang="en-US" sz="1590" dirty="0" smtClean="0"/>
              <a:t>Ensured </a:t>
            </a:r>
            <a:r>
              <a:rPr lang="en-US" sz="1590" dirty="0"/>
              <a:t>reliable embedding and extraction of text by choosing a format that preserves data without </a:t>
            </a:r>
            <a:r>
              <a:rPr lang="en-US" sz="1590" dirty="0" smtClean="0"/>
              <a:t>compression artifacts</a:t>
            </a:r>
            <a:r>
              <a:rPr lang="en-US" sz="1590" dirty="0"/>
              <a:t>.</a:t>
            </a:r>
          </a:p>
          <a:p>
            <a:pPr>
              <a:lnSpc>
                <a:spcPct val="130000"/>
              </a:lnSpc>
            </a:pPr>
            <a:r>
              <a:rPr lang="en-US" sz="1700" b="1" dirty="0" smtClean="0">
                <a:latin typeface="Arial" panose="020B0604020202020204" pitchFamily="34" charset="0"/>
                <a:cs typeface="Arial" panose="020B0604020202020204" pitchFamily="34" charset="0"/>
              </a:rPr>
              <a:t>User - Friendly </a:t>
            </a:r>
            <a:r>
              <a:rPr lang="en-US" sz="1700" b="1" dirty="0">
                <a:latin typeface="Arial" panose="020B0604020202020204" pitchFamily="34" charset="0"/>
                <a:cs typeface="Arial" panose="020B0604020202020204" pitchFamily="34" charset="0"/>
              </a:rPr>
              <a:t>Interface:</a:t>
            </a: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590" dirty="0" smtClean="0"/>
              <a:t>Designed </a:t>
            </a:r>
            <a:r>
              <a:rPr lang="en-US" sz="1590" dirty="0"/>
              <a:t>straightforward functions for text embedding and extraction, simplifying the process for users with varying levels of technical expertise.</a:t>
            </a:r>
          </a:p>
          <a:p>
            <a:pPr marL="742950" lvl="1" indent="-285750">
              <a:lnSpc>
                <a:spcPct val="130000"/>
              </a:lnSpc>
              <a:buFont typeface="Arial" panose="020B0604020202020204" pitchFamily="34" charset="0"/>
              <a:buChar char="•"/>
            </a:pPr>
            <a:r>
              <a:rPr lang="en-US" sz="1590" dirty="0" smtClean="0"/>
              <a:t>Focused </a:t>
            </a:r>
            <a:r>
              <a:rPr lang="en-US" sz="1590" dirty="0"/>
              <a:t>on usability, making the technology accessible to non-experts and expanding its potential user base.</a:t>
            </a:r>
          </a:p>
          <a:p>
            <a:pPr>
              <a:lnSpc>
                <a:spcPct val="130000"/>
              </a:lnSpc>
            </a:pPr>
            <a:r>
              <a:rPr lang="en-US" sz="1700" b="1" dirty="0" smtClean="0">
                <a:latin typeface="Arial" panose="020B0604020202020204" pitchFamily="34" charset="0"/>
                <a:cs typeface="Arial" panose="020B0604020202020204" pitchFamily="34" charset="0"/>
              </a:rPr>
              <a:t>Educational </a:t>
            </a:r>
            <a:r>
              <a:rPr lang="en-US" sz="1700" b="1" dirty="0">
                <a:latin typeface="Arial" panose="020B0604020202020204" pitchFamily="34" charset="0"/>
                <a:cs typeface="Arial" panose="020B0604020202020204" pitchFamily="34" charset="0"/>
              </a:rPr>
              <a:t>Demonstration:</a:t>
            </a: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590" dirty="0" smtClean="0"/>
              <a:t>Developed the project with educational purposes in mind, providing clear examples and explanations of steganography .</a:t>
            </a:r>
          </a:p>
          <a:p>
            <a:pPr marL="742950" lvl="1" indent="-285750">
              <a:buFont typeface="Arial" panose="020B0604020202020204" pitchFamily="34" charset="0"/>
              <a:buChar char="•"/>
            </a:pPr>
            <a:r>
              <a:rPr lang="en-US" sz="1590" dirty="0" smtClean="0"/>
              <a:t> Serves as a practical teaching tool, demonstrating real-world applications of cryptographic and </a:t>
            </a:r>
            <a:r>
              <a:rPr lang="en-US" sz="1590" dirty="0" err="1" smtClean="0"/>
              <a:t>steganographic</a:t>
            </a:r>
            <a:r>
              <a:rPr lang="en-US" sz="1590" dirty="0" smtClean="0"/>
              <a:t> concepts in a hands-on manner.</a:t>
            </a:r>
            <a:endParaRPr lang="en-US" sz="1590" dirty="0"/>
          </a:p>
        </p:txBody>
      </p:sp>
    </p:spTree>
    <p:extLst>
      <p:ext uri="{BB962C8B-B14F-4D97-AF65-F5344CB8AC3E}">
        <p14:creationId xmlns:p14="http://schemas.microsoft.com/office/powerpoint/2010/main" val="3657386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16c05727-aa75-4e4a-9b5f-8a80a1165891"/>
    <ds:schemaRef ds:uri="71af3243-3dd4-4a8d-8c0d-dd76da1f02a5"/>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464</TotalTime>
  <Words>1020</Words>
  <Application>Microsoft Office PowerPoint</Application>
  <PresentationFormat>Widescreen</PresentationFormat>
  <Paragraphs>154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Franklin Gothic Book</vt:lpstr>
      <vt:lpstr>Franklin Gothic Demi</vt:lpstr>
      <vt:lpstr>Times New Roman</vt:lpstr>
      <vt:lpstr>Wingdings</vt:lpstr>
      <vt:lpstr>Wingdings 2</vt:lpstr>
      <vt:lpstr>DividendVTI</vt:lpstr>
      <vt:lpstr>Student Details</vt:lpstr>
      <vt:lpstr>PROJECT TITLE/Problem Statement   title : “HIding Text inside an image using steganography ”</vt:lpstr>
      <vt:lpstr>AGENDA</vt:lpstr>
      <vt:lpstr>PROJECT  OVERVIEW</vt:lpstr>
      <vt:lpstr>PROJECT  OVERVIEW</vt:lpstr>
      <vt:lpstr>PROJECT  OVERVIEW</vt:lpstr>
      <vt:lpstr>WHO ARE THE END USERS of this project?</vt:lpstr>
      <vt:lpstr> YOUR SOLUTION AND ITS VALUE PROPOSITION</vt:lpstr>
      <vt:lpstr>How did you customize the project and make it your own</vt:lpstr>
      <vt:lpstr>MODELLING</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47</cp:revision>
  <dcterms:created xsi:type="dcterms:W3CDTF">2021-05-26T16:50:10Z</dcterms:created>
  <dcterms:modified xsi:type="dcterms:W3CDTF">2024-07-25T13:29:54Z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