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oboto Slab"/>
      <p:regular r:id="rId49"/>
      <p:bold r:id="rId50"/>
    </p:embeddedFont>
    <p:embeddedFont>
      <p:font typeface="Roboto"/>
      <p:regular r:id="rId51"/>
      <p:bold r:id="rId52"/>
      <p:italic r:id="rId53"/>
      <p:boldItalic r:id="rId54"/>
    </p:embeddedFont>
    <p:embeddedFont>
      <p:font typeface="Merriweather"/>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9" roundtripDataSignature="AMtx7mgCZIvsuU/uNvJZnADFWDHVqKYX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obotoSlab-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font" Target="fonts/RobotoSlab-bold.fntdata"/><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schemas.openxmlformats.org/officeDocument/2006/relationships/font" Target="fonts/Merriweather-regular.fnt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57" Type="http://schemas.openxmlformats.org/officeDocument/2006/relationships/font" Target="fonts/Merriweather-italic.fntdata"/><Relationship Id="rId12" Type="http://schemas.openxmlformats.org/officeDocument/2006/relationships/slide" Target="slides/slide7.xml"/><Relationship Id="rId56" Type="http://schemas.openxmlformats.org/officeDocument/2006/relationships/font" Target="fonts/Merriweather-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5"/>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45"/>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4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45"/>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45"/>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54"/>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3" name="Google Shape;53;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55"/>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5"/>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7" name="Google Shape;57;p55"/>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8" name="Google Shape;58;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 name="Shape 16"/>
        <p:cNvGrpSpPr/>
        <p:nvPr/>
      </p:nvGrpSpPr>
      <p:grpSpPr>
        <a:xfrm>
          <a:off x="0" y="0"/>
          <a:ext cx="0" cy="0"/>
          <a:chOff x="0" y="0"/>
          <a:chExt cx="0" cy="0"/>
        </a:xfrm>
      </p:grpSpPr>
      <p:sp>
        <p:nvSpPr>
          <p:cNvPr id="17" name="Google Shape;17;p46"/>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 name="Google Shape;18;p46"/>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19" name="Google Shape;19;p46"/>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20" name="Google Shape;20;p46"/>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21" name="Google Shape;21;p4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cxnSp>
        <p:nvCxnSpPr>
          <p:cNvPr id="24" name="Google Shape;24;p4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5" name="Google Shape;25;p4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4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 name="Google Shape;2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4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2" name="Google Shape;32;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cxnSp>
        <p:nvCxnSpPr>
          <p:cNvPr id="34" name="Google Shape;34;p50"/>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35" name="Google Shape;35;p50"/>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6" name="Google Shape;36;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cxnSp>
        <p:nvCxnSpPr>
          <p:cNvPr id="38" name="Google Shape;38;p5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9" name="Google Shape;39;p5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51"/>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51"/>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5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cxnSp>
        <p:nvCxnSpPr>
          <p:cNvPr id="47" name="Google Shape;47;p53"/>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48" name="Google Shape;48;p53"/>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9" name="Google Shape;49;p53"/>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0" name="Google Shape;50;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4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en.wikipedia.org/wiki/Round-trip_tim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askleo.com/glossary/network-adapter/" TargetMode="External"/><Relationship Id="rId4" Type="http://schemas.openxmlformats.org/officeDocument/2006/relationships/hyperlink" Target="https://glossary.askleo.com/ip-addres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COMPUTER NETWORKS (CS212) LAB 1 </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Reference to assignment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0"/>
          <p:cNvSpPr txBox="1"/>
          <p:nvPr>
            <p:ph type="title"/>
          </p:nvPr>
        </p:nvSpPr>
        <p:spPr>
          <a:xfrm>
            <a:off x="265500" y="1818600"/>
            <a:ext cx="4045200" cy="15063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3800"/>
              <a:buNone/>
            </a:pPr>
            <a:r>
              <a:rPr lang="en"/>
              <a:t>Network Interface:</a:t>
            </a:r>
            <a:endParaRPr/>
          </a:p>
        </p:txBody>
      </p:sp>
      <p:sp>
        <p:nvSpPr>
          <p:cNvPr id="122" name="Google Shape;122;p10"/>
          <p:cNvSpPr txBox="1"/>
          <p:nvPr>
            <p:ph idx="2" type="body"/>
          </p:nvPr>
        </p:nvSpPr>
        <p:spPr>
          <a:xfrm>
            <a:off x="4655325" y="89575"/>
            <a:ext cx="4220400" cy="4845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
              <a:t>• A network interface will usually have some form of network address (IP and MAC address, for instance)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23" name="Google Shape;123;p10"/>
          <p:cNvPicPr preferRelativeResize="0"/>
          <p:nvPr/>
        </p:nvPicPr>
        <p:blipFill rotWithShape="1">
          <a:blip r:embed="rId3">
            <a:alphaModFix/>
          </a:blip>
          <a:srcRect b="0" l="0" r="0" t="0"/>
          <a:stretch/>
        </p:blipFill>
        <p:spPr>
          <a:xfrm>
            <a:off x="4916925" y="1964450"/>
            <a:ext cx="3126776" cy="2088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title"/>
          </p:nvPr>
        </p:nvSpPr>
        <p:spPr>
          <a:xfrm>
            <a:off x="258600" y="207050"/>
            <a:ext cx="8626800" cy="4580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3000">
                <a:solidFill>
                  <a:schemeClr val="accent2"/>
                </a:solidFill>
              </a:rPr>
              <a:t>Network Interface ( Contd.)</a:t>
            </a:r>
            <a:endParaRPr b="1" sz="3000">
              <a:solidFill>
                <a:schemeClr val="accent2"/>
              </a:solidFill>
            </a:endParaRPr>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457200" rtl="0" algn="l">
              <a:lnSpc>
                <a:spcPct val="100000"/>
              </a:lnSpc>
              <a:spcBef>
                <a:spcPts val="0"/>
              </a:spcBef>
              <a:spcAft>
                <a:spcPts val="0"/>
              </a:spcAft>
              <a:buSzPts val="4800"/>
              <a:buNone/>
            </a:pPr>
            <a:r>
              <a:t/>
            </a:r>
            <a:endParaRPr sz="1400"/>
          </a:p>
        </p:txBody>
      </p:sp>
      <p:pic>
        <p:nvPicPr>
          <p:cNvPr id="129" name="Google Shape;129;p11"/>
          <p:cNvPicPr preferRelativeResize="0"/>
          <p:nvPr/>
        </p:nvPicPr>
        <p:blipFill rotWithShape="1">
          <a:blip r:embed="rId3">
            <a:alphaModFix/>
          </a:blip>
          <a:srcRect b="0" l="0" r="0" t="0"/>
          <a:stretch/>
        </p:blipFill>
        <p:spPr>
          <a:xfrm>
            <a:off x="86775" y="1025100"/>
            <a:ext cx="3804926" cy="2978150"/>
          </a:xfrm>
          <a:prstGeom prst="rect">
            <a:avLst/>
          </a:prstGeom>
          <a:noFill/>
          <a:ln>
            <a:noFill/>
          </a:ln>
        </p:spPr>
      </p:pic>
      <p:sp>
        <p:nvSpPr>
          <p:cNvPr id="130" name="Google Shape;130;p11"/>
          <p:cNvSpPr txBox="1"/>
          <p:nvPr/>
        </p:nvSpPr>
        <p:spPr>
          <a:xfrm>
            <a:off x="3953675" y="855175"/>
            <a:ext cx="5106300" cy="4288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accent6"/>
                </a:solidFill>
                <a:latin typeface="Merriweather"/>
                <a:ea typeface="Merriweather"/>
                <a:cs typeface="Merriweather"/>
                <a:sym typeface="Merriweather"/>
              </a:rPr>
              <a:t>One of the ways to access the internet is to connect a LAN cable(Ethernet Cable) to our computer. What happens when we connect this LAN cable to our computer? This LAN cable connects to a hardware device already present in our computer called</a:t>
            </a:r>
            <a:r>
              <a:rPr b="1" i="0" lang="en" sz="1500" u="none" cap="none" strike="noStrike">
                <a:solidFill>
                  <a:schemeClr val="accent6"/>
                </a:solidFill>
                <a:latin typeface="Merriweather"/>
                <a:ea typeface="Merriweather"/>
                <a:cs typeface="Merriweather"/>
                <a:sym typeface="Merriweather"/>
              </a:rPr>
              <a:t> Network Interface card</a:t>
            </a:r>
            <a:r>
              <a:rPr b="0" i="0" lang="en" sz="1500" u="none" cap="none" strike="noStrike">
                <a:solidFill>
                  <a:schemeClr val="accent6"/>
                </a:solidFill>
                <a:latin typeface="Merriweather"/>
                <a:ea typeface="Merriweather"/>
                <a:cs typeface="Merriweather"/>
                <a:sym typeface="Merriweather"/>
              </a:rPr>
              <a:t>. So, any computer in order to connect to the internet needs a Network Interface Card(NIC). These days almost all computers have built-in NIC. </a:t>
            </a:r>
            <a:endParaRPr b="0" i="0" sz="1500" u="none" cap="none" strike="noStrike">
              <a:solidFill>
                <a:schemeClr val="accent6"/>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chemeClr val="accent6"/>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accent6"/>
                </a:solidFill>
                <a:latin typeface="Merriweather"/>
                <a:ea typeface="Merriweather"/>
                <a:cs typeface="Merriweather"/>
                <a:sym typeface="Merriweather"/>
              </a:rPr>
              <a:t>Network Interface Card is a hardware device that is installed on the computer so that it can be connected to the internet. It is also called </a:t>
            </a:r>
            <a:r>
              <a:rPr b="1" i="0" lang="en" sz="1500" u="none" cap="none" strike="noStrike">
                <a:solidFill>
                  <a:schemeClr val="accent6"/>
                </a:solidFill>
                <a:latin typeface="Merriweather"/>
                <a:ea typeface="Merriweather"/>
                <a:cs typeface="Merriweather"/>
                <a:sym typeface="Merriweather"/>
              </a:rPr>
              <a:t>Ethernet Card</a:t>
            </a:r>
            <a:r>
              <a:rPr b="0" i="0" lang="en" sz="1500" u="none" cap="none" strike="noStrike">
                <a:solidFill>
                  <a:schemeClr val="accent6"/>
                </a:solidFill>
                <a:latin typeface="Merriweather"/>
                <a:ea typeface="Merriweather"/>
                <a:cs typeface="Merriweather"/>
                <a:sym typeface="Merriweather"/>
              </a:rPr>
              <a:t> or </a:t>
            </a:r>
            <a:r>
              <a:rPr b="1" i="0" lang="en" sz="1500" u="none" cap="none" strike="noStrike">
                <a:solidFill>
                  <a:schemeClr val="accent6"/>
                </a:solidFill>
                <a:latin typeface="Merriweather"/>
                <a:ea typeface="Merriweather"/>
                <a:cs typeface="Merriweather"/>
                <a:sym typeface="Merriweather"/>
              </a:rPr>
              <a:t>Network Adapter.</a:t>
            </a:r>
            <a:r>
              <a:rPr b="0" i="0" lang="en" sz="1500" u="none" cap="none" strike="noStrike">
                <a:solidFill>
                  <a:schemeClr val="accent6"/>
                </a:solidFill>
                <a:latin typeface="Merriweather"/>
                <a:ea typeface="Merriweather"/>
                <a:cs typeface="Merriweather"/>
                <a:sym typeface="Merriweather"/>
              </a:rPr>
              <a:t> Every NIC has a 48-bit unique serial number called a MAC address which is stored in ROM carried on the card. Every computer must have</a:t>
            </a:r>
            <a:r>
              <a:rPr b="1" i="0" lang="en" sz="1500" u="none" cap="none" strike="noStrike">
                <a:solidFill>
                  <a:schemeClr val="accent6"/>
                </a:solidFill>
                <a:latin typeface="Merriweather"/>
                <a:ea typeface="Merriweather"/>
                <a:cs typeface="Merriweather"/>
                <a:sym typeface="Merriweather"/>
              </a:rPr>
              <a:t> at least one NIC </a:t>
            </a:r>
            <a:r>
              <a:rPr b="0" i="0" lang="en" sz="1500" u="none" cap="none" strike="noStrike">
                <a:solidFill>
                  <a:schemeClr val="accent6"/>
                </a:solidFill>
                <a:latin typeface="Merriweather"/>
                <a:ea typeface="Merriweather"/>
                <a:cs typeface="Merriweather"/>
                <a:sym typeface="Merriweather"/>
              </a:rPr>
              <a:t>if it wants to connect to the internet.</a:t>
            </a:r>
            <a:endParaRPr b="0" i="0" sz="1500" u="none" cap="none" strike="noStrike">
              <a:solidFill>
                <a:schemeClr val="accent6"/>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ph type="title"/>
          </p:nvPr>
        </p:nvSpPr>
        <p:spPr>
          <a:xfrm>
            <a:off x="755475" y="327425"/>
            <a:ext cx="69816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3000">
                <a:solidFill>
                  <a:schemeClr val="accent2"/>
                </a:solidFill>
              </a:rPr>
              <a:t>Network Interface ( Contd.)</a:t>
            </a:r>
            <a:endParaRPr b="1" sz="3000">
              <a:solidFill>
                <a:schemeClr val="accent2"/>
              </a:solidFill>
            </a:endParaRPr>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317500" lvl="0" marL="457200" rtl="0" algn="l">
              <a:lnSpc>
                <a:spcPct val="100000"/>
              </a:lnSpc>
              <a:spcBef>
                <a:spcPts val="0"/>
              </a:spcBef>
              <a:spcAft>
                <a:spcPts val="0"/>
              </a:spcAft>
              <a:buSzPts val="1400"/>
              <a:buChar char="●"/>
            </a:pPr>
            <a:r>
              <a:rPr lang="en" sz="1400"/>
              <a:t>eth0, lo and wlan0 are the names of the active network interfaces on the system. </a:t>
            </a:r>
            <a:endParaRPr sz="1400"/>
          </a:p>
          <a:p>
            <a:pPr indent="0" lvl="0" marL="457200" rtl="0" algn="l">
              <a:lnSpc>
                <a:spcPct val="100000"/>
              </a:lnSpc>
              <a:spcBef>
                <a:spcPts val="0"/>
              </a:spcBef>
              <a:spcAft>
                <a:spcPts val="0"/>
              </a:spcAft>
              <a:buSzPts val="4800"/>
              <a:buNone/>
            </a:pPr>
            <a:r>
              <a:t/>
            </a:r>
            <a:endParaRPr sz="1400"/>
          </a:p>
          <a:p>
            <a:pPr indent="-317500" lvl="0" marL="457200" rtl="0" algn="l">
              <a:lnSpc>
                <a:spcPct val="100000"/>
              </a:lnSpc>
              <a:spcBef>
                <a:spcPts val="0"/>
              </a:spcBef>
              <a:spcAft>
                <a:spcPts val="0"/>
              </a:spcAft>
              <a:buSzPts val="1400"/>
              <a:buChar char="●"/>
            </a:pPr>
            <a:r>
              <a:rPr lang="en" sz="1400"/>
              <a:t>Additional Ethernet interfaces would be named eth1, eth2, etc..</a:t>
            </a:r>
            <a:endParaRPr sz="1400"/>
          </a:p>
          <a:p>
            <a:pPr indent="0" lvl="0" marL="457200" rtl="0" algn="l">
              <a:lnSpc>
                <a:spcPct val="100000"/>
              </a:lnSpc>
              <a:spcBef>
                <a:spcPts val="0"/>
              </a:spcBef>
              <a:spcAft>
                <a:spcPts val="0"/>
              </a:spcAft>
              <a:buSzPts val="4800"/>
              <a:buNone/>
            </a:pPr>
            <a:r>
              <a:t/>
            </a:r>
            <a:endParaRPr sz="1400"/>
          </a:p>
          <a:p>
            <a:pPr indent="-317500" lvl="0" marL="457200" rtl="0" algn="l">
              <a:lnSpc>
                <a:spcPct val="100000"/>
              </a:lnSpc>
              <a:spcBef>
                <a:spcPts val="0"/>
              </a:spcBef>
              <a:spcAft>
                <a:spcPts val="0"/>
              </a:spcAft>
              <a:buSzPts val="1400"/>
              <a:buChar char="●"/>
            </a:pPr>
            <a:r>
              <a:rPr lang="en" sz="1400"/>
              <a:t> lo is the loopback interface. This is a special network interface that the system uses to communicate with itself. </a:t>
            </a:r>
            <a:endParaRPr sz="1400"/>
          </a:p>
          <a:p>
            <a:pPr indent="0" lvl="0" marL="457200" rtl="0" algn="l">
              <a:lnSpc>
                <a:spcPct val="100000"/>
              </a:lnSpc>
              <a:spcBef>
                <a:spcPts val="0"/>
              </a:spcBef>
              <a:spcAft>
                <a:spcPts val="0"/>
              </a:spcAft>
              <a:buSzPts val="4800"/>
              <a:buNone/>
            </a:pPr>
            <a:r>
              <a:t/>
            </a:r>
            <a:endParaRPr sz="1400"/>
          </a:p>
          <a:p>
            <a:pPr indent="-317500" lvl="0" marL="457200" rtl="0" algn="l">
              <a:lnSpc>
                <a:spcPct val="100000"/>
              </a:lnSpc>
              <a:spcBef>
                <a:spcPts val="0"/>
              </a:spcBef>
              <a:spcAft>
                <a:spcPts val="0"/>
              </a:spcAft>
              <a:buSzPts val="1400"/>
              <a:buChar char="●"/>
            </a:pPr>
            <a:r>
              <a:rPr lang="en" sz="1400"/>
              <a:t>wlan0 is the name of the first wireless network interface on the system. Additional wireless interfaces would be named wlan1, wlan2, etc.</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ph idx="2" type="body"/>
          </p:nvPr>
        </p:nvSpPr>
        <p:spPr>
          <a:xfrm>
            <a:off x="4731300" y="284175"/>
            <a:ext cx="4163100" cy="449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141" name="Google Shape;141;p13"/>
          <p:cNvSpPr txBox="1"/>
          <p:nvPr>
            <p:ph type="title"/>
          </p:nvPr>
        </p:nvSpPr>
        <p:spPr>
          <a:xfrm>
            <a:off x="265500" y="1818600"/>
            <a:ext cx="4045200" cy="150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Enable/Disable interface</a:t>
            </a:r>
            <a:endParaRPr/>
          </a:p>
        </p:txBody>
      </p:sp>
      <p:pic>
        <p:nvPicPr>
          <p:cNvPr id="142" name="Google Shape;142;p13"/>
          <p:cNvPicPr preferRelativeResize="0"/>
          <p:nvPr/>
        </p:nvPicPr>
        <p:blipFill rotWithShape="1">
          <a:blip r:embed="rId3">
            <a:alphaModFix/>
          </a:blip>
          <a:srcRect b="0" l="0" r="0" t="0"/>
          <a:stretch/>
        </p:blipFill>
        <p:spPr>
          <a:xfrm>
            <a:off x="4830900" y="1335600"/>
            <a:ext cx="3912100" cy="227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265500" y="1818600"/>
            <a:ext cx="4045200" cy="15063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SzPts val="3800"/>
              <a:buNone/>
            </a:pPr>
            <a:r>
              <a:rPr lang="en"/>
              <a:t>2. ping</a:t>
            </a:r>
            <a:endParaRPr/>
          </a:p>
        </p:txBody>
      </p:sp>
      <p:sp>
        <p:nvSpPr>
          <p:cNvPr id="148" name="Google Shape;148;p14"/>
          <p:cNvSpPr txBox="1"/>
          <p:nvPr>
            <p:ph idx="2" type="body"/>
          </p:nvPr>
        </p:nvSpPr>
        <p:spPr>
          <a:xfrm>
            <a:off x="4655325" y="0"/>
            <a:ext cx="4220400" cy="51435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t/>
            </a:r>
            <a:endParaRPr>
              <a:solidFill>
                <a:schemeClr val="accent6"/>
              </a:solidFill>
            </a:endParaRPr>
          </a:p>
          <a:p>
            <a:pPr indent="0" lvl="0" marL="0" rtl="0" algn="just">
              <a:lnSpc>
                <a:spcPct val="115000"/>
              </a:lnSpc>
              <a:spcBef>
                <a:spcPts val="1600"/>
              </a:spcBef>
              <a:spcAft>
                <a:spcPts val="0"/>
              </a:spcAft>
              <a:buSzPts val="1800"/>
              <a:buNone/>
            </a:pPr>
            <a:r>
              <a:t/>
            </a:r>
            <a:endParaRPr>
              <a:solidFill>
                <a:schemeClr val="accent6"/>
              </a:solidFill>
            </a:endParaRPr>
          </a:p>
          <a:p>
            <a:pPr indent="0" lvl="0" marL="0" rtl="0" algn="just">
              <a:lnSpc>
                <a:spcPct val="115000"/>
              </a:lnSpc>
              <a:spcBef>
                <a:spcPts val="1600"/>
              </a:spcBef>
              <a:spcAft>
                <a:spcPts val="0"/>
              </a:spcAft>
              <a:buSzPts val="1800"/>
              <a:buNone/>
            </a:pPr>
            <a:r>
              <a:t/>
            </a:r>
            <a:endParaRPr>
              <a:solidFill>
                <a:schemeClr val="accent6"/>
              </a:solidFill>
            </a:endParaRPr>
          </a:p>
          <a:p>
            <a:pPr indent="0" lvl="0" marL="0" rtl="0" algn="just">
              <a:lnSpc>
                <a:spcPct val="115000"/>
              </a:lnSpc>
              <a:spcBef>
                <a:spcPts val="1600"/>
              </a:spcBef>
              <a:spcAft>
                <a:spcPts val="0"/>
              </a:spcAft>
              <a:buSzPts val="1800"/>
              <a:buNone/>
            </a:pPr>
            <a:r>
              <a:t/>
            </a:r>
            <a:endParaRPr>
              <a:solidFill>
                <a:schemeClr val="accent6"/>
              </a:solidFill>
            </a:endParaRPr>
          </a:p>
          <a:p>
            <a:pPr indent="0" lvl="0" marL="0" rtl="0" algn="just">
              <a:lnSpc>
                <a:spcPct val="115000"/>
              </a:lnSpc>
              <a:spcBef>
                <a:spcPts val="1600"/>
              </a:spcBef>
              <a:spcAft>
                <a:spcPts val="0"/>
              </a:spcAft>
              <a:buSzPts val="1800"/>
              <a:buNone/>
            </a:pPr>
            <a:r>
              <a:rPr lang="en">
                <a:solidFill>
                  <a:schemeClr val="accent6"/>
                </a:solidFill>
              </a:rPr>
              <a:t>A ping is a Command Prompt command that can be used to test a connection between one computer and another.</a:t>
            </a:r>
            <a:endParaRPr>
              <a:solidFill>
                <a:schemeClr val="accent6"/>
              </a:solidFill>
            </a:endParaRPr>
          </a:p>
          <a:p>
            <a:pPr indent="0" lvl="0" marL="0" rtl="0" algn="just">
              <a:lnSpc>
                <a:spcPct val="115000"/>
              </a:lnSpc>
              <a:spcBef>
                <a:spcPts val="1600"/>
              </a:spcBef>
              <a:spcAft>
                <a:spcPts val="0"/>
              </a:spcAft>
              <a:buSzPts val="1800"/>
              <a:buNone/>
            </a:pPr>
            <a:r>
              <a:rPr lang="en">
                <a:solidFill>
                  <a:schemeClr val="accent6"/>
                </a:solidFill>
              </a:rPr>
              <a:t>Ping measures the </a:t>
            </a:r>
            <a:r>
              <a:rPr lang="en">
                <a:solidFill>
                  <a:schemeClr val="accent6"/>
                </a:solidFill>
                <a:uFill>
                  <a:noFill/>
                </a:uFill>
                <a:hlinkClick r:id="rId3">
                  <a:extLst>
                    <a:ext uri="{A12FA001-AC4F-418D-AE19-62706E023703}">
                      <ahyp:hlinkClr val="tx"/>
                    </a:ext>
                  </a:extLst>
                </a:hlinkClick>
              </a:rPr>
              <a:t>round-trip time</a:t>
            </a:r>
            <a:r>
              <a:rPr lang="en">
                <a:solidFill>
                  <a:schemeClr val="accent6"/>
                </a:solidFill>
              </a:rPr>
              <a:t> for messages sent from the originating host to a destination computer that are echoed back to the source.</a:t>
            </a:r>
            <a:endParaRPr>
              <a:solidFill>
                <a:schemeClr val="accent6"/>
              </a:solidFill>
            </a:endParaRPr>
          </a:p>
          <a:p>
            <a:pPr indent="0" lvl="0" marL="0" rtl="0" algn="just">
              <a:lnSpc>
                <a:spcPct val="115000"/>
              </a:lnSpc>
              <a:spcBef>
                <a:spcPts val="1600"/>
              </a:spcBef>
              <a:spcAft>
                <a:spcPts val="0"/>
              </a:spcAft>
              <a:buSzPts val="1800"/>
              <a:buNone/>
            </a:pPr>
            <a:r>
              <a:rPr lang="en">
                <a:solidFill>
                  <a:schemeClr val="accent6"/>
                </a:solidFill>
              </a:rPr>
              <a:t>Round-trip time (RTT) is the duration in milliseconds (ms) it takes for a network request to go from a starting point to a destination and back again to the starting point. </a:t>
            </a:r>
            <a:endParaRPr>
              <a:solidFill>
                <a:schemeClr val="accent6"/>
              </a:solidFill>
            </a:endParaRPr>
          </a:p>
          <a:p>
            <a:pPr indent="0" lvl="0" marL="0" rtl="0" algn="just">
              <a:lnSpc>
                <a:spcPct val="115000"/>
              </a:lnSpc>
              <a:spcBef>
                <a:spcPts val="1600"/>
              </a:spcBef>
              <a:spcAft>
                <a:spcPts val="0"/>
              </a:spcAft>
              <a:buSzPts val="1800"/>
              <a:buNone/>
            </a:pPr>
            <a:r>
              <a:t/>
            </a:r>
            <a:endParaRPr>
              <a:solidFill>
                <a:schemeClr val="accent6"/>
              </a:solidFill>
            </a:endParaRPr>
          </a:p>
          <a:p>
            <a:pPr indent="0" lvl="0" marL="0" rtl="0" algn="just">
              <a:lnSpc>
                <a:spcPct val="115000"/>
              </a:lnSpc>
              <a:spcBef>
                <a:spcPts val="1600"/>
              </a:spcBef>
              <a:spcAft>
                <a:spcPts val="0"/>
              </a:spcAft>
              <a:buSzPts val="1800"/>
              <a:buNone/>
            </a:pPr>
            <a:r>
              <a:t/>
            </a:r>
            <a:endParaRPr>
              <a:solidFill>
                <a:schemeClr val="accent6"/>
              </a:solidFill>
            </a:endParaRPr>
          </a:p>
          <a:p>
            <a:pPr indent="0" lvl="0" marL="0" rtl="0" algn="just">
              <a:lnSpc>
                <a:spcPct val="115000"/>
              </a:lnSpc>
              <a:spcBef>
                <a:spcPts val="1600"/>
              </a:spcBef>
              <a:spcAft>
                <a:spcPts val="0"/>
              </a:spcAft>
              <a:buSzPts val="1800"/>
              <a:buNone/>
            </a:pPr>
            <a:r>
              <a:t/>
            </a:r>
            <a:endParaRPr>
              <a:solidFill>
                <a:schemeClr val="accent6"/>
              </a:solidFill>
            </a:endParaRPr>
          </a:p>
          <a:p>
            <a:pPr indent="0" lvl="0" marL="0" rtl="0" algn="just">
              <a:lnSpc>
                <a:spcPct val="115000"/>
              </a:lnSpc>
              <a:spcBef>
                <a:spcPts val="1600"/>
              </a:spcBef>
              <a:spcAft>
                <a:spcPts val="1600"/>
              </a:spcAft>
              <a:buSzPts val="1800"/>
              <a:buNone/>
            </a:pPr>
            <a:r>
              <a:t/>
            </a:r>
            <a:endParaRPr>
              <a:solidFill>
                <a:schemeClr val="accent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755475" y="327425"/>
            <a:ext cx="7712700" cy="460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sz="1400"/>
          </a:p>
        </p:txBody>
      </p:sp>
      <p:pic>
        <p:nvPicPr>
          <p:cNvPr id="154" name="Google Shape;154;p15"/>
          <p:cNvPicPr preferRelativeResize="0"/>
          <p:nvPr/>
        </p:nvPicPr>
        <p:blipFill rotWithShape="1">
          <a:blip r:embed="rId3">
            <a:alphaModFix/>
          </a:blip>
          <a:srcRect b="0" l="0" r="0" t="0"/>
          <a:stretch/>
        </p:blipFill>
        <p:spPr>
          <a:xfrm>
            <a:off x="879975" y="394550"/>
            <a:ext cx="6982901" cy="3162500"/>
          </a:xfrm>
          <a:prstGeom prst="rect">
            <a:avLst/>
          </a:prstGeom>
          <a:noFill/>
          <a:ln>
            <a:noFill/>
          </a:ln>
        </p:spPr>
      </p:pic>
      <p:sp>
        <p:nvSpPr>
          <p:cNvPr id="155" name="Google Shape;155;p15"/>
          <p:cNvSpPr txBox="1"/>
          <p:nvPr/>
        </p:nvSpPr>
        <p:spPr>
          <a:xfrm>
            <a:off x="879975" y="3557050"/>
            <a:ext cx="8043600" cy="1499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Times New Roman"/>
                <a:ea typeface="Times New Roman"/>
                <a:cs typeface="Times New Roman"/>
                <a:sym typeface="Times New Roman"/>
              </a:rPr>
              <a:t>The terminal output includes a summary table that lists the corresponding response time, the packet size as well as the TTL per response packet. In addition, you receive statistical information on sent, received and lost packets, including packet loss in percentage terms as well as an analysis of the minimum, maximum and average response times.</a:t>
            </a:r>
            <a:endParaRPr b="0" i="0" sz="1800" u="none" cap="none" strike="noStrike">
              <a:solidFill>
                <a:schemeClr val="accent6"/>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265500" y="1818600"/>
            <a:ext cx="4045200" cy="15063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SzPts val="3800"/>
              <a:buNone/>
            </a:pPr>
            <a:r>
              <a:rPr lang="en"/>
              <a:t>3. route</a:t>
            </a:r>
            <a:endParaRPr/>
          </a:p>
        </p:txBody>
      </p:sp>
      <p:sp>
        <p:nvSpPr>
          <p:cNvPr id="161" name="Google Shape;161;p16"/>
          <p:cNvSpPr txBox="1"/>
          <p:nvPr>
            <p:ph idx="2" type="body"/>
          </p:nvPr>
        </p:nvSpPr>
        <p:spPr>
          <a:xfrm>
            <a:off x="4655325" y="0"/>
            <a:ext cx="4220400" cy="5143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0"/>
              </a:spcAft>
              <a:buSzPts val="1800"/>
              <a:buNone/>
            </a:pPr>
            <a:r>
              <a:t/>
            </a:r>
            <a:endParaRPr>
              <a:solidFill>
                <a:schemeClr val="accent6"/>
              </a:solidFill>
            </a:endParaRPr>
          </a:p>
          <a:p>
            <a:pPr indent="0" lvl="0" marL="0" rtl="0" algn="l">
              <a:lnSpc>
                <a:spcPct val="115000"/>
              </a:lnSpc>
              <a:spcBef>
                <a:spcPts val="1600"/>
              </a:spcBef>
              <a:spcAft>
                <a:spcPts val="0"/>
              </a:spcAft>
              <a:buSzPts val="1800"/>
              <a:buNone/>
            </a:pPr>
            <a:r>
              <a:rPr lang="en">
                <a:solidFill>
                  <a:schemeClr val="accent6"/>
                </a:solidFill>
              </a:rPr>
              <a:t>shows and allows manipulation of IP routing table.</a:t>
            </a:r>
            <a:endParaRPr>
              <a:solidFill>
                <a:schemeClr val="accent6"/>
              </a:solidFill>
            </a:endParaRPr>
          </a:p>
          <a:p>
            <a:pPr indent="0" lvl="0" marL="0" rtl="0" algn="just">
              <a:lnSpc>
                <a:spcPct val="115000"/>
              </a:lnSpc>
              <a:spcBef>
                <a:spcPts val="1600"/>
              </a:spcBef>
              <a:spcAft>
                <a:spcPts val="0"/>
              </a:spcAft>
              <a:buSzPts val="1800"/>
              <a:buNone/>
            </a:pPr>
            <a:r>
              <a:rPr lang="en">
                <a:solidFill>
                  <a:schemeClr val="accent6"/>
                </a:solidFill>
              </a:rPr>
              <a:t>A routing table records the paths that packets should take to reach every destination that the router is responsible for. Think of train timetables, which train passengers consult to decide which train to catch. Routing tables are like that, but for network paths rather than trains.</a:t>
            </a:r>
            <a:endParaRPr>
              <a:solidFill>
                <a:schemeClr val="accent6"/>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288300" y="0"/>
            <a:ext cx="8687700" cy="4869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sz="1200">
              <a:solidFill>
                <a:srgbClr val="111111"/>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4800"/>
              <a:buNone/>
            </a:pPr>
            <a:r>
              <a:t/>
            </a:r>
            <a:endParaRPr sz="1200">
              <a:solidFill>
                <a:srgbClr val="111111"/>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4800"/>
              <a:buNone/>
            </a:pPr>
            <a:r>
              <a:t/>
            </a:r>
            <a:endParaRPr sz="1200">
              <a:solidFill>
                <a:srgbClr val="111111"/>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4800"/>
              <a:buNone/>
            </a:pPr>
            <a:r>
              <a:t/>
            </a:r>
            <a:endParaRPr sz="1200">
              <a:solidFill>
                <a:srgbClr val="111111"/>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4800"/>
              <a:buNone/>
            </a:pPr>
            <a:r>
              <a:t/>
            </a:r>
            <a:endParaRPr sz="1200">
              <a:solidFill>
                <a:srgbClr val="111111"/>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4800"/>
              <a:buNone/>
            </a:pPr>
            <a:r>
              <a:t/>
            </a:r>
            <a:endParaRPr sz="1200">
              <a:solidFill>
                <a:srgbClr val="111111"/>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4800"/>
              <a:buNone/>
            </a:pPr>
            <a:r>
              <a:t/>
            </a:r>
            <a:endParaRPr sz="1200">
              <a:solidFill>
                <a:srgbClr val="111111"/>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4800"/>
              <a:buNone/>
            </a:pPr>
            <a:r>
              <a:t/>
            </a:r>
            <a:endParaRPr sz="1200">
              <a:solidFill>
                <a:srgbClr val="111111"/>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4800"/>
              <a:buNone/>
            </a:pPr>
            <a:r>
              <a:t/>
            </a:r>
            <a:endParaRPr sz="1200">
              <a:solidFill>
                <a:srgbClr val="111111"/>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4800"/>
              <a:buNone/>
            </a:pPr>
            <a:r>
              <a:t/>
            </a:r>
            <a:endParaRPr sz="1200">
              <a:solidFill>
                <a:srgbClr val="111111"/>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4800"/>
              <a:buNone/>
            </a:pPr>
            <a:r>
              <a:t/>
            </a:r>
            <a:endParaRPr sz="1800">
              <a:solidFill>
                <a:schemeClr val="accent6"/>
              </a:solidFill>
              <a:latin typeface="Roboto"/>
              <a:ea typeface="Roboto"/>
              <a:cs typeface="Roboto"/>
              <a:sym typeface="Roboto"/>
            </a:endParaRPr>
          </a:p>
          <a:p>
            <a:pPr indent="0" lvl="0" marL="0" rtl="0" algn="l">
              <a:lnSpc>
                <a:spcPct val="100000"/>
              </a:lnSpc>
              <a:spcBef>
                <a:spcPts val="0"/>
              </a:spcBef>
              <a:spcAft>
                <a:spcPts val="0"/>
              </a:spcAft>
              <a:buSzPts val="4800"/>
              <a:buNone/>
            </a:pPr>
            <a:r>
              <a:t/>
            </a:r>
            <a:endParaRPr sz="1800">
              <a:solidFill>
                <a:schemeClr val="accent6"/>
              </a:solidFill>
              <a:latin typeface="Roboto"/>
              <a:ea typeface="Roboto"/>
              <a:cs typeface="Roboto"/>
              <a:sym typeface="Roboto"/>
            </a:endParaRPr>
          </a:p>
          <a:p>
            <a:pPr indent="0" lvl="0" marL="0" rtl="0" algn="l">
              <a:lnSpc>
                <a:spcPct val="100000"/>
              </a:lnSpc>
              <a:spcBef>
                <a:spcPts val="0"/>
              </a:spcBef>
              <a:spcAft>
                <a:spcPts val="0"/>
              </a:spcAft>
              <a:buSzPts val="4800"/>
              <a:buNone/>
            </a:pPr>
            <a:r>
              <a:rPr lang="en" sz="1800">
                <a:solidFill>
                  <a:schemeClr val="accent6"/>
                </a:solidFill>
                <a:latin typeface="Roboto"/>
                <a:ea typeface="Roboto"/>
                <a:cs typeface="Roboto"/>
                <a:sym typeface="Roboto"/>
              </a:rPr>
              <a:t>In this example, the ip-address of the system where the route command is being executed is 192.168.1.157</a:t>
            </a:r>
            <a:endParaRPr sz="1800">
              <a:solidFill>
                <a:schemeClr val="accent6"/>
              </a:solidFill>
              <a:latin typeface="Roboto"/>
              <a:ea typeface="Roboto"/>
              <a:cs typeface="Roboto"/>
              <a:sym typeface="Roboto"/>
            </a:endParaRPr>
          </a:p>
          <a:p>
            <a:pPr indent="0" lvl="0" marL="0" rtl="0" algn="l">
              <a:lnSpc>
                <a:spcPct val="115000"/>
              </a:lnSpc>
              <a:spcBef>
                <a:spcPts val="0"/>
              </a:spcBef>
              <a:spcAft>
                <a:spcPts val="0"/>
              </a:spcAft>
              <a:buSzPts val="4800"/>
              <a:buNone/>
            </a:pPr>
            <a:r>
              <a:rPr lang="en" sz="1800">
                <a:solidFill>
                  <a:schemeClr val="accent6"/>
                </a:solidFill>
                <a:latin typeface="Roboto"/>
                <a:ea typeface="Roboto"/>
                <a:cs typeface="Roboto"/>
                <a:sym typeface="Roboto"/>
              </a:rPr>
              <a:t>The above command shows that if the destination is within the network range 192.168.1.0 – 192.168.1.255, then the gateway is *, which is 0.0.0.0.</a:t>
            </a:r>
            <a:endParaRPr sz="1800">
              <a:solidFill>
                <a:schemeClr val="accent6"/>
              </a:solidFill>
              <a:latin typeface="Roboto"/>
              <a:ea typeface="Roboto"/>
              <a:cs typeface="Roboto"/>
              <a:sym typeface="Roboto"/>
            </a:endParaRPr>
          </a:p>
          <a:p>
            <a:pPr indent="0" lvl="0" marL="0" rtl="0" algn="l">
              <a:lnSpc>
                <a:spcPct val="115000"/>
              </a:lnSpc>
              <a:spcBef>
                <a:spcPts val="2000"/>
              </a:spcBef>
              <a:spcAft>
                <a:spcPts val="2000"/>
              </a:spcAft>
              <a:buSzPts val="4800"/>
              <a:buNone/>
            </a:pPr>
            <a:r>
              <a:rPr lang="en" sz="1800">
                <a:solidFill>
                  <a:schemeClr val="accent6"/>
                </a:solidFill>
                <a:latin typeface="Roboto"/>
                <a:ea typeface="Roboto"/>
                <a:cs typeface="Roboto"/>
                <a:sym typeface="Roboto"/>
              </a:rPr>
              <a:t>When packets are sent within this IP range, then the MAC address of the destination is found through ARP Protocol and the packet will be sent to the MAC address.In order to send packets to destination which is not within this ip range, the packets will be forwarded to a default gateway, which decides further routing for that packet. </a:t>
            </a:r>
            <a:endParaRPr sz="1800">
              <a:solidFill>
                <a:schemeClr val="accent6"/>
              </a:solidFill>
              <a:latin typeface="Roboto"/>
              <a:ea typeface="Roboto"/>
              <a:cs typeface="Roboto"/>
              <a:sym typeface="Roboto"/>
            </a:endParaRPr>
          </a:p>
        </p:txBody>
      </p:sp>
      <p:pic>
        <p:nvPicPr>
          <p:cNvPr id="167" name="Google Shape;167;p17"/>
          <p:cNvPicPr preferRelativeResize="0"/>
          <p:nvPr/>
        </p:nvPicPr>
        <p:blipFill rotWithShape="1">
          <a:blip r:embed="rId3">
            <a:alphaModFix/>
          </a:blip>
          <a:srcRect b="0" l="0" r="0" t="0"/>
          <a:stretch/>
        </p:blipFill>
        <p:spPr>
          <a:xfrm>
            <a:off x="360350" y="130600"/>
            <a:ext cx="6162450" cy="1890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378775" y="168050"/>
            <a:ext cx="8387100" cy="478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sz="1400"/>
          </a:p>
        </p:txBody>
      </p:sp>
      <p:pic>
        <p:nvPicPr>
          <p:cNvPr id="173" name="Google Shape;173;p18"/>
          <p:cNvPicPr preferRelativeResize="0"/>
          <p:nvPr/>
        </p:nvPicPr>
        <p:blipFill rotWithShape="1">
          <a:blip r:embed="rId3">
            <a:alphaModFix/>
          </a:blip>
          <a:srcRect b="0" l="0" r="0" t="0"/>
          <a:stretch/>
        </p:blipFill>
        <p:spPr>
          <a:xfrm>
            <a:off x="700300" y="276325"/>
            <a:ext cx="7442501" cy="4578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01550" y="0"/>
            <a:ext cx="9042300" cy="5069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4800"/>
              <a:buNone/>
            </a:pPr>
            <a:r>
              <a:t/>
            </a:r>
            <a:endParaRPr sz="1800">
              <a:solidFill>
                <a:schemeClr val="accent6"/>
              </a:solidFill>
              <a:latin typeface="Roboto"/>
              <a:ea typeface="Roboto"/>
              <a:cs typeface="Roboto"/>
              <a:sym typeface="Roboto"/>
            </a:endParaRPr>
          </a:p>
          <a:p>
            <a:pPr indent="0" lvl="0" marL="0" rtl="0" algn="l">
              <a:lnSpc>
                <a:spcPct val="115000"/>
              </a:lnSpc>
              <a:spcBef>
                <a:spcPts val="0"/>
              </a:spcBef>
              <a:spcAft>
                <a:spcPts val="0"/>
              </a:spcAft>
              <a:buSzPts val="4800"/>
              <a:buNone/>
            </a:pPr>
            <a:r>
              <a:rPr lang="en" sz="1800">
                <a:solidFill>
                  <a:schemeClr val="accent6"/>
                </a:solidFill>
                <a:latin typeface="Times New Roman"/>
                <a:ea typeface="Times New Roman"/>
                <a:cs typeface="Times New Roman"/>
                <a:sym typeface="Times New Roman"/>
              </a:rPr>
              <a:t>In the diagram, we have 2 individual networks ( 192.168.1.0 and 192.168.3.0, with subnet mask of 255.255.255.0 ).We also have a “GATEWAY” machine with 3 network cards. 1st card is connected to 192.168.1.0, 2nd card is connected to 192.168.3.0, and the 3rd card is connected to the external world</a:t>
            </a:r>
            <a:endParaRPr sz="1800">
              <a:solidFill>
                <a:schemeClr val="accent6"/>
              </a:solidFill>
              <a:latin typeface="Times New Roman"/>
              <a:ea typeface="Times New Roman"/>
              <a:cs typeface="Times New Roman"/>
              <a:sym typeface="Times New Roman"/>
            </a:endParaRPr>
          </a:p>
          <a:p>
            <a:pPr indent="0" lvl="0" marL="0" rtl="0" algn="l">
              <a:lnSpc>
                <a:spcPct val="122200"/>
              </a:lnSpc>
              <a:spcBef>
                <a:spcPts val="2400"/>
              </a:spcBef>
              <a:spcAft>
                <a:spcPts val="0"/>
              </a:spcAft>
              <a:buSzPts val="4800"/>
              <a:buNone/>
            </a:pPr>
            <a:r>
              <a:rPr b="1" lang="en" sz="1800">
                <a:solidFill>
                  <a:srgbClr val="FFFFFF"/>
                </a:solidFill>
                <a:latin typeface="Times New Roman"/>
                <a:ea typeface="Times New Roman"/>
                <a:cs typeface="Times New Roman"/>
                <a:sym typeface="Times New Roman"/>
              </a:rPr>
              <a:t>Make 192.168.3.* Accessible from 192.168.1.*</a:t>
            </a:r>
            <a:endParaRPr b="1" sz="1800">
              <a:solidFill>
                <a:srgbClr val="FFFFFF"/>
              </a:solidFill>
              <a:latin typeface="Times New Roman"/>
              <a:ea typeface="Times New Roman"/>
              <a:cs typeface="Times New Roman"/>
              <a:sym typeface="Times New Roman"/>
            </a:endParaRPr>
          </a:p>
          <a:p>
            <a:pPr indent="0" lvl="0" marL="0" rtl="0" algn="l">
              <a:lnSpc>
                <a:spcPct val="115000"/>
              </a:lnSpc>
              <a:spcBef>
                <a:spcPts val="800"/>
              </a:spcBef>
              <a:spcAft>
                <a:spcPts val="0"/>
              </a:spcAft>
              <a:buSzPts val="4800"/>
              <a:buNone/>
            </a:pPr>
            <a:r>
              <a:rPr lang="en" sz="1800">
                <a:solidFill>
                  <a:schemeClr val="accent6"/>
                </a:solidFill>
                <a:latin typeface="Times New Roman"/>
                <a:ea typeface="Times New Roman"/>
                <a:cs typeface="Times New Roman"/>
                <a:sym typeface="Times New Roman"/>
              </a:rPr>
              <a:t>Now we need to add a routing entry such that we are able to ping 192.168.3. series ip-addresses from 192.168.1. series. The common point we have is the GATEWAY machine.So, on each machine in 192.168.1.* network a default gateway will be added as shown below.</a:t>
            </a:r>
            <a:endParaRPr sz="1800">
              <a:solidFill>
                <a:schemeClr val="accent6"/>
              </a:solidFill>
              <a:latin typeface="Times New Roman"/>
              <a:ea typeface="Times New Roman"/>
              <a:cs typeface="Times New Roman"/>
              <a:sym typeface="Times New Roman"/>
            </a:endParaRPr>
          </a:p>
          <a:p>
            <a:pPr indent="0" lvl="0" marL="127000" marR="127000" rtl="0" algn="l">
              <a:lnSpc>
                <a:spcPct val="115000"/>
              </a:lnSpc>
              <a:spcBef>
                <a:spcPts val="0"/>
              </a:spcBef>
              <a:spcAft>
                <a:spcPts val="0"/>
              </a:spcAft>
              <a:buSzPts val="4800"/>
              <a:buNone/>
            </a:pPr>
            <a:r>
              <a:rPr lang="en" sz="1800">
                <a:solidFill>
                  <a:srgbClr val="FFFFFF"/>
                </a:solidFill>
                <a:latin typeface="Times New Roman"/>
                <a:ea typeface="Times New Roman"/>
                <a:cs typeface="Times New Roman"/>
                <a:sym typeface="Times New Roman"/>
              </a:rPr>
              <a:t>$ route add default gw 192.168.1.10</a:t>
            </a:r>
            <a:endParaRPr sz="18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4800"/>
              <a:buNone/>
            </a:pPr>
            <a:r>
              <a:rPr lang="en" sz="1800">
                <a:solidFill>
                  <a:schemeClr val="accent6"/>
                </a:solidFill>
                <a:latin typeface="Times New Roman"/>
                <a:ea typeface="Times New Roman"/>
                <a:cs typeface="Times New Roman"/>
                <a:sym typeface="Times New Roman"/>
              </a:rPr>
              <a:t>Now when 192.168.1.1 pings 192.168.3.1, it will go to the GATEWAY via 192.168.1.10.</a:t>
            </a:r>
            <a:endParaRPr sz="1800">
              <a:solidFill>
                <a:schemeClr val="accent6"/>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4800"/>
              <a:buNone/>
            </a:pPr>
            <a:r>
              <a:rPr lang="en" sz="1800">
                <a:solidFill>
                  <a:schemeClr val="accent6"/>
                </a:solidFill>
                <a:latin typeface="Times New Roman"/>
                <a:ea typeface="Times New Roman"/>
                <a:cs typeface="Times New Roman"/>
                <a:sym typeface="Times New Roman"/>
              </a:rPr>
              <a:t>In GATEWAY, add the following routing entry.</a:t>
            </a:r>
            <a:endParaRPr sz="1800">
              <a:solidFill>
                <a:schemeClr val="accent6"/>
              </a:solidFill>
              <a:latin typeface="Times New Roman"/>
              <a:ea typeface="Times New Roman"/>
              <a:cs typeface="Times New Roman"/>
              <a:sym typeface="Times New Roman"/>
            </a:endParaRPr>
          </a:p>
          <a:p>
            <a:pPr indent="0" lvl="0" marL="127000" marR="127000" rtl="0" algn="l">
              <a:lnSpc>
                <a:spcPct val="115000"/>
              </a:lnSpc>
              <a:spcBef>
                <a:spcPts val="0"/>
              </a:spcBef>
              <a:spcAft>
                <a:spcPts val="0"/>
              </a:spcAft>
              <a:buSzPts val="4800"/>
              <a:buNone/>
            </a:pPr>
            <a:r>
              <a:rPr lang="en" sz="1800">
                <a:solidFill>
                  <a:srgbClr val="FFFFFF"/>
                </a:solidFill>
                <a:latin typeface="Times New Roman"/>
                <a:ea typeface="Times New Roman"/>
                <a:cs typeface="Times New Roman"/>
                <a:sym typeface="Times New Roman"/>
              </a:rPr>
              <a:t>$ route add -net 192.168.3.0 netmask 255.255.255.0 gw 192.168.3.10</a:t>
            </a:r>
            <a:endParaRPr sz="18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4800"/>
              <a:buNone/>
            </a:pPr>
            <a:r>
              <a:rPr lang="en" sz="1800">
                <a:solidFill>
                  <a:schemeClr val="accent6"/>
                </a:solidFill>
                <a:latin typeface="Times New Roman"/>
                <a:ea typeface="Times New Roman"/>
                <a:cs typeface="Times New Roman"/>
                <a:sym typeface="Times New Roman"/>
              </a:rPr>
              <a:t>Now all the packets addressed to 192.168.3.* network will be forwarded via the 192.168.3.10 interface, which then delivers the packets to the addressed machine.</a:t>
            </a:r>
            <a:endParaRPr sz="1800">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4800"/>
              <a:buNone/>
            </a:pPr>
            <a:r>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idx="2" type="body"/>
          </p:nvPr>
        </p:nvSpPr>
        <p:spPr>
          <a:xfrm>
            <a:off x="4806900" y="1112600"/>
            <a:ext cx="38370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Network Utilities or Commands</a:t>
            </a:r>
            <a:endParaRPr/>
          </a:p>
          <a:p>
            <a:pPr indent="-342900" lvl="0" marL="457200" rtl="0" algn="l">
              <a:lnSpc>
                <a:spcPct val="115000"/>
              </a:lnSpc>
              <a:spcBef>
                <a:spcPts val="0"/>
              </a:spcBef>
              <a:spcAft>
                <a:spcPts val="0"/>
              </a:spcAft>
              <a:buSzPts val="1800"/>
              <a:buAutoNum type="arabicPeriod"/>
            </a:pPr>
            <a:r>
              <a:rPr lang="en"/>
              <a:t>Network Configuration Files</a:t>
            </a:r>
            <a:endParaRPr/>
          </a:p>
          <a:p>
            <a:pPr indent="-342900" lvl="0" marL="457200" rtl="0" algn="l">
              <a:lnSpc>
                <a:spcPct val="115000"/>
              </a:lnSpc>
              <a:spcBef>
                <a:spcPts val="0"/>
              </a:spcBef>
              <a:spcAft>
                <a:spcPts val="0"/>
              </a:spcAft>
              <a:buSzPts val="1800"/>
              <a:buAutoNum type="arabicPeriod"/>
            </a:pPr>
            <a:r>
              <a:rPr lang="en"/>
              <a:t>Examples on networking tools and files</a:t>
            </a:r>
            <a:endParaRPr/>
          </a:p>
          <a:p>
            <a:pPr indent="0" lvl="0" marL="45720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Clr>
                <a:schemeClr val="dk2"/>
              </a:buClr>
              <a:buSzPts val="1100"/>
              <a:buNone/>
            </a:pPr>
            <a:r>
              <a:t/>
            </a:r>
            <a:endParaRPr/>
          </a:p>
          <a:p>
            <a:pPr indent="0" lvl="0" marL="0" rtl="0" algn="l">
              <a:lnSpc>
                <a:spcPct val="115000"/>
              </a:lnSpc>
              <a:spcBef>
                <a:spcPts val="1600"/>
              </a:spcBef>
              <a:spcAft>
                <a:spcPts val="0"/>
              </a:spcAft>
              <a:buClr>
                <a:schemeClr val="dk2"/>
              </a:buClr>
              <a:buSzPts val="1100"/>
              <a:buNone/>
            </a:pPr>
            <a:r>
              <a:t/>
            </a:r>
            <a:endParaRPr/>
          </a:p>
          <a:p>
            <a:pPr indent="0" lvl="0" marL="0" rtl="0" algn="l">
              <a:lnSpc>
                <a:spcPct val="115000"/>
              </a:lnSpc>
              <a:spcBef>
                <a:spcPts val="1600"/>
              </a:spcBef>
              <a:spcAft>
                <a:spcPts val="1600"/>
              </a:spcAft>
              <a:buClr>
                <a:schemeClr val="dk2"/>
              </a:buClr>
              <a:buSzPts val="1100"/>
              <a:buNone/>
            </a:pPr>
            <a:r>
              <a:t/>
            </a:r>
            <a:endParaRPr/>
          </a:p>
        </p:txBody>
      </p:sp>
      <p:sp>
        <p:nvSpPr>
          <p:cNvPr id="70" name="Google Shape;70;p2"/>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Agenda</a:t>
            </a:r>
            <a:endParaRPr/>
          </a:p>
        </p:txBody>
      </p:sp>
      <p:pic>
        <p:nvPicPr>
          <p:cNvPr id="71" name="Google Shape;71;p2"/>
          <p:cNvPicPr preferRelativeResize="0"/>
          <p:nvPr/>
        </p:nvPicPr>
        <p:blipFill rotWithShape="1">
          <a:blip r:embed="rId3">
            <a:alphaModFix/>
          </a:blip>
          <a:srcRect b="0" l="0" r="0" t="0"/>
          <a:stretch/>
        </p:blipFill>
        <p:spPr>
          <a:xfrm>
            <a:off x="6838875" y="3419225"/>
            <a:ext cx="2076525" cy="16093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a:p>
        </p:txBody>
      </p:sp>
      <p:pic>
        <p:nvPicPr>
          <p:cNvPr id="184" name="Google Shape;184;p20"/>
          <p:cNvPicPr preferRelativeResize="0"/>
          <p:nvPr/>
        </p:nvPicPr>
        <p:blipFill rotWithShape="1">
          <a:blip r:embed="rId3">
            <a:alphaModFix/>
          </a:blip>
          <a:srcRect b="0" l="0" r="0" t="0"/>
          <a:stretch/>
        </p:blipFill>
        <p:spPr>
          <a:xfrm>
            <a:off x="530450" y="767250"/>
            <a:ext cx="7928374" cy="3849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265500" y="1496550"/>
            <a:ext cx="4045200" cy="15063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SzPts val="3800"/>
              <a:buNone/>
            </a:pPr>
            <a:r>
              <a:rPr lang="en"/>
              <a:t>4. Traceroute</a:t>
            </a:r>
            <a:endParaRPr/>
          </a:p>
          <a:p>
            <a:pPr indent="0" lvl="0" marL="0" rtl="0" algn="l">
              <a:lnSpc>
                <a:spcPct val="100000"/>
              </a:lnSpc>
              <a:spcBef>
                <a:spcPts val="0"/>
              </a:spcBef>
              <a:spcAft>
                <a:spcPts val="0"/>
              </a:spcAft>
              <a:buSzPts val="3800"/>
              <a:buNone/>
            </a:pPr>
            <a:r>
              <a:t/>
            </a:r>
            <a:endParaRPr/>
          </a:p>
        </p:txBody>
      </p:sp>
      <p:sp>
        <p:nvSpPr>
          <p:cNvPr id="190" name="Google Shape;190;p21"/>
          <p:cNvSpPr txBox="1"/>
          <p:nvPr>
            <p:ph idx="2" type="body"/>
          </p:nvPr>
        </p:nvSpPr>
        <p:spPr>
          <a:xfrm>
            <a:off x="4655325" y="0"/>
            <a:ext cx="4220400" cy="51435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t/>
            </a:r>
            <a:endParaRPr b="1">
              <a:solidFill>
                <a:schemeClr val="accent6"/>
              </a:solidFill>
            </a:endParaRPr>
          </a:p>
          <a:p>
            <a:pPr indent="0" lvl="0" marL="0" rtl="0" algn="just">
              <a:lnSpc>
                <a:spcPct val="115000"/>
              </a:lnSpc>
              <a:spcBef>
                <a:spcPts val="1600"/>
              </a:spcBef>
              <a:spcAft>
                <a:spcPts val="0"/>
              </a:spcAft>
              <a:buSzPts val="1800"/>
              <a:buNone/>
            </a:pPr>
            <a:r>
              <a:rPr b="1" lang="en">
                <a:solidFill>
                  <a:schemeClr val="accent6"/>
                </a:solidFill>
              </a:rPr>
              <a:t>traceroute</a:t>
            </a:r>
            <a:r>
              <a:rPr lang="en">
                <a:solidFill>
                  <a:schemeClr val="accent6"/>
                </a:solidFill>
              </a:rPr>
              <a:t> command in Linux prints the route that a packet takes to reach the host.</a:t>
            </a:r>
            <a:endParaRPr>
              <a:solidFill>
                <a:schemeClr val="accent6"/>
              </a:solidFill>
            </a:endParaRPr>
          </a:p>
          <a:p>
            <a:pPr indent="0" lvl="0" marL="0" rtl="0" algn="just">
              <a:lnSpc>
                <a:spcPct val="115000"/>
              </a:lnSpc>
              <a:spcBef>
                <a:spcPts val="1600"/>
              </a:spcBef>
              <a:spcAft>
                <a:spcPts val="0"/>
              </a:spcAft>
              <a:buSzPts val="1800"/>
              <a:buNone/>
            </a:pPr>
            <a:r>
              <a:rPr lang="en">
                <a:solidFill>
                  <a:schemeClr val="accent6"/>
                </a:solidFill>
              </a:rPr>
              <a:t>Traceroute is a useful tool for diagnosing network problems, most often speed issues. For example, if your website is slow to load pages then you might use Traceroute to discover the cause. Broadband customers might also use Traceroute if they are unable to connect to certain websites or their connection to the Internet is slow.</a:t>
            </a:r>
            <a:endParaRPr>
              <a:solidFill>
                <a:schemeClr val="accent6"/>
              </a:solidFill>
            </a:endParaRPr>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1600"/>
              </a:spcAft>
              <a:buSzPts val="1800"/>
              <a:buNone/>
            </a:pPr>
            <a:r>
              <a:t/>
            </a:r>
            <a:endParaRPr/>
          </a:p>
        </p:txBody>
      </p:sp>
      <p:pic>
        <p:nvPicPr>
          <p:cNvPr id="191" name="Google Shape;191;p21"/>
          <p:cNvPicPr preferRelativeResize="0"/>
          <p:nvPr/>
        </p:nvPicPr>
        <p:blipFill rotWithShape="1">
          <a:blip r:embed="rId3">
            <a:alphaModFix/>
          </a:blip>
          <a:srcRect b="0" l="0" r="0" t="0"/>
          <a:stretch/>
        </p:blipFill>
        <p:spPr>
          <a:xfrm>
            <a:off x="530450" y="3465000"/>
            <a:ext cx="3713175" cy="1204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490250" y="526350"/>
            <a:ext cx="8111100" cy="434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sz="2400">
              <a:solidFill>
                <a:schemeClr val="accent5"/>
              </a:solidFill>
            </a:endParaRPr>
          </a:p>
          <a:p>
            <a:pPr indent="0" lvl="0" marL="0" rtl="0" algn="l">
              <a:lnSpc>
                <a:spcPct val="100000"/>
              </a:lnSpc>
              <a:spcBef>
                <a:spcPts val="0"/>
              </a:spcBef>
              <a:spcAft>
                <a:spcPts val="0"/>
              </a:spcAft>
              <a:buSzPts val="4800"/>
              <a:buNone/>
            </a:pPr>
            <a:r>
              <a:t/>
            </a:r>
            <a:endParaRPr sz="2400">
              <a:solidFill>
                <a:schemeClr val="accent5"/>
              </a:solidFill>
            </a:endParaRPr>
          </a:p>
          <a:p>
            <a:pPr indent="0" lvl="0" marL="0" rtl="0" algn="l">
              <a:lnSpc>
                <a:spcPct val="100000"/>
              </a:lnSpc>
              <a:spcBef>
                <a:spcPts val="0"/>
              </a:spcBef>
              <a:spcAft>
                <a:spcPts val="0"/>
              </a:spcAft>
              <a:buSzPts val="4800"/>
              <a:buNone/>
            </a:pPr>
            <a:r>
              <a:rPr b="1" lang="en" sz="2400">
                <a:solidFill>
                  <a:schemeClr val="accent5"/>
                </a:solidFill>
              </a:rPr>
              <a:t>BASICS</a:t>
            </a:r>
            <a:endParaRPr b="1" sz="2400">
              <a:solidFill>
                <a:schemeClr val="accent5"/>
              </a:solidFill>
            </a:endParaRPr>
          </a:p>
          <a:p>
            <a:pPr indent="0" lvl="0" marL="0" rtl="0" algn="l">
              <a:lnSpc>
                <a:spcPct val="100000"/>
              </a:lnSpc>
              <a:spcBef>
                <a:spcPts val="0"/>
              </a:spcBef>
              <a:spcAft>
                <a:spcPts val="0"/>
              </a:spcAft>
              <a:buSzPts val="4800"/>
              <a:buNone/>
            </a:pPr>
            <a:r>
              <a:t/>
            </a:r>
            <a:endParaRPr sz="2400">
              <a:solidFill>
                <a:schemeClr val="accent5"/>
              </a:solidFill>
            </a:endParaRPr>
          </a:p>
          <a:p>
            <a:pPr indent="0" lvl="0" marL="0" rtl="0" algn="l">
              <a:lnSpc>
                <a:spcPct val="100000"/>
              </a:lnSpc>
              <a:spcBef>
                <a:spcPts val="0"/>
              </a:spcBef>
              <a:spcAft>
                <a:spcPts val="0"/>
              </a:spcAft>
              <a:buSzPts val="4800"/>
              <a:buNone/>
            </a:pPr>
            <a:r>
              <a:rPr lang="en" sz="1800">
                <a:solidFill>
                  <a:schemeClr val="accent6"/>
                </a:solidFill>
                <a:latin typeface="Roboto"/>
                <a:ea typeface="Roboto"/>
                <a:cs typeface="Roboto"/>
                <a:sym typeface="Roboto"/>
              </a:rPr>
              <a:t>Each IP packet that you send on the internet has got a field called as TTL. TTL stands for Time To Live. </a:t>
            </a:r>
            <a:endParaRPr sz="1800">
              <a:solidFill>
                <a:schemeClr val="accent6"/>
              </a:solidFill>
              <a:latin typeface="Roboto"/>
              <a:ea typeface="Roboto"/>
              <a:cs typeface="Roboto"/>
              <a:sym typeface="Roboto"/>
            </a:endParaRPr>
          </a:p>
          <a:p>
            <a:pPr indent="0" lvl="0" marL="0" rtl="0" algn="l">
              <a:lnSpc>
                <a:spcPct val="100000"/>
              </a:lnSpc>
              <a:spcBef>
                <a:spcPts val="0"/>
              </a:spcBef>
              <a:spcAft>
                <a:spcPts val="0"/>
              </a:spcAft>
              <a:buSzPts val="4800"/>
              <a:buNone/>
            </a:pPr>
            <a:r>
              <a:t/>
            </a:r>
            <a:endParaRPr sz="1800">
              <a:solidFill>
                <a:schemeClr val="accent6"/>
              </a:solidFill>
              <a:latin typeface="Roboto"/>
              <a:ea typeface="Roboto"/>
              <a:cs typeface="Roboto"/>
              <a:sym typeface="Roboto"/>
            </a:endParaRPr>
          </a:p>
          <a:p>
            <a:pPr indent="0" lvl="0" marL="0" rtl="0" algn="l">
              <a:lnSpc>
                <a:spcPct val="100000"/>
              </a:lnSpc>
              <a:spcBef>
                <a:spcPts val="0"/>
              </a:spcBef>
              <a:spcAft>
                <a:spcPts val="0"/>
              </a:spcAft>
              <a:buSzPts val="4800"/>
              <a:buNone/>
            </a:pPr>
            <a:r>
              <a:rPr lang="en" sz="1800">
                <a:solidFill>
                  <a:schemeClr val="accent6"/>
                </a:solidFill>
                <a:latin typeface="Roboto"/>
                <a:ea typeface="Roboto"/>
                <a:cs typeface="Roboto"/>
                <a:sym typeface="Roboto"/>
              </a:rPr>
              <a:t>TTL is not measured by the no of seconds but the no of hops. Its the maximum number of hops that a packet can travel through across the internet, before its discarded.</a:t>
            </a:r>
            <a:endParaRPr sz="1800">
              <a:solidFill>
                <a:schemeClr val="accent6"/>
              </a:solidFill>
              <a:latin typeface="Roboto"/>
              <a:ea typeface="Roboto"/>
              <a:cs typeface="Roboto"/>
              <a:sym typeface="Roboto"/>
            </a:endParaRPr>
          </a:p>
          <a:p>
            <a:pPr indent="0" lvl="0" marL="0" rtl="0" algn="l">
              <a:lnSpc>
                <a:spcPct val="100000"/>
              </a:lnSpc>
              <a:spcBef>
                <a:spcPts val="0"/>
              </a:spcBef>
              <a:spcAft>
                <a:spcPts val="0"/>
              </a:spcAft>
              <a:buSzPts val="4800"/>
              <a:buNone/>
            </a:pPr>
            <a:r>
              <a:t/>
            </a:r>
            <a:endParaRPr sz="1800">
              <a:solidFill>
                <a:schemeClr val="accent6"/>
              </a:solidFill>
              <a:latin typeface="Roboto"/>
              <a:ea typeface="Roboto"/>
              <a:cs typeface="Roboto"/>
              <a:sym typeface="Roboto"/>
            </a:endParaRPr>
          </a:p>
          <a:p>
            <a:pPr indent="0" lvl="0" marL="0" rtl="0" algn="l">
              <a:lnSpc>
                <a:spcPct val="100000"/>
              </a:lnSpc>
              <a:spcBef>
                <a:spcPts val="0"/>
              </a:spcBef>
              <a:spcAft>
                <a:spcPts val="0"/>
              </a:spcAft>
              <a:buSzPts val="4800"/>
              <a:buNone/>
            </a:pPr>
            <a:r>
              <a:rPr b="1" i="1" lang="en" sz="1800">
                <a:solidFill>
                  <a:schemeClr val="accent6"/>
                </a:solidFill>
                <a:latin typeface="Roboto"/>
                <a:ea typeface="Roboto"/>
                <a:cs typeface="Roboto"/>
                <a:sym typeface="Roboto"/>
              </a:rPr>
              <a:t>Hops are nothing but the computers, routers, or any devices that comes in between the source and the destination.</a:t>
            </a:r>
            <a:endParaRPr sz="1800">
              <a:solidFill>
                <a:schemeClr val="accent6"/>
              </a:solidFill>
              <a:latin typeface="Roboto"/>
              <a:ea typeface="Roboto"/>
              <a:cs typeface="Roboto"/>
              <a:sym typeface="Roboto"/>
            </a:endParaRPr>
          </a:p>
          <a:p>
            <a:pPr indent="0" lvl="0" marL="0" rtl="0" algn="l">
              <a:lnSpc>
                <a:spcPct val="100000"/>
              </a:lnSpc>
              <a:spcBef>
                <a:spcPts val="0"/>
              </a:spcBef>
              <a:spcAft>
                <a:spcPts val="0"/>
              </a:spcAft>
              <a:buSzPts val="4800"/>
              <a:buNone/>
            </a:pPr>
            <a:r>
              <a:t/>
            </a:r>
            <a:endParaRPr sz="2400">
              <a:solidFill>
                <a:schemeClr val="accent5"/>
              </a:solidFill>
            </a:endParaRPr>
          </a:p>
          <a:p>
            <a:pPr indent="0" lvl="0" marL="0" rtl="0" algn="l">
              <a:lnSpc>
                <a:spcPct val="100000"/>
              </a:lnSpc>
              <a:spcBef>
                <a:spcPts val="0"/>
              </a:spcBef>
              <a:spcAft>
                <a:spcPts val="0"/>
              </a:spcAft>
              <a:buSzPts val="4800"/>
              <a:buNone/>
            </a:pPr>
            <a:r>
              <a:t/>
            </a:r>
            <a:endParaRPr sz="2400">
              <a:solidFill>
                <a:schemeClr val="accent5"/>
              </a:solidFill>
            </a:endParaRPr>
          </a:p>
          <a:p>
            <a:pPr indent="0" lvl="0" marL="0" rtl="0" algn="l">
              <a:lnSpc>
                <a:spcPct val="100000"/>
              </a:lnSpc>
              <a:spcBef>
                <a:spcPts val="0"/>
              </a:spcBef>
              <a:spcAft>
                <a:spcPts val="0"/>
              </a:spcAft>
              <a:buSzPts val="4800"/>
              <a:buNone/>
            </a:pPr>
            <a:r>
              <a:t/>
            </a:r>
            <a:endParaRPr sz="2400">
              <a:solidFill>
                <a:schemeClr val="accent5"/>
              </a:solidFill>
            </a:endParaRPr>
          </a:p>
          <a:p>
            <a:pPr indent="0" lvl="0" marL="0" rtl="0" algn="l">
              <a:lnSpc>
                <a:spcPct val="100000"/>
              </a:lnSpc>
              <a:spcBef>
                <a:spcPts val="0"/>
              </a:spcBef>
              <a:spcAft>
                <a:spcPts val="0"/>
              </a:spcAft>
              <a:buSzPts val="4800"/>
              <a:buNone/>
            </a:pPr>
            <a:r>
              <a:t/>
            </a:r>
            <a:endParaRPr sz="2400">
              <a:solidFill>
                <a:schemeClr val="accent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490250" y="526350"/>
            <a:ext cx="8111100" cy="434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sz="2400">
              <a:solidFill>
                <a:schemeClr val="accent5"/>
              </a:solidFill>
            </a:endParaRPr>
          </a:p>
          <a:p>
            <a:pPr indent="0" lvl="0" marL="0" rtl="0" algn="l">
              <a:lnSpc>
                <a:spcPct val="100000"/>
              </a:lnSpc>
              <a:spcBef>
                <a:spcPts val="0"/>
              </a:spcBef>
              <a:spcAft>
                <a:spcPts val="0"/>
              </a:spcAft>
              <a:buSzPts val="4800"/>
              <a:buNone/>
            </a:pPr>
            <a:r>
              <a:t/>
            </a:r>
            <a:endParaRPr sz="2400">
              <a:solidFill>
                <a:schemeClr val="accent5"/>
              </a:solidFill>
            </a:endParaRPr>
          </a:p>
          <a:p>
            <a:pPr indent="0" lvl="0" marL="0" rtl="0" algn="l">
              <a:lnSpc>
                <a:spcPct val="100000"/>
              </a:lnSpc>
              <a:spcBef>
                <a:spcPts val="0"/>
              </a:spcBef>
              <a:spcAft>
                <a:spcPts val="0"/>
              </a:spcAft>
              <a:buSzPts val="4800"/>
              <a:buNone/>
            </a:pPr>
            <a:r>
              <a:t/>
            </a:r>
            <a:endParaRPr sz="2400">
              <a:solidFill>
                <a:schemeClr val="accent5"/>
              </a:solidFill>
            </a:endParaRPr>
          </a:p>
          <a:p>
            <a:pPr indent="0" lvl="0" marL="0" rtl="0" algn="l">
              <a:lnSpc>
                <a:spcPct val="100000"/>
              </a:lnSpc>
              <a:spcBef>
                <a:spcPts val="0"/>
              </a:spcBef>
              <a:spcAft>
                <a:spcPts val="0"/>
              </a:spcAft>
              <a:buSzPts val="4800"/>
              <a:buNone/>
            </a:pPr>
            <a:r>
              <a:t/>
            </a:r>
            <a:endParaRPr sz="2400">
              <a:solidFill>
                <a:schemeClr val="accent5"/>
              </a:solidFill>
            </a:endParaRPr>
          </a:p>
          <a:p>
            <a:pPr indent="0" lvl="0" marL="0" rtl="0" algn="l">
              <a:lnSpc>
                <a:spcPct val="100000"/>
              </a:lnSpc>
              <a:spcBef>
                <a:spcPts val="0"/>
              </a:spcBef>
              <a:spcAft>
                <a:spcPts val="0"/>
              </a:spcAft>
              <a:buSzPts val="4800"/>
              <a:buNone/>
            </a:pPr>
            <a:r>
              <a:t/>
            </a:r>
            <a:endParaRPr sz="2400">
              <a:solidFill>
                <a:schemeClr val="accent5"/>
              </a:solidFill>
            </a:endParaRPr>
          </a:p>
        </p:txBody>
      </p:sp>
      <p:pic>
        <p:nvPicPr>
          <p:cNvPr id="202" name="Google Shape;202;p23"/>
          <p:cNvPicPr preferRelativeResize="0"/>
          <p:nvPr/>
        </p:nvPicPr>
        <p:blipFill rotWithShape="1">
          <a:blip r:embed="rId3">
            <a:alphaModFix/>
          </a:blip>
          <a:srcRect b="0" l="0" r="0" t="0"/>
          <a:stretch/>
        </p:blipFill>
        <p:spPr>
          <a:xfrm>
            <a:off x="809625" y="685800"/>
            <a:ext cx="7538175" cy="421626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a:p>
        </p:txBody>
      </p:sp>
      <p:pic>
        <p:nvPicPr>
          <p:cNvPr id="208" name="Google Shape;208;p24"/>
          <p:cNvPicPr preferRelativeResize="0"/>
          <p:nvPr/>
        </p:nvPicPr>
        <p:blipFill rotWithShape="1">
          <a:blip r:embed="rId3">
            <a:alphaModFix/>
          </a:blip>
          <a:srcRect b="0" l="0" r="0" t="0"/>
          <a:stretch/>
        </p:blipFill>
        <p:spPr>
          <a:xfrm>
            <a:off x="367775" y="252500"/>
            <a:ext cx="5553900" cy="47190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265500" y="1818600"/>
            <a:ext cx="4045200" cy="15063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SzPts val="3800"/>
              <a:buNone/>
            </a:pPr>
            <a:r>
              <a:rPr lang="en"/>
              <a:t>5. ARP</a:t>
            </a:r>
            <a:endParaRPr/>
          </a:p>
        </p:txBody>
      </p:sp>
      <p:sp>
        <p:nvSpPr>
          <p:cNvPr id="214" name="Google Shape;214;p25"/>
          <p:cNvSpPr txBox="1"/>
          <p:nvPr>
            <p:ph idx="2" type="body"/>
          </p:nvPr>
        </p:nvSpPr>
        <p:spPr>
          <a:xfrm>
            <a:off x="4655325" y="0"/>
            <a:ext cx="4220400" cy="51435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b="1" lang="en">
                <a:solidFill>
                  <a:schemeClr val="accent6"/>
                </a:solidFill>
                <a:latin typeface="Arial"/>
                <a:ea typeface="Arial"/>
                <a:cs typeface="Arial"/>
                <a:sym typeface="Arial"/>
              </a:rPr>
              <a:t>ARP Command</a:t>
            </a:r>
            <a:r>
              <a:rPr lang="en">
                <a:solidFill>
                  <a:schemeClr val="accent6"/>
                </a:solidFill>
                <a:latin typeface="Arial"/>
                <a:ea typeface="Arial"/>
                <a:cs typeface="Arial"/>
                <a:sym typeface="Arial"/>
              </a:rPr>
              <a:t> is a TCP/IP utility and Microsoft Windows </a:t>
            </a:r>
            <a:r>
              <a:rPr b="1" lang="en">
                <a:solidFill>
                  <a:schemeClr val="accent6"/>
                </a:solidFill>
                <a:latin typeface="Arial"/>
                <a:ea typeface="Arial"/>
                <a:cs typeface="Arial"/>
                <a:sym typeface="Arial"/>
              </a:rPr>
              <a:t>command</a:t>
            </a:r>
            <a:r>
              <a:rPr lang="en">
                <a:solidFill>
                  <a:schemeClr val="accent6"/>
                </a:solidFill>
                <a:latin typeface="Arial"/>
                <a:ea typeface="Arial"/>
                <a:cs typeface="Arial"/>
                <a:sym typeface="Arial"/>
              </a:rPr>
              <a:t> for viewing and modifying the local Address Resolution Protocol (</a:t>
            </a:r>
            <a:r>
              <a:rPr b="1" lang="en">
                <a:solidFill>
                  <a:schemeClr val="accent6"/>
                </a:solidFill>
                <a:latin typeface="Arial"/>
                <a:ea typeface="Arial"/>
                <a:cs typeface="Arial"/>
                <a:sym typeface="Arial"/>
              </a:rPr>
              <a:t>ARP</a:t>
            </a:r>
            <a:r>
              <a:rPr lang="en">
                <a:solidFill>
                  <a:schemeClr val="accent6"/>
                </a:solidFill>
                <a:latin typeface="Arial"/>
                <a:ea typeface="Arial"/>
                <a:cs typeface="Arial"/>
                <a:sym typeface="Arial"/>
              </a:rPr>
              <a:t>) cache, which contains recently resolved MAC addresses of Internet Protocol (IP) hosts on the </a:t>
            </a:r>
            <a:r>
              <a:rPr b="1" lang="en">
                <a:solidFill>
                  <a:schemeClr val="accent6"/>
                </a:solidFill>
                <a:latin typeface="Arial"/>
                <a:ea typeface="Arial"/>
                <a:cs typeface="Arial"/>
                <a:sym typeface="Arial"/>
              </a:rPr>
              <a:t>network</a:t>
            </a:r>
            <a:r>
              <a:rPr lang="en">
                <a:solidFill>
                  <a:schemeClr val="accent6"/>
                </a:solidFill>
                <a:latin typeface="Arial"/>
                <a:ea typeface="Arial"/>
                <a:cs typeface="Arial"/>
                <a:sym typeface="Arial"/>
              </a:rPr>
              <a:t>.</a:t>
            </a:r>
            <a:endParaRPr>
              <a:solidFill>
                <a:schemeClr val="accent6"/>
              </a:solidFill>
              <a:latin typeface="Arial"/>
              <a:ea typeface="Arial"/>
              <a:cs typeface="Arial"/>
              <a:sym typeface="Arial"/>
            </a:endParaRPr>
          </a:p>
          <a:p>
            <a:pPr indent="0" lvl="0" marL="0" rtl="0" algn="just">
              <a:lnSpc>
                <a:spcPct val="115000"/>
              </a:lnSpc>
              <a:spcBef>
                <a:spcPts val="1600"/>
              </a:spcBef>
              <a:spcAft>
                <a:spcPts val="0"/>
              </a:spcAft>
              <a:buSzPts val="1800"/>
              <a:buNone/>
            </a:pPr>
            <a:r>
              <a:rPr lang="en">
                <a:solidFill>
                  <a:schemeClr val="accent6"/>
                </a:solidFill>
              </a:rPr>
              <a:t>You can use the </a:t>
            </a:r>
            <a:r>
              <a:rPr b="1" lang="en">
                <a:solidFill>
                  <a:schemeClr val="accent6"/>
                </a:solidFill>
              </a:rPr>
              <a:t>arp</a:t>
            </a:r>
            <a:r>
              <a:rPr lang="en">
                <a:solidFill>
                  <a:schemeClr val="accent6"/>
                </a:solidFill>
              </a:rPr>
              <a:t> command to view and modify the ARP table entries on the local computer.</a:t>
            </a:r>
            <a:endParaRPr>
              <a:solidFill>
                <a:schemeClr val="accent6"/>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755475" y="327425"/>
            <a:ext cx="74760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b="1" sz="2400">
              <a:solidFill>
                <a:schemeClr val="accent2"/>
              </a:solidFill>
            </a:endParaRPr>
          </a:p>
          <a:p>
            <a:pPr indent="0" lvl="0" marL="0" rtl="0" algn="l">
              <a:lnSpc>
                <a:spcPct val="100000"/>
              </a:lnSpc>
              <a:spcBef>
                <a:spcPts val="0"/>
              </a:spcBef>
              <a:spcAft>
                <a:spcPts val="0"/>
              </a:spcAft>
              <a:buSzPts val="4800"/>
              <a:buNone/>
            </a:pPr>
            <a:r>
              <a:t/>
            </a:r>
            <a:endParaRPr b="1" sz="2400">
              <a:solidFill>
                <a:schemeClr val="accent2"/>
              </a:solidFill>
            </a:endParaRPr>
          </a:p>
          <a:p>
            <a:pPr indent="0" lvl="0" marL="0" rtl="0" algn="l">
              <a:lnSpc>
                <a:spcPct val="100000"/>
              </a:lnSpc>
              <a:spcBef>
                <a:spcPts val="0"/>
              </a:spcBef>
              <a:spcAft>
                <a:spcPts val="0"/>
              </a:spcAft>
              <a:buSzPts val="4800"/>
              <a:buNone/>
            </a:pPr>
            <a:r>
              <a:t/>
            </a:r>
            <a:endParaRPr b="1" sz="2400">
              <a:solidFill>
                <a:schemeClr val="accent2"/>
              </a:solidFill>
            </a:endParaRPr>
          </a:p>
          <a:p>
            <a:pPr indent="0" lvl="0" marL="0" rtl="0" algn="l">
              <a:lnSpc>
                <a:spcPct val="100000"/>
              </a:lnSpc>
              <a:spcBef>
                <a:spcPts val="0"/>
              </a:spcBef>
              <a:spcAft>
                <a:spcPts val="0"/>
              </a:spcAft>
              <a:buSzPts val="4800"/>
              <a:buNone/>
            </a:pPr>
            <a:r>
              <a:t/>
            </a:r>
            <a:endParaRPr b="1" sz="2400">
              <a:solidFill>
                <a:schemeClr val="accent2"/>
              </a:solidFill>
            </a:endParaRPr>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p:txBody>
      </p:sp>
      <p:pic>
        <p:nvPicPr>
          <p:cNvPr id="220" name="Google Shape;220;p26"/>
          <p:cNvPicPr preferRelativeResize="0"/>
          <p:nvPr/>
        </p:nvPicPr>
        <p:blipFill rotWithShape="1">
          <a:blip r:embed="rId3">
            <a:alphaModFix/>
          </a:blip>
          <a:srcRect b="0" l="0" r="0" t="0"/>
          <a:stretch/>
        </p:blipFill>
        <p:spPr>
          <a:xfrm>
            <a:off x="1382975" y="509600"/>
            <a:ext cx="6509500" cy="4424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755475" y="327425"/>
            <a:ext cx="74760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b="1" sz="2400">
              <a:solidFill>
                <a:schemeClr val="accent2"/>
              </a:solidFill>
            </a:endParaRPr>
          </a:p>
          <a:p>
            <a:pPr indent="0" lvl="0" marL="0" rtl="0" algn="l">
              <a:lnSpc>
                <a:spcPct val="100000"/>
              </a:lnSpc>
              <a:spcBef>
                <a:spcPts val="0"/>
              </a:spcBef>
              <a:spcAft>
                <a:spcPts val="0"/>
              </a:spcAft>
              <a:buSzPts val="4800"/>
              <a:buNone/>
            </a:pPr>
            <a:r>
              <a:t/>
            </a:r>
            <a:endParaRPr b="1" sz="2400">
              <a:solidFill>
                <a:schemeClr val="accent2"/>
              </a:solidFill>
            </a:endParaRPr>
          </a:p>
          <a:p>
            <a:pPr indent="0" lvl="0" marL="0" rtl="0" algn="l">
              <a:lnSpc>
                <a:spcPct val="100000"/>
              </a:lnSpc>
              <a:spcBef>
                <a:spcPts val="0"/>
              </a:spcBef>
              <a:spcAft>
                <a:spcPts val="0"/>
              </a:spcAft>
              <a:buSzPts val="4800"/>
              <a:buNone/>
            </a:pPr>
            <a:r>
              <a:t/>
            </a:r>
            <a:endParaRPr b="1" sz="2400">
              <a:solidFill>
                <a:schemeClr val="accent2"/>
              </a:solidFill>
            </a:endParaRPr>
          </a:p>
          <a:p>
            <a:pPr indent="0" lvl="0" marL="0" rtl="0" algn="l">
              <a:lnSpc>
                <a:spcPct val="100000"/>
              </a:lnSpc>
              <a:spcBef>
                <a:spcPts val="0"/>
              </a:spcBef>
              <a:spcAft>
                <a:spcPts val="0"/>
              </a:spcAft>
              <a:buSzPts val="4800"/>
              <a:buNone/>
            </a:pPr>
            <a:r>
              <a:t/>
            </a:r>
            <a:endParaRPr b="1" sz="2400">
              <a:solidFill>
                <a:schemeClr val="accent2"/>
              </a:solidFill>
            </a:endParaRPr>
          </a:p>
          <a:p>
            <a:pPr indent="0" lvl="0" marL="0" rtl="0" algn="l">
              <a:lnSpc>
                <a:spcPct val="100000"/>
              </a:lnSpc>
              <a:spcBef>
                <a:spcPts val="0"/>
              </a:spcBef>
              <a:spcAft>
                <a:spcPts val="0"/>
              </a:spcAft>
              <a:buSzPts val="4800"/>
              <a:buNone/>
            </a:pPr>
            <a:r>
              <a:rPr b="1" lang="en" sz="2400">
                <a:solidFill>
                  <a:schemeClr val="accent2"/>
                </a:solidFill>
              </a:rPr>
              <a:t>How ARP works?</a:t>
            </a:r>
            <a:endParaRPr b="1" sz="2400">
              <a:solidFill>
                <a:schemeClr val="accent2"/>
              </a:solidFill>
            </a:endParaRPr>
          </a:p>
          <a:p>
            <a:pPr indent="0" lvl="0" marL="457200" rtl="0" algn="l">
              <a:lnSpc>
                <a:spcPct val="100000"/>
              </a:lnSpc>
              <a:spcBef>
                <a:spcPts val="0"/>
              </a:spcBef>
              <a:spcAft>
                <a:spcPts val="0"/>
              </a:spcAft>
              <a:buSzPts val="4800"/>
              <a:buNone/>
            </a:pPr>
            <a:r>
              <a:t/>
            </a:r>
            <a:endParaRPr sz="1400"/>
          </a:p>
          <a:p>
            <a:pPr indent="-317500" lvl="0" marL="457200" rtl="0" algn="l">
              <a:lnSpc>
                <a:spcPct val="100000"/>
              </a:lnSpc>
              <a:spcBef>
                <a:spcPts val="0"/>
              </a:spcBef>
              <a:spcAft>
                <a:spcPts val="0"/>
              </a:spcAft>
              <a:buSzPts val="1400"/>
              <a:buChar char="●"/>
            </a:pPr>
            <a:r>
              <a:rPr lang="en" sz="1400"/>
              <a:t>Systems keep an ARP look-up table where they store information about what IP addresses are associated with what MAC addresses. </a:t>
            </a:r>
            <a:endParaRPr sz="1400"/>
          </a:p>
          <a:p>
            <a:pPr indent="0" lvl="0" marL="457200" rtl="0" algn="l">
              <a:lnSpc>
                <a:spcPct val="100000"/>
              </a:lnSpc>
              <a:spcBef>
                <a:spcPts val="0"/>
              </a:spcBef>
              <a:spcAft>
                <a:spcPts val="0"/>
              </a:spcAft>
              <a:buSzPts val="4800"/>
              <a:buNone/>
            </a:pPr>
            <a:r>
              <a:t/>
            </a:r>
            <a:endParaRPr sz="1400"/>
          </a:p>
          <a:p>
            <a:pPr indent="-317500" lvl="0" marL="457200" rtl="0" algn="l">
              <a:lnSpc>
                <a:spcPct val="100000"/>
              </a:lnSpc>
              <a:spcBef>
                <a:spcPts val="0"/>
              </a:spcBef>
              <a:spcAft>
                <a:spcPts val="0"/>
              </a:spcAft>
              <a:buSzPts val="1400"/>
              <a:buChar char="●"/>
            </a:pPr>
            <a:r>
              <a:rPr lang="en" sz="1400"/>
              <a:t>When trying to send a packet to an IP address, the system will first consult this table to see if it already knows the MAC address. If there is a value cached, ARP is not used. </a:t>
            </a:r>
            <a:endParaRPr sz="1400"/>
          </a:p>
          <a:p>
            <a:pPr indent="0" lvl="0" marL="457200" rtl="0" algn="l">
              <a:lnSpc>
                <a:spcPct val="100000"/>
              </a:lnSpc>
              <a:spcBef>
                <a:spcPts val="0"/>
              </a:spcBef>
              <a:spcAft>
                <a:spcPts val="0"/>
              </a:spcAft>
              <a:buSzPts val="4800"/>
              <a:buNone/>
            </a:pPr>
            <a:r>
              <a:t/>
            </a:r>
            <a:endParaRPr sz="1400"/>
          </a:p>
          <a:p>
            <a:pPr indent="-317500" lvl="0" marL="457200" rtl="0" algn="l">
              <a:lnSpc>
                <a:spcPct val="100000"/>
              </a:lnSpc>
              <a:spcBef>
                <a:spcPts val="0"/>
              </a:spcBef>
              <a:spcAft>
                <a:spcPts val="0"/>
              </a:spcAft>
              <a:buSzPts val="1400"/>
              <a:buChar char="●"/>
            </a:pPr>
            <a:r>
              <a:rPr lang="en" sz="1400"/>
              <a:t>If the IP address is not found in the ARP table, the system will then send a broadcast packet to the network using the ARP protocol to ask "who has 192.168.1.1".</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490250" y="119150"/>
            <a:ext cx="8281200" cy="4815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solidFill>
                <a:schemeClr val="accent6"/>
              </a:solidFill>
            </a:endParaRPr>
          </a:p>
          <a:p>
            <a:pPr indent="0" lvl="0" marL="0" rtl="0" algn="l">
              <a:lnSpc>
                <a:spcPct val="100000"/>
              </a:lnSpc>
              <a:spcBef>
                <a:spcPts val="0"/>
              </a:spcBef>
              <a:spcAft>
                <a:spcPts val="0"/>
              </a:spcAft>
              <a:buSzPts val="4800"/>
              <a:buNone/>
            </a:pPr>
            <a:r>
              <a:t/>
            </a:r>
            <a:endParaRPr sz="1400">
              <a:solidFill>
                <a:schemeClr val="accent6"/>
              </a:solidFill>
            </a:endParaRPr>
          </a:p>
          <a:p>
            <a:pPr indent="0" lvl="0" marL="0" rtl="0" algn="l">
              <a:lnSpc>
                <a:spcPct val="100000"/>
              </a:lnSpc>
              <a:spcBef>
                <a:spcPts val="0"/>
              </a:spcBef>
              <a:spcAft>
                <a:spcPts val="0"/>
              </a:spcAft>
              <a:buSzPts val="4800"/>
              <a:buNone/>
            </a:pPr>
            <a:r>
              <a:t/>
            </a:r>
            <a:endParaRPr sz="1400">
              <a:solidFill>
                <a:schemeClr val="accent6"/>
              </a:solidFill>
            </a:endParaRPr>
          </a:p>
          <a:p>
            <a:pPr indent="0" lvl="0" marL="0" rtl="0" algn="l">
              <a:lnSpc>
                <a:spcPct val="100000"/>
              </a:lnSpc>
              <a:spcBef>
                <a:spcPts val="0"/>
              </a:spcBef>
              <a:spcAft>
                <a:spcPts val="0"/>
              </a:spcAft>
              <a:buSzPts val="4800"/>
              <a:buNone/>
            </a:pPr>
            <a:r>
              <a:t/>
            </a:r>
            <a:endParaRPr sz="1400">
              <a:solidFill>
                <a:schemeClr val="accent6"/>
              </a:solidFill>
            </a:endParaRPr>
          </a:p>
          <a:p>
            <a:pPr indent="0" lvl="0" marL="0" rtl="0" algn="l">
              <a:lnSpc>
                <a:spcPct val="100000"/>
              </a:lnSpc>
              <a:spcBef>
                <a:spcPts val="0"/>
              </a:spcBef>
              <a:spcAft>
                <a:spcPts val="0"/>
              </a:spcAft>
              <a:buSzPts val="4800"/>
              <a:buNone/>
            </a:pPr>
            <a:r>
              <a:t/>
            </a:r>
            <a:endParaRPr sz="1400">
              <a:solidFill>
                <a:schemeClr val="accent6"/>
              </a:solidFill>
            </a:endParaRPr>
          </a:p>
          <a:p>
            <a:pPr indent="-317500" lvl="0" marL="647700" rtl="0" algn="l">
              <a:lnSpc>
                <a:spcPct val="142857"/>
              </a:lnSpc>
              <a:spcBef>
                <a:spcPts val="0"/>
              </a:spcBef>
              <a:spcAft>
                <a:spcPts val="0"/>
              </a:spcAft>
              <a:buClr>
                <a:schemeClr val="accent6"/>
              </a:buClr>
              <a:buSzPts val="1400"/>
              <a:buFont typeface="Roboto"/>
              <a:buAutoNum type="arabicPeriod"/>
            </a:pPr>
            <a:r>
              <a:rPr lang="en" sz="1400">
                <a:solidFill>
                  <a:schemeClr val="accent6"/>
                </a:solidFill>
                <a:latin typeface="Roboto"/>
                <a:ea typeface="Roboto"/>
                <a:cs typeface="Roboto"/>
                <a:sym typeface="Roboto"/>
              </a:rPr>
              <a:t>Process begins with caches being empty</a:t>
            </a:r>
            <a:endParaRPr sz="1400">
              <a:solidFill>
                <a:schemeClr val="accent6"/>
              </a:solidFill>
              <a:latin typeface="Roboto"/>
              <a:ea typeface="Roboto"/>
              <a:cs typeface="Roboto"/>
              <a:sym typeface="Roboto"/>
            </a:endParaRPr>
          </a:p>
          <a:p>
            <a:pPr indent="-317500" lvl="0" marL="647700" rtl="0" algn="l">
              <a:lnSpc>
                <a:spcPct val="142857"/>
              </a:lnSpc>
              <a:spcBef>
                <a:spcPts val="0"/>
              </a:spcBef>
              <a:spcAft>
                <a:spcPts val="0"/>
              </a:spcAft>
              <a:buClr>
                <a:schemeClr val="accent6"/>
              </a:buClr>
              <a:buSzPts val="1400"/>
              <a:buFont typeface="Roboto"/>
              <a:buAutoNum type="arabicPeriod"/>
            </a:pPr>
            <a:r>
              <a:rPr lang="en" sz="1400">
                <a:solidFill>
                  <a:schemeClr val="accent6"/>
                </a:solidFill>
                <a:latin typeface="Roboto"/>
                <a:ea typeface="Roboto"/>
                <a:cs typeface="Roboto"/>
                <a:sym typeface="Roboto"/>
              </a:rPr>
              <a:t>Host 2 knows that it wants to send a packet to Host 1 (eg Default GW)</a:t>
            </a:r>
            <a:endParaRPr sz="1400">
              <a:solidFill>
                <a:schemeClr val="accent6"/>
              </a:solidFill>
              <a:latin typeface="Roboto"/>
              <a:ea typeface="Roboto"/>
              <a:cs typeface="Roboto"/>
              <a:sym typeface="Roboto"/>
            </a:endParaRPr>
          </a:p>
          <a:p>
            <a:pPr indent="-317500" lvl="0" marL="647700" rtl="0" algn="l">
              <a:lnSpc>
                <a:spcPct val="142857"/>
              </a:lnSpc>
              <a:spcBef>
                <a:spcPts val="0"/>
              </a:spcBef>
              <a:spcAft>
                <a:spcPts val="0"/>
              </a:spcAft>
              <a:buClr>
                <a:schemeClr val="accent6"/>
              </a:buClr>
              <a:buSzPts val="1400"/>
              <a:buFont typeface="Arial"/>
              <a:buAutoNum type="arabicPeriod"/>
            </a:pPr>
            <a:r>
              <a:rPr lang="en" sz="1400">
                <a:solidFill>
                  <a:schemeClr val="accent6"/>
                </a:solidFill>
                <a:latin typeface="Roboto"/>
                <a:ea typeface="Roboto"/>
                <a:cs typeface="Roboto"/>
                <a:sym typeface="Roboto"/>
              </a:rPr>
              <a:t>Host 2 has to send a </a:t>
            </a:r>
            <a:r>
              <a:rPr b="1" lang="en" sz="1400">
                <a:solidFill>
                  <a:schemeClr val="accent6"/>
                </a:solidFill>
                <a:latin typeface="Roboto"/>
                <a:ea typeface="Roboto"/>
                <a:cs typeface="Roboto"/>
                <a:sym typeface="Roboto"/>
              </a:rPr>
              <a:t>broadcast</a:t>
            </a:r>
            <a:r>
              <a:rPr lang="en" sz="1400">
                <a:solidFill>
                  <a:schemeClr val="accent6"/>
                </a:solidFill>
                <a:latin typeface="Roboto"/>
                <a:ea typeface="Roboto"/>
                <a:cs typeface="Roboto"/>
                <a:sym typeface="Roboto"/>
              </a:rPr>
              <a:t> ARP message (destination FF:FF:FF:FF:FF:FF) requesting an answer for 192.168.1.1.</a:t>
            </a:r>
            <a:endParaRPr sz="1400">
              <a:solidFill>
                <a:schemeClr val="accent6"/>
              </a:solidFill>
              <a:latin typeface="Roboto"/>
              <a:ea typeface="Roboto"/>
              <a:cs typeface="Roboto"/>
              <a:sym typeface="Roboto"/>
            </a:endParaRPr>
          </a:p>
          <a:p>
            <a:pPr indent="-317500" lvl="0" marL="647700" rtl="0" algn="l">
              <a:lnSpc>
                <a:spcPct val="142857"/>
              </a:lnSpc>
              <a:spcBef>
                <a:spcPts val="0"/>
              </a:spcBef>
              <a:spcAft>
                <a:spcPts val="0"/>
              </a:spcAft>
              <a:buClr>
                <a:schemeClr val="accent6"/>
              </a:buClr>
              <a:buSzPts val="1400"/>
              <a:buFont typeface="Arial"/>
              <a:buAutoNum type="arabicPeriod"/>
            </a:pPr>
            <a:r>
              <a:rPr lang="en" sz="1400">
                <a:solidFill>
                  <a:schemeClr val="accent6"/>
                </a:solidFill>
                <a:latin typeface="Roboto"/>
                <a:ea typeface="Roboto"/>
                <a:cs typeface="Roboto"/>
                <a:sym typeface="Roboto"/>
              </a:rPr>
              <a:t>Host 1 responds with its MAC address directly (</a:t>
            </a:r>
            <a:r>
              <a:rPr b="1" lang="en" sz="1400">
                <a:solidFill>
                  <a:schemeClr val="accent6"/>
                </a:solidFill>
                <a:latin typeface="Roboto"/>
                <a:ea typeface="Roboto"/>
                <a:cs typeface="Roboto"/>
                <a:sym typeface="Roboto"/>
              </a:rPr>
              <a:t>unicast</a:t>
            </a:r>
            <a:r>
              <a:rPr lang="en" sz="1400">
                <a:solidFill>
                  <a:schemeClr val="accent6"/>
                </a:solidFill>
                <a:latin typeface="Roboto"/>
                <a:ea typeface="Roboto"/>
                <a:cs typeface="Roboto"/>
                <a:sym typeface="Roboto"/>
              </a:rPr>
              <a:t>) to Host 2</a:t>
            </a:r>
            <a:endParaRPr sz="1400">
              <a:solidFill>
                <a:schemeClr val="accent6"/>
              </a:solidFill>
              <a:latin typeface="Roboto"/>
              <a:ea typeface="Roboto"/>
              <a:cs typeface="Roboto"/>
              <a:sym typeface="Roboto"/>
            </a:endParaRPr>
          </a:p>
          <a:p>
            <a:pPr indent="-317500" lvl="0" marL="647700" rtl="0" algn="l">
              <a:lnSpc>
                <a:spcPct val="142857"/>
              </a:lnSpc>
              <a:spcBef>
                <a:spcPts val="0"/>
              </a:spcBef>
              <a:spcAft>
                <a:spcPts val="0"/>
              </a:spcAft>
              <a:buClr>
                <a:schemeClr val="accent6"/>
              </a:buClr>
              <a:buSzPts val="1400"/>
              <a:buFont typeface="Roboto"/>
              <a:buAutoNum type="arabicPeriod"/>
            </a:pPr>
            <a:r>
              <a:rPr lang="en" sz="1400">
                <a:solidFill>
                  <a:schemeClr val="accent6"/>
                </a:solidFill>
                <a:latin typeface="Roboto"/>
                <a:ea typeface="Roboto"/>
                <a:cs typeface="Roboto"/>
                <a:sym typeface="Roboto"/>
              </a:rPr>
              <a:t>Host 1 and 2 both insert this received information into their ARP caches for future use</a:t>
            </a:r>
            <a:endParaRPr sz="1400">
              <a:solidFill>
                <a:schemeClr val="accent6"/>
              </a:solidFill>
              <a:latin typeface="Roboto"/>
              <a:ea typeface="Roboto"/>
              <a:cs typeface="Roboto"/>
              <a:sym typeface="Roboto"/>
            </a:endParaRPr>
          </a:p>
          <a:p>
            <a:pPr indent="0" lvl="0" marL="0" rtl="0" algn="l">
              <a:lnSpc>
                <a:spcPct val="100000"/>
              </a:lnSpc>
              <a:spcBef>
                <a:spcPts val="2200"/>
              </a:spcBef>
              <a:spcAft>
                <a:spcPts val="0"/>
              </a:spcAft>
              <a:buSzPts val="4800"/>
              <a:buNone/>
            </a:pPr>
            <a:r>
              <a:t/>
            </a:r>
            <a:endParaRPr sz="1400"/>
          </a:p>
        </p:txBody>
      </p:sp>
      <p:pic>
        <p:nvPicPr>
          <p:cNvPr id="231" name="Google Shape;231;p28"/>
          <p:cNvPicPr preferRelativeResize="0"/>
          <p:nvPr/>
        </p:nvPicPr>
        <p:blipFill rotWithShape="1">
          <a:blip r:embed="rId3">
            <a:alphaModFix/>
          </a:blip>
          <a:srcRect b="0" l="0" r="0" t="0"/>
          <a:stretch/>
        </p:blipFill>
        <p:spPr>
          <a:xfrm>
            <a:off x="0" y="0"/>
            <a:ext cx="6534450" cy="2886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265500" y="1818600"/>
            <a:ext cx="4045200" cy="15063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SzPts val="3800"/>
              <a:buNone/>
            </a:pPr>
            <a:r>
              <a:rPr lang="en"/>
              <a:t>6.  SSH</a:t>
            </a:r>
            <a:endParaRPr/>
          </a:p>
        </p:txBody>
      </p:sp>
      <p:sp>
        <p:nvSpPr>
          <p:cNvPr id="237" name="Google Shape;237;p29"/>
          <p:cNvSpPr txBox="1"/>
          <p:nvPr>
            <p:ph idx="2" type="body"/>
          </p:nvPr>
        </p:nvSpPr>
        <p:spPr>
          <a:xfrm>
            <a:off x="4655325" y="0"/>
            <a:ext cx="4220400" cy="51435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b="1" lang="en">
                <a:solidFill>
                  <a:schemeClr val="accent6"/>
                </a:solidFill>
              </a:rPr>
              <a:t>SSH</a:t>
            </a:r>
            <a:r>
              <a:rPr lang="en">
                <a:solidFill>
                  <a:schemeClr val="accent6"/>
                </a:solidFill>
              </a:rPr>
              <a:t> is typically </a:t>
            </a:r>
            <a:r>
              <a:rPr b="1" lang="en">
                <a:solidFill>
                  <a:schemeClr val="accent6"/>
                </a:solidFill>
              </a:rPr>
              <a:t>used</a:t>
            </a:r>
            <a:r>
              <a:rPr lang="en">
                <a:solidFill>
                  <a:schemeClr val="accent6"/>
                </a:solidFill>
              </a:rPr>
              <a:t> to log into a remote machine and execute commands.The ssh command provides a secure encrypted connection between two hosts over an insecure network. This connection can also be used for terminal access, file transfers, and for tunneling other applications</a:t>
            </a:r>
            <a:endParaRPr>
              <a:solidFill>
                <a:schemeClr val="accent6"/>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chemeClr val="accent2"/>
                </a:solidFill>
              </a:rPr>
              <a:t>System Requirements</a:t>
            </a:r>
            <a:endParaRPr b="1">
              <a:solidFill>
                <a:schemeClr val="accent2"/>
              </a:solidFill>
            </a:endParaRPr>
          </a:p>
        </p:txBody>
      </p:sp>
      <p:sp>
        <p:nvSpPr>
          <p:cNvPr id="77" name="Google Shape;77;p3"/>
          <p:cNvSpPr txBox="1"/>
          <p:nvPr>
            <p:ph idx="1" type="body"/>
          </p:nvPr>
        </p:nvSpPr>
        <p:spPr>
          <a:xfrm>
            <a:off x="387900" y="1370925"/>
            <a:ext cx="8368200" cy="36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will be using linux platform during the entire lab sessions.</a:t>
            </a:r>
            <a:endParaRPr/>
          </a:p>
          <a:p>
            <a:pPr indent="0" lvl="0" marL="0" rtl="0" algn="l">
              <a:lnSpc>
                <a:spcPct val="115000"/>
              </a:lnSpc>
              <a:spcBef>
                <a:spcPts val="1600"/>
              </a:spcBef>
              <a:spcAft>
                <a:spcPts val="0"/>
              </a:spcAft>
              <a:buSzPts val="1800"/>
              <a:buNone/>
            </a:pPr>
            <a:r>
              <a:rPr lang="en"/>
              <a:t>Preferably </a:t>
            </a:r>
            <a:r>
              <a:rPr b="1" lang="en">
                <a:solidFill>
                  <a:schemeClr val="accent6"/>
                </a:solidFill>
              </a:rPr>
              <a:t>Ubuntu or Debian </a:t>
            </a:r>
            <a:endParaRPr b="1">
              <a:solidFill>
                <a:schemeClr val="accent6"/>
              </a:solidFill>
            </a:endParaRPr>
          </a:p>
          <a:p>
            <a:pPr indent="0" lvl="0" marL="0" rtl="0" algn="l">
              <a:lnSpc>
                <a:spcPct val="115000"/>
              </a:lnSpc>
              <a:spcBef>
                <a:spcPts val="1600"/>
              </a:spcBef>
              <a:spcAft>
                <a:spcPts val="0"/>
              </a:spcAft>
              <a:buSzPts val="1800"/>
              <a:buNone/>
            </a:pPr>
            <a:r>
              <a:rPr lang="en"/>
              <a:t>If you are using windows,please ensure to have one of the following :</a:t>
            </a:r>
            <a:endParaRPr/>
          </a:p>
          <a:p>
            <a:pPr indent="-342900" lvl="0" marL="457200" rtl="0" algn="l">
              <a:lnSpc>
                <a:spcPct val="115000"/>
              </a:lnSpc>
              <a:spcBef>
                <a:spcPts val="1600"/>
              </a:spcBef>
              <a:spcAft>
                <a:spcPts val="0"/>
              </a:spcAft>
              <a:buSzPts val="1800"/>
              <a:buAutoNum type="arabicPeriod"/>
            </a:pPr>
            <a:r>
              <a:rPr lang="en"/>
              <a:t>Partition the space and have linux operating system.</a:t>
            </a:r>
            <a:endParaRPr/>
          </a:p>
          <a:p>
            <a:pPr indent="-342900" lvl="0" marL="457200" rtl="0" algn="l">
              <a:lnSpc>
                <a:spcPct val="115000"/>
              </a:lnSpc>
              <a:spcBef>
                <a:spcPts val="0"/>
              </a:spcBef>
              <a:spcAft>
                <a:spcPts val="0"/>
              </a:spcAft>
              <a:buSzPts val="1800"/>
              <a:buAutoNum type="arabicPeriod"/>
            </a:pPr>
            <a:r>
              <a:rPr lang="en"/>
              <a:t>Install the virtual box and have ubuntu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265500" y="1818600"/>
            <a:ext cx="4045200" cy="15063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SzPts val="3800"/>
              <a:buNone/>
            </a:pPr>
            <a:r>
              <a:rPr lang="en"/>
              <a:t>7. FTP</a:t>
            </a:r>
            <a:endParaRPr/>
          </a:p>
        </p:txBody>
      </p:sp>
      <p:sp>
        <p:nvSpPr>
          <p:cNvPr id="243" name="Google Shape;243;p30"/>
          <p:cNvSpPr txBox="1"/>
          <p:nvPr>
            <p:ph idx="2" type="body"/>
          </p:nvPr>
        </p:nvSpPr>
        <p:spPr>
          <a:xfrm>
            <a:off x="4655325" y="0"/>
            <a:ext cx="4220400" cy="51435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
                <a:solidFill>
                  <a:schemeClr val="accent6"/>
                </a:solidFill>
              </a:rPr>
              <a:t>The FTP (</a:t>
            </a:r>
            <a:r>
              <a:rPr b="1" lang="en">
                <a:solidFill>
                  <a:schemeClr val="accent6"/>
                </a:solidFill>
              </a:rPr>
              <a:t>F</a:t>
            </a:r>
            <a:r>
              <a:rPr lang="en">
                <a:solidFill>
                  <a:schemeClr val="accent6"/>
                </a:solidFill>
              </a:rPr>
              <a:t>ile </a:t>
            </a:r>
            <a:r>
              <a:rPr b="1" lang="en">
                <a:solidFill>
                  <a:schemeClr val="accent6"/>
                </a:solidFill>
              </a:rPr>
              <a:t>T</a:t>
            </a:r>
            <a:r>
              <a:rPr lang="en">
                <a:solidFill>
                  <a:schemeClr val="accent6"/>
                </a:solidFill>
              </a:rPr>
              <a:t>ransfer </a:t>
            </a:r>
            <a:r>
              <a:rPr b="1" lang="en">
                <a:solidFill>
                  <a:schemeClr val="accent6"/>
                </a:solidFill>
              </a:rPr>
              <a:t>P</a:t>
            </a:r>
            <a:r>
              <a:rPr lang="en">
                <a:solidFill>
                  <a:schemeClr val="accent6"/>
                </a:solidFill>
              </a:rPr>
              <a:t>rotocol) utility program is commonly used for copying files to and from other computers. These computers may be at the same site or at different sites thousands of miles apart. </a:t>
            </a:r>
            <a:endParaRPr>
              <a:solidFill>
                <a:schemeClr val="accent6"/>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265500" y="1818600"/>
            <a:ext cx="4045200" cy="15063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SzPts val="3800"/>
              <a:buNone/>
            </a:pPr>
            <a:r>
              <a:rPr lang="en"/>
              <a:t>8. SMTP</a:t>
            </a:r>
            <a:endParaRPr/>
          </a:p>
        </p:txBody>
      </p:sp>
      <p:sp>
        <p:nvSpPr>
          <p:cNvPr id="249" name="Google Shape;249;p31"/>
          <p:cNvSpPr txBox="1"/>
          <p:nvPr>
            <p:ph idx="2" type="body"/>
          </p:nvPr>
        </p:nvSpPr>
        <p:spPr>
          <a:xfrm>
            <a:off x="4655325" y="0"/>
            <a:ext cx="4220400" cy="51435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
                <a:solidFill>
                  <a:schemeClr val="accent6"/>
                </a:solidFill>
              </a:rPr>
              <a:t>Simple Mail Transfer Protocol (SMTP) is an Internet standard for sending emails.When you send an email, you are actually sending a bunch of commands to the SMTP server. </a:t>
            </a:r>
            <a:endParaRPr>
              <a:solidFill>
                <a:schemeClr val="accent6"/>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490250" y="526350"/>
            <a:ext cx="8281200" cy="4457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b="1" sz="3000">
              <a:solidFill>
                <a:schemeClr val="accent2"/>
              </a:solidFill>
            </a:endParaRPr>
          </a:p>
          <a:p>
            <a:pPr indent="0" lvl="0" marL="0" rtl="0" algn="l">
              <a:lnSpc>
                <a:spcPct val="100000"/>
              </a:lnSpc>
              <a:spcBef>
                <a:spcPts val="0"/>
              </a:spcBef>
              <a:spcAft>
                <a:spcPts val="0"/>
              </a:spcAft>
              <a:buSzPts val="4800"/>
              <a:buNone/>
            </a:pPr>
            <a:r>
              <a:t/>
            </a:r>
            <a:endParaRPr b="1" sz="3000">
              <a:solidFill>
                <a:schemeClr val="accent2"/>
              </a:solidFill>
            </a:endParaRPr>
          </a:p>
          <a:p>
            <a:pPr indent="0" lvl="0" marL="0" rtl="0" algn="l">
              <a:lnSpc>
                <a:spcPct val="100000"/>
              </a:lnSpc>
              <a:spcBef>
                <a:spcPts val="0"/>
              </a:spcBef>
              <a:spcAft>
                <a:spcPts val="0"/>
              </a:spcAft>
              <a:buSzPts val="4800"/>
              <a:buNone/>
            </a:pPr>
            <a:r>
              <a:rPr b="1" lang="en" sz="3000">
                <a:solidFill>
                  <a:schemeClr val="accent2"/>
                </a:solidFill>
              </a:rPr>
              <a:t>IMPORTANT TERMS</a:t>
            </a:r>
            <a:endParaRPr b="1" sz="3000">
              <a:solidFill>
                <a:schemeClr val="accent2"/>
              </a:solidFill>
            </a:endParaRPr>
          </a:p>
          <a:p>
            <a:pPr indent="0" lvl="0" marL="0" rtl="0" algn="l">
              <a:lnSpc>
                <a:spcPct val="100000"/>
              </a:lnSpc>
              <a:spcBef>
                <a:spcPts val="0"/>
              </a:spcBef>
              <a:spcAft>
                <a:spcPts val="0"/>
              </a:spcAft>
              <a:buSzPts val="4800"/>
              <a:buNone/>
            </a:pPr>
            <a:r>
              <a:rPr b="1" lang="en" sz="3000">
                <a:solidFill>
                  <a:srgbClr val="FFFFFF"/>
                </a:solidFill>
                <a:latin typeface="Roboto"/>
                <a:ea typeface="Roboto"/>
                <a:cs typeface="Roboto"/>
                <a:sym typeface="Roboto"/>
              </a:rPr>
              <a:t>Protocols</a:t>
            </a:r>
            <a:endParaRPr b="1" sz="3000">
              <a:solidFill>
                <a:srgbClr val="FFFFFF"/>
              </a:solidFill>
              <a:latin typeface="Roboto"/>
              <a:ea typeface="Roboto"/>
              <a:cs typeface="Roboto"/>
              <a:sym typeface="Roboto"/>
            </a:endParaRPr>
          </a:p>
          <a:p>
            <a:pPr indent="0" lvl="0" marL="0" rtl="0" algn="just">
              <a:lnSpc>
                <a:spcPct val="100000"/>
              </a:lnSpc>
              <a:spcBef>
                <a:spcPts val="0"/>
              </a:spcBef>
              <a:spcAft>
                <a:spcPts val="0"/>
              </a:spcAft>
              <a:buSzPts val="4800"/>
              <a:buNone/>
            </a:pPr>
            <a:r>
              <a:rPr lang="en" sz="1200">
                <a:solidFill>
                  <a:schemeClr val="accent6"/>
                </a:solidFill>
                <a:latin typeface="Roboto"/>
                <a:ea typeface="Roboto"/>
                <a:cs typeface="Roboto"/>
                <a:sym typeface="Roboto"/>
              </a:rPr>
              <a:t>I</a:t>
            </a:r>
            <a:r>
              <a:rPr lang="en" sz="1800">
                <a:solidFill>
                  <a:schemeClr val="accent6"/>
                </a:solidFill>
                <a:latin typeface="Roboto"/>
                <a:ea typeface="Roboto"/>
                <a:cs typeface="Roboto"/>
                <a:sym typeface="Roboto"/>
              </a:rPr>
              <a:t>n networking, a protocol is a set of rules for formatting and processing data. Network protocols are like a common language for computers. The computers within a network may use vastly different software and hardware; however, the use of protocols enables them to communicate with each other regardless.</a:t>
            </a:r>
            <a:endParaRPr b="1" sz="1800">
              <a:solidFill>
                <a:schemeClr val="accent6"/>
              </a:solidFill>
              <a:latin typeface="Roboto"/>
              <a:ea typeface="Roboto"/>
              <a:cs typeface="Roboto"/>
              <a:sym typeface="Roboto"/>
            </a:endParaRPr>
          </a:p>
          <a:p>
            <a:pPr indent="0" lvl="0" marL="0" rtl="0" algn="l">
              <a:lnSpc>
                <a:spcPct val="100000"/>
              </a:lnSpc>
              <a:spcBef>
                <a:spcPts val="0"/>
              </a:spcBef>
              <a:spcAft>
                <a:spcPts val="0"/>
              </a:spcAft>
              <a:buSzPts val="4800"/>
              <a:buNone/>
            </a:pPr>
            <a:r>
              <a:t/>
            </a:r>
            <a:endParaRPr b="1" sz="3000">
              <a:solidFill>
                <a:srgbClr val="FFFFFF"/>
              </a:solidFill>
              <a:latin typeface="Roboto"/>
              <a:ea typeface="Roboto"/>
              <a:cs typeface="Roboto"/>
              <a:sym typeface="Roboto"/>
            </a:endParaRPr>
          </a:p>
          <a:p>
            <a:pPr indent="0" lvl="0" marL="0" rtl="0" algn="l">
              <a:lnSpc>
                <a:spcPct val="100000"/>
              </a:lnSpc>
              <a:spcBef>
                <a:spcPts val="0"/>
              </a:spcBef>
              <a:spcAft>
                <a:spcPts val="0"/>
              </a:spcAft>
              <a:buSzPts val="4800"/>
              <a:buNone/>
            </a:pPr>
            <a:r>
              <a:t/>
            </a:r>
            <a:endParaRPr b="1" sz="3000">
              <a:solidFill>
                <a:srgbClr val="FFFFFF"/>
              </a:solidFill>
              <a:latin typeface="Roboto"/>
              <a:ea typeface="Roboto"/>
              <a:cs typeface="Roboto"/>
              <a:sym typeface="Roboto"/>
            </a:endParaRPr>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p:txBody>
      </p:sp>
      <p:pic>
        <p:nvPicPr>
          <p:cNvPr id="255" name="Google Shape;255;p32"/>
          <p:cNvPicPr preferRelativeResize="0"/>
          <p:nvPr/>
        </p:nvPicPr>
        <p:blipFill rotWithShape="1">
          <a:blip r:embed="rId3">
            <a:alphaModFix/>
          </a:blip>
          <a:srcRect b="0" l="0" r="0" t="0"/>
          <a:stretch/>
        </p:blipFill>
        <p:spPr>
          <a:xfrm>
            <a:off x="777775" y="2950350"/>
            <a:ext cx="5657850" cy="2095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0" y="102275"/>
            <a:ext cx="8988600" cy="494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b="1" sz="3000">
              <a:solidFill>
                <a:schemeClr val="accent2"/>
              </a:solidFill>
            </a:endParaRPr>
          </a:p>
          <a:p>
            <a:pPr indent="0" lvl="0" marL="0" rtl="0" algn="l">
              <a:lnSpc>
                <a:spcPct val="100000"/>
              </a:lnSpc>
              <a:spcBef>
                <a:spcPts val="0"/>
              </a:spcBef>
              <a:spcAft>
                <a:spcPts val="0"/>
              </a:spcAft>
              <a:buSzPts val="4800"/>
              <a:buNone/>
            </a:pPr>
            <a:r>
              <a:rPr b="1" lang="en" sz="3000">
                <a:solidFill>
                  <a:schemeClr val="accent2"/>
                </a:solidFill>
              </a:rPr>
              <a:t>DNS</a:t>
            </a:r>
            <a:endParaRPr b="1" sz="3000">
              <a:solidFill>
                <a:schemeClr val="accent2"/>
              </a:solidFill>
            </a:endParaRPr>
          </a:p>
          <a:p>
            <a:pPr indent="-342900" lvl="0" marL="4572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The Domain Name System (DNS) is the phonebook of the Internet. </a:t>
            </a:r>
            <a:endParaRPr sz="1800">
              <a:solidFill>
                <a:srgbClr val="FFFFFF"/>
              </a:solidFill>
              <a:latin typeface="Roboto"/>
              <a:ea typeface="Roboto"/>
              <a:cs typeface="Roboto"/>
              <a:sym typeface="Roboto"/>
            </a:endParaRPr>
          </a:p>
          <a:p>
            <a:pPr indent="0" lvl="0" marL="457200" rtl="0" algn="l">
              <a:lnSpc>
                <a:spcPct val="100000"/>
              </a:lnSpc>
              <a:spcBef>
                <a:spcPts val="0"/>
              </a:spcBef>
              <a:spcAft>
                <a:spcPts val="0"/>
              </a:spcAft>
              <a:buSzPts val="4800"/>
              <a:buNone/>
            </a:pPr>
            <a:r>
              <a:t/>
            </a:r>
            <a:endParaRPr sz="1800">
              <a:solidFill>
                <a:srgbClr val="FFFFFF"/>
              </a:solidFill>
              <a:latin typeface="Roboto"/>
              <a:ea typeface="Roboto"/>
              <a:cs typeface="Roboto"/>
              <a:sym typeface="Roboto"/>
            </a:endParaRPr>
          </a:p>
          <a:p>
            <a:pPr indent="-342900" lvl="0" marL="4572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When users type domain names such as ‘google.com’ or ‘nytimes.com’ into web browsers, DNS is responsible for finding the correct IP address for those sites., it takes a human-friendly request – a domain name like kinsta.com – and translates it into a computer-friendly server IP address – like 216.3.128.12.</a:t>
            </a:r>
            <a:endParaRPr sz="1800">
              <a:solidFill>
                <a:srgbClr val="FFFFFF"/>
              </a:solidFill>
              <a:latin typeface="Roboto"/>
              <a:ea typeface="Roboto"/>
              <a:cs typeface="Roboto"/>
              <a:sym typeface="Roboto"/>
            </a:endParaRPr>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p:txBody>
      </p:sp>
      <p:pic>
        <p:nvPicPr>
          <p:cNvPr id="261" name="Google Shape;261;p33"/>
          <p:cNvPicPr preferRelativeResize="0"/>
          <p:nvPr/>
        </p:nvPicPr>
        <p:blipFill rotWithShape="1">
          <a:blip r:embed="rId3">
            <a:alphaModFix/>
          </a:blip>
          <a:srcRect b="0" l="0" r="0" t="0"/>
          <a:stretch/>
        </p:blipFill>
        <p:spPr>
          <a:xfrm>
            <a:off x="893775" y="2392525"/>
            <a:ext cx="5229600" cy="2573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0" y="102275"/>
            <a:ext cx="8988600" cy="494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b="1" sz="3000">
              <a:solidFill>
                <a:schemeClr val="accent2"/>
              </a:solidFill>
            </a:endParaRPr>
          </a:p>
          <a:p>
            <a:pPr indent="0" lvl="0" marL="0" rtl="0" algn="l">
              <a:lnSpc>
                <a:spcPct val="100000"/>
              </a:lnSpc>
              <a:spcBef>
                <a:spcPts val="0"/>
              </a:spcBef>
              <a:spcAft>
                <a:spcPts val="0"/>
              </a:spcAft>
              <a:buSzPts val="4800"/>
              <a:buNone/>
            </a:pPr>
            <a:r>
              <a:t/>
            </a:r>
            <a:endParaRPr b="1" sz="3000">
              <a:solidFill>
                <a:schemeClr val="accent2"/>
              </a:solidFill>
            </a:endParaRPr>
          </a:p>
          <a:p>
            <a:pPr indent="0" lvl="0" marL="0" rtl="0" algn="l">
              <a:lnSpc>
                <a:spcPct val="100000"/>
              </a:lnSpc>
              <a:spcBef>
                <a:spcPts val="0"/>
              </a:spcBef>
              <a:spcAft>
                <a:spcPts val="0"/>
              </a:spcAft>
              <a:buSzPts val="4800"/>
              <a:buNone/>
            </a:pPr>
            <a:r>
              <a:t/>
            </a:r>
            <a:endParaRPr b="1" sz="3000">
              <a:solidFill>
                <a:schemeClr val="accent2"/>
              </a:solidFill>
            </a:endParaRPr>
          </a:p>
          <a:p>
            <a:pPr indent="0" lvl="0" marL="0" rtl="0" algn="l">
              <a:lnSpc>
                <a:spcPct val="100000"/>
              </a:lnSpc>
              <a:spcBef>
                <a:spcPts val="0"/>
              </a:spcBef>
              <a:spcAft>
                <a:spcPts val="0"/>
              </a:spcAft>
              <a:buSzPts val="4800"/>
              <a:buNone/>
            </a:pPr>
            <a:r>
              <a:rPr b="1" lang="en" sz="3000">
                <a:solidFill>
                  <a:schemeClr val="accent2"/>
                </a:solidFill>
              </a:rPr>
              <a:t>Hostname</a:t>
            </a:r>
            <a:endParaRPr b="1" sz="3000">
              <a:solidFill>
                <a:schemeClr val="accent2"/>
              </a:solidFill>
            </a:endParaRPr>
          </a:p>
          <a:p>
            <a:pPr indent="0" lvl="0" marL="0" rtl="0" algn="l">
              <a:lnSpc>
                <a:spcPct val="100000"/>
              </a:lnSpc>
              <a:spcBef>
                <a:spcPts val="0"/>
              </a:spcBef>
              <a:spcAft>
                <a:spcPts val="0"/>
              </a:spcAft>
              <a:buSzPts val="4800"/>
              <a:buNone/>
            </a:pPr>
            <a:r>
              <a:t/>
            </a:r>
            <a:endParaRPr b="1" sz="1800">
              <a:solidFill>
                <a:schemeClr val="accent6"/>
              </a:solidFill>
              <a:latin typeface="Roboto"/>
              <a:ea typeface="Roboto"/>
              <a:cs typeface="Roboto"/>
              <a:sym typeface="Roboto"/>
            </a:endParaRPr>
          </a:p>
          <a:p>
            <a:pPr indent="0" lvl="0" marL="0" rtl="0" algn="just">
              <a:lnSpc>
                <a:spcPct val="100000"/>
              </a:lnSpc>
              <a:spcBef>
                <a:spcPts val="0"/>
              </a:spcBef>
              <a:spcAft>
                <a:spcPts val="0"/>
              </a:spcAft>
              <a:buSzPts val="4800"/>
              <a:buNone/>
            </a:pPr>
            <a:r>
              <a:rPr lang="en" sz="1800">
                <a:solidFill>
                  <a:schemeClr val="accent6"/>
                </a:solidFill>
                <a:latin typeface="Roboto"/>
                <a:ea typeface="Roboto"/>
                <a:cs typeface="Roboto"/>
                <a:sym typeface="Roboto"/>
              </a:rPr>
              <a:t>A hostname is a unique name for a computer or network node in a network. Hostnames are specific names or character strings that refer to a host and make it usable for the network and people.</a:t>
            </a:r>
            <a:endParaRPr sz="1800">
              <a:solidFill>
                <a:schemeClr val="accent6"/>
              </a:solidFill>
              <a:latin typeface="Roboto"/>
              <a:ea typeface="Roboto"/>
              <a:cs typeface="Roboto"/>
              <a:sym typeface="Roboto"/>
            </a:endParaRPr>
          </a:p>
          <a:p>
            <a:pPr indent="0" lvl="0" marL="0" rtl="0" algn="just">
              <a:lnSpc>
                <a:spcPct val="100000"/>
              </a:lnSpc>
              <a:spcBef>
                <a:spcPts val="0"/>
              </a:spcBef>
              <a:spcAft>
                <a:spcPts val="0"/>
              </a:spcAft>
              <a:buSzPts val="4800"/>
              <a:buNone/>
            </a:pPr>
            <a:r>
              <a:t/>
            </a:r>
            <a:endParaRPr sz="1800">
              <a:solidFill>
                <a:schemeClr val="accent6"/>
              </a:solidFill>
              <a:latin typeface="Roboto"/>
              <a:ea typeface="Roboto"/>
              <a:cs typeface="Roboto"/>
              <a:sym typeface="Roboto"/>
            </a:endParaRPr>
          </a:p>
          <a:p>
            <a:pPr indent="0" lvl="0" marL="0" rtl="0" algn="just">
              <a:lnSpc>
                <a:spcPct val="100000"/>
              </a:lnSpc>
              <a:spcBef>
                <a:spcPts val="0"/>
              </a:spcBef>
              <a:spcAft>
                <a:spcPts val="0"/>
              </a:spcAft>
              <a:buSzPts val="4800"/>
              <a:buNone/>
            </a:pPr>
            <a:r>
              <a:t/>
            </a:r>
            <a:endParaRPr sz="1800">
              <a:solidFill>
                <a:schemeClr val="accent6"/>
              </a:solidFill>
              <a:latin typeface="Roboto"/>
              <a:ea typeface="Roboto"/>
              <a:cs typeface="Roboto"/>
              <a:sym typeface="Roboto"/>
            </a:endParaRPr>
          </a:p>
          <a:p>
            <a:pPr indent="0" lvl="0" marL="0" rtl="0" algn="just">
              <a:lnSpc>
                <a:spcPct val="100000"/>
              </a:lnSpc>
              <a:spcBef>
                <a:spcPts val="0"/>
              </a:spcBef>
              <a:spcAft>
                <a:spcPts val="0"/>
              </a:spcAft>
              <a:buSzPts val="4800"/>
              <a:buNone/>
            </a:pPr>
            <a:r>
              <a:t/>
            </a:r>
            <a:endParaRPr sz="1800">
              <a:solidFill>
                <a:schemeClr val="accent6"/>
              </a:solidFill>
              <a:latin typeface="Roboto"/>
              <a:ea typeface="Roboto"/>
              <a:cs typeface="Roboto"/>
              <a:sym typeface="Roboto"/>
            </a:endParaRPr>
          </a:p>
          <a:p>
            <a:pPr indent="0" lvl="0" marL="0" rtl="0" algn="just">
              <a:lnSpc>
                <a:spcPct val="100000"/>
              </a:lnSpc>
              <a:spcBef>
                <a:spcPts val="0"/>
              </a:spcBef>
              <a:spcAft>
                <a:spcPts val="0"/>
              </a:spcAft>
              <a:buSzPts val="4800"/>
              <a:buNone/>
            </a:pPr>
            <a:r>
              <a:t/>
            </a:r>
            <a:endParaRPr sz="1800">
              <a:solidFill>
                <a:schemeClr val="accent6"/>
              </a:solidFill>
              <a:latin typeface="Roboto"/>
              <a:ea typeface="Roboto"/>
              <a:cs typeface="Roboto"/>
              <a:sym typeface="Roboto"/>
            </a:endParaRPr>
          </a:p>
          <a:p>
            <a:pPr indent="0" lvl="0" marL="0" rtl="0" algn="just">
              <a:lnSpc>
                <a:spcPct val="100000"/>
              </a:lnSpc>
              <a:spcBef>
                <a:spcPts val="0"/>
              </a:spcBef>
              <a:spcAft>
                <a:spcPts val="0"/>
              </a:spcAft>
              <a:buSzPts val="4800"/>
              <a:buNone/>
            </a:pPr>
            <a:r>
              <a:t/>
            </a:r>
            <a:endParaRPr sz="1800">
              <a:solidFill>
                <a:schemeClr val="accent6"/>
              </a:solidFill>
              <a:latin typeface="Roboto"/>
              <a:ea typeface="Roboto"/>
              <a:cs typeface="Roboto"/>
              <a:sym typeface="Roboto"/>
            </a:endParaRPr>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p:txBody>
      </p:sp>
      <p:pic>
        <p:nvPicPr>
          <p:cNvPr id="267" name="Google Shape;267;p34"/>
          <p:cNvPicPr preferRelativeResize="0"/>
          <p:nvPr/>
        </p:nvPicPr>
        <p:blipFill rotWithShape="1">
          <a:blip r:embed="rId3">
            <a:alphaModFix/>
          </a:blip>
          <a:srcRect b="0" l="0" r="0" t="0"/>
          <a:stretch/>
        </p:blipFill>
        <p:spPr>
          <a:xfrm>
            <a:off x="404875" y="1989475"/>
            <a:ext cx="6071025" cy="3053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0" y="102275"/>
            <a:ext cx="8988600" cy="494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b="1" sz="3000">
              <a:solidFill>
                <a:schemeClr val="accent2"/>
              </a:solidFill>
            </a:endParaRPr>
          </a:p>
          <a:p>
            <a:pPr indent="0" lvl="0" marL="0" rtl="0" algn="l">
              <a:lnSpc>
                <a:spcPct val="100000"/>
              </a:lnSpc>
              <a:spcBef>
                <a:spcPts val="0"/>
              </a:spcBef>
              <a:spcAft>
                <a:spcPts val="0"/>
              </a:spcAft>
              <a:buSzPts val="4800"/>
              <a:buNone/>
            </a:pPr>
            <a:r>
              <a:rPr b="1" lang="en" sz="3000">
                <a:solidFill>
                  <a:schemeClr val="accent2"/>
                </a:solidFill>
              </a:rPr>
              <a:t>Nameserver</a:t>
            </a:r>
            <a:endParaRPr b="1" sz="3000">
              <a:solidFill>
                <a:schemeClr val="accent2"/>
              </a:solidFill>
            </a:endParaRPr>
          </a:p>
          <a:p>
            <a:pPr indent="0" lvl="0" marL="0" rtl="0" algn="just">
              <a:lnSpc>
                <a:spcPct val="100000"/>
              </a:lnSpc>
              <a:spcBef>
                <a:spcPts val="0"/>
              </a:spcBef>
              <a:spcAft>
                <a:spcPts val="0"/>
              </a:spcAft>
              <a:buSzPts val="4800"/>
              <a:buNone/>
            </a:pPr>
            <a:r>
              <a:rPr lang="en" sz="1800">
                <a:solidFill>
                  <a:schemeClr val="accent6"/>
                </a:solidFill>
                <a:latin typeface="Roboto"/>
                <a:ea typeface="Roboto"/>
                <a:cs typeface="Roboto"/>
                <a:sym typeface="Roboto"/>
              </a:rPr>
              <a:t>A name server is a specialized server on the Internet that handles queries or questions from your local computer, about the location of a domain name’s various services.</a:t>
            </a:r>
            <a:endParaRPr sz="1800">
              <a:solidFill>
                <a:schemeClr val="accent6"/>
              </a:solidFill>
              <a:latin typeface="Roboto"/>
              <a:ea typeface="Roboto"/>
              <a:cs typeface="Roboto"/>
              <a:sym typeface="Roboto"/>
            </a:endParaRPr>
          </a:p>
          <a:p>
            <a:pPr indent="0" lvl="0" marL="0" rtl="0" algn="just">
              <a:lnSpc>
                <a:spcPct val="100000"/>
              </a:lnSpc>
              <a:spcBef>
                <a:spcPts val="0"/>
              </a:spcBef>
              <a:spcAft>
                <a:spcPts val="0"/>
              </a:spcAft>
              <a:buSzPts val="4800"/>
              <a:buNone/>
            </a:pPr>
            <a:r>
              <a:t/>
            </a:r>
            <a:endParaRPr sz="1800">
              <a:solidFill>
                <a:schemeClr val="accent6"/>
              </a:solidFill>
              <a:latin typeface="Roboto"/>
              <a:ea typeface="Roboto"/>
              <a:cs typeface="Roboto"/>
              <a:sym typeface="Roboto"/>
            </a:endParaRPr>
          </a:p>
          <a:p>
            <a:pPr indent="0" lvl="0" marL="0" rtl="0" algn="just">
              <a:lnSpc>
                <a:spcPct val="100000"/>
              </a:lnSpc>
              <a:spcBef>
                <a:spcPts val="0"/>
              </a:spcBef>
              <a:spcAft>
                <a:spcPts val="0"/>
              </a:spcAft>
              <a:buSzPts val="4800"/>
              <a:buNone/>
            </a:pPr>
            <a:r>
              <a:t/>
            </a:r>
            <a:endParaRPr sz="1800">
              <a:solidFill>
                <a:schemeClr val="accent6"/>
              </a:solidFill>
              <a:latin typeface="Roboto"/>
              <a:ea typeface="Roboto"/>
              <a:cs typeface="Roboto"/>
              <a:sym typeface="Roboto"/>
            </a:endParaRPr>
          </a:p>
          <a:p>
            <a:pPr indent="0" lvl="0" marL="0" rtl="0" algn="just">
              <a:lnSpc>
                <a:spcPct val="100000"/>
              </a:lnSpc>
              <a:spcBef>
                <a:spcPts val="0"/>
              </a:spcBef>
              <a:spcAft>
                <a:spcPts val="0"/>
              </a:spcAft>
              <a:buSzPts val="4800"/>
              <a:buNone/>
            </a:pPr>
            <a:r>
              <a:t/>
            </a:r>
            <a:endParaRPr sz="1800">
              <a:solidFill>
                <a:schemeClr val="accent6"/>
              </a:solidFill>
              <a:latin typeface="Roboto"/>
              <a:ea typeface="Roboto"/>
              <a:cs typeface="Roboto"/>
              <a:sym typeface="Roboto"/>
            </a:endParaRPr>
          </a:p>
          <a:p>
            <a:pPr indent="0" lvl="0" marL="0" rtl="0" algn="just">
              <a:lnSpc>
                <a:spcPct val="100000"/>
              </a:lnSpc>
              <a:spcBef>
                <a:spcPts val="0"/>
              </a:spcBef>
              <a:spcAft>
                <a:spcPts val="0"/>
              </a:spcAft>
              <a:buSzPts val="4800"/>
              <a:buNone/>
            </a:pPr>
            <a:r>
              <a:t/>
            </a:r>
            <a:endParaRPr sz="1800">
              <a:solidFill>
                <a:schemeClr val="accent6"/>
              </a:solidFill>
              <a:latin typeface="Roboto"/>
              <a:ea typeface="Roboto"/>
              <a:cs typeface="Roboto"/>
              <a:sym typeface="Roboto"/>
            </a:endParaRPr>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a:p>
            <a:pPr indent="0" lvl="0" marL="0" rtl="0" algn="l">
              <a:lnSpc>
                <a:spcPct val="100000"/>
              </a:lnSpc>
              <a:spcBef>
                <a:spcPts val="0"/>
              </a:spcBef>
              <a:spcAft>
                <a:spcPts val="0"/>
              </a:spcAft>
              <a:buSzPts val="4800"/>
              <a:buNone/>
            </a:pPr>
            <a:r>
              <a:t/>
            </a:r>
            <a:endParaRPr sz="1400"/>
          </a:p>
        </p:txBody>
      </p:sp>
      <p:pic>
        <p:nvPicPr>
          <p:cNvPr id="273" name="Google Shape;273;p35"/>
          <p:cNvPicPr preferRelativeResize="0"/>
          <p:nvPr/>
        </p:nvPicPr>
        <p:blipFill rotWithShape="1">
          <a:blip r:embed="rId3">
            <a:alphaModFix/>
          </a:blip>
          <a:srcRect b="0" l="0" r="0" t="0"/>
          <a:stretch/>
        </p:blipFill>
        <p:spPr>
          <a:xfrm>
            <a:off x="394500" y="1502000"/>
            <a:ext cx="6907725" cy="3339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idx="4294967295" type="body"/>
          </p:nvPr>
        </p:nvSpPr>
        <p:spPr>
          <a:xfrm>
            <a:off x="2291400" y="1411375"/>
            <a:ext cx="5542200" cy="263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4800">
                <a:solidFill>
                  <a:schemeClr val="accent5"/>
                </a:solidFill>
              </a:rPr>
              <a:t>Examples On Network Configuration Files</a:t>
            </a:r>
            <a:endParaRPr b="1" sz="4800">
              <a:solidFill>
                <a:schemeClr val="accent5"/>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265500" y="1818600"/>
            <a:ext cx="4045200" cy="1506300"/>
          </a:xfrm>
          <a:prstGeom prst="rect">
            <a:avLst/>
          </a:prstGeom>
          <a:noFill/>
          <a:ln>
            <a:noFill/>
          </a:ln>
        </p:spPr>
        <p:txBody>
          <a:bodyPr anchorCtr="0" anchor="ctr" bIns="91425" lIns="91425" spcFirstLastPara="1" rIns="91425" wrap="square" tIns="91425">
            <a:noAutofit/>
          </a:bodyPr>
          <a:lstStyle/>
          <a:p>
            <a:pPr indent="-457200" lvl="0" marL="457200" rtl="0" algn="ctr">
              <a:lnSpc>
                <a:spcPct val="100000"/>
              </a:lnSpc>
              <a:spcBef>
                <a:spcPts val="0"/>
              </a:spcBef>
              <a:spcAft>
                <a:spcPts val="0"/>
              </a:spcAft>
              <a:buSzPts val="3800"/>
              <a:buAutoNum type="arabicPeriod"/>
            </a:pPr>
            <a:r>
              <a:rPr lang="en"/>
              <a:t>/etc/hostname</a:t>
            </a:r>
            <a:endParaRPr/>
          </a:p>
        </p:txBody>
      </p:sp>
      <p:sp>
        <p:nvSpPr>
          <p:cNvPr id="284" name="Google Shape;284;p37"/>
          <p:cNvSpPr txBox="1"/>
          <p:nvPr>
            <p:ph idx="2" type="body"/>
          </p:nvPr>
        </p:nvSpPr>
        <p:spPr>
          <a:xfrm>
            <a:off x="4655325" y="89575"/>
            <a:ext cx="4220400" cy="484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FFFFFF"/>
                </a:solidFill>
                <a:latin typeface="Arial"/>
                <a:ea typeface="Arial"/>
                <a:cs typeface="Arial"/>
                <a:sym typeface="Arial"/>
              </a:rPr>
              <a:t>This file stores your system's host name, your system's fully qualified domain name</a:t>
            </a:r>
            <a:endParaRPr sz="1400">
              <a:solidFill>
                <a:srgbClr val="FFFFFF"/>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285" name="Google Shape;285;p37"/>
          <p:cNvPicPr preferRelativeResize="0"/>
          <p:nvPr/>
        </p:nvPicPr>
        <p:blipFill rotWithShape="1">
          <a:blip r:embed="rId3">
            <a:alphaModFix/>
          </a:blip>
          <a:srcRect b="0" l="0" r="0" t="0"/>
          <a:stretch/>
        </p:blipFill>
        <p:spPr>
          <a:xfrm>
            <a:off x="4655325" y="1970250"/>
            <a:ext cx="4220400" cy="1402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265500" y="1818600"/>
            <a:ext cx="4045200" cy="1506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800"/>
              <a:buNone/>
            </a:pPr>
            <a:r>
              <a:rPr lang="en"/>
              <a:t>2. /etc/hosts</a:t>
            </a:r>
            <a:endParaRPr/>
          </a:p>
        </p:txBody>
      </p:sp>
      <p:sp>
        <p:nvSpPr>
          <p:cNvPr id="291" name="Google Shape;291;p38"/>
          <p:cNvSpPr txBox="1"/>
          <p:nvPr>
            <p:ph idx="2" type="body"/>
          </p:nvPr>
        </p:nvSpPr>
        <p:spPr>
          <a:xfrm>
            <a:off x="4655325" y="89575"/>
            <a:ext cx="4220400" cy="484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FFFFFF"/>
                </a:solidFill>
                <a:latin typeface="Arial"/>
                <a:ea typeface="Arial"/>
                <a:cs typeface="Arial"/>
                <a:sym typeface="Arial"/>
              </a:rPr>
              <a:t>The /</a:t>
            </a:r>
            <a:r>
              <a:rPr b="1" lang="en" sz="1400">
                <a:solidFill>
                  <a:srgbClr val="FFFFFF"/>
                </a:solidFill>
                <a:latin typeface="Arial"/>
                <a:ea typeface="Arial"/>
                <a:cs typeface="Arial"/>
                <a:sym typeface="Arial"/>
              </a:rPr>
              <a:t>etc</a:t>
            </a:r>
            <a:r>
              <a:rPr lang="en" sz="1400">
                <a:solidFill>
                  <a:srgbClr val="FFFFFF"/>
                </a:solidFill>
                <a:latin typeface="Arial"/>
                <a:ea typeface="Arial"/>
                <a:cs typeface="Arial"/>
                <a:sym typeface="Arial"/>
              </a:rPr>
              <a:t>/</a:t>
            </a:r>
            <a:r>
              <a:rPr b="1" lang="en" sz="1400">
                <a:solidFill>
                  <a:srgbClr val="FFFFFF"/>
                </a:solidFill>
                <a:latin typeface="Arial"/>
                <a:ea typeface="Arial"/>
                <a:cs typeface="Arial"/>
                <a:sym typeface="Arial"/>
              </a:rPr>
              <a:t>hosts</a:t>
            </a:r>
            <a:r>
              <a:rPr lang="en" sz="1400">
                <a:solidFill>
                  <a:srgbClr val="FFFFFF"/>
                </a:solidFill>
                <a:latin typeface="Arial"/>
                <a:ea typeface="Arial"/>
                <a:cs typeface="Arial"/>
                <a:sym typeface="Arial"/>
              </a:rPr>
              <a:t> is an operating system </a:t>
            </a:r>
            <a:r>
              <a:rPr b="1" lang="en" sz="1400">
                <a:solidFill>
                  <a:srgbClr val="FFFFFF"/>
                </a:solidFill>
                <a:latin typeface="Arial"/>
                <a:ea typeface="Arial"/>
                <a:cs typeface="Arial"/>
                <a:sym typeface="Arial"/>
              </a:rPr>
              <a:t>file</a:t>
            </a:r>
            <a:r>
              <a:rPr lang="en" sz="1400">
                <a:solidFill>
                  <a:srgbClr val="FFFFFF"/>
                </a:solidFill>
                <a:latin typeface="Arial"/>
                <a:ea typeface="Arial"/>
                <a:cs typeface="Arial"/>
                <a:sym typeface="Arial"/>
              </a:rPr>
              <a:t> that translate hostnames or domain names to IP addresses</a:t>
            </a:r>
            <a:endParaRPr sz="1400">
              <a:solidFill>
                <a:srgbClr val="FFFFFF"/>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292" name="Google Shape;292;p38"/>
          <p:cNvPicPr preferRelativeResize="0"/>
          <p:nvPr/>
        </p:nvPicPr>
        <p:blipFill rotWithShape="1">
          <a:blip r:embed="rId3">
            <a:alphaModFix/>
          </a:blip>
          <a:srcRect b="0" l="0" r="0" t="0"/>
          <a:stretch/>
        </p:blipFill>
        <p:spPr>
          <a:xfrm>
            <a:off x="4793025" y="1761850"/>
            <a:ext cx="4045200" cy="2188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142075" y="1638725"/>
            <a:ext cx="4575300" cy="153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800"/>
              <a:buNone/>
            </a:pPr>
            <a:r>
              <a:rPr lang="en" sz="3000"/>
              <a:t>3.       /etc/network/interfaces</a:t>
            </a:r>
            <a:endParaRPr sz="3000"/>
          </a:p>
        </p:txBody>
      </p:sp>
      <p:sp>
        <p:nvSpPr>
          <p:cNvPr id="298" name="Google Shape;298;p39"/>
          <p:cNvSpPr txBox="1"/>
          <p:nvPr>
            <p:ph idx="2" type="body"/>
          </p:nvPr>
        </p:nvSpPr>
        <p:spPr>
          <a:xfrm>
            <a:off x="4655325" y="89575"/>
            <a:ext cx="4220400" cy="484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1350">
                <a:solidFill>
                  <a:srgbClr val="FFFFFF"/>
                </a:solidFill>
              </a:rPr>
              <a:t>/etc/network/interfaces file contains network interface configuration information for the both Ubuntu and Debian Linux. This is where you configure how your system is connected to the network.</a:t>
            </a:r>
            <a:endParaRPr sz="1400">
              <a:solidFill>
                <a:srgbClr val="FFFFFF"/>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299" name="Google Shape;299;p39"/>
          <p:cNvPicPr preferRelativeResize="0"/>
          <p:nvPr/>
        </p:nvPicPr>
        <p:blipFill rotWithShape="1">
          <a:blip r:embed="rId3">
            <a:alphaModFix/>
          </a:blip>
          <a:srcRect b="0" l="0" r="0" t="0"/>
          <a:stretch/>
        </p:blipFill>
        <p:spPr>
          <a:xfrm>
            <a:off x="4783550" y="1790275"/>
            <a:ext cx="4262574" cy="1932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chemeClr val="accent2"/>
                </a:solidFill>
              </a:rPr>
              <a:t>Network Utilities Or Commands</a:t>
            </a:r>
            <a:endParaRPr b="1">
              <a:solidFill>
                <a:schemeClr val="accent2"/>
              </a:solidFill>
            </a:endParaRPr>
          </a:p>
        </p:txBody>
      </p:sp>
      <p:sp>
        <p:nvSpPr>
          <p:cNvPr id="83" name="Google Shape;83;p4"/>
          <p:cNvSpPr txBox="1"/>
          <p:nvPr>
            <p:ph idx="1" type="body"/>
          </p:nvPr>
        </p:nvSpPr>
        <p:spPr>
          <a:xfrm>
            <a:off x="387900" y="1072000"/>
            <a:ext cx="8368200" cy="393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1. Ifconfig								</a:t>
            </a:r>
            <a:endParaRPr/>
          </a:p>
          <a:p>
            <a:pPr indent="0" lvl="0" marL="0" rtl="0" algn="l">
              <a:lnSpc>
                <a:spcPct val="115000"/>
              </a:lnSpc>
              <a:spcBef>
                <a:spcPts val="1600"/>
              </a:spcBef>
              <a:spcAft>
                <a:spcPts val="0"/>
              </a:spcAft>
              <a:buSzPts val="1800"/>
              <a:buNone/>
            </a:pPr>
            <a:r>
              <a:rPr lang="en"/>
              <a:t>2. ping</a:t>
            </a:r>
            <a:endParaRPr/>
          </a:p>
          <a:p>
            <a:pPr indent="0" lvl="0" marL="0" rtl="0" algn="l">
              <a:lnSpc>
                <a:spcPct val="115000"/>
              </a:lnSpc>
              <a:spcBef>
                <a:spcPts val="1600"/>
              </a:spcBef>
              <a:spcAft>
                <a:spcPts val="0"/>
              </a:spcAft>
              <a:buSzPts val="1800"/>
              <a:buNone/>
            </a:pPr>
            <a:r>
              <a:rPr lang="en"/>
              <a:t>3. traceroute</a:t>
            </a:r>
            <a:endParaRPr/>
          </a:p>
          <a:p>
            <a:pPr indent="0" lvl="0" marL="0" rtl="0" algn="l">
              <a:lnSpc>
                <a:spcPct val="115000"/>
              </a:lnSpc>
              <a:spcBef>
                <a:spcPts val="1600"/>
              </a:spcBef>
              <a:spcAft>
                <a:spcPts val="0"/>
              </a:spcAft>
              <a:buSzPts val="1800"/>
              <a:buNone/>
            </a:pPr>
            <a:r>
              <a:rPr lang="en"/>
              <a:t>4. route</a:t>
            </a:r>
            <a:endParaRPr/>
          </a:p>
          <a:p>
            <a:pPr indent="0" lvl="0" marL="0" rtl="0" algn="l">
              <a:lnSpc>
                <a:spcPct val="115000"/>
              </a:lnSpc>
              <a:spcBef>
                <a:spcPts val="1600"/>
              </a:spcBef>
              <a:spcAft>
                <a:spcPts val="0"/>
              </a:spcAft>
              <a:buSzPts val="1800"/>
              <a:buNone/>
            </a:pPr>
            <a:r>
              <a:rPr lang="en"/>
              <a:t>5. arp</a:t>
            </a:r>
            <a:endParaRPr/>
          </a:p>
          <a:p>
            <a:pPr indent="0" lvl="0" marL="0" rtl="0" algn="l">
              <a:lnSpc>
                <a:spcPct val="115000"/>
              </a:lnSpc>
              <a:spcBef>
                <a:spcPts val="1600"/>
              </a:spcBef>
              <a:spcAft>
                <a:spcPts val="0"/>
              </a:spcAft>
              <a:buSzPts val="1800"/>
              <a:buNone/>
            </a:pPr>
            <a:r>
              <a:rPr lang="en"/>
              <a:t>6. ssh</a:t>
            </a:r>
            <a:endParaRPr/>
          </a:p>
          <a:p>
            <a:pPr indent="0" lvl="0" marL="0" rtl="0" algn="l">
              <a:lnSpc>
                <a:spcPct val="115000"/>
              </a:lnSpc>
              <a:spcBef>
                <a:spcPts val="1600"/>
              </a:spcBef>
              <a:spcAft>
                <a:spcPts val="0"/>
              </a:spcAft>
              <a:buSzPts val="1800"/>
              <a:buNone/>
            </a:pPr>
            <a:r>
              <a:rPr lang="en"/>
              <a:t>7. ftp</a:t>
            </a:r>
            <a:endParaRPr/>
          </a:p>
          <a:p>
            <a:pPr indent="0" lvl="0" marL="0" rtl="0" algn="l">
              <a:lnSpc>
                <a:spcPct val="115000"/>
              </a:lnSpc>
              <a:spcBef>
                <a:spcPts val="1600"/>
              </a:spcBef>
              <a:spcAft>
                <a:spcPts val="0"/>
              </a:spcAft>
              <a:buSzPts val="1800"/>
              <a:buNone/>
            </a:pPr>
            <a:r>
              <a:rPr lang="en"/>
              <a:t>8. smtp</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84" name="Google Shape;84;p4"/>
          <p:cNvSpPr txBox="1"/>
          <p:nvPr/>
        </p:nvSpPr>
        <p:spPr>
          <a:xfrm>
            <a:off x="3874250" y="1534525"/>
            <a:ext cx="4783500" cy="2387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 sz="1400" u="none" cap="none" strike="noStrike">
                <a:solidFill>
                  <a:schemeClr val="accent6"/>
                </a:solidFill>
                <a:latin typeface="Times New Roman"/>
                <a:ea typeface="Times New Roman"/>
                <a:cs typeface="Times New Roman"/>
                <a:sym typeface="Times New Roman"/>
              </a:rPr>
              <a:t>Network utilities are basic software tools designed for analyzing and configuring various aspects of computer networks.</a:t>
            </a:r>
            <a:endParaRPr b="0" i="0" sz="1400" u="none" cap="none" strike="noStrike">
              <a:solidFill>
                <a:schemeClr val="accent6"/>
              </a:solidFill>
              <a:latin typeface="Times New Roman"/>
              <a:ea typeface="Times New Roman"/>
              <a:cs typeface="Times New Roman"/>
              <a:sym typeface="Times New Roman"/>
            </a:endParaRPr>
          </a:p>
          <a:p>
            <a:pPr indent="0" lvl="0" marL="0" marR="0" rtl="0" algn="just">
              <a:lnSpc>
                <a:spcPct val="115000"/>
              </a:lnSpc>
              <a:spcBef>
                <a:spcPts val="1600"/>
              </a:spcBef>
              <a:spcAft>
                <a:spcPts val="1600"/>
              </a:spcAft>
              <a:buClr>
                <a:srgbClr val="000000"/>
              </a:buClr>
              <a:buSzPts val="1400"/>
              <a:buFont typeface="Arial"/>
              <a:buNone/>
            </a:pPr>
            <a:r>
              <a:rPr b="0" i="0" lang="en" sz="1400" u="none" cap="none" strike="noStrike">
                <a:solidFill>
                  <a:schemeClr val="accent6"/>
                </a:solidFill>
                <a:latin typeface="Times New Roman"/>
                <a:ea typeface="Times New Roman"/>
                <a:cs typeface="Times New Roman"/>
                <a:sym typeface="Times New Roman"/>
              </a:rPr>
              <a:t>Network utilities help you keep your network functioning properly by allowing you to check the various aspects of your network, such as connections between devices, packet loss, and latency between connections. If a network issue arises, a network utility can help you pinpoint the problem</a:t>
            </a:r>
            <a:endParaRPr b="0" i="0" sz="1400" u="none" cap="none" strike="noStrike">
              <a:solidFill>
                <a:schemeClr val="accent6"/>
              </a:solidFill>
              <a:latin typeface="Times New Roman"/>
              <a:ea typeface="Times New Roman"/>
              <a:cs typeface="Times New Roman"/>
              <a:sym typeface="Times New Roman"/>
            </a:endParaRPr>
          </a:p>
        </p:txBody>
      </p:sp>
      <p:pic>
        <p:nvPicPr>
          <p:cNvPr id="85" name="Google Shape;85;p4"/>
          <p:cNvPicPr preferRelativeResize="0"/>
          <p:nvPr/>
        </p:nvPicPr>
        <p:blipFill rotWithShape="1">
          <a:blip r:embed="rId3">
            <a:alphaModFix/>
          </a:blip>
          <a:srcRect b="0" l="0" r="0" t="0"/>
          <a:stretch/>
        </p:blipFill>
        <p:spPr>
          <a:xfrm>
            <a:off x="7941600" y="3921625"/>
            <a:ext cx="974500" cy="8508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142075" y="1638725"/>
            <a:ext cx="4575300" cy="153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800"/>
              <a:buNone/>
            </a:pPr>
            <a:r>
              <a:rPr lang="en" sz="3000"/>
              <a:t>4.  /etc/resolv.conf</a:t>
            </a:r>
            <a:endParaRPr sz="3000"/>
          </a:p>
        </p:txBody>
      </p:sp>
      <p:sp>
        <p:nvSpPr>
          <p:cNvPr id="305" name="Google Shape;305;p40"/>
          <p:cNvSpPr txBox="1"/>
          <p:nvPr>
            <p:ph idx="2" type="body"/>
          </p:nvPr>
        </p:nvSpPr>
        <p:spPr>
          <a:xfrm>
            <a:off x="4655325" y="89575"/>
            <a:ext cx="4220400" cy="484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FFFFFF"/>
                </a:solidFill>
                <a:latin typeface="Arial"/>
                <a:ea typeface="Arial"/>
                <a:cs typeface="Arial"/>
                <a:sym typeface="Arial"/>
              </a:rPr>
              <a:t>Lists nameservers that are used by your host for DNS resolution. If you are using </a:t>
            </a:r>
            <a:r>
              <a:rPr lang="en" sz="1400">
                <a:solidFill>
                  <a:srgbClr val="FFFFFF"/>
                </a:solidFill>
                <a:latin typeface="Courier New"/>
                <a:ea typeface="Courier New"/>
                <a:cs typeface="Courier New"/>
                <a:sym typeface="Courier New"/>
              </a:rPr>
              <a:t>DHCP</a:t>
            </a:r>
            <a:r>
              <a:rPr lang="en" sz="1400">
                <a:solidFill>
                  <a:srgbClr val="FFFFFF"/>
                </a:solidFill>
                <a:latin typeface="Arial"/>
                <a:ea typeface="Arial"/>
                <a:cs typeface="Arial"/>
                <a:sym typeface="Arial"/>
              </a:rPr>
              <a:t>, this file is automatically populated with DNS record issued by </a:t>
            </a:r>
            <a:r>
              <a:rPr lang="en" sz="1400">
                <a:solidFill>
                  <a:srgbClr val="FFFFFF"/>
                </a:solidFill>
                <a:latin typeface="Courier New"/>
                <a:ea typeface="Courier New"/>
                <a:cs typeface="Courier New"/>
                <a:sym typeface="Courier New"/>
              </a:rPr>
              <a:t>DHCP</a:t>
            </a:r>
            <a:r>
              <a:rPr lang="en" sz="1400">
                <a:solidFill>
                  <a:srgbClr val="FFFFFF"/>
                </a:solidFill>
                <a:latin typeface="Arial"/>
                <a:ea typeface="Arial"/>
                <a:cs typeface="Arial"/>
                <a:sym typeface="Arial"/>
              </a:rPr>
              <a:t> server.</a:t>
            </a:r>
            <a:endParaRPr sz="1400">
              <a:solidFill>
                <a:srgbClr val="FFFFFF"/>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306" name="Google Shape;306;p40"/>
          <p:cNvPicPr preferRelativeResize="0"/>
          <p:nvPr/>
        </p:nvPicPr>
        <p:blipFill rotWithShape="1">
          <a:blip r:embed="rId3">
            <a:alphaModFix/>
          </a:blip>
          <a:srcRect b="0" l="0" r="0" t="0"/>
          <a:stretch/>
        </p:blipFill>
        <p:spPr>
          <a:xfrm>
            <a:off x="4655325" y="1671650"/>
            <a:ext cx="4220400" cy="1534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142075" y="1638725"/>
            <a:ext cx="4575300" cy="153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800"/>
              <a:buNone/>
            </a:pPr>
            <a:r>
              <a:rPr lang="en" sz="3000"/>
              <a:t>5.  /etc/protocols</a:t>
            </a:r>
            <a:endParaRPr sz="3000"/>
          </a:p>
        </p:txBody>
      </p:sp>
      <p:sp>
        <p:nvSpPr>
          <p:cNvPr id="312" name="Google Shape;312;p41"/>
          <p:cNvSpPr txBox="1"/>
          <p:nvPr>
            <p:ph idx="2" type="body"/>
          </p:nvPr>
        </p:nvSpPr>
        <p:spPr>
          <a:xfrm>
            <a:off x="4655325" y="89575"/>
            <a:ext cx="4220400" cy="484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400">
              <a:solidFill>
                <a:srgbClr val="FFFFFF"/>
              </a:solidFill>
              <a:latin typeface="Verdana"/>
              <a:ea typeface="Verdana"/>
              <a:cs typeface="Verdana"/>
              <a:sym typeface="Verdana"/>
            </a:endParaRPr>
          </a:p>
          <a:p>
            <a:pPr indent="0" lvl="0" marL="0" rtl="0" algn="l">
              <a:lnSpc>
                <a:spcPct val="115000"/>
              </a:lnSpc>
              <a:spcBef>
                <a:spcPts val="1600"/>
              </a:spcBef>
              <a:spcAft>
                <a:spcPts val="0"/>
              </a:spcAft>
              <a:buSzPts val="1800"/>
              <a:buNone/>
            </a:pPr>
            <a:r>
              <a:rPr lang="en" sz="1400">
                <a:solidFill>
                  <a:srgbClr val="FFFFFF"/>
                </a:solidFill>
                <a:latin typeface="Verdana"/>
                <a:ea typeface="Verdana"/>
                <a:cs typeface="Verdana"/>
                <a:sym typeface="Verdana"/>
              </a:rPr>
              <a:t>The </a:t>
            </a:r>
            <a:r>
              <a:rPr lang="en" sz="1400">
                <a:solidFill>
                  <a:srgbClr val="FFFFFF"/>
                </a:solidFill>
                <a:latin typeface="Arial"/>
                <a:ea typeface="Arial"/>
                <a:cs typeface="Arial"/>
                <a:sym typeface="Arial"/>
              </a:rPr>
              <a:t>/etc/protocols</a:t>
            </a:r>
            <a:r>
              <a:rPr lang="en" sz="1400">
                <a:solidFill>
                  <a:srgbClr val="FFFFFF"/>
                </a:solidFill>
                <a:latin typeface="Verdana"/>
                <a:ea typeface="Verdana"/>
                <a:cs typeface="Verdana"/>
                <a:sym typeface="Verdana"/>
              </a:rPr>
              <a:t> file contains information regarding the known protocol.</a:t>
            </a:r>
            <a:r>
              <a:rPr lang="en" sz="900">
                <a:solidFill>
                  <a:srgbClr val="333333"/>
                </a:solidFill>
                <a:latin typeface="Verdana"/>
                <a:ea typeface="Verdana"/>
                <a:cs typeface="Verdana"/>
                <a:sym typeface="Verdana"/>
              </a:rPr>
              <a:t> </a:t>
            </a:r>
            <a:r>
              <a:rPr lang="en" sz="1400">
                <a:solidFill>
                  <a:srgbClr val="FFFFFF"/>
                </a:solidFill>
                <a:latin typeface="Verdana"/>
                <a:ea typeface="Verdana"/>
                <a:cs typeface="Verdana"/>
                <a:sym typeface="Verdana"/>
              </a:rPr>
              <a:t>For each protocol, a single line should be present with the following information:</a:t>
            </a:r>
            <a:endParaRPr sz="1400">
              <a:solidFill>
                <a:srgbClr val="FFFFFF"/>
              </a:solidFill>
              <a:latin typeface="Verdana"/>
              <a:ea typeface="Verdana"/>
              <a:cs typeface="Verdana"/>
              <a:sym typeface="Verdana"/>
            </a:endParaRPr>
          </a:p>
          <a:p>
            <a:pPr indent="0" lvl="0" marL="0" rtl="0" algn="l">
              <a:lnSpc>
                <a:spcPct val="102272"/>
              </a:lnSpc>
              <a:spcBef>
                <a:spcPts val="1600"/>
              </a:spcBef>
              <a:spcAft>
                <a:spcPts val="0"/>
              </a:spcAft>
              <a:buSzPts val="1800"/>
              <a:buNone/>
            </a:pPr>
            <a:r>
              <a:rPr i="1" lang="en" sz="1400">
                <a:solidFill>
                  <a:srgbClr val="FFFFFF"/>
                </a:solidFill>
                <a:latin typeface="Verdana"/>
                <a:ea typeface="Verdana"/>
                <a:cs typeface="Verdana"/>
                <a:sym typeface="Verdana"/>
              </a:rPr>
              <a:t>official_protocol_name</a:t>
            </a:r>
            <a:r>
              <a:rPr lang="en" sz="1400">
                <a:solidFill>
                  <a:srgbClr val="FFFFFF"/>
                </a:solidFill>
                <a:latin typeface="Verdana"/>
                <a:ea typeface="Verdana"/>
                <a:cs typeface="Verdana"/>
                <a:sym typeface="Verdana"/>
              </a:rPr>
              <a:t> </a:t>
            </a:r>
            <a:r>
              <a:rPr i="1" lang="en" sz="1400">
                <a:solidFill>
                  <a:srgbClr val="FFFFFF"/>
                </a:solidFill>
                <a:latin typeface="Verdana"/>
                <a:ea typeface="Verdana"/>
                <a:cs typeface="Verdana"/>
                <a:sym typeface="Verdana"/>
              </a:rPr>
              <a:t>protocol_number</a:t>
            </a:r>
            <a:r>
              <a:rPr lang="en" sz="1400">
                <a:solidFill>
                  <a:srgbClr val="FFFFFF"/>
                </a:solidFill>
                <a:latin typeface="Verdana"/>
                <a:ea typeface="Verdana"/>
                <a:cs typeface="Verdana"/>
                <a:sym typeface="Verdana"/>
              </a:rPr>
              <a:t> </a:t>
            </a:r>
            <a:r>
              <a:rPr i="1" lang="en" sz="1400">
                <a:solidFill>
                  <a:srgbClr val="FFFFFF"/>
                </a:solidFill>
                <a:latin typeface="Verdana"/>
                <a:ea typeface="Verdana"/>
                <a:cs typeface="Verdana"/>
                <a:sym typeface="Verdana"/>
              </a:rPr>
              <a:t>aliases</a:t>
            </a:r>
            <a:endParaRPr i="1" sz="1400">
              <a:solidFill>
                <a:srgbClr val="FFFFFF"/>
              </a:solidFill>
              <a:latin typeface="Verdana"/>
              <a:ea typeface="Verdana"/>
              <a:cs typeface="Verdana"/>
              <a:sym typeface="Verdana"/>
            </a:endParaRPr>
          </a:p>
          <a:p>
            <a:pPr indent="0" lvl="0" marL="0" rtl="0" algn="l">
              <a:lnSpc>
                <a:spcPct val="115000"/>
              </a:lnSpc>
              <a:spcBef>
                <a:spcPts val="900"/>
              </a:spcBef>
              <a:spcAft>
                <a:spcPts val="0"/>
              </a:spcAft>
              <a:buSzPts val="1800"/>
              <a:buNone/>
            </a:pPr>
            <a:r>
              <a:t/>
            </a:r>
            <a:endParaRPr sz="1400">
              <a:solidFill>
                <a:srgbClr val="FFFFFF"/>
              </a:solidFill>
              <a:latin typeface="Verdana"/>
              <a:ea typeface="Verdana"/>
              <a:cs typeface="Verdana"/>
              <a:sym typeface="Verdana"/>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313" name="Google Shape;313;p41"/>
          <p:cNvPicPr preferRelativeResize="0"/>
          <p:nvPr/>
        </p:nvPicPr>
        <p:blipFill rotWithShape="1">
          <a:blip r:embed="rId3">
            <a:alphaModFix/>
          </a:blip>
          <a:srcRect b="0" l="0" r="0" t="0"/>
          <a:stretch/>
        </p:blipFill>
        <p:spPr>
          <a:xfrm>
            <a:off x="4717375" y="1638725"/>
            <a:ext cx="4220400" cy="2898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142075" y="1638725"/>
            <a:ext cx="4575300" cy="153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800"/>
              <a:buNone/>
            </a:pPr>
            <a:r>
              <a:rPr lang="en" sz="3000"/>
              <a:t>6.  /etc/services</a:t>
            </a:r>
            <a:endParaRPr sz="3000"/>
          </a:p>
        </p:txBody>
      </p:sp>
      <p:sp>
        <p:nvSpPr>
          <p:cNvPr id="319" name="Google Shape;319;p42"/>
          <p:cNvSpPr txBox="1"/>
          <p:nvPr>
            <p:ph idx="2" type="body"/>
          </p:nvPr>
        </p:nvSpPr>
        <p:spPr>
          <a:xfrm>
            <a:off x="4655325" y="89575"/>
            <a:ext cx="4220400" cy="4845600"/>
          </a:xfrm>
          <a:prstGeom prst="rect">
            <a:avLst/>
          </a:prstGeom>
          <a:noFill/>
          <a:ln>
            <a:noFill/>
          </a:ln>
        </p:spPr>
        <p:txBody>
          <a:bodyPr anchorCtr="0" anchor="ctr" bIns="91425" lIns="91425" spcFirstLastPara="1" rIns="91425" wrap="square" tIns="91425">
            <a:noAutofit/>
          </a:bodyPr>
          <a:lstStyle/>
          <a:p>
            <a:pPr indent="0" lvl="0" marL="0" rtl="0" algn="l">
              <a:lnSpc>
                <a:spcPct val="102272"/>
              </a:lnSpc>
              <a:spcBef>
                <a:spcPts val="900"/>
              </a:spcBef>
              <a:spcAft>
                <a:spcPts val="0"/>
              </a:spcAft>
              <a:buSzPts val="1800"/>
              <a:buNone/>
            </a:pPr>
            <a:r>
              <a:rPr lang="en" sz="1400">
                <a:solidFill>
                  <a:srgbClr val="FFFFFF"/>
                </a:solidFill>
                <a:latin typeface="Arial"/>
                <a:ea typeface="Arial"/>
                <a:cs typeface="Arial"/>
                <a:sym typeface="Arial"/>
              </a:rPr>
              <a:t>/etc/services</a:t>
            </a:r>
            <a:r>
              <a:rPr lang="en" sz="1400">
                <a:solidFill>
                  <a:srgbClr val="FFFFFF"/>
                </a:solidFill>
              </a:rPr>
              <a:t> file contains a list of network services and ports mapped to them</a:t>
            </a:r>
            <a:endParaRPr i="1" sz="1400">
              <a:solidFill>
                <a:srgbClr val="FFFFFF"/>
              </a:solidFill>
              <a:latin typeface="Verdana"/>
              <a:ea typeface="Verdana"/>
              <a:cs typeface="Verdana"/>
              <a:sym typeface="Verdana"/>
            </a:endParaRPr>
          </a:p>
          <a:p>
            <a:pPr indent="0" lvl="0" marL="0" rtl="0" algn="l">
              <a:lnSpc>
                <a:spcPct val="115000"/>
              </a:lnSpc>
              <a:spcBef>
                <a:spcPts val="900"/>
              </a:spcBef>
              <a:spcAft>
                <a:spcPts val="0"/>
              </a:spcAft>
              <a:buSzPts val="1800"/>
              <a:buNone/>
            </a:pPr>
            <a:r>
              <a:t/>
            </a:r>
            <a:endParaRPr sz="1400">
              <a:solidFill>
                <a:srgbClr val="FFFFFF"/>
              </a:solidFill>
              <a:latin typeface="Verdana"/>
              <a:ea typeface="Verdana"/>
              <a:cs typeface="Verdana"/>
              <a:sym typeface="Verdana"/>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320" name="Google Shape;320;p42"/>
          <p:cNvPicPr preferRelativeResize="0"/>
          <p:nvPr/>
        </p:nvPicPr>
        <p:blipFill rotWithShape="1">
          <a:blip r:embed="rId3">
            <a:alphaModFix/>
          </a:blip>
          <a:srcRect b="0" l="0" r="0" t="0"/>
          <a:stretch/>
        </p:blipFill>
        <p:spPr>
          <a:xfrm>
            <a:off x="4780525" y="1206000"/>
            <a:ext cx="4220400" cy="3092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3"/>
          <p:cNvSpPr txBox="1"/>
          <p:nvPr>
            <p:ph idx="4294967295"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accent1"/>
                </a:solidFill>
              </a:rPr>
              <a:t>THANK YOU</a:t>
            </a:r>
            <a:endParaRPr>
              <a:solidFill>
                <a:schemeClr val="accent1"/>
              </a:solidFill>
            </a:endParaRPr>
          </a:p>
        </p:txBody>
      </p:sp>
      <p:sp>
        <p:nvSpPr>
          <p:cNvPr id="327" name="Google Shape;327;p43"/>
          <p:cNvSpPr txBox="1"/>
          <p:nvPr>
            <p:ph idx="4294967295" type="body"/>
          </p:nvPr>
        </p:nvSpPr>
        <p:spPr>
          <a:xfrm>
            <a:off x="311700" y="3198825"/>
            <a:ext cx="8520600" cy="160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chemeClr val="accent2"/>
                </a:solidFill>
              </a:rPr>
              <a:t>Network Configuration Files</a:t>
            </a:r>
            <a:endParaRPr b="1">
              <a:solidFill>
                <a:schemeClr val="accent2"/>
              </a:solidFill>
            </a:endParaRPr>
          </a:p>
        </p:txBody>
      </p:sp>
      <p:sp>
        <p:nvSpPr>
          <p:cNvPr id="91" name="Google Shape;91;p5"/>
          <p:cNvSpPr txBox="1"/>
          <p:nvPr>
            <p:ph idx="1" type="body"/>
          </p:nvPr>
        </p:nvSpPr>
        <p:spPr>
          <a:xfrm>
            <a:off x="387900" y="1489825"/>
            <a:ext cx="8538600" cy="346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1. /etc/hostname</a:t>
            </a:r>
            <a:endParaRPr/>
          </a:p>
          <a:p>
            <a:pPr indent="0" lvl="0" marL="0" rtl="0" algn="l">
              <a:lnSpc>
                <a:spcPct val="115000"/>
              </a:lnSpc>
              <a:spcBef>
                <a:spcPts val="1600"/>
              </a:spcBef>
              <a:spcAft>
                <a:spcPts val="0"/>
              </a:spcAft>
              <a:buSzPts val="1800"/>
              <a:buNone/>
            </a:pPr>
            <a:r>
              <a:rPr lang="en"/>
              <a:t>2. /etc/hosts</a:t>
            </a:r>
            <a:endParaRPr/>
          </a:p>
          <a:p>
            <a:pPr indent="0" lvl="0" marL="0" rtl="0" algn="l">
              <a:lnSpc>
                <a:spcPct val="115000"/>
              </a:lnSpc>
              <a:spcBef>
                <a:spcPts val="1600"/>
              </a:spcBef>
              <a:spcAft>
                <a:spcPts val="0"/>
              </a:spcAft>
              <a:buSzPts val="1800"/>
              <a:buNone/>
            </a:pPr>
            <a:r>
              <a:rPr lang="en"/>
              <a:t>3. /etc/network/interfaces</a:t>
            </a:r>
            <a:endParaRPr/>
          </a:p>
          <a:p>
            <a:pPr indent="0" lvl="0" marL="0" rtl="0" algn="l">
              <a:lnSpc>
                <a:spcPct val="115000"/>
              </a:lnSpc>
              <a:spcBef>
                <a:spcPts val="1600"/>
              </a:spcBef>
              <a:spcAft>
                <a:spcPts val="0"/>
              </a:spcAft>
              <a:buSzPts val="1800"/>
              <a:buNone/>
            </a:pPr>
            <a:r>
              <a:rPr lang="en"/>
              <a:t>4. /etc/resolv.conf</a:t>
            </a:r>
            <a:endParaRPr/>
          </a:p>
          <a:p>
            <a:pPr indent="0" lvl="0" marL="0" rtl="0" algn="l">
              <a:lnSpc>
                <a:spcPct val="115000"/>
              </a:lnSpc>
              <a:spcBef>
                <a:spcPts val="1600"/>
              </a:spcBef>
              <a:spcAft>
                <a:spcPts val="0"/>
              </a:spcAft>
              <a:buSzPts val="1800"/>
              <a:buNone/>
            </a:pPr>
            <a:r>
              <a:rPr lang="en"/>
              <a:t>5. /etc/protocols</a:t>
            </a:r>
            <a:endParaRPr/>
          </a:p>
          <a:p>
            <a:pPr indent="0" lvl="0" marL="0" rtl="0" algn="l">
              <a:lnSpc>
                <a:spcPct val="115000"/>
              </a:lnSpc>
              <a:spcBef>
                <a:spcPts val="1600"/>
              </a:spcBef>
              <a:spcAft>
                <a:spcPts val="0"/>
              </a:spcAft>
              <a:buSzPts val="1800"/>
              <a:buNone/>
            </a:pPr>
            <a:r>
              <a:rPr lang="en"/>
              <a:t>6. /etc/services </a:t>
            </a:r>
            <a:endParaRPr/>
          </a:p>
          <a:p>
            <a:pPr indent="0" lvl="0" marL="0" rtl="0" algn="l">
              <a:lnSpc>
                <a:spcPct val="115000"/>
              </a:lnSpc>
              <a:spcBef>
                <a:spcPts val="1600"/>
              </a:spcBef>
              <a:spcAft>
                <a:spcPts val="1600"/>
              </a:spcAft>
              <a:buSzPts val="1800"/>
              <a:buNone/>
            </a:pPr>
            <a:r>
              <a:t/>
            </a:r>
            <a:endParaRPr/>
          </a:p>
        </p:txBody>
      </p:sp>
      <p:pic>
        <p:nvPicPr>
          <p:cNvPr id="92" name="Google Shape;92;p5"/>
          <p:cNvPicPr preferRelativeResize="0"/>
          <p:nvPr/>
        </p:nvPicPr>
        <p:blipFill rotWithShape="1">
          <a:blip r:embed="rId3">
            <a:alphaModFix/>
          </a:blip>
          <a:srcRect b="0" l="0" r="0" t="0"/>
          <a:stretch/>
        </p:blipFill>
        <p:spPr>
          <a:xfrm>
            <a:off x="7922400" y="3999500"/>
            <a:ext cx="890600" cy="890600"/>
          </a:xfrm>
          <a:prstGeom prst="rect">
            <a:avLst/>
          </a:prstGeom>
          <a:noFill/>
          <a:ln>
            <a:noFill/>
          </a:ln>
        </p:spPr>
      </p:pic>
      <p:sp>
        <p:nvSpPr>
          <p:cNvPr id="93" name="Google Shape;93;p5"/>
          <p:cNvSpPr txBox="1"/>
          <p:nvPr/>
        </p:nvSpPr>
        <p:spPr>
          <a:xfrm>
            <a:off x="4370425" y="1489825"/>
            <a:ext cx="4154100" cy="184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Times New Roman"/>
                <a:ea typeface="Times New Roman"/>
                <a:cs typeface="Times New Roman"/>
                <a:sym typeface="Times New Roman"/>
              </a:rPr>
              <a:t>There are many files under Linux where you can configure - define your Linux network.</a:t>
            </a:r>
            <a:endParaRPr b="0" i="0" sz="1400" u="none" cap="none" strike="noStrike">
              <a:solidFill>
                <a:schemeClr val="accent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Times New Roman"/>
                <a:ea typeface="Times New Roman"/>
                <a:cs typeface="Times New Roman"/>
                <a:sym typeface="Times New Roman"/>
              </a:rPr>
              <a:t>The Linux network is configured by settings that are specified in configuration files that you can find in the </a:t>
            </a:r>
            <a:r>
              <a:rPr b="0" i="1" lang="en" sz="1400" u="none" cap="none" strike="noStrike">
                <a:solidFill>
                  <a:schemeClr val="accent6"/>
                </a:solidFill>
                <a:latin typeface="Times New Roman"/>
                <a:ea typeface="Times New Roman"/>
                <a:cs typeface="Times New Roman"/>
                <a:sym typeface="Times New Roman"/>
              </a:rPr>
              <a:t>/etc</a:t>
            </a:r>
            <a:r>
              <a:rPr b="0" i="0" lang="en" sz="1400" u="none" cap="none" strike="noStrike">
                <a:solidFill>
                  <a:schemeClr val="accent6"/>
                </a:solidFill>
                <a:latin typeface="Times New Roman"/>
                <a:ea typeface="Times New Roman"/>
                <a:cs typeface="Times New Roman"/>
                <a:sym typeface="Times New Roman"/>
              </a:rPr>
              <a:t> directory or in one of its subdirectories. </a:t>
            </a:r>
            <a:endParaRPr b="0" i="0" sz="1400" u="none" cap="none" strike="noStrike">
              <a:solidFill>
                <a:schemeClr val="accent6"/>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idx="4294967295" type="body"/>
          </p:nvPr>
        </p:nvSpPr>
        <p:spPr>
          <a:xfrm>
            <a:off x="2291400" y="1411375"/>
            <a:ext cx="5542200" cy="263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4800">
                <a:solidFill>
                  <a:schemeClr val="accent5"/>
                </a:solidFill>
              </a:rPr>
              <a:t>Examples On Network Utilities Or Commands</a:t>
            </a:r>
            <a:endParaRPr b="1" sz="4800">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321700" y="256650"/>
            <a:ext cx="8564700" cy="463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b="1" sz="3000">
              <a:solidFill>
                <a:schemeClr val="accent2"/>
              </a:solidFill>
            </a:endParaRPr>
          </a:p>
          <a:p>
            <a:pPr indent="0" lvl="0" marL="0" rtl="0" algn="l">
              <a:lnSpc>
                <a:spcPct val="100000"/>
              </a:lnSpc>
              <a:spcBef>
                <a:spcPts val="0"/>
              </a:spcBef>
              <a:spcAft>
                <a:spcPts val="0"/>
              </a:spcAft>
              <a:buSzPts val="4800"/>
              <a:buNone/>
            </a:pPr>
            <a:r>
              <a:t/>
            </a:r>
            <a:endParaRPr b="1" sz="3000">
              <a:solidFill>
                <a:schemeClr val="accent2"/>
              </a:solidFill>
            </a:endParaRPr>
          </a:p>
          <a:p>
            <a:pPr indent="0" lvl="0" marL="0" rtl="0" algn="l">
              <a:lnSpc>
                <a:spcPct val="100000"/>
              </a:lnSpc>
              <a:spcBef>
                <a:spcPts val="0"/>
              </a:spcBef>
              <a:spcAft>
                <a:spcPts val="0"/>
              </a:spcAft>
              <a:buSzPts val="4800"/>
              <a:buNone/>
            </a:pPr>
            <a:r>
              <a:t/>
            </a:r>
            <a:endParaRPr b="1" sz="3000">
              <a:solidFill>
                <a:schemeClr val="accent2"/>
              </a:solidFill>
            </a:endParaRPr>
          </a:p>
          <a:p>
            <a:pPr indent="0" lvl="0" marL="0" rtl="0" algn="l">
              <a:lnSpc>
                <a:spcPct val="100000"/>
              </a:lnSpc>
              <a:spcBef>
                <a:spcPts val="0"/>
              </a:spcBef>
              <a:spcAft>
                <a:spcPts val="0"/>
              </a:spcAft>
              <a:buSzPts val="4800"/>
              <a:buNone/>
            </a:pPr>
            <a:r>
              <a:t/>
            </a:r>
            <a:endParaRPr b="1" sz="3000">
              <a:solidFill>
                <a:schemeClr val="accent2"/>
              </a:solidFill>
            </a:endParaRPr>
          </a:p>
          <a:p>
            <a:pPr indent="0" lvl="0" marL="0" rtl="0" algn="l">
              <a:lnSpc>
                <a:spcPct val="100000"/>
              </a:lnSpc>
              <a:spcBef>
                <a:spcPts val="0"/>
              </a:spcBef>
              <a:spcAft>
                <a:spcPts val="0"/>
              </a:spcAft>
              <a:buSzPts val="4800"/>
              <a:buNone/>
            </a:pPr>
            <a:r>
              <a:rPr b="1" lang="en" sz="2400">
                <a:solidFill>
                  <a:srgbClr val="FFFFFF"/>
                </a:solidFill>
              </a:rPr>
              <a:t>MAC (Media Access Control) address</a:t>
            </a:r>
            <a:endParaRPr b="1" sz="2400">
              <a:solidFill>
                <a:srgbClr val="FFFFFF"/>
              </a:solidFill>
            </a:endParaRPr>
          </a:p>
          <a:p>
            <a:pPr indent="0" lvl="0" marL="0" rtl="0" algn="l">
              <a:lnSpc>
                <a:spcPct val="100000"/>
              </a:lnSpc>
              <a:spcBef>
                <a:spcPts val="0"/>
              </a:spcBef>
              <a:spcAft>
                <a:spcPts val="0"/>
              </a:spcAft>
              <a:buSzPts val="4800"/>
              <a:buNone/>
            </a:pPr>
            <a:r>
              <a:t/>
            </a:r>
            <a:endParaRPr b="1" sz="1800">
              <a:solidFill>
                <a:srgbClr val="FFFFFF"/>
              </a:solidFill>
              <a:latin typeface="Roboto"/>
              <a:ea typeface="Roboto"/>
              <a:cs typeface="Roboto"/>
              <a:sym typeface="Roboto"/>
            </a:endParaRPr>
          </a:p>
          <a:p>
            <a:pPr indent="0" lvl="0" marL="0" rtl="0" algn="l">
              <a:lnSpc>
                <a:spcPct val="100000"/>
              </a:lnSpc>
              <a:spcBef>
                <a:spcPts val="0"/>
              </a:spcBef>
              <a:spcAft>
                <a:spcPts val="0"/>
              </a:spcAft>
              <a:buSzPts val="4800"/>
              <a:buNone/>
            </a:pPr>
            <a:r>
              <a:rPr lang="en" sz="1800">
                <a:solidFill>
                  <a:schemeClr val="accent6"/>
                </a:solidFill>
                <a:latin typeface="Roboto"/>
                <a:ea typeface="Roboto"/>
                <a:cs typeface="Roboto"/>
                <a:sym typeface="Roboto"/>
              </a:rPr>
              <a:t>A MAC (or Machine Access Control) address is best thought of as kind of serial number assigned to every </a:t>
            </a:r>
            <a:r>
              <a:rPr lang="en" sz="1800">
                <a:solidFill>
                  <a:schemeClr val="accent6"/>
                </a:solidFill>
                <a:uFill>
                  <a:noFill/>
                </a:uFill>
                <a:latin typeface="Roboto"/>
                <a:ea typeface="Roboto"/>
                <a:cs typeface="Roboto"/>
                <a:sym typeface="Roboto"/>
                <a:hlinkClick r:id="rId3">
                  <a:extLst>
                    <a:ext uri="{A12FA001-AC4F-418D-AE19-62706E023703}">
                      <ahyp:hlinkClr val="tx"/>
                    </a:ext>
                  </a:extLst>
                </a:hlinkClick>
              </a:rPr>
              <a:t>network adapter</a:t>
            </a:r>
            <a:r>
              <a:rPr lang="en" sz="1800">
                <a:solidFill>
                  <a:schemeClr val="accent6"/>
                </a:solidFill>
                <a:latin typeface="Roboto"/>
                <a:ea typeface="Roboto"/>
                <a:cs typeface="Roboto"/>
                <a:sym typeface="Roboto"/>
              </a:rPr>
              <a:t>. No two anywhere should have the same MAC address.</a:t>
            </a:r>
            <a:endParaRPr sz="1800">
              <a:solidFill>
                <a:schemeClr val="accent6"/>
              </a:solidFill>
              <a:latin typeface="Roboto"/>
              <a:ea typeface="Roboto"/>
              <a:cs typeface="Roboto"/>
              <a:sym typeface="Roboto"/>
            </a:endParaRPr>
          </a:p>
          <a:p>
            <a:pPr indent="0" lvl="0" marL="0" rtl="0" algn="l">
              <a:lnSpc>
                <a:spcPct val="100000"/>
              </a:lnSpc>
              <a:spcBef>
                <a:spcPts val="0"/>
              </a:spcBef>
              <a:spcAft>
                <a:spcPts val="0"/>
              </a:spcAft>
              <a:buSzPts val="4800"/>
              <a:buNone/>
            </a:pPr>
            <a:r>
              <a:t/>
            </a:r>
            <a:endParaRPr sz="1600">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4800"/>
              <a:buNone/>
            </a:pPr>
            <a:r>
              <a:rPr b="1" lang="en" sz="2400">
                <a:solidFill>
                  <a:srgbClr val="FFFFFF"/>
                </a:solidFill>
                <a:latin typeface="Times New Roman"/>
                <a:ea typeface="Times New Roman"/>
                <a:cs typeface="Times New Roman"/>
                <a:sym typeface="Times New Roman"/>
              </a:rPr>
              <a:t>IP (Internet Protocol ) address</a:t>
            </a:r>
            <a:endParaRPr b="1" sz="24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4800"/>
              <a:buNone/>
            </a:pPr>
            <a:r>
              <a:t/>
            </a:r>
            <a:endParaRPr b="1" sz="24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4800"/>
              <a:buNone/>
            </a:pPr>
            <a:r>
              <a:rPr lang="en" sz="1800">
                <a:solidFill>
                  <a:schemeClr val="accent6"/>
                </a:solidFill>
                <a:latin typeface="Roboto"/>
                <a:ea typeface="Roboto"/>
                <a:cs typeface="Roboto"/>
                <a:sym typeface="Roboto"/>
              </a:rPr>
              <a:t>An </a:t>
            </a:r>
            <a:r>
              <a:rPr lang="en" sz="1800">
                <a:solidFill>
                  <a:schemeClr val="accent6"/>
                </a:solidFill>
                <a:uFill>
                  <a:noFill/>
                </a:uFill>
                <a:latin typeface="Roboto"/>
                <a:ea typeface="Roboto"/>
                <a:cs typeface="Roboto"/>
                <a:sym typeface="Roboto"/>
                <a:hlinkClick r:id="rId4">
                  <a:extLst>
                    <a:ext uri="{A12FA001-AC4F-418D-AE19-62706E023703}">
                      <ahyp:hlinkClr val="tx"/>
                    </a:ext>
                  </a:extLst>
                </a:hlinkClick>
              </a:rPr>
              <a:t>IP address</a:t>
            </a:r>
            <a:r>
              <a:rPr lang="en" sz="1800">
                <a:solidFill>
                  <a:schemeClr val="accent6"/>
                </a:solidFill>
                <a:latin typeface="Roboto"/>
                <a:ea typeface="Roboto"/>
                <a:cs typeface="Roboto"/>
                <a:sym typeface="Roboto"/>
              </a:rPr>
              <a:t> is assigned to every device on a network, so that device can be located on that network.</a:t>
            </a:r>
            <a:endParaRPr b="1" sz="1800">
              <a:solidFill>
                <a:schemeClr val="accent6"/>
              </a:solidFill>
              <a:latin typeface="Roboto"/>
              <a:ea typeface="Roboto"/>
              <a:cs typeface="Roboto"/>
              <a:sym typeface="Roboto"/>
            </a:endParaRPr>
          </a:p>
          <a:p>
            <a:pPr indent="0" lvl="0" marL="0" rtl="0" algn="l">
              <a:lnSpc>
                <a:spcPct val="100000"/>
              </a:lnSpc>
              <a:spcBef>
                <a:spcPts val="0"/>
              </a:spcBef>
              <a:spcAft>
                <a:spcPts val="0"/>
              </a:spcAft>
              <a:buSzPts val="4800"/>
              <a:buNone/>
            </a:pPr>
            <a:r>
              <a:t/>
            </a:r>
            <a:endParaRPr b="1" sz="3000">
              <a:solidFill>
                <a:schemeClr val="accent2"/>
              </a:solidFill>
            </a:endParaRPr>
          </a:p>
          <a:p>
            <a:pPr indent="0" lvl="0" marL="0" rtl="0" algn="l">
              <a:lnSpc>
                <a:spcPct val="100000"/>
              </a:lnSpc>
              <a:spcBef>
                <a:spcPts val="0"/>
              </a:spcBef>
              <a:spcAft>
                <a:spcPts val="0"/>
              </a:spcAft>
              <a:buSzPts val="4800"/>
              <a:buNone/>
            </a:pPr>
            <a:r>
              <a:t/>
            </a:r>
            <a:endParaRPr b="1" sz="3000">
              <a:solidFill>
                <a:schemeClr val="accent2"/>
              </a:solidFill>
            </a:endParaRPr>
          </a:p>
          <a:p>
            <a:pPr indent="0" lvl="0" marL="0" rtl="0" algn="l">
              <a:lnSpc>
                <a:spcPct val="100000"/>
              </a:lnSpc>
              <a:spcBef>
                <a:spcPts val="0"/>
              </a:spcBef>
              <a:spcAft>
                <a:spcPts val="0"/>
              </a:spcAft>
              <a:buSzPts val="4800"/>
              <a:buNone/>
            </a:pPr>
            <a:r>
              <a:t/>
            </a:r>
            <a:endParaRPr b="1" sz="3000">
              <a:solidFill>
                <a:schemeClr val="accent2"/>
              </a:solidFill>
            </a:endParaRPr>
          </a:p>
          <a:p>
            <a:pPr indent="0" lvl="0" marL="0" rtl="0" algn="l">
              <a:lnSpc>
                <a:spcPct val="100000"/>
              </a:lnSpc>
              <a:spcBef>
                <a:spcPts val="0"/>
              </a:spcBef>
              <a:spcAft>
                <a:spcPts val="0"/>
              </a:spcAft>
              <a:buSzPts val="4800"/>
              <a:buNone/>
            </a:pPr>
            <a:r>
              <a:t/>
            </a:r>
            <a:endParaRPr b="1" sz="3000">
              <a:solidFill>
                <a:schemeClr val="accent2"/>
              </a:solidFill>
            </a:endParaRPr>
          </a:p>
          <a:p>
            <a:pPr indent="0" lvl="0" marL="0" rtl="0" algn="l">
              <a:lnSpc>
                <a:spcPct val="100000"/>
              </a:lnSpc>
              <a:spcBef>
                <a:spcPts val="0"/>
              </a:spcBef>
              <a:spcAft>
                <a:spcPts val="0"/>
              </a:spcAft>
              <a:buSzPts val="4800"/>
              <a:buNone/>
            </a:pPr>
            <a:r>
              <a:t/>
            </a:r>
            <a:endParaRPr b="1" sz="3000">
              <a:solidFill>
                <a:schemeClr val="accent2"/>
              </a:solidFill>
            </a:endParaRPr>
          </a:p>
          <a:p>
            <a:pPr indent="0" lvl="0" marL="0" rtl="0" algn="l">
              <a:lnSpc>
                <a:spcPct val="100000"/>
              </a:lnSpc>
              <a:spcBef>
                <a:spcPts val="0"/>
              </a:spcBef>
              <a:spcAft>
                <a:spcPts val="0"/>
              </a:spcAft>
              <a:buSzPts val="4800"/>
              <a:buNone/>
            </a:pPr>
            <a:r>
              <a:t/>
            </a:r>
            <a:endParaRPr sz="1400"/>
          </a:p>
          <a:p>
            <a:pPr indent="0" lvl="0" marL="457200" rtl="0" algn="l">
              <a:lnSpc>
                <a:spcPct val="100000"/>
              </a:lnSpc>
              <a:spcBef>
                <a:spcPts val="0"/>
              </a:spcBef>
              <a:spcAft>
                <a:spcPts val="0"/>
              </a:spcAft>
              <a:buSzPts val="4800"/>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265500" y="1818600"/>
            <a:ext cx="4045200" cy="1506300"/>
          </a:xfrm>
          <a:prstGeom prst="rect">
            <a:avLst/>
          </a:prstGeom>
          <a:noFill/>
          <a:ln>
            <a:noFill/>
          </a:ln>
        </p:spPr>
        <p:txBody>
          <a:bodyPr anchorCtr="0" anchor="ctr" bIns="91425" lIns="91425" spcFirstLastPara="1" rIns="91425" wrap="square" tIns="91425">
            <a:noAutofit/>
          </a:bodyPr>
          <a:lstStyle/>
          <a:p>
            <a:pPr indent="-457200" lvl="0" marL="457200" rtl="0" algn="ctr">
              <a:lnSpc>
                <a:spcPct val="100000"/>
              </a:lnSpc>
              <a:spcBef>
                <a:spcPts val="0"/>
              </a:spcBef>
              <a:spcAft>
                <a:spcPts val="0"/>
              </a:spcAft>
              <a:buSzPts val="3800"/>
              <a:buAutoNum type="arabicPeriod"/>
            </a:pPr>
            <a:r>
              <a:rPr lang="en"/>
              <a:t>ifconfig</a:t>
            </a:r>
            <a:endParaRPr/>
          </a:p>
        </p:txBody>
      </p:sp>
      <p:sp>
        <p:nvSpPr>
          <p:cNvPr id="109" name="Google Shape;109;p8"/>
          <p:cNvSpPr txBox="1"/>
          <p:nvPr>
            <p:ph idx="2" type="body"/>
          </p:nvPr>
        </p:nvSpPr>
        <p:spPr>
          <a:xfrm>
            <a:off x="4655325" y="89575"/>
            <a:ext cx="4220400" cy="484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400"/>
          </a:p>
          <a:p>
            <a:pPr indent="-317500" lvl="0" marL="457200" rtl="0" algn="l">
              <a:lnSpc>
                <a:spcPct val="115000"/>
              </a:lnSpc>
              <a:spcBef>
                <a:spcPts val="1600"/>
              </a:spcBef>
              <a:spcAft>
                <a:spcPts val="0"/>
              </a:spcAft>
              <a:buSzPts val="1400"/>
              <a:buChar char="●"/>
            </a:pPr>
            <a:r>
              <a:rPr lang="en" sz="1400"/>
              <a:t>interface configurator (ifconfig) is use to initialize an interface, assign IP Address to interface and enable or disable interface on demand. </a:t>
            </a:r>
            <a:endParaRPr sz="1400"/>
          </a:p>
          <a:p>
            <a:pPr indent="-317500" lvl="0" marL="457200" rtl="0" algn="l">
              <a:lnSpc>
                <a:spcPct val="115000"/>
              </a:lnSpc>
              <a:spcBef>
                <a:spcPts val="0"/>
              </a:spcBef>
              <a:spcAft>
                <a:spcPts val="0"/>
              </a:spcAft>
              <a:buSzPts val="1400"/>
              <a:buChar char="●"/>
            </a:pPr>
            <a:r>
              <a:rPr lang="en" sz="1400"/>
              <a:t>With this command you can view IP Address and Hardware / MAC address assign to interface</a:t>
            </a:r>
            <a:endParaRPr sz="1400"/>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10" name="Google Shape;110;p8"/>
          <p:cNvPicPr preferRelativeResize="0"/>
          <p:nvPr/>
        </p:nvPicPr>
        <p:blipFill rotWithShape="1">
          <a:blip r:embed="rId3">
            <a:alphaModFix/>
          </a:blip>
          <a:srcRect b="0" l="0" r="0" t="0"/>
          <a:stretch/>
        </p:blipFill>
        <p:spPr>
          <a:xfrm>
            <a:off x="4714775" y="2169175"/>
            <a:ext cx="4274525" cy="271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800"/>
              <a:buNone/>
            </a:pPr>
            <a:r>
              <a:rPr lang="en"/>
              <a:t>ip addr</a:t>
            </a:r>
            <a:endParaRPr/>
          </a:p>
        </p:txBody>
      </p:sp>
      <p:sp>
        <p:nvSpPr>
          <p:cNvPr id="116" name="Google Shape;116;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a:t>ifconfig is deprecated in the latest versions of linux platforms.So ip addr command can be used as a replacement for the same.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