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Slab"/>
      <p:regular r:id="rId50"/>
      <p:bold r:id="rId51"/>
    </p:embeddedFon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Slab-bold.fntdata"/><Relationship Id="rId50" Type="http://schemas.openxmlformats.org/officeDocument/2006/relationships/font" Target="fonts/RobotoSlab-regular.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7d610a8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7d610a8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7d610a8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7d610a8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7d610a8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7d610a8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782ca61e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782ca61e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782ca61e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782ca61e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3bb5025b3_1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3bb5025b3_1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965abb7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965abb7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7d610a8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7d610a8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7d610a87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7d610a87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7d610a87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7d610a87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7ee73df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7ee73df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7ee73dfd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7ee73dfd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7ee73df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7ee73df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7ee73dfd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7ee73df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782ca61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782ca6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782ca61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782ca61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782ca61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782ca61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782ca61e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782ca61e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782ca61e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782ca61e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fa2d4068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fa2d406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7ee73d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7ee73d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bae7184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bae7184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785ddcf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785ddcf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785ddcf1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785ddcf1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8aa7d1f8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8aa7d1f8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8aa7d1f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8aa7d1f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8aa7d1f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8aa7d1f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785ddcf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785ddcf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8aa7d1f8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8aa7d1f8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adbb533b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adbb533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785ddcf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785ddcf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785ddcf1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785ddcf1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8aa7d1f8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8aa7d1f8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8aa7d1f8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8aa7d1f8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7d2ee54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7d2ee54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fa2d4068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fa2d4068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7d610a87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7d610a87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7d610a87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7d610a87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7d2ee543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7d2ee543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cloudflare.com/en-gb/learning/network-layer/what-is-a-protocol" TargetMode="External"/><Relationship Id="rId4" Type="http://schemas.openxmlformats.org/officeDocument/2006/relationships/hyperlink" Target="https://www.cloudflare.com/en-gb/learning/cdn/glossary/origin-server" TargetMode="External"/><Relationship Id="rId5" Type="http://schemas.openxmlformats.org/officeDocument/2006/relationships/hyperlink" Target="https://www.cloudflare.com/en-gb/learning/ddos/glossary/tcp-i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cloudflare.com/learning/dns/what-is-dns/" TargetMode="External"/><Relationship Id="rId4" Type="http://schemas.openxmlformats.org/officeDocument/2006/relationships/hyperlink" Target="https://www.cloudflare.com/learning/network-layer/what-is-a-pack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nptel.ac.i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hyperlink" Target="http://nptel.ac.i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COMPUTER NETWORKS (CS212) LAB 3</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 to assignment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01788" y="1172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DNS Packet Analysis</a:t>
            </a:r>
            <a:endParaRPr>
              <a:solidFill>
                <a:schemeClr val="accent5"/>
              </a:solidFill>
            </a:endParaRPr>
          </a:p>
        </p:txBody>
      </p:sp>
      <p:sp>
        <p:nvSpPr>
          <p:cNvPr id="125" name="Google Shape;125;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2"/>
          <p:cNvPicPr preferRelativeResize="0"/>
          <p:nvPr/>
        </p:nvPicPr>
        <p:blipFill>
          <a:blip r:embed="rId3">
            <a:alphaModFix/>
          </a:blip>
          <a:stretch>
            <a:fillRect/>
          </a:stretch>
        </p:blipFill>
        <p:spPr>
          <a:xfrm>
            <a:off x="175225" y="803350"/>
            <a:ext cx="8421324" cy="425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3. TCP </a:t>
            </a:r>
            <a:endParaRPr b="1">
              <a:solidFill>
                <a:schemeClr val="accent5"/>
              </a:solidFill>
            </a:endParaRPr>
          </a:p>
        </p:txBody>
      </p:sp>
      <p:sp>
        <p:nvSpPr>
          <p:cNvPr id="132" name="Google Shape;132;p23"/>
          <p:cNvSpPr txBox="1"/>
          <p:nvPr>
            <p:ph idx="1" type="body"/>
          </p:nvPr>
        </p:nvSpPr>
        <p:spPr>
          <a:xfrm>
            <a:off x="387900" y="1489825"/>
            <a:ext cx="8368200" cy="34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Slab"/>
                <a:ea typeface="Roboto Slab"/>
                <a:cs typeface="Roboto Slab"/>
                <a:sym typeface="Roboto Slab"/>
              </a:rPr>
              <a:t>Transmission Control Protocol (</a:t>
            </a:r>
            <a:r>
              <a:rPr b="1" lang="en" sz="1600">
                <a:solidFill>
                  <a:srgbClr val="FFFFFF"/>
                </a:solidFill>
                <a:latin typeface="Roboto Slab"/>
                <a:ea typeface="Roboto Slab"/>
                <a:cs typeface="Roboto Slab"/>
                <a:sym typeface="Roboto Slab"/>
              </a:rPr>
              <a:t>TCP</a:t>
            </a:r>
            <a:r>
              <a:rPr lang="en" sz="1600">
                <a:solidFill>
                  <a:srgbClr val="FFFFFF"/>
                </a:solidFill>
                <a:latin typeface="Roboto Slab"/>
                <a:ea typeface="Roboto Slab"/>
                <a:cs typeface="Roboto Slab"/>
                <a:sym typeface="Roboto Slab"/>
              </a:rPr>
              <a:t>) – a connection-oriented communications protocol that facilitates the exchange of messages between computing devices in a network.</a:t>
            </a:r>
            <a:endParaRPr sz="1600">
              <a:solidFill>
                <a:srgbClr val="FFFFFF"/>
              </a:solidFill>
              <a:latin typeface="Roboto Slab"/>
              <a:ea typeface="Roboto Slab"/>
              <a:cs typeface="Roboto Slab"/>
              <a:sym typeface="Roboto Slab"/>
            </a:endParaRPr>
          </a:p>
          <a:p>
            <a:pPr indent="0" lvl="0" marL="0" rtl="0" algn="l">
              <a:spcBef>
                <a:spcPts val="1600"/>
              </a:spcBef>
              <a:spcAft>
                <a:spcPts val="1600"/>
              </a:spcAft>
              <a:buNone/>
            </a:pPr>
            <a:r>
              <a:t/>
            </a:r>
            <a:endParaRPr sz="1300">
              <a:solidFill>
                <a:srgbClr val="FFFFFF"/>
              </a:solidFill>
              <a:latin typeface="Avenir"/>
              <a:ea typeface="Avenir"/>
              <a:cs typeface="Avenir"/>
              <a:sym typeface="Avenir"/>
            </a:endParaRPr>
          </a:p>
        </p:txBody>
      </p:sp>
      <p:pic>
        <p:nvPicPr>
          <p:cNvPr id="133" name="Google Shape;133;p23"/>
          <p:cNvPicPr preferRelativeResize="0"/>
          <p:nvPr/>
        </p:nvPicPr>
        <p:blipFill>
          <a:blip r:embed="rId3">
            <a:alphaModFix/>
          </a:blip>
          <a:stretch>
            <a:fillRect/>
          </a:stretch>
        </p:blipFill>
        <p:spPr>
          <a:xfrm>
            <a:off x="2370475" y="2328125"/>
            <a:ext cx="4794526" cy="237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TCP Packet Analyzing</a:t>
            </a:r>
            <a:endParaRPr b="1">
              <a:solidFill>
                <a:schemeClr val="accent5"/>
              </a:solidFill>
            </a:endParaRPr>
          </a:p>
        </p:txBody>
      </p:sp>
      <p:sp>
        <p:nvSpPr>
          <p:cNvPr id="139" name="Google Shape;139;p24"/>
          <p:cNvSpPr txBox="1"/>
          <p:nvPr>
            <p:ph idx="1" type="body"/>
          </p:nvPr>
        </p:nvSpPr>
        <p:spPr>
          <a:xfrm>
            <a:off x="387900" y="1144125"/>
            <a:ext cx="8368200" cy="37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4"/>
          <p:cNvPicPr preferRelativeResize="0"/>
          <p:nvPr/>
        </p:nvPicPr>
        <p:blipFill>
          <a:blip r:embed="rId3">
            <a:alphaModFix/>
          </a:blip>
          <a:stretch>
            <a:fillRect/>
          </a:stretch>
        </p:blipFill>
        <p:spPr>
          <a:xfrm>
            <a:off x="387900" y="1144125"/>
            <a:ext cx="8084951" cy="361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1882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accent5"/>
                </a:solidFill>
              </a:rPr>
              <a:t>The generic TCP parameters on each packet are:</a:t>
            </a:r>
            <a:endParaRPr b="1" sz="4200">
              <a:solidFill>
                <a:schemeClr val="accent5"/>
              </a:solidFill>
            </a:endParaRPr>
          </a:p>
        </p:txBody>
      </p:sp>
      <p:sp>
        <p:nvSpPr>
          <p:cNvPr id="146" name="Google Shape;146;p25"/>
          <p:cNvSpPr txBox="1"/>
          <p:nvPr>
            <p:ph idx="1" type="body"/>
          </p:nvPr>
        </p:nvSpPr>
        <p:spPr>
          <a:xfrm>
            <a:off x="387900" y="248950"/>
            <a:ext cx="8368200" cy="4808100"/>
          </a:xfrm>
          <a:prstGeom prst="rect">
            <a:avLst/>
          </a:prstGeom>
        </p:spPr>
        <p:txBody>
          <a:bodyPr anchorCtr="0" anchor="t" bIns="91425" lIns="91425" spcFirstLastPara="1" rIns="91425" wrap="square" tIns="91425">
            <a:noAutofit/>
          </a:bodyPr>
          <a:lstStyle/>
          <a:p>
            <a:pPr indent="-317500" lvl="0" marL="749300" rtl="0" algn="l">
              <a:lnSpc>
                <a:spcPct val="218181"/>
              </a:lnSpc>
              <a:spcBef>
                <a:spcPts val="320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Source port : The port number of the side who transmitted this packet</a:t>
            </a:r>
            <a:endParaRPr sz="1400">
              <a:solidFill>
                <a:srgbClr val="FFFFFF"/>
              </a:solidFill>
              <a:latin typeface="Roboto Slab"/>
              <a:ea typeface="Roboto Slab"/>
              <a:cs typeface="Roboto Slab"/>
              <a:sym typeface="Roboto Slab"/>
            </a:endParaRPr>
          </a:p>
          <a:p>
            <a:pPr indent="-317500" lvl="0" marL="749300" rtl="0" algn="l">
              <a:lnSpc>
                <a:spcPct val="218181"/>
              </a:lnSpc>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Destination port : The port number of the side who should receive this packet</a:t>
            </a:r>
            <a:endParaRPr sz="1400">
              <a:solidFill>
                <a:srgbClr val="FFFFFF"/>
              </a:solidFill>
              <a:latin typeface="Roboto Slab"/>
              <a:ea typeface="Roboto Slab"/>
              <a:cs typeface="Roboto Slab"/>
              <a:sym typeface="Roboto Slab"/>
            </a:endParaRPr>
          </a:p>
          <a:p>
            <a:pPr indent="-317500" lvl="0" marL="749300" rtl="0" algn="l">
              <a:lnSpc>
                <a:spcPct val="218181"/>
              </a:lnSpc>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Stream index : This is not a real TCP parameter. It’s only a Wireshark representation of the connection 4 values (source address, source port, destination address, and destination port).</a:t>
            </a:r>
            <a:endParaRPr sz="1400">
              <a:solidFill>
                <a:srgbClr val="FFFFFF"/>
              </a:solidFill>
              <a:latin typeface="Roboto Slab"/>
              <a:ea typeface="Roboto Slab"/>
              <a:cs typeface="Roboto Slab"/>
              <a:sym typeface="Roboto Slab"/>
            </a:endParaRPr>
          </a:p>
          <a:p>
            <a:pPr indent="-317500" lvl="0" marL="749300" rtl="0" algn="l">
              <a:lnSpc>
                <a:spcPct val="218181"/>
              </a:lnSpc>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TCP segment length: The size of the data contained on this packet.</a:t>
            </a:r>
            <a:endParaRPr sz="1400">
              <a:solidFill>
                <a:srgbClr val="FFFFFF"/>
              </a:solidFill>
              <a:latin typeface="Roboto Slab"/>
              <a:ea typeface="Roboto Slab"/>
              <a:cs typeface="Roboto Slab"/>
              <a:sym typeface="Roboto Slab"/>
            </a:endParaRPr>
          </a:p>
          <a:p>
            <a:pPr indent="-317500" lvl="0" marL="749300" rtl="0" algn="l">
              <a:lnSpc>
                <a:spcPct val="218181"/>
              </a:lnSpc>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Sequence number: This is a Wireshark more readable representation of the sequence number. It’s calculated starting from 0, so it’s easier to track packets.</a:t>
            </a:r>
            <a:endParaRPr sz="1400">
              <a:solidFill>
                <a:srgbClr val="FFFFFF"/>
              </a:solidFill>
              <a:latin typeface="Roboto Slab"/>
              <a:ea typeface="Roboto Slab"/>
              <a:cs typeface="Roboto Slab"/>
              <a:sym typeface="Roboto Slab"/>
            </a:endParaRPr>
          </a:p>
          <a:p>
            <a:pPr indent="-317500" lvl="0" marL="749300" rtl="0" algn="l">
              <a:lnSpc>
                <a:spcPct val="218181"/>
              </a:lnSpc>
              <a:spcBef>
                <a:spcPts val="0"/>
              </a:spcBef>
              <a:spcAft>
                <a:spcPts val="0"/>
              </a:spcAft>
              <a:buClr>
                <a:srgbClr val="FFFFFF"/>
              </a:buClr>
              <a:buSzPts val="1400"/>
              <a:buFont typeface="Avenir"/>
              <a:buChar char="●"/>
            </a:pPr>
            <a:r>
              <a:rPr lang="en" sz="1400">
                <a:solidFill>
                  <a:srgbClr val="FFFFFF"/>
                </a:solidFill>
                <a:latin typeface="Roboto Slab"/>
                <a:ea typeface="Roboto Slab"/>
                <a:cs typeface="Roboto Slab"/>
                <a:sym typeface="Roboto Slab"/>
              </a:rPr>
              <a:t>Sequence number (raw): The actual sequence number sent on the packet — the one starts from the </a:t>
            </a:r>
            <a:r>
              <a:rPr b="1" lang="en" sz="1400">
                <a:solidFill>
                  <a:srgbClr val="FFFFFF"/>
                </a:solidFill>
                <a:latin typeface="Roboto Slab"/>
                <a:ea typeface="Roboto Slab"/>
                <a:cs typeface="Roboto Slab"/>
                <a:sym typeface="Roboto Slab"/>
              </a:rPr>
              <a:t>ISN</a:t>
            </a:r>
            <a:endParaRPr b="1" sz="1400">
              <a:solidFill>
                <a:srgbClr val="FFFFFF"/>
              </a:solidFill>
              <a:latin typeface="Roboto Slab"/>
              <a:ea typeface="Roboto Slab"/>
              <a:cs typeface="Roboto Slab"/>
              <a:sym typeface="Roboto Slab"/>
            </a:endParaRPr>
          </a:p>
          <a:p>
            <a:pPr indent="-317500" lvl="0" marL="749300" rtl="0" algn="l">
              <a:lnSpc>
                <a:spcPct val="218181"/>
              </a:lnSpc>
              <a:spcBef>
                <a:spcPts val="0"/>
              </a:spcBef>
              <a:spcAft>
                <a:spcPts val="0"/>
              </a:spcAft>
              <a:buClr>
                <a:srgbClr val="FFFFFF"/>
              </a:buClr>
              <a:buSzPts val="1400"/>
              <a:buFont typeface="Avenir"/>
              <a:buChar char="●"/>
            </a:pPr>
            <a:r>
              <a:t/>
            </a:r>
            <a:endParaRPr sz="1400">
              <a:solidFill>
                <a:srgbClr val="FFFFFF"/>
              </a:solidFill>
              <a:latin typeface="Avenir"/>
              <a:ea typeface="Avenir"/>
              <a:cs typeface="Avenir"/>
              <a:sym typeface="Avenir"/>
            </a:endParaRPr>
          </a:p>
          <a:p>
            <a:pPr indent="0" lvl="0" marL="457200" rtl="0" algn="l">
              <a:lnSpc>
                <a:spcPct val="218181"/>
              </a:lnSpc>
              <a:spcBef>
                <a:spcPts val="1700"/>
              </a:spcBef>
              <a:spcAft>
                <a:spcPts val="0"/>
              </a:spcAft>
              <a:buNone/>
            </a:pPr>
            <a:r>
              <a:t/>
            </a:r>
            <a:endParaRPr sz="1400">
              <a:solidFill>
                <a:srgbClr val="FFFFFF"/>
              </a:solidFill>
              <a:latin typeface="Avenir"/>
              <a:ea typeface="Avenir"/>
              <a:cs typeface="Avenir"/>
              <a:sym typeface="Avenir"/>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ph idx="1" type="body"/>
          </p:nvPr>
        </p:nvSpPr>
        <p:spPr>
          <a:xfrm>
            <a:off x="170550" y="-269825"/>
            <a:ext cx="8802900" cy="5413200"/>
          </a:xfrm>
          <a:prstGeom prst="rect">
            <a:avLst/>
          </a:prstGeom>
        </p:spPr>
        <p:txBody>
          <a:bodyPr anchorCtr="0" anchor="t" bIns="91425" lIns="91425" spcFirstLastPara="1" rIns="91425" wrap="square" tIns="91425">
            <a:noAutofit/>
          </a:bodyPr>
          <a:lstStyle/>
          <a:p>
            <a:pPr indent="-311150" lvl="0" marL="457200" rtl="0" algn="l">
              <a:lnSpc>
                <a:spcPct val="218181"/>
              </a:lnSpc>
              <a:spcBef>
                <a:spcPts val="170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Next sequence number: Normally it’s the current sequence number + the length of data in the current packet.</a:t>
            </a:r>
            <a:endParaRPr sz="1300">
              <a:solidFill>
                <a:srgbClr val="FFFFFF"/>
              </a:solidFill>
              <a:latin typeface="Roboto Slab"/>
              <a:ea typeface="Roboto Slab"/>
              <a:cs typeface="Roboto Slab"/>
              <a:sym typeface="Roboto Slab"/>
            </a:endParaRPr>
          </a:p>
          <a:p>
            <a:pPr indent="-298450" lvl="0" marL="457200" rtl="0" algn="l">
              <a:lnSpc>
                <a:spcPct val="218181"/>
              </a:lnSpc>
              <a:spcBef>
                <a:spcPts val="0"/>
              </a:spcBef>
              <a:spcAft>
                <a:spcPts val="0"/>
              </a:spcAft>
              <a:buClr>
                <a:srgbClr val="FFFFFF"/>
              </a:buClr>
              <a:buSzPts val="1100"/>
              <a:buFont typeface="Roboto Slab"/>
              <a:buChar char="●"/>
            </a:pPr>
            <a:r>
              <a:rPr lang="en" sz="1300">
                <a:solidFill>
                  <a:srgbClr val="FFFFFF"/>
                </a:solidFill>
                <a:latin typeface="Roboto Slab"/>
                <a:ea typeface="Roboto Slab"/>
                <a:cs typeface="Roboto Slab"/>
                <a:sym typeface="Roboto Slab"/>
              </a:rPr>
              <a:t>Acknowledgment number: This represents the total number of bytes the current transmitting host received from the other side.</a:t>
            </a:r>
            <a:endParaRPr sz="1100">
              <a:solidFill>
                <a:srgbClr val="FFFFFF"/>
              </a:solidFill>
              <a:latin typeface="Roboto Slab"/>
              <a:ea typeface="Roboto Slab"/>
              <a:cs typeface="Roboto Slab"/>
              <a:sym typeface="Roboto Slab"/>
            </a:endParaRPr>
          </a:p>
          <a:p>
            <a:pPr indent="-311150" lvl="0" marL="457200" rtl="0" algn="l">
              <a:lnSpc>
                <a:spcPct val="218181"/>
              </a:lnSpc>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Acknowledgment number (raw): The real Acknowledgment number.</a:t>
            </a:r>
            <a:endParaRPr sz="1300">
              <a:solidFill>
                <a:srgbClr val="FFFFFF"/>
              </a:solidFill>
              <a:latin typeface="Roboto Slab"/>
              <a:ea typeface="Roboto Slab"/>
              <a:cs typeface="Roboto Slab"/>
              <a:sym typeface="Roboto Slab"/>
            </a:endParaRPr>
          </a:p>
          <a:p>
            <a:pPr indent="-311150" lvl="0" marL="457200" rtl="0" algn="l">
              <a:lnSpc>
                <a:spcPct val="218181"/>
              </a:lnSpc>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Header length: The TCP header length. This can range from 20 to 60 bytes depending on the TCP options in the packet.</a:t>
            </a:r>
            <a:endParaRPr sz="1300">
              <a:solidFill>
                <a:srgbClr val="FFFFFF"/>
              </a:solidFill>
              <a:latin typeface="Roboto Slab"/>
              <a:ea typeface="Roboto Slab"/>
              <a:cs typeface="Roboto Slab"/>
              <a:sym typeface="Roboto Slab"/>
            </a:endParaRPr>
          </a:p>
          <a:p>
            <a:pPr indent="-311150" lvl="0" marL="457200" rtl="0" algn="l">
              <a:lnSpc>
                <a:spcPct val="218181"/>
              </a:lnSpc>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Window size value: This is the receive buffer size in the current transmitting host. The host here is informing the other side host how many bytes it can receive to avoid the case of the other side replying with a large number of bytes that can’t be handled.</a:t>
            </a:r>
            <a:endParaRPr sz="1300">
              <a:solidFill>
                <a:srgbClr val="FFFFFF"/>
              </a:solidFill>
              <a:latin typeface="Roboto Slab"/>
              <a:ea typeface="Roboto Slab"/>
              <a:cs typeface="Roboto Slab"/>
              <a:sym typeface="Roboto Slab"/>
            </a:endParaRPr>
          </a:p>
          <a:p>
            <a:pPr indent="-317500" lvl="0" marL="457200" rtl="0" algn="l">
              <a:lnSpc>
                <a:spcPct val="218181"/>
              </a:lnSpc>
              <a:spcBef>
                <a:spcPts val="0"/>
              </a:spcBef>
              <a:spcAft>
                <a:spcPts val="0"/>
              </a:spcAft>
              <a:buClr>
                <a:srgbClr val="FFFFFF"/>
              </a:buClr>
              <a:buSzPts val="1400"/>
              <a:buFont typeface="Roboto Slab"/>
              <a:buChar char="●"/>
            </a:pPr>
            <a:r>
              <a:rPr lang="en" sz="1300">
                <a:solidFill>
                  <a:srgbClr val="FFFFFF"/>
                </a:solidFill>
                <a:latin typeface="Roboto Slab"/>
                <a:ea typeface="Roboto Slab"/>
                <a:cs typeface="Roboto Slab"/>
                <a:sym typeface="Roboto Slab"/>
              </a:rPr>
              <a:t>Checksum: Checksum of the TCP packet. This is used by the receiving host to verify </a:t>
            </a:r>
            <a:r>
              <a:rPr lang="en" sz="1500">
                <a:solidFill>
                  <a:srgbClr val="FFFFFF"/>
                </a:solidFill>
                <a:latin typeface="Roboto Slab"/>
                <a:ea typeface="Roboto Slab"/>
                <a:cs typeface="Roboto Slab"/>
                <a:sym typeface="Roboto Slab"/>
              </a:rPr>
              <a:t>that the received packet is OK.</a:t>
            </a:r>
            <a:endParaRPr sz="1500">
              <a:solidFill>
                <a:srgbClr val="FFFFFF"/>
              </a:solidFill>
              <a:latin typeface="Roboto Slab"/>
              <a:ea typeface="Roboto Slab"/>
              <a:cs typeface="Roboto Slab"/>
              <a:sym typeface="Roboto Slab"/>
            </a:endParaRPr>
          </a:p>
          <a:p>
            <a:pPr indent="0" lvl="0" marL="457200" rtl="0" algn="l">
              <a:lnSpc>
                <a:spcPct val="218181"/>
              </a:lnSpc>
              <a:spcBef>
                <a:spcPts val="1700"/>
              </a:spcBef>
              <a:spcAft>
                <a:spcPts val="0"/>
              </a:spcAft>
              <a:buNone/>
            </a:pPr>
            <a:r>
              <a:t/>
            </a:r>
            <a:endParaRPr sz="1500">
              <a:solidFill>
                <a:srgbClr val="FFFFFF"/>
              </a:solidFill>
              <a:latin typeface="Avenir"/>
              <a:ea typeface="Avenir"/>
              <a:cs typeface="Avenir"/>
              <a:sym typeface="Avenir"/>
            </a:endParaRPr>
          </a:p>
          <a:p>
            <a:pPr indent="0" lvl="0" marL="457200" rtl="0" algn="l">
              <a:lnSpc>
                <a:spcPct val="218181"/>
              </a:lnSpc>
              <a:spcBef>
                <a:spcPts val="1700"/>
              </a:spcBef>
              <a:spcAft>
                <a:spcPts val="0"/>
              </a:spcAft>
              <a:buNone/>
            </a:pPr>
            <a:r>
              <a:t/>
            </a:r>
            <a:endParaRPr sz="1300">
              <a:solidFill>
                <a:srgbClr val="FFFFFF"/>
              </a:solidFill>
              <a:latin typeface="Avenir"/>
              <a:ea typeface="Avenir"/>
              <a:cs typeface="Avenir"/>
              <a:sym typeface="Avenir"/>
            </a:endParaRPr>
          </a:p>
          <a:p>
            <a:pPr indent="0" lvl="0" marL="457200" rtl="0" algn="l">
              <a:lnSpc>
                <a:spcPct val="218181"/>
              </a:lnSpc>
              <a:spcBef>
                <a:spcPts val="1700"/>
              </a:spcBef>
              <a:spcAft>
                <a:spcPts val="0"/>
              </a:spcAft>
              <a:buNone/>
            </a:pPr>
            <a:r>
              <a:t/>
            </a:r>
            <a:endParaRPr sz="1300">
              <a:solidFill>
                <a:srgbClr val="FFFFFF"/>
              </a:solidFill>
              <a:latin typeface="Avenir"/>
              <a:ea typeface="Avenir"/>
              <a:cs typeface="Avenir"/>
              <a:sym typeface="Avenir"/>
            </a:endParaRPr>
          </a:p>
          <a:p>
            <a:pPr indent="0" lvl="0" marL="0" rtl="0" algn="l">
              <a:spcBef>
                <a:spcPts val="0"/>
              </a:spcBef>
              <a:spcAft>
                <a:spcPts val="1600"/>
              </a:spcAft>
              <a:buNone/>
            </a:pPr>
            <a:r>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87900" y="2274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TCP Handshaking</a:t>
            </a:r>
            <a:endParaRPr b="1">
              <a:solidFill>
                <a:schemeClr val="accent5"/>
              </a:solidFill>
            </a:endParaRPr>
          </a:p>
        </p:txBody>
      </p:sp>
      <p:sp>
        <p:nvSpPr>
          <p:cNvPr id="158" name="Google Shape;158;p27"/>
          <p:cNvSpPr txBox="1"/>
          <p:nvPr>
            <p:ph idx="1" type="body"/>
          </p:nvPr>
        </p:nvSpPr>
        <p:spPr>
          <a:xfrm>
            <a:off x="459950" y="827075"/>
            <a:ext cx="8368200" cy="43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Roboto Slab"/>
                <a:ea typeface="Roboto Slab"/>
                <a:cs typeface="Roboto Slab"/>
                <a:sym typeface="Roboto Slab"/>
              </a:rPr>
              <a:t>THREE-WAY </a:t>
            </a:r>
            <a:r>
              <a:rPr b="1" lang="en">
                <a:solidFill>
                  <a:srgbClr val="FFFFFF"/>
                </a:solidFill>
                <a:latin typeface="Roboto Slab"/>
                <a:ea typeface="Roboto Slab"/>
                <a:cs typeface="Roboto Slab"/>
                <a:sym typeface="Roboto Slab"/>
              </a:rPr>
              <a:t>HANDSHAKE</a:t>
            </a:r>
            <a:r>
              <a:rPr lang="en">
                <a:solidFill>
                  <a:srgbClr val="FFFFFF"/>
                </a:solidFill>
                <a:latin typeface="Roboto Slab"/>
                <a:ea typeface="Roboto Slab"/>
                <a:cs typeface="Roboto Slab"/>
                <a:sym typeface="Roboto Slab"/>
              </a:rPr>
              <a:t> or a </a:t>
            </a:r>
            <a:r>
              <a:rPr b="1" lang="en">
                <a:solidFill>
                  <a:srgbClr val="FFFFFF"/>
                </a:solidFill>
                <a:latin typeface="Roboto Slab"/>
                <a:ea typeface="Roboto Slab"/>
                <a:cs typeface="Roboto Slab"/>
                <a:sym typeface="Roboto Slab"/>
              </a:rPr>
              <a:t>TCP</a:t>
            </a:r>
            <a:r>
              <a:rPr lang="en">
                <a:solidFill>
                  <a:srgbClr val="FFFFFF"/>
                </a:solidFill>
                <a:latin typeface="Roboto Slab"/>
                <a:ea typeface="Roboto Slab"/>
                <a:cs typeface="Roboto Slab"/>
                <a:sym typeface="Roboto Slab"/>
              </a:rPr>
              <a:t> 3-way </a:t>
            </a:r>
            <a:r>
              <a:rPr b="1" lang="en">
                <a:solidFill>
                  <a:srgbClr val="FFFFFF"/>
                </a:solidFill>
                <a:latin typeface="Roboto Slab"/>
                <a:ea typeface="Roboto Slab"/>
                <a:cs typeface="Roboto Slab"/>
                <a:sym typeface="Roboto Slab"/>
              </a:rPr>
              <a:t>handshake</a:t>
            </a:r>
            <a:r>
              <a:rPr lang="en">
                <a:solidFill>
                  <a:srgbClr val="FFFFFF"/>
                </a:solidFill>
                <a:latin typeface="Roboto Slab"/>
                <a:ea typeface="Roboto Slab"/>
                <a:cs typeface="Roboto Slab"/>
                <a:sym typeface="Roboto Slab"/>
              </a:rPr>
              <a:t> is a process which is used in a </a:t>
            </a:r>
            <a:r>
              <a:rPr b="1" lang="en">
                <a:solidFill>
                  <a:srgbClr val="FFFFFF"/>
                </a:solidFill>
                <a:latin typeface="Roboto Slab"/>
                <a:ea typeface="Roboto Slab"/>
                <a:cs typeface="Roboto Slab"/>
                <a:sym typeface="Roboto Slab"/>
              </a:rPr>
              <a:t>TCP</a:t>
            </a:r>
            <a:r>
              <a:rPr lang="en">
                <a:solidFill>
                  <a:srgbClr val="FFFFFF"/>
                </a:solidFill>
                <a:latin typeface="Roboto Slab"/>
                <a:ea typeface="Roboto Slab"/>
                <a:cs typeface="Roboto Slab"/>
                <a:sym typeface="Roboto Slab"/>
              </a:rPr>
              <a:t>/IP network to make a connection between the server and client. It is a three-step process that requires both the client and server to exchange synchronization and acknowledgment packets before the real data communication process starts.</a:t>
            </a:r>
            <a:endParaRPr>
              <a:solidFill>
                <a:srgbClr val="FFFFFF"/>
              </a:solidFill>
              <a:latin typeface="Roboto Slab"/>
              <a:ea typeface="Roboto Slab"/>
              <a:cs typeface="Roboto Slab"/>
              <a:sym typeface="Roboto Slab"/>
            </a:endParaRPr>
          </a:p>
          <a:p>
            <a:pPr indent="0" lvl="0" marL="0" rtl="0" algn="just">
              <a:lnSpc>
                <a:spcPct val="150000"/>
              </a:lnSpc>
              <a:spcBef>
                <a:spcPts val="1600"/>
              </a:spcBef>
              <a:spcAft>
                <a:spcPts val="0"/>
              </a:spcAft>
              <a:buNone/>
            </a:pPr>
            <a:r>
              <a:rPr lang="en">
                <a:solidFill>
                  <a:srgbClr val="FFFFFF"/>
                </a:solidFill>
                <a:latin typeface="Roboto Slab"/>
                <a:ea typeface="Roboto Slab"/>
                <a:cs typeface="Roboto Slab"/>
                <a:sym typeface="Roboto Slab"/>
              </a:rPr>
              <a:t>TCP utilizes a number of flags, or 1-bit boolean fields, in its header to control the state of a connection. The three we're most interested in here are:</a:t>
            </a:r>
            <a:endParaRPr>
              <a:solidFill>
                <a:srgbClr val="FFFFFF"/>
              </a:solidFill>
              <a:latin typeface="Roboto Slab"/>
              <a:ea typeface="Roboto Slab"/>
              <a:cs typeface="Roboto Slab"/>
              <a:sym typeface="Roboto Slab"/>
            </a:endParaRPr>
          </a:p>
          <a:p>
            <a:pPr indent="-342900" lvl="0" marL="457200" rtl="0" algn="l">
              <a:spcBef>
                <a:spcPts val="1500"/>
              </a:spcBef>
              <a:spcAft>
                <a:spcPts val="0"/>
              </a:spcAft>
              <a:buClr>
                <a:srgbClr val="FFFFFF"/>
              </a:buClr>
              <a:buSzPts val="1800"/>
              <a:buFont typeface="Arial"/>
              <a:buChar char="●"/>
            </a:pPr>
            <a:r>
              <a:rPr b="1" lang="en">
                <a:solidFill>
                  <a:srgbClr val="FFFFFF"/>
                </a:solidFill>
                <a:latin typeface="Roboto Slab"/>
                <a:ea typeface="Roboto Slab"/>
                <a:cs typeface="Roboto Slab"/>
                <a:sym typeface="Roboto Slab"/>
              </a:rPr>
              <a:t>SYN</a:t>
            </a:r>
            <a:r>
              <a:rPr lang="en">
                <a:solidFill>
                  <a:srgbClr val="FFFFFF"/>
                </a:solidFill>
                <a:latin typeface="Roboto Slab"/>
                <a:ea typeface="Roboto Slab"/>
                <a:cs typeface="Roboto Slab"/>
                <a:sym typeface="Roboto Slab"/>
              </a:rPr>
              <a:t> - (Synchronize) Initiates a connection</a:t>
            </a:r>
            <a:endParaRPr>
              <a:solidFill>
                <a:srgbClr val="FFFFFF"/>
              </a:solidFill>
              <a:latin typeface="Roboto Slab"/>
              <a:ea typeface="Roboto Slab"/>
              <a:cs typeface="Roboto Slab"/>
              <a:sym typeface="Roboto Slab"/>
            </a:endParaRPr>
          </a:p>
          <a:p>
            <a:pPr indent="-342900" lvl="0" marL="457200" rtl="0" algn="l">
              <a:spcBef>
                <a:spcPts val="0"/>
              </a:spcBef>
              <a:spcAft>
                <a:spcPts val="0"/>
              </a:spcAft>
              <a:buClr>
                <a:srgbClr val="FFFFFF"/>
              </a:buClr>
              <a:buSzPts val="1800"/>
              <a:buFont typeface="Arial"/>
              <a:buChar char="●"/>
            </a:pPr>
            <a:r>
              <a:rPr b="1" lang="en">
                <a:solidFill>
                  <a:srgbClr val="FFFFFF"/>
                </a:solidFill>
                <a:latin typeface="Roboto Slab"/>
                <a:ea typeface="Roboto Slab"/>
                <a:cs typeface="Roboto Slab"/>
                <a:sym typeface="Roboto Slab"/>
              </a:rPr>
              <a:t>FIN</a:t>
            </a:r>
            <a:r>
              <a:rPr lang="en">
                <a:solidFill>
                  <a:srgbClr val="FFFFFF"/>
                </a:solidFill>
                <a:latin typeface="Roboto Slab"/>
                <a:ea typeface="Roboto Slab"/>
                <a:cs typeface="Roboto Slab"/>
                <a:sym typeface="Roboto Slab"/>
              </a:rPr>
              <a:t> - (Final) Cleanly terminates a connection</a:t>
            </a:r>
            <a:endParaRPr>
              <a:solidFill>
                <a:srgbClr val="FFFFFF"/>
              </a:solidFill>
              <a:latin typeface="Roboto Slab"/>
              <a:ea typeface="Roboto Slab"/>
              <a:cs typeface="Roboto Slab"/>
              <a:sym typeface="Roboto Slab"/>
            </a:endParaRPr>
          </a:p>
          <a:p>
            <a:pPr indent="-342900" lvl="0" marL="457200" rtl="0" algn="l">
              <a:spcBef>
                <a:spcPts val="0"/>
              </a:spcBef>
              <a:spcAft>
                <a:spcPts val="0"/>
              </a:spcAft>
              <a:buClr>
                <a:srgbClr val="FFFFFF"/>
              </a:buClr>
              <a:buSzPts val="1800"/>
              <a:buFont typeface="Arial"/>
              <a:buChar char="●"/>
            </a:pPr>
            <a:r>
              <a:rPr b="1" lang="en">
                <a:solidFill>
                  <a:srgbClr val="FFFFFF"/>
                </a:solidFill>
                <a:latin typeface="Roboto Slab"/>
                <a:ea typeface="Roboto Slab"/>
                <a:cs typeface="Roboto Slab"/>
                <a:sym typeface="Roboto Slab"/>
              </a:rPr>
              <a:t>ACK</a:t>
            </a:r>
            <a:r>
              <a:rPr lang="en">
                <a:solidFill>
                  <a:srgbClr val="FFFFFF"/>
                </a:solidFill>
                <a:latin typeface="Roboto Slab"/>
                <a:ea typeface="Roboto Slab"/>
                <a:cs typeface="Roboto Slab"/>
                <a:sym typeface="Roboto Slab"/>
              </a:rPr>
              <a:t> - Acknowledges received data</a:t>
            </a:r>
            <a:endParaRPr>
              <a:solidFill>
                <a:srgbClr val="FFFFFF"/>
              </a:solidFill>
              <a:latin typeface="Roboto Slab"/>
              <a:ea typeface="Roboto Slab"/>
              <a:cs typeface="Roboto Slab"/>
              <a:sym typeface="Roboto Slab"/>
            </a:endParaRPr>
          </a:p>
          <a:p>
            <a:pPr indent="0" lvl="0" marL="457200" rtl="0" algn="l">
              <a:spcBef>
                <a:spcPts val="800"/>
              </a:spcBef>
              <a:spcAft>
                <a:spcPts val="0"/>
              </a:spcAft>
              <a:buNone/>
            </a:pPr>
            <a:r>
              <a:t/>
            </a:r>
            <a:endParaRPr sz="1050">
              <a:solidFill>
                <a:srgbClr val="FFFFFF"/>
              </a:solidFill>
              <a:latin typeface="Times New Roman"/>
              <a:ea typeface="Times New Roman"/>
              <a:cs typeface="Times New Roman"/>
              <a:sym typeface="Times New Roman"/>
            </a:endParaRPr>
          </a:p>
          <a:p>
            <a:pPr indent="0" lvl="0" marL="0" rtl="0" algn="l">
              <a:spcBef>
                <a:spcPts val="8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TCP Handshaking (Continued)</a:t>
            </a:r>
            <a:endParaRPr b="1">
              <a:solidFill>
                <a:schemeClr val="accent5"/>
              </a:solidFill>
            </a:endParaRPr>
          </a:p>
        </p:txBody>
      </p:sp>
      <p:sp>
        <p:nvSpPr>
          <p:cNvPr id="164" name="Google Shape;164;p28"/>
          <p:cNvSpPr txBox="1"/>
          <p:nvPr>
            <p:ph idx="1" type="body"/>
          </p:nvPr>
        </p:nvSpPr>
        <p:spPr>
          <a:xfrm>
            <a:off x="387900" y="1489825"/>
            <a:ext cx="85386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8"/>
          <p:cNvPicPr preferRelativeResize="0"/>
          <p:nvPr/>
        </p:nvPicPr>
        <p:blipFill>
          <a:blip r:embed="rId3">
            <a:alphaModFix/>
          </a:blip>
          <a:stretch>
            <a:fillRect/>
          </a:stretch>
        </p:blipFill>
        <p:spPr>
          <a:xfrm>
            <a:off x="948300" y="1334675"/>
            <a:ext cx="6710251" cy="3623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TCP Handshaking (Continued)</a:t>
            </a:r>
            <a:endParaRPr>
              <a:solidFill>
                <a:schemeClr val="accent5"/>
              </a:solidFill>
            </a:endParaRPr>
          </a:p>
        </p:txBody>
      </p:sp>
      <p:sp>
        <p:nvSpPr>
          <p:cNvPr id="171" name="Google Shape;171;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9"/>
          <p:cNvPicPr preferRelativeResize="0"/>
          <p:nvPr/>
        </p:nvPicPr>
        <p:blipFill>
          <a:blip r:embed="rId3">
            <a:alphaModFix/>
          </a:blip>
          <a:stretch>
            <a:fillRect/>
          </a:stretch>
        </p:blipFill>
        <p:spPr>
          <a:xfrm>
            <a:off x="113375" y="1144125"/>
            <a:ext cx="8483175" cy="386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4. TLS</a:t>
            </a:r>
            <a:endParaRPr>
              <a:solidFill>
                <a:schemeClr val="accent5"/>
              </a:solidFill>
            </a:endParaRPr>
          </a:p>
        </p:txBody>
      </p:sp>
      <p:sp>
        <p:nvSpPr>
          <p:cNvPr id="178" name="Google Shape;178;p30"/>
          <p:cNvSpPr txBox="1"/>
          <p:nvPr>
            <p:ph idx="1" type="body"/>
          </p:nvPr>
        </p:nvSpPr>
        <p:spPr>
          <a:xfrm>
            <a:off x="387900" y="1489825"/>
            <a:ext cx="8368200" cy="3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Roboto Slab"/>
                <a:ea typeface="Roboto Slab"/>
                <a:cs typeface="Roboto Slab"/>
                <a:sym typeface="Roboto Slab"/>
              </a:rPr>
              <a:t>Transport Layer Security, or TLS, is a widely adopted security </a:t>
            </a:r>
            <a:r>
              <a:rPr lang="en" sz="1400">
                <a:solidFill>
                  <a:srgbClr val="FFFFFF"/>
                </a:solidFill>
                <a:uFill>
                  <a:noFill/>
                </a:uFill>
                <a:latin typeface="Roboto Slab"/>
                <a:ea typeface="Roboto Slab"/>
                <a:cs typeface="Roboto Slab"/>
                <a:sym typeface="Roboto Slab"/>
                <a:hlinkClick r:id="rId3">
                  <a:extLst>
                    <a:ext uri="{A12FA001-AC4F-418D-AE19-62706E023703}">
                      <ahyp:hlinkClr val="tx"/>
                    </a:ext>
                  </a:extLst>
                </a:hlinkClick>
              </a:rPr>
              <a:t>protocol</a:t>
            </a:r>
            <a:r>
              <a:rPr lang="en" sz="1400">
                <a:solidFill>
                  <a:srgbClr val="FFFFFF"/>
                </a:solidFill>
                <a:latin typeface="Roboto Slab"/>
                <a:ea typeface="Roboto Slab"/>
                <a:cs typeface="Roboto Slab"/>
                <a:sym typeface="Roboto Slab"/>
              </a:rPr>
              <a:t> designed to facilitate privacy and data security for communications over the Internet. A primary use case of TLS is encrypting the communication between web applications and servers, such as web browsers loading a website. TLS can also be used to encrypt other communications such as email, messaging, and voice</a:t>
            </a:r>
            <a:endParaRPr sz="1400">
              <a:solidFill>
                <a:srgbClr val="FFFFFF"/>
              </a:solidFill>
              <a:latin typeface="Roboto Slab"/>
              <a:ea typeface="Roboto Slab"/>
              <a:cs typeface="Roboto Slab"/>
              <a:sym typeface="Roboto Slab"/>
            </a:endParaRPr>
          </a:p>
          <a:p>
            <a:pPr indent="0" lvl="0" marL="0" rtl="0" algn="l">
              <a:spcBef>
                <a:spcPts val="1600"/>
              </a:spcBef>
              <a:spcAft>
                <a:spcPts val="0"/>
              </a:spcAft>
              <a:buNone/>
            </a:pPr>
            <a:r>
              <a:rPr lang="en">
                <a:solidFill>
                  <a:schemeClr val="accent5"/>
                </a:solidFill>
                <a:latin typeface="Roboto Slab"/>
                <a:ea typeface="Roboto Slab"/>
                <a:cs typeface="Roboto Slab"/>
                <a:sym typeface="Roboto Slab"/>
              </a:rPr>
              <a:t>TLS HANDSHAKING</a:t>
            </a:r>
            <a:endParaRPr>
              <a:solidFill>
                <a:schemeClr val="accent5"/>
              </a:solidFill>
              <a:latin typeface="Roboto Slab"/>
              <a:ea typeface="Roboto Slab"/>
              <a:cs typeface="Roboto Slab"/>
              <a:sym typeface="Roboto Slab"/>
            </a:endParaRPr>
          </a:p>
          <a:p>
            <a:pPr indent="0" lvl="0" marL="0" rtl="0" algn="l">
              <a:spcBef>
                <a:spcPts val="1600"/>
              </a:spcBef>
              <a:spcAft>
                <a:spcPts val="1600"/>
              </a:spcAft>
              <a:buNone/>
            </a:pPr>
            <a:r>
              <a:rPr lang="en" sz="1400">
                <a:solidFill>
                  <a:srgbClr val="FFFFFF"/>
                </a:solidFill>
                <a:latin typeface="Roboto Slab"/>
                <a:ea typeface="Roboto Slab"/>
                <a:cs typeface="Roboto Slab"/>
                <a:sym typeface="Roboto Slab"/>
              </a:rPr>
              <a:t>A TLS handshake takes place whenever a user navigates to a website over HTTPS and the browser first begins to query the website's </a:t>
            </a:r>
            <a:r>
              <a:rPr lang="en" sz="1400" u="sng">
                <a:solidFill>
                  <a:srgbClr val="FFFFFF"/>
                </a:solidFill>
                <a:latin typeface="Roboto Slab"/>
                <a:ea typeface="Roboto Slab"/>
                <a:cs typeface="Roboto Slab"/>
                <a:sym typeface="Roboto Slab"/>
                <a:hlinkClick r:id="rId4">
                  <a:extLst>
                    <a:ext uri="{A12FA001-AC4F-418D-AE19-62706E023703}">
                      <ahyp:hlinkClr val="tx"/>
                    </a:ext>
                  </a:extLst>
                </a:hlinkClick>
              </a:rPr>
              <a:t>origin server</a:t>
            </a:r>
            <a:r>
              <a:rPr lang="en" sz="1400">
                <a:solidFill>
                  <a:srgbClr val="FFFFFF"/>
                </a:solidFill>
                <a:latin typeface="Roboto Slab"/>
                <a:ea typeface="Roboto Slab"/>
                <a:cs typeface="Roboto Slab"/>
                <a:sym typeface="Roboto Slab"/>
              </a:rPr>
              <a:t>.TLS handshakes occur after a </a:t>
            </a:r>
            <a:r>
              <a:rPr lang="en" sz="1400" u="sng">
                <a:solidFill>
                  <a:srgbClr val="FFFFFF"/>
                </a:solidFill>
                <a:latin typeface="Roboto Slab"/>
                <a:ea typeface="Roboto Slab"/>
                <a:cs typeface="Roboto Slab"/>
                <a:sym typeface="Roboto Slab"/>
                <a:hlinkClick r:id="rId5">
                  <a:extLst>
                    <a:ext uri="{A12FA001-AC4F-418D-AE19-62706E023703}">
                      <ahyp:hlinkClr val="tx"/>
                    </a:ext>
                  </a:extLst>
                </a:hlinkClick>
              </a:rPr>
              <a:t>TCP</a:t>
            </a:r>
            <a:r>
              <a:rPr lang="en" sz="1400">
                <a:solidFill>
                  <a:srgbClr val="FFFFFF"/>
                </a:solidFill>
                <a:latin typeface="Roboto Slab"/>
                <a:ea typeface="Roboto Slab"/>
                <a:cs typeface="Roboto Slab"/>
                <a:sym typeface="Roboto Slab"/>
              </a:rPr>
              <a:t> connection has been opened via a TCP handshake</a:t>
            </a:r>
            <a:r>
              <a:rPr lang="en" sz="1400">
                <a:solidFill>
                  <a:srgbClr val="FFFFFF"/>
                </a:solidFill>
                <a:latin typeface="Avenir"/>
                <a:ea typeface="Avenir"/>
                <a:cs typeface="Avenir"/>
                <a:sym typeface="Avenir"/>
              </a:rPr>
              <a:t>.</a:t>
            </a:r>
            <a:endParaRPr sz="2000">
              <a:solidFill>
                <a:srgbClr val="FFFFFF"/>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TLS Handshaking</a:t>
            </a:r>
            <a:endParaRPr b="1">
              <a:solidFill>
                <a:schemeClr val="accent5"/>
              </a:solidFill>
            </a:endParaRPr>
          </a:p>
        </p:txBody>
      </p:sp>
      <p:sp>
        <p:nvSpPr>
          <p:cNvPr id="184" name="Google Shape;184;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pic>
        <p:nvPicPr>
          <p:cNvPr id="185" name="Google Shape;185;p31"/>
          <p:cNvPicPr preferRelativeResize="0"/>
          <p:nvPr/>
        </p:nvPicPr>
        <p:blipFill rotWithShape="1">
          <a:blip r:embed="rId3">
            <a:alphaModFix/>
          </a:blip>
          <a:srcRect b="0" l="0" r="5988" t="0"/>
          <a:stretch/>
        </p:blipFill>
        <p:spPr>
          <a:xfrm>
            <a:off x="577225" y="1535825"/>
            <a:ext cx="7339025" cy="3380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856950" y="270925"/>
            <a:ext cx="3786900" cy="3997200"/>
          </a:xfrm>
          <a:prstGeom prst="rect">
            <a:avLst/>
          </a:prstGeom>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Protocols Analysis Using Wireshark</a:t>
            </a:r>
            <a:endParaRPr/>
          </a:p>
          <a:p>
            <a:pPr indent="-342900" lvl="0" marL="457200" rtl="0" algn="l">
              <a:spcBef>
                <a:spcPts val="0"/>
              </a:spcBef>
              <a:spcAft>
                <a:spcPts val="0"/>
              </a:spcAft>
              <a:buSzPts val="1800"/>
              <a:buAutoNum type="arabicPeriod"/>
            </a:pPr>
            <a:r>
              <a:rPr lang="en"/>
              <a:t>Analyzing TCP H</a:t>
            </a:r>
            <a:r>
              <a:rPr lang="en"/>
              <a:t>andshaking</a:t>
            </a:r>
            <a:r>
              <a:rPr lang="en"/>
              <a:t> Using Wireshark</a:t>
            </a:r>
            <a:endParaRPr/>
          </a:p>
          <a:p>
            <a:pPr indent="-342900" lvl="0" marL="457200" rtl="0" algn="l">
              <a:spcBef>
                <a:spcPts val="0"/>
              </a:spcBef>
              <a:spcAft>
                <a:spcPts val="0"/>
              </a:spcAft>
              <a:buSzPts val="1800"/>
              <a:buAutoNum type="arabicPeriod"/>
            </a:pPr>
            <a:r>
              <a:rPr lang="en"/>
              <a:t>Analyzing sequence of </a:t>
            </a:r>
            <a:r>
              <a:rPr lang="en"/>
              <a:t>messages</a:t>
            </a:r>
            <a:r>
              <a:rPr lang="en"/>
              <a:t> with example</a:t>
            </a:r>
            <a:endParaRPr/>
          </a:p>
          <a:p>
            <a:pPr indent="-342900" lvl="0" marL="457200" rtl="0" algn="l">
              <a:spcBef>
                <a:spcPts val="0"/>
              </a:spcBef>
              <a:spcAft>
                <a:spcPts val="0"/>
              </a:spcAft>
              <a:buSzPts val="1800"/>
              <a:buAutoNum type="arabicPeriod"/>
            </a:pPr>
            <a:r>
              <a:rPr lang="en"/>
              <a:t>Analyzing statistics using wireshark</a:t>
            </a:r>
            <a:endParaRPr/>
          </a:p>
          <a:p>
            <a:pPr indent="0" lvl="0" marL="0" rtl="0" algn="l">
              <a:spcBef>
                <a:spcPts val="1600"/>
              </a:spcBef>
              <a:spcAft>
                <a:spcPts val="0"/>
              </a:spcAft>
              <a:buClr>
                <a:schemeClr val="dk2"/>
              </a:buClr>
              <a:buSzPts val="1100"/>
              <a:buNone/>
            </a:pPr>
            <a:r>
              <a:t/>
            </a:r>
            <a:endParaRPr/>
          </a:p>
          <a:p>
            <a:pPr indent="0" lvl="0" marL="0" rtl="0" algn="l">
              <a:spcBef>
                <a:spcPts val="1600"/>
              </a:spcBef>
              <a:spcAft>
                <a:spcPts val="0"/>
              </a:spcAft>
              <a:buClr>
                <a:schemeClr val="dk2"/>
              </a:buClr>
              <a:buSzPts val="1100"/>
              <a:buNone/>
            </a:pPr>
            <a:r>
              <a:t/>
            </a:r>
            <a:endParaRPr/>
          </a:p>
          <a:p>
            <a:pPr indent="0" lvl="0" marL="0" rtl="0" algn="l">
              <a:spcBef>
                <a:spcPts val="1600"/>
              </a:spcBef>
              <a:spcAft>
                <a:spcPts val="1600"/>
              </a:spcAft>
              <a:buClr>
                <a:schemeClr val="dk2"/>
              </a:buClr>
              <a:buSzPts val="1100"/>
              <a:buNone/>
            </a:pPr>
            <a:r>
              <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71" name="Google Shape;71;p14"/>
          <p:cNvPicPr preferRelativeResize="0"/>
          <p:nvPr/>
        </p:nvPicPr>
        <p:blipFill>
          <a:blip r:embed="rId3">
            <a:alphaModFix/>
          </a:blip>
          <a:stretch>
            <a:fillRect/>
          </a:stretch>
        </p:blipFill>
        <p:spPr>
          <a:xfrm>
            <a:off x="6838875" y="3419225"/>
            <a:ext cx="2076525" cy="16093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180963" y="1282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TLS PACKETS</a:t>
            </a:r>
            <a:endParaRPr b="1">
              <a:solidFill>
                <a:schemeClr val="accent5"/>
              </a:solidFill>
            </a:endParaRPr>
          </a:p>
        </p:txBody>
      </p:sp>
      <p:sp>
        <p:nvSpPr>
          <p:cNvPr id="191" name="Google Shape;191;p32"/>
          <p:cNvSpPr txBox="1"/>
          <p:nvPr>
            <p:ph idx="1" type="body"/>
          </p:nvPr>
        </p:nvSpPr>
        <p:spPr>
          <a:xfrm>
            <a:off x="315750" y="1010150"/>
            <a:ext cx="8368200" cy="388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32"/>
          <p:cNvPicPr preferRelativeResize="0"/>
          <p:nvPr/>
        </p:nvPicPr>
        <p:blipFill>
          <a:blip r:embed="rId3">
            <a:alphaModFix/>
          </a:blip>
          <a:stretch>
            <a:fillRect/>
          </a:stretch>
        </p:blipFill>
        <p:spPr>
          <a:xfrm>
            <a:off x="253100" y="730000"/>
            <a:ext cx="8637776" cy="4269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5. UDP</a:t>
            </a:r>
            <a:endParaRPr b="1">
              <a:solidFill>
                <a:schemeClr val="accent5"/>
              </a:solidFill>
            </a:endParaRPr>
          </a:p>
        </p:txBody>
      </p:sp>
      <p:sp>
        <p:nvSpPr>
          <p:cNvPr id="198" name="Google Shape;198;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FFFFFF"/>
                </a:solidFill>
                <a:latin typeface="Roboto Slab"/>
                <a:ea typeface="Roboto Slab"/>
                <a:cs typeface="Roboto Slab"/>
                <a:sym typeface="Roboto Slab"/>
              </a:rPr>
              <a:t>The User Datagram Protocol, or UDP, is a communication protocol used across the Internet for especially time-sensitive transmissions such as video playback or </a:t>
            </a:r>
            <a:r>
              <a:rPr lang="en" u="sng">
                <a:solidFill>
                  <a:srgbClr val="FFFFFF"/>
                </a:solidFill>
                <a:latin typeface="Roboto Slab"/>
                <a:ea typeface="Roboto Slab"/>
                <a:cs typeface="Roboto Slab"/>
                <a:sym typeface="Roboto Slab"/>
                <a:hlinkClick r:id="rId3">
                  <a:extLst>
                    <a:ext uri="{A12FA001-AC4F-418D-AE19-62706E023703}">
                      <ahyp:hlinkClr val="tx"/>
                    </a:ext>
                  </a:extLst>
                </a:hlinkClick>
              </a:rPr>
              <a:t>DNS</a:t>
            </a:r>
            <a:r>
              <a:rPr lang="en">
                <a:solidFill>
                  <a:srgbClr val="FFFFFF"/>
                </a:solidFill>
                <a:latin typeface="Roboto Slab"/>
                <a:ea typeface="Roboto Slab"/>
                <a:cs typeface="Roboto Slab"/>
                <a:sym typeface="Roboto Slab"/>
              </a:rPr>
              <a:t> lookups. It speeds up communications by not formally establishing a connection before data is transferred. This allows data to be transferred very quickly, but it can also cause </a:t>
            </a:r>
            <a:r>
              <a:rPr lang="en" u="sng">
                <a:solidFill>
                  <a:srgbClr val="FFFFFF"/>
                </a:solidFill>
                <a:latin typeface="Roboto Slab"/>
                <a:ea typeface="Roboto Slab"/>
                <a:cs typeface="Roboto Slab"/>
                <a:sym typeface="Roboto Slab"/>
                <a:hlinkClick r:id="rId4">
                  <a:extLst>
                    <a:ext uri="{A12FA001-AC4F-418D-AE19-62706E023703}">
                      <ahyp:hlinkClr val="tx"/>
                    </a:ext>
                  </a:extLst>
                </a:hlinkClick>
              </a:rPr>
              <a:t>packets</a:t>
            </a:r>
            <a:r>
              <a:rPr lang="en">
                <a:solidFill>
                  <a:srgbClr val="FFFFFF"/>
                </a:solidFill>
                <a:latin typeface="Roboto Slab"/>
                <a:ea typeface="Roboto Slab"/>
                <a:cs typeface="Roboto Slab"/>
                <a:sym typeface="Roboto Slab"/>
              </a:rPr>
              <a:t> to become lost in transit </a:t>
            </a:r>
            <a:endParaRPr>
              <a:solidFill>
                <a:srgbClr val="FFFFFF"/>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4"/>
          <p:cNvSpPr txBox="1"/>
          <p:nvPr>
            <p:ph idx="1" type="body"/>
          </p:nvPr>
        </p:nvSpPr>
        <p:spPr>
          <a:xfrm>
            <a:off x="387900" y="879800"/>
            <a:ext cx="83682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34"/>
          <p:cNvPicPr preferRelativeResize="0"/>
          <p:nvPr/>
        </p:nvPicPr>
        <p:blipFill>
          <a:blip r:embed="rId3">
            <a:alphaModFix/>
          </a:blip>
          <a:stretch>
            <a:fillRect/>
          </a:stretch>
        </p:blipFill>
        <p:spPr>
          <a:xfrm>
            <a:off x="490025" y="1271600"/>
            <a:ext cx="7967375" cy="2993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288325" y="2563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UDP Packet Analysis</a:t>
            </a:r>
            <a:endParaRPr b="1">
              <a:solidFill>
                <a:schemeClr val="accent5"/>
              </a:solidFill>
            </a:endParaRPr>
          </a:p>
        </p:txBody>
      </p:sp>
      <p:sp>
        <p:nvSpPr>
          <p:cNvPr id="211" name="Google Shape;211;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35"/>
          <p:cNvPicPr preferRelativeResize="0"/>
          <p:nvPr/>
        </p:nvPicPr>
        <p:blipFill>
          <a:blip r:embed="rId3">
            <a:alphaModFix/>
          </a:blip>
          <a:stretch>
            <a:fillRect/>
          </a:stretch>
        </p:blipFill>
        <p:spPr>
          <a:xfrm>
            <a:off x="288325" y="1052700"/>
            <a:ext cx="7938551" cy="3904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UDP Packet Format</a:t>
            </a:r>
            <a:endParaRPr b="1">
              <a:solidFill>
                <a:schemeClr val="accent5"/>
              </a:solidFill>
            </a:endParaRPr>
          </a:p>
        </p:txBody>
      </p:sp>
      <p:sp>
        <p:nvSpPr>
          <p:cNvPr id="218" name="Google Shape;218;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23850" lvl="0" marL="685800" rtl="0" algn="l">
              <a:lnSpc>
                <a:spcPct val="158000"/>
              </a:lnSpc>
              <a:spcBef>
                <a:spcPts val="0"/>
              </a:spcBef>
              <a:spcAft>
                <a:spcPts val="0"/>
              </a:spcAft>
              <a:buClr>
                <a:srgbClr val="FFFFFF"/>
              </a:buClr>
              <a:buSzPts val="1500"/>
              <a:buFont typeface="Arial"/>
              <a:buAutoNum type="arabicPeriod"/>
            </a:pPr>
            <a:r>
              <a:rPr b="1" lang="en" sz="1500">
                <a:solidFill>
                  <a:srgbClr val="FFFFFF"/>
                </a:solidFill>
                <a:latin typeface="Roboto Slab"/>
                <a:ea typeface="Roboto Slab"/>
                <a:cs typeface="Roboto Slab"/>
                <a:sym typeface="Roboto Slab"/>
              </a:rPr>
              <a:t>Source Port :</a:t>
            </a:r>
            <a:r>
              <a:rPr lang="en" sz="1500">
                <a:solidFill>
                  <a:srgbClr val="FFFFFF"/>
                </a:solidFill>
                <a:latin typeface="Roboto Slab"/>
                <a:ea typeface="Roboto Slab"/>
                <a:cs typeface="Roboto Slab"/>
                <a:sym typeface="Roboto Slab"/>
              </a:rPr>
              <a:t> Source Port is 2 Byte long field used to identify port number of source.</a:t>
            </a:r>
            <a:endParaRPr sz="1500">
              <a:solidFill>
                <a:srgbClr val="FFFFFF"/>
              </a:solidFill>
              <a:latin typeface="Roboto Slab"/>
              <a:ea typeface="Roboto Slab"/>
              <a:cs typeface="Roboto Slab"/>
              <a:sym typeface="Roboto Slab"/>
            </a:endParaRPr>
          </a:p>
          <a:p>
            <a:pPr indent="-323850" lvl="0" marL="685800" rtl="0" algn="l">
              <a:lnSpc>
                <a:spcPct val="158000"/>
              </a:lnSpc>
              <a:spcBef>
                <a:spcPts val="0"/>
              </a:spcBef>
              <a:spcAft>
                <a:spcPts val="0"/>
              </a:spcAft>
              <a:buClr>
                <a:srgbClr val="FFFFFF"/>
              </a:buClr>
              <a:buSzPts val="1500"/>
              <a:buFont typeface="Arial"/>
              <a:buAutoNum type="arabicPeriod"/>
            </a:pPr>
            <a:r>
              <a:rPr b="1" lang="en" sz="1500">
                <a:solidFill>
                  <a:srgbClr val="FFFFFF"/>
                </a:solidFill>
                <a:latin typeface="Roboto Slab"/>
                <a:ea typeface="Roboto Slab"/>
                <a:cs typeface="Roboto Slab"/>
                <a:sym typeface="Roboto Slab"/>
              </a:rPr>
              <a:t>Destination Port :</a:t>
            </a:r>
            <a:r>
              <a:rPr lang="en" sz="1500">
                <a:solidFill>
                  <a:srgbClr val="FFFFFF"/>
                </a:solidFill>
                <a:latin typeface="Roboto Slab"/>
                <a:ea typeface="Roboto Slab"/>
                <a:cs typeface="Roboto Slab"/>
                <a:sym typeface="Roboto Slab"/>
              </a:rPr>
              <a:t> It is 2 Byte long field, used to identify the port of destined packet.</a:t>
            </a:r>
            <a:endParaRPr sz="1500">
              <a:solidFill>
                <a:srgbClr val="FFFFFF"/>
              </a:solidFill>
              <a:latin typeface="Roboto Slab"/>
              <a:ea typeface="Roboto Slab"/>
              <a:cs typeface="Roboto Slab"/>
              <a:sym typeface="Roboto Slab"/>
            </a:endParaRPr>
          </a:p>
          <a:p>
            <a:pPr indent="-323850" lvl="0" marL="685800" rtl="0" algn="l">
              <a:lnSpc>
                <a:spcPct val="158000"/>
              </a:lnSpc>
              <a:spcBef>
                <a:spcPts val="0"/>
              </a:spcBef>
              <a:spcAft>
                <a:spcPts val="0"/>
              </a:spcAft>
              <a:buClr>
                <a:srgbClr val="FFFFFF"/>
              </a:buClr>
              <a:buSzPts val="1500"/>
              <a:buFont typeface="Arial"/>
              <a:buAutoNum type="arabicPeriod"/>
            </a:pPr>
            <a:r>
              <a:rPr b="1" lang="en" sz="1500">
                <a:solidFill>
                  <a:srgbClr val="FFFFFF"/>
                </a:solidFill>
                <a:latin typeface="Roboto Slab"/>
                <a:ea typeface="Roboto Slab"/>
                <a:cs typeface="Roboto Slab"/>
                <a:sym typeface="Roboto Slab"/>
              </a:rPr>
              <a:t>Length :</a:t>
            </a:r>
            <a:r>
              <a:rPr lang="en" sz="1500">
                <a:solidFill>
                  <a:srgbClr val="FFFFFF"/>
                </a:solidFill>
                <a:latin typeface="Roboto Slab"/>
                <a:ea typeface="Roboto Slab"/>
                <a:cs typeface="Roboto Slab"/>
                <a:sym typeface="Roboto Slab"/>
              </a:rPr>
              <a:t> Length is the length of UDP including header and the data. It is 16-bits field.</a:t>
            </a:r>
            <a:endParaRPr sz="1500">
              <a:solidFill>
                <a:srgbClr val="FFFFFF"/>
              </a:solidFill>
              <a:latin typeface="Roboto Slab"/>
              <a:ea typeface="Roboto Slab"/>
              <a:cs typeface="Roboto Slab"/>
              <a:sym typeface="Roboto Slab"/>
            </a:endParaRPr>
          </a:p>
          <a:p>
            <a:pPr indent="-323850" lvl="0" marL="685800" rtl="0" algn="l">
              <a:lnSpc>
                <a:spcPct val="158000"/>
              </a:lnSpc>
              <a:spcBef>
                <a:spcPts val="0"/>
              </a:spcBef>
              <a:spcAft>
                <a:spcPts val="0"/>
              </a:spcAft>
              <a:buClr>
                <a:srgbClr val="FFFFFF"/>
              </a:buClr>
              <a:buSzPts val="1500"/>
              <a:buFont typeface="Arial"/>
              <a:buAutoNum type="arabicPeriod"/>
            </a:pPr>
            <a:r>
              <a:rPr b="1" lang="en" sz="1500">
                <a:solidFill>
                  <a:srgbClr val="FFFFFF"/>
                </a:solidFill>
                <a:latin typeface="Roboto Slab"/>
                <a:ea typeface="Roboto Slab"/>
                <a:cs typeface="Roboto Slab"/>
                <a:sym typeface="Roboto Slab"/>
              </a:rPr>
              <a:t>Checksum</a:t>
            </a:r>
            <a:r>
              <a:rPr lang="en" sz="1500">
                <a:solidFill>
                  <a:srgbClr val="FFFFFF"/>
                </a:solidFill>
                <a:latin typeface="Roboto Slab"/>
                <a:ea typeface="Roboto Slab"/>
                <a:cs typeface="Roboto Slab"/>
                <a:sym typeface="Roboto Slab"/>
              </a:rPr>
              <a:t> - This </a:t>
            </a:r>
            <a:r>
              <a:rPr lang="en" sz="1500">
                <a:solidFill>
                  <a:srgbClr val="FFFFFF"/>
                </a:solidFill>
                <a:latin typeface="Roboto Slab"/>
                <a:ea typeface="Roboto Slab"/>
                <a:cs typeface="Roboto Slab"/>
                <a:sym typeface="Roboto Slab"/>
              </a:rPr>
              <a:t>field</a:t>
            </a:r>
            <a:r>
              <a:rPr lang="en" sz="1500">
                <a:solidFill>
                  <a:srgbClr val="FFFFFF"/>
                </a:solidFill>
                <a:latin typeface="Roboto Slab"/>
                <a:ea typeface="Roboto Slab"/>
                <a:cs typeface="Roboto Slab"/>
                <a:sym typeface="Roboto Slab"/>
              </a:rPr>
              <a:t> ensures if the packet is transmitted correctly or if there is any corruption of packet over network.Unlike TCP checksum calculation is not mandatory in UDP.</a:t>
            </a:r>
            <a:endParaRPr sz="1500">
              <a:solidFill>
                <a:srgbClr val="FFFFFF"/>
              </a:solidFill>
              <a:latin typeface="Roboto Slab"/>
              <a:ea typeface="Roboto Slab"/>
              <a:cs typeface="Roboto Slab"/>
              <a:sym typeface="Roboto Slab"/>
            </a:endParaRPr>
          </a:p>
          <a:p>
            <a:pPr indent="0" lvl="0" marL="0" rtl="0" algn="l">
              <a:spcBef>
                <a:spcPts val="3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chemeClr val="accent5"/>
                </a:solidFill>
                <a:latin typeface="Roboto Slab"/>
                <a:ea typeface="Roboto Slab"/>
                <a:cs typeface="Roboto Slab"/>
                <a:sym typeface="Roboto Slab"/>
              </a:rPr>
              <a:t>Analysis of sequence of messages</a:t>
            </a:r>
            <a:endParaRPr b="1" sz="3400">
              <a:solidFill>
                <a:schemeClr val="accent5"/>
              </a:solidFill>
              <a:latin typeface="Roboto Slab"/>
              <a:ea typeface="Roboto Slab"/>
              <a:cs typeface="Roboto Slab"/>
              <a:sym typeface="Roboto Slab"/>
            </a:endParaRPr>
          </a:p>
          <a:p>
            <a:pPr indent="0" lvl="0" marL="0" rtl="0" algn="l">
              <a:spcBef>
                <a:spcPts val="1600"/>
              </a:spcBef>
              <a:spcAft>
                <a:spcPts val="1600"/>
              </a:spcAft>
              <a:buNone/>
            </a:pPr>
            <a:r>
              <a:rPr b="1" lang="en" sz="3400">
                <a:solidFill>
                  <a:schemeClr val="accent5"/>
                </a:solidFill>
                <a:latin typeface="Roboto Slab"/>
                <a:ea typeface="Roboto Slab"/>
                <a:cs typeface="Roboto Slab"/>
                <a:sym typeface="Roboto Slab"/>
              </a:rPr>
              <a:t>Example - NPTEL Website</a:t>
            </a:r>
            <a:endParaRPr b="1" sz="3400">
              <a:solidFill>
                <a:schemeClr val="accent5"/>
              </a:solidFill>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8"/>
          <p:cNvSpPr txBox="1"/>
          <p:nvPr>
            <p:ph idx="1" type="body"/>
          </p:nvPr>
        </p:nvSpPr>
        <p:spPr>
          <a:xfrm>
            <a:off x="387900" y="1321175"/>
            <a:ext cx="8368200" cy="32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rPr lang="en" sz="2000">
                <a:solidFill>
                  <a:schemeClr val="accent6"/>
                </a:solidFill>
              </a:rPr>
              <a:t>We have taken example with NPTEL website for analyzing the packets from the traces got from the NPTEL website.Then we will be doing activities like view course list, view videos, etc.</a:t>
            </a:r>
            <a:endParaRPr sz="2000">
              <a:solidFill>
                <a:schemeClr val="accent6"/>
              </a:solidFill>
            </a:endParaRPr>
          </a:p>
          <a:p>
            <a:pPr indent="0" lvl="0" marL="45720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6"/>
                </a:solidFill>
              </a:rPr>
              <a:t>Activity 1 - Browse the website</a:t>
            </a:r>
            <a:endParaRPr>
              <a:solidFill>
                <a:schemeClr val="accent6"/>
              </a:solidFill>
            </a:endParaRPr>
          </a:p>
        </p:txBody>
      </p:sp>
      <p:sp>
        <p:nvSpPr>
          <p:cNvPr id="236" name="Google Shape;236;p39"/>
          <p:cNvSpPr txBox="1"/>
          <p:nvPr>
            <p:ph idx="1" type="body"/>
          </p:nvPr>
        </p:nvSpPr>
        <p:spPr>
          <a:xfrm>
            <a:off x="387900" y="13886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Start the wireshark capture.</a:t>
            </a:r>
            <a:endParaRPr/>
          </a:p>
          <a:p>
            <a:pPr indent="-342900" lvl="0" marL="457200" rtl="0" algn="l">
              <a:spcBef>
                <a:spcPts val="0"/>
              </a:spcBef>
              <a:spcAft>
                <a:spcPts val="0"/>
              </a:spcAft>
              <a:buSzPts val="1800"/>
              <a:buAutoNum type="arabicPeriod"/>
            </a:pPr>
            <a:r>
              <a:rPr lang="en"/>
              <a:t>Browse the website without https ( like </a:t>
            </a:r>
            <a:r>
              <a:rPr lang="en" u="sng">
                <a:solidFill>
                  <a:schemeClr val="accent5"/>
                </a:solidFill>
                <a:hlinkClick r:id="rId3">
                  <a:extLst>
                    <a:ext uri="{A12FA001-AC4F-418D-AE19-62706E023703}">
                      <ahyp:hlinkClr val="tx"/>
                    </a:ext>
                  </a:extLst>
                </a:hlinkClick>
              </a:rPr>
              <a:t>http://nptel.ac.in</a:t>
            </a:r>
            <a:r>
              <a:rPr lang="en"/>
              <a:t>)</a:t>
            </a:r>
            <a:endParaRPr/>
          </a:p>
          <a:p>
            <a:pPr indent="-342900" lvl="0" marL="457200" rtl="0" algn="l">
              <a:spcBef>
                <a:spcPts val="0"/>
              </a:spcBef>
              <a:spcAft>
                <a:spcPts val="0"/>
              </a:spcAft>
              <a:buSzPts val="1800"/>
              <a:buAutoNum type="arabicPeriod"/>
            </a:pPr>
            <a:r>
              <a:rPr lang="en"/>
              <a:t>Stop capturing packets in wireshark.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will get http and tcp packets from the traces here.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87900" y="458025"/>
            <a:ext cx="86850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6"/>
                </a:solidFill>
              </a:rPr>
              <a:t>Analysis of HTTP and TCP packets - Activity 1</a:t>
            </a:r>
            <a:endParaRPr>
              <a:solidFill>
                <a:schemeClr val="accent6"/>
              </a:solidFill>
            </a:endParaRPr>
          </a:p>
        </p:txBody>
      </p:sp>
      <p:sp>
        <p:nvSpPr>
          <p:cNvPr id="242" name="Google Shape;242;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First a TCP connection is established between source and destination (i.e local machine and nptel </a:t>
            </a:r>
            <a:r>
              <a:rPr lang="en"/>
              <a:t>server</a:t>
            </a:r>
            <a:r>
              <a:rPr lang="en"/>
              <a:t>).You will observe syn, syn+ack and ack flags in the three consecutive packets.</a:t>
            </a:r>
            <a:endParaRPr/>
          </a:p>
          <a:p>
            <a:pPr indent="-342900" lvl="0" marL="457200" rtl="0" algn="l">
              <a:spcBef>
                <a:spcPts val="0"/>
              </a:spcBef>
              <a:spcAft>
                <a:spcPts val="0"/>
              </a:spcAft>
              <a:buSzPts val="1800"/>
              <a:buAutoNum type="arabicPeriod"/>
            </a:pPr>
            <a:r>
              <a:rPr lang="en"/>
              <a:t>Then a HTTP GET request is found in the trace to get the requested URL.</a:t>
            </a:r>
            <a:endParaRPr/>
          </a:p>
          <a:p>
            <a:pPr indent="-342900" lvl="0" marL="457200" rtl="0" algn="l">
              <a:spcBef>
                <a:spcPts val="0"/>
              </a:spcBef>
              <a:spcAft>
                <a:spcPts val="0"/>
              </a:spcAft>
              <a:buSzPts val="1800"/>
              <a:buAutoNum type="arabicPeriod"/>
            </a:pPr>
            <a:r>
              <a:rPr lang="en"/>
              <a:t>Then source and destination acknowledges each other.</a:t>
            </a:r>
            <a:endParaRPr/>
          </a:p>
          <a:p>
            <a:pPr indent="-342900" lvl="0" marL="457200" rtl="0" algn="l">
              <a:spcBef>
                <a:spcPts val="0"/>
              </a:spcBef>
              <a:spcAft>
                <a:spcPts val="0"/>
              </a:spcAft>
              <a:buSzPts val="1800"/>
              <a:buAutoNum type="arabicPeriod"/>
            </a:pPr>
            <a:r>
              <a:rPr lang="en"/>
              <a:t>HTTP packet 302 status says about redirection of website URL and it is able to find it.</a:t>
            </a:r>
            <a:endParaRPr/>
          </a:p>
          <a:p>
            <a:pPr indent="-342900" lvl="0" marL="457200" rtl="0" algn="l">
              <a:spcBef>
                <a:spcPts val="0"/>
              </a:spcBef>
              <a:spcAft>
                <a:spcPts val="0"/>
              </a:spcAft>
              <a:buSzPts val="1800"/>
              <a:buAutoNum type="arabicPeriod"/>
            </a:pPr>
            <a:r>
              <a:rPr lang="en"/>
              <a:t>Then we can see sequence of TCP packets each with sequence number of acknowledgement number.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6"/>
                </a:solidFill>
              </a:rPr>
              <a:t>Activity 2 - Browse the course list </a:t>
            </a:r>
            <a:endParaRPr>
              <a:solidFill>
                <a:schemeClr val="accent6"/>
              </a:solidFill>
            </a:endParaRPr>
          </a:p>
        </p:txBody>
      </p:sp>
      <p:sp>
        <p:nvSpPr>
          <p:cNvPr id="248" name="Google Shape;248;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Start the wireshark capture.</a:t>
            </a:r>
            <a:endParaRPr/>
          </a:p>
          <a:p>
            <a:pPr indent="-342900" lvl="0" marL="457200" rtl="0" algn="l">
              <a:spcBef>
                <a:spcPts val="0"/>
              </a:spcBef>
              <a:spcAft>
                <a:spcPts val="0"/>
              </a:spcAft>
              <a:buSzPts val="1800"/>
              <a:buAutoNum type="arabicPeriod"/>
            </a:pPr>
            <a:r>
              <a:rPr lang="en"/>
              <a:t>We will visit the course list page of nptel website.</a:t>
            </a:r>
            <a:endParaRPr/>
          </a:p>
          <a:p>
            <a:pPr indent="-342900" lvl="0" marL="457200" rtl="0" algn="l">
              <a:spcBef>
                <a:spcPts val="0"/>
              </a:spcBef>
              <a:spcAft>
                <a:spcPts val="0"/>
              </a:spcAft>
              <a:buSzPts val="1800"/>
              <a:buAutoNum type="arabicPeriod"/>
            </a:pPr>
            <a:r>
              <a:rPr lang="en"/>
              <a:t>Stop wireshark capture.</a:t>
            </a:r>
            <a:endParaRPr/>
          </a:p>
          <a:p>
            <a:pPr indent="0" lvl="0" marL="0" rtl="0" algn="l">
              <a:spcBef>
                <a:spcPts val="1600"/>
              </a:spcBef>
              <a:spcAft>
                <a:spcPts val="1600"/>
              </a:spcAft>
              <a:buNone/>
            </a:pPr>
            <a:r>
              <a:rPr lang="en"/>
              <a:t>We will see DNS,TCP and UDP packets from the traces here.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4294967295" type="body"/>
          </p:nvPr>
        </p:nvSpPr>
        <p:spPr>
          <a:xfrm>
            <a:off x="2291400" y="1411375"/>
            <a:ext cx="5542200" cy="263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4800">
                <a:solidFill>
                  <a:schemeClr val="accent5"/>
                </a:solidFill>
              </a:rPr>
              <a:t>Protocols analysis using wireshark</a:t>
            </a:r>
            <a:endParaRPr b="1" sz="4800">
              <a:solidFill>
                <a:schemeClr val="accent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6"/>
                </a:solidFill>
              </a:rPr>
              <a:t>Analysis of Packets - Activity 2</a:t>
            </a:r>
            <a:endParaRPr>
              <a:solidFill>
                <a:schemeClr val="accent6"/>
              </a:solidFill>
            </a:endParaRPr>
          </a:p>
        </p:txBody>
      </p:sp>
      <p:sp>
        <p:nvSpPr>
          <p:cNvPr id="254" name="Google Shape;254;p42"/>
          <p:cNvSpPr txBox="1"/>
          <p:nvPr>
            <p:ph idx="1" type="body"/>
          </p:nvPr>
        </p:nvSpPr>
        <p:spPr>
          <a:xfrm>
            <a:off x="387900" y="1489825"/>
            <a:ext cx="8368200" cy="345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first few packets has DNS protocol to resolve the domain name to ip address.i.e the document page containing course list is mapped with corresponding address.</a:t>
            </a:r>
            <a:endParaRPr/>
          </a:p>
          <a:p>
            <a:pPr indent="-342900" lvl="0" marL="457200" rtl="0" algn="l">
              <a:spcBef>
                <a:spcPts val="0"/>
              </a:spcBef>
              <a:spcAft>
                <a:spcPts val="0"/>
              </a:spcAft>
              <a:buSzPts val="1800"/>
              <a:buAutoNum type="arabicPeriod"/>
            </a:pPr>
            <a:r>
              <a:rPr lang="en"/>
              <a:t>Then we see few TCP packets in grey colour which represent TCP packets with flags SYN/FIN.</a:t>
            </a:r>
            <a:endParaRPr/>
          </a:p>
          <a:p>
            <a:pPr indent="-342900" lvl="0" marL="457200" rtl="0" algn="l">
              <a:spcBef>
                <a:spcPts val="0"/>
              </a:spcBef>
              <a:spcAft>
                <a:spcPts val="0"/>
              </a:spcAft>
              <a:buSzPts val="1800"/>
              <a:buAutoNum type="arabicPeriod"/>
            </a:pPr>
            <a:r>
              <a:rPr lang="en"/>
              <a:t>TCP packets with SACK_PERMITTED represents retransmission of packets if there is packet loss.</a:t>
            </a:r>
            <a:endParaRPr/>
          </a:p>
          <a:p>
            <a:pPr indent="-342900" lvl="0" marL="457200" rtl="0" algn="l">
              <a:spcBef>
                <a:spcPts val="0"/>
              </a:spcBef>
              <a:spcAft>
                <a:spcPts val="0"/>
              </a:spcAft>
              <a:buSzPts val="1800"/>
              <a:buAutoNum type="arabicPeriod"/>
            </a:pPr>
            <a:r>
              <a:rPr lang="en"/>
              <a:t>TLS Handshaking also happen.</a:t>
            </a:r>
            <a:endParaRPr/>
          </a:p>
          <a:p>
            <a:pPr indent="-342900" lvl="0" marL="457200" rtl="0" algn="l">
              <a:spcBef>
                <a:spcPts val="0"/>
              </a:spcBef>
              <a:spcAft>
                <a:spcPts val="0"/>
              </a:spcAft>
              <a:buSzPts val="1800"/>
              <a:buAutoNum type="arabicPeriod"/>
            </a:pPr>
            <a:r>
              <a:rPr lang="en"/>
              <a:t>We see some UDP packets where </a:t>
            </a:r>
            <a:r>
              <a:rPr lang="en" sz="1200">
                <a:solidFill>
                  <a:srgbClr val="444444"/>
                </a:solidFill>
                <a:highlight>
                  <a:srgbClr val="FFFFFF"/>
                </a:highlight>
                <a:latin typeface="Arial"/>
                <a:ea typeface="Arial"/>
                <a:cs typeface="Arial"/>
                <a:sym typeface="Arial"/>
              </a:rPr>
              <a:t> </a:t>
            </a:r>
            <a:r>
              <a:rPr lang="en">
                <a:solidFill>
                  <a:srgbClr val="FFFFFF"/>
                </a:solidFill>
                <a:latin typeface="Roboto Slab"/>
                <a:ea typeface="Roboto Slab"/>
                <a:cs typeface="Roboto Slab"/>
                <a:sym typeface="Roboto Slab"/>
              </a:rPr>
              <a:t>there is no acknowledgement of receipt from the destination and lost packets are not transmitted.</a:t>
            </a:r>
            <a:r>
              <a:rPr lang="en" sz="1200">
                <a:solidFill>
                  <a:srgbClr val="444444"/>
                </a:solidFill>
                <a:highlight>
                  <a:srgbClr val="FFFFFF"/>
                </a:highlight>
                <a:latin typeface="Arial"/>
                <a:ea typeface="Arial"/>
                <a:cs typeface="Arial"/>
                <a:sym typeface="Aria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idx="4294967295" type="body"/>
          </p:nvPr>
        </p:nvSpPr>
        <p:spPr>
          <a:xfrm>
            <a:off x="1043475" y="1107825"/>
            <a:ext cx="7540500" cy="300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400">
                <a:solidFill>
                  <a:schemeClr val="accent5"/>
                </a:solidFill>
              </a:rPr>
              <a:t>Wireshark Statistics -Throughput,packet loss,RTT,Number of TCP &amp; UDP packets</a:t>
            </a:r>
            <a:endParaRPr b="1" sz="3400">
              <a:solidFill>
                <a:schemeClr val="accent5"/>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21700" y="256650"/>
            <a:ext cx="8564700" cy="46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2"/>
                </a:solidFill>
              </a:rPr>
              <a:t>ThroughPut</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rPr lang="en" sz="1500">
                <a:solidFill>
                  <a:schemeClr val="accent6"/>
                </a:solidFill>
                <a:latin typeface="Avenir"/>
                <a:ea typeface="Avenir"/>
                <a:cs typeface="Avenir"/>
                <a:sym typeface="Avenir"/>
              </a:rPr>
              <a:t>The network throughput calculation is simply :</a:t>
            </a:r>
            <a:endParaRPr sz="1500">
              <a:solidFill>
                <a:schemeClr val="accent6"/>
              </a:solidFill>
              <a:latin typeface="Avenir"/>
              <a:ea typeface="Avenir"/>
              <a:cs typeface="Avenir"/>
              <a:sym typeface="Avenir"/>
            </a:endParaRPr>
          </a:p>
          <a:p>
            <a:pPr indent="0" lvl="0" marL="0" rtl="0" algn="l">
              <a:spcBef>
                <a:spcPts val="0"/>
              </a:spcBef>
              <a:spcAft>
                <a:spcPts val="0"/>
              </a:spcAft>
              <a:buNone/>
            </a:pPr>
            <a:r>
              <a:t/>
            </a:r>
            <a:endParaRPr sz="1300">
              <a:solidFill>
                <a:schemeClr val="accent6"/>
              </a:solidFill>
              <a:latin typeface="Avenir"/>
              <a:ea typeface="Avenir"/>
              <a:cs typeface="Avenir"/>
              <a:sym typeface="Avenir"/>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sz="1400"/>
          </a:p>
          <a:p>
            <a:pPr indent="0" lvl="0" marL="457200" rtl="0" algn="l">
              <a:spcBef>
                <a:spcPts val="0"/>
              </a:spcBef>
              <a:spcAft>
                <a:spcPts val="0"/>
              </a:spcAft>
              <a:buNone/>
            </a:pPr>
            <a:r>
              <a:t/>
            </a:r>
            <a:endParaRPr sz="1400"/>
          </a:p>
        </p:txBody>
      </p:sp>
      <p:pic>
        <p:nvPicPr>
          <p:cNvPr id="265" name="Google Shape;265;p44"/>
          <p:cNvPicPr preferRelativeResize="0"/>
          <p:nvPr/>
        </p:nvPicPr>
        <p:blipFill>
          <a:blip r:embed="rId3">
            <a:alphaModFix/>
          </a:blip>
          <a:stretch>
            <a:fillRect/>
          </a:stretch>
        </p:blipFill>
        <p:spPr>
          <a:xfrm>
            <a:off x="557325" y="2168425"/>
            <a:ext cx="3390900" cy="971550"/>
          </a:xfrm>
          <a:prstGeom prst="rect">
            <a:avLst/>
          </a:prstGeom>
          <a:noFill/>
          <a:ln>
            <a:noFill/>
          </a:ln>
        </p:spPr>
      </p:pic>
      <p:pic>
        <p:nvPicPr>
          <p:cNvPr id="266" name="Google Shape;266;p44"/>
          <p:cNvPicPr preferRelativeResize="0"/>
          <p:nvPr/>
        </p:nvPicPr>
        <p:blipFill rotWithShape="1">
          <a:blip r:embed="rId4">
            <a:alphaModFix/>
          </a:blip>
          <a:srcRect b="0" l="56701" r="11170" t="23153"/>
          <a:stretch/>
        </p:blipFill>
        <p:spPr>
          <a:xfrm>
            <a:off x="5215650" y="917375"/>
            <a:ext cx="2937675" cy="367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490250" y="526350"/>
            <a:ext cx="7902300" cy="443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Click on statistics in the top menu of wireshark -&gt; capture file properties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272" name="Google Shape;272;p45"/>
          <p:cNvPicPr preferRelativeResize="0"/>
          <p:nvPr/>
        </p:nvPicPr>
        <p:blipFill>
          <a:blip r:embed="rId3">
            <a:alphaModFix/>
          </a:blip>
          <a:stretch>
            <a:fillRect/>
          </a:stretch>
        </p:blipFill>
        <p:spPr>
          <a:xfrm>
            <a:off x="552275" y="1856700"/>
            <a:ext cx="5121701" cy="3106949"/>
          </a:xfrm>
          <a:prstGeom prst="rect">
            <a:avLst/>
          </a:prstGeom>
          <a:noFill/>
          <a:ln>
            <a:noFill/>
          </a:ln>
        </p:spPr>
      </p:pic>
      <p:sp>
        <p:nvSpPr>
          <p:cNvPr id="273" name="Google Shape;273;p45"/>
          <p:cNvSpPr txBox="1"/>
          <p:nvPr/>
        </p:nvSpPr>
        <p:spPr>
          <a:xfrm>
            <a:off x="5816050" y="1885000"/>
            <a:ext cx="2282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Throughput =</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chemeClr val="accent6"/>
                </a:solidFill>
                <a:latin typeface="Roboto"/>
                <a:ea typeface="Roboto"/>
                <a:cs typeface="Roboto"/>
                <a:sym typeface="Roboto"/>
              </a:rPr>
              <a:t>352151/11.293= </a:t>
            </a:r>
            <a:r>
              <a:rPr lang="en" sz="1800">
                <a:solidFill>
                  <a:schemeClr val="accent6"/>
                </a:solidFill>
              </a:rPr>
              <a:t>31183.12 bytes/sec</a:t>
            </a:r>
            <a:endParaRPr sz="1800">
              <a:solidFill>
                <a:schemeClr val="accent6"/>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262900" y="261125"/>
            <a:ext cx="7646400" cy="448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rPr lang="en" sz="3000">
                <a:solidFill>
                  <a:schemeClr val="accent2"/>
                </a:solidFill>
              </a:rPr>
              <a:t>Packet Loss Analysis</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rPr lang="en" sz="3000">
                <a:solidFill>
                  <a:schemeClr val="accent6"/>
                </a:solidFill>
              </a:rPr>
              <a:t>Case 1 : For TCP</a:t>
            </a:r>
            <a:endParaRPr sz="3000">
              <a:solidFill>
                <a:schemeClr val="accent6"/>
              </a:solidFill>
            </a:endParaRPr>
          </a:p>
          <a:p>
            <a:pPr indent="0" lvl="0" marL="0" rtl="0" algn="l">
              <a:spcBef>
                <a:spcPts val="0"/>
              </a:spcBef>
              <a:spcAft>
                <a:spcPts val="0"/>
              </a:spcAft>
              <a:buNone/>
            </a:pPr>
            <a:r>
              <a:t/>
            </a:r>
            <a:endParaRPr sz="2700">
              <a:solidFill>
                <a:srgbClr val="FFFFFF"/>
              </a:solidFill>
            </a:endParaRPr>
          </a:p>
          <a:p>
            <a:pPr indent="-400050" lvl="0" marL="457200" rtl="0" algn="l">
              <a:spcBef>
                <a:spcPts val="0"/>
              </a:spcBef>
              <a:spcAft>
                <a:spcPts val="0"/>
              </a:spcAft>
              <a:buClr>
                <a:srgbClr val="FFFFFF"/>
              </a:buClr>
              <a:buSzPts val="2700"/>
              <a:buAutoNum type="arabicPeriod"/>
            </a:pPr>
            <a:r>
              <a:rPr lang="en" sz="2700">
                <a:solidFill>
                  <a:srgbClr val="FFFFFF"/>
                </a:solidFill>
              </a:rPr>
              <a:t>Identify the black coloured packets which represents packet loss.</a:t>
            </a:r>
            <a:endParaRPr sz="2700">
              <a:solidFill>
                <a:srgbClr val="FFFFFF"/>
              </a:solidFill>
            </a:endParaRPr>
          </a:p>
          <a:p>
            <a:pPr indent="-400050" lvl="0" marL="457200" rtl="0" algn="l">
              <a:spcBef>
                <a:spcPts val="0"/>
              </a:spcBef>
              <a:spcAft>
                <a:spcPts val="0"/>
              </a:spcAft>
              <a:buClr>
                <a:srgbClr val="FFFFFF"/>
              </a:buClr>
              <a:buSzPts val="2700"/>
              <a:buAutoNum type="arabicPeriod"/>
            </a:pPr>
            <a:r>
              <a:rPr lang="en" sz="2700">
                <a:solidFill>
                  <a:srgbClr val="FFFFFF"/>
                </a:solidFill>
              </a:rPr>
              <a:t>It represents retransmitted packets or duplicate acknowledged packets.</a:t>
            </a:r>
            <a:endParaRPr sz="2700">
              <a:solidFill>
                <a:srgbClr val="FFFFFF"/>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47"/>
          <p:cNvPicPr preferRelativeResize="0"/>
          <p:nvPr/>
        </p:nvPicPr>
        <p:blipFill>
          <a:blip r:embed="rId3">
            <a:alphaModFix/>
          </a:blip>
          <a:stretch>
            <a:fillRect/>
          </a:stretch>
        </p:blipFill>
        <p:spPr>
          <a:xfrm>
            <a:off x="814300" y="937975"/>
            <a:ext cx="6844252" cy="3226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490250" y="526350"/>
            <a:ext cx="6910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chemeClr val="accent6"/>
              </a:solidFill>
            </a:endParaRPr>
          </a:p>
          <a:p>
            <a:pPr indent="0" lvl="0" marL="0" rtl="0" algn="l">
              <a:spcBef>
                <a:spcPts val="0"/>
              </a:spcBef>
              <a:spcAft>
                <a:spcPts val="0"/>
              </a:spcAft>
              <a:buNone/>
            </a:pPr>
            <a:r>
              <a:rPr lang="en" sz="3000">
                <a:solidFill>
                  <a:schemeClr val="accent6"/>
                </a:solidFill>
              </a:rPr>
              <a:t>Case 2 : For ICMP</a:t>
            </a:r>
            <a:endParaRPr sz="3000">
              <a:solidFill>
                <a:schemeClr val="accent6"/>
              </a:solidFill>
            </a:endParaRPr>
          </a:p>
          <a:p>
            <a:pPr indent="0" lvl="0" marL="0" rtl="0" algn="l">
              <a:spcBef>
                <a:spcPts val="0"/>
              </a:spcBef>
              <a:spcAft>
                <a:spcPts val="0"/>
              </a:spcAft>
              <a:buNone/>
            </a:pPr>
            <a:r>
              <a:t/>
            </a:r>
            <a:endParaRPr sz="3000">
              <a:solidFill>
                <a:schemeClr val="accent6"/>
              </a:solidFill>
            </a:endParaRPr>
          </a:p>
          <a:p>
            <a:pPr indent="-400050" lvl="0" marL="457200" rtl="0" algn="l">
              <a:spcBef>
                <a:spcPts val="0"/>
              </a:spcBef>
              <a:spcAft>
                <a:spcPts val="0"/>
              </a:spcAft>
              <a:buSzPts val="2700"/>
              <a:buAutoNum type="arabicPeriod"/>
            </a:pPr>
            <a:r>
              <a:rPr lang="en" sz="2700"/>
              <a:t>Identify the black coloured packets which represents packet loss.</a:t>
            </a:r>
            <a:endParaRPr sz="2700"/>
          </a:p>
          <a:p>
            <a:pPr indent="-400050" lvl="0" marL="457200" rtl="0" algn="l">
              <a:spcBef>
                <a:spcPts val="0"/>
              </a:spcBef>
              <a:spcAft>
                <a:spcPts val="0"/>
              </a:spcAft>
              <a:buSzPts val="2700"/>
              <a:buAutoNum type="arabicPeriod"/>
            </a:pPr>
            <a:r>
              <a:rPr lang="en" sz="2700"/>
              <a:t>It represents retransmitted packets or lost packets.</a:t>
            </a:r>
            <a:endParaRPr sz="2700"/>
          </a:p>
          <a:p>
            <a:pPr indent="-400050" lvl="0" marL="457200" rtl="0" algn="l">
              <a:spcBef>
                <a:spcPts val="0"/>
              </a:spcBef>
              <a:spcAft>
                <a:spcPts val="0"/>
              </a:spcAft>
              <a:buSzPts val="2700"/>
              <a:buAutoNum type="arabicPeriod"/>
            </a:pPr>
            <a:r>
              <a:rPr lang="en" sz="2700"/>
              <a:t>You can also apply filter like icmp.no_resp in the wireshark window.</a:t>
            </a:r>
            <a:endParaRPr sz="2700"/>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490250" y="526350"/>
            <a:ext cx="747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5" name="Google Shape;295;p49"/>
          <p:cNvPicPr preferRelativeResize="0"/>
          <p:nvPr/>
        </p:nvPicPr>
        <p:blipFill>
          <a:blip r:embed="rId3">
            <a:alphaModFix/>
          </a:blip>
          <a:stretch>
            <a:fillRect/>
          </a:stretch>
        </p:blipFill>
        <p:spPr>
          <a:xfrm>
            <a:off x="886450" y="526350"/>
            <a:ext cx="6906102" cy="40907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262900" y="156300"/>
            <a:ext cx="7646400" cy="484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rPr lang="en" sz="3000">
                <a:solidFill>
                  <a:schemeClr val="accent5"/>
                </a:solidFill>
              </a:rPr>
              <a:t>RTT for each packet</a:t>
            </a:r>
            <a:endParaRPr sz="3000">
              <a:solidFill>
                <a:schemeClr val="accent5"/>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rPr lang="en" sz="3000">
                <a:solidFill>
                  <a:schemeClr val="accent6"/>
                </a:solidFill>
              </a:rPr>
              <a:t>Click on view -&gt; Time display format -&gt;</a:t>
            </a:r>
            <a:endParaRPr sz="3000">
              <a:solidFill>
                <a:schemeClr val="accent6"/>
              </a:solidFill>
            </a:endParaRPr>
          </a:p>
          <a:p>
            <a:pPr indent="0" lvl="0" marL="0" rtl="0" algn="l">
              <a:spcBef>
                <a:spcPts val="0"/>
              </a:spcBef>
              <a:spcAft>
                <a:spcPts val="0"/>
              </a:spcAft>
              <a:buNone/>
            </a:pPr>
            <a:r>
              <a:rPr lang="en" sz="3000">
                <a:solidFill>
                  <a:schemeClr val="accent6"/>
                </a:solidFill>
              </a:rPr>
              <a:t>Seconds since previous captured packet</a:t>
            </a:r>
            <a:endParaRPr sz="3000">
              <a:solidFill>
                <a:schemeClr val="accent6"/>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51"/>
          <p:cNvPicPr preferRelativeResize="0"/>
          <p:nvPr/>
        </p:nvPicPr>
        <p:blipFill>
          <a:blip r:embed="rId3">
            <a:alphaModFix/>
          </a:blip>
          <a:stretch>
            <a:fillRect/>
          </a:stretch>
        </p:blipFill>
        <p:spPr>
          <a:xfrm>
            <a:off x="556600" y="680300"/>
            <a:ext cx="7679174" cy="3885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chemeClr val="accent5"/>
              </a:buClr>
              <a:buSzPts val="3000"/>
              <a:buAutoNum type="arabicPeriod"/>
            </a:pPr>
            <a:r>
              <a:rPr b="1" lang="en">
                <a:solidFill>
                  <a:schemeClr val="accent5"/>
                </a:solidFill>
              </a:rPr>
              <a:t>Http </a:t>
            </a:r>
            <a:endParaRPr b="1">
              <a:solidFill>
                <a:schemeClr val="accent5"/>
              </a:solidFill>
            </a:endParaRPr>
          </a:p>
        </p:txBody>
      </p:sp>
      <p:sp>
        <p:nvSpPr>
          <p:cNvPr id="82" name="Google Shape;82;p16"/>
          <p:cNvSpPr txBox="1"/>
          <p:nvPr>
            <p:ph idx="1" type="body"/>
          </p:nvPr>
        </p:nvSpPr>
        <p:spPr>
          <a:xfrm>
            <a:off x="387900" y="1465425"/>
            <a:ext cx="8368200" cy="3618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83" name="Google Shape;83;p16"/>
          <p:cNvPicPr preferRelativeResize="0"/>
          <p:nvPr/>
        </p:nvPicPr>
        <p:blipFill>
          <a:blip r:embed="rId3">
            <a:alphaModFix/>
          </a:blip>
          <a:stretch>
            <a:fillRect/>
          </a:stretch>
        </p:blipFill>
        <p:spPr>
          <a:xfrm>
            <a:off x="439150" y="1559925"/>
            <a:ext cx="5717900" cy="3429001"/>
          </a:xfrm>
          <a:prstGeom prst="rect">
            <a:avLst/>
          </a:prstGeom>
          <a:noFill/>
          <a:ln>
            <a:noFill/>
          </a:ln>
        </p:spPr>
      </p:pic>
      <p:sp>
        <p:nvSpPr>
          <p:cNvPr id="84" name="Google Shape;84;p16"/>
          <p:cNvSpPr txBox="1"/>
          <p:nvPr/>
        </p:nvSpPr>
        <p:spPr>
          <a:xfrm>
            <a:off x="6469625" y="1714500"/>
            <a:ext cx="25290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FFFFF"/>
              </a:buClr>
              <a:buSzPts val="1500"/>
              <a:buFont typeface="Roboto Slab"/>
              <a:buAutoNum type="arabicPeriod"/>
            </a:pPr>
            <a:r>
              <a:rPr lang="en" sz="1500">
                <a:solidFill>
                  <a:srgbClr val="FFFFFF"/>
                </a:solidFill>
                <a:latin typeface="Roboto Slab"/>
                <a:ea typeface="Roboto Slab"/>
                <a:cs typeface="Roboto Slab"/>
                <a:sym typeface="Roboto Slab"/>
              </a:rPr>
              <a:t>Started capturing packets in wireshark.</a:t>
            </a:r>
            <a:endParaRPr sz="1500">
              <a:solidFill>
                <a:srgbClr val="FFFFFF"/>
              </a:solidFill>
              <a:latin typeface="Roboto Slab"/>
              <a:ea typeface="Roboto Slab"/>
              <a:cs typeface="Roboto Slab"/>
              <a:sym typeface="Roboto Slab"/>
            </a:endParaRPr>
          </a:p>
          <a:p>
            <a:pPr indent="-323850" lvl="0" marL="457200" rtl="0" algn="l">
              <a:spcBef>
                <a:spcPts val="0"/>
              </a:spcBef>
              <a:spcAft>
                <a:spcPts val="0"/>
              </a:spcAft>
              <a:buClr>
                <a:srgbClr val="FFFFFF"/>
              </a:buClr>
              <a:buSzPts val="1500"/>
              <a:buFont typeface="Roboto Slab"/>
              <a:buAutoNum type="arabicPeriod"/>
            </a:pPr>
            <a:r>
              <a:rPr lang="en" sz="1500">
                <a:solidFill>
                  <a:srgbClr val="FFFFFF"/>
                </a:solidFill>
                <a:latin typeface="Roboto Slab"/>
                <a:ea typeface="Roboto Slab"/>
                <a:cs typeface="Roboto Slab"/>
                <a:sym typeface="Roboto Slab"/>
              </a:rPr>
              <a:t>Accessed the URL </a:t>
            </a:r>
            <a:r>
              <a:rPr lang="en" sz="1500" u="sng">
                <a:solidFill>
                  <a:schemeClr val="hlink"/>
                </a:solidFill>
                <a:latin typeface="Roboto Slab"/>
                <a:ea typeface="Roboto Slab"/>
                <a:cs typeface="Roboto Slab"/>
                <a:sym typeface="Roboto Slab"/>
                <a:hlinkClick r:id="rId4"/>
              </a:rPr>
              <a:t>http://nptel.ac.in/</a:t>
            </a:r>
            <a:r>
              <a:rPr lang="en" sz="1500">
                <a:solidFill>
                  <a:srgbClr val="FFFFFF"/>
                </a:solidFill>
                <a:latin typeface="Roboto Slab"/>
                <a:ea typeface="Roboto Slab"/>
                <a:cs typeface="Roboto Slab"/>
                <a:sym typeface="Roboto Slab"/>
              </a:rPr>
              <a:t> (without https)</a:t>
            </a:r>
            <a:endParaRPr sz="1500">
              <a:solidFill>
                <a:srgbClr val="FFFFFF"/>
              </a:solidFill>
              <a:latin typeface="Roboto Slab"/>
              <a:ea typeface="Roboto Slab"/>
              <a:cs typeface="Roboto Slab"/>
              <a:sym typeface="Roboto Slab"/>
            </a:endParaRPr>
          </a:p>
          <a:p>
            <a:pPr indent="-323850" lvl="0" marL="457200" rtl="0" algn="l">
              <a:spcBef>
                <a:spcPts val="0"/>
              </a:spcBef>
              <a:spcAft>
                <a:spcPts val="0"/>
              </a:spcAft>
              <a:buClr>
                <a:srgbClr val="FFFFFF"/>
              </a:buClr>
              <a:buSzPts val="1500"/>
              <a:buFont typeface="Roboto Slab"/>
              <a:buAutoNum type="arabicPeriod"/>
            </a:pPr>
            <a:r>
              <a:rPr lang="en" sz="1500">
                <a:solidFill>
                  <a:srgbClr val="FFFFFF"/>
                </a:solidFill>
                <a:latin typeface="Roboto Slab"/>
                <a:ea typeface="Roboto Slab"/>
                <a:cs typeface="Roboto Slab"/>
                <a:sym typeface="Roboto Slab"/>
              </a:rPr>
              <a:t>Stopped capturing packets in wireshark.</a:t>
            </a:r>
            <a:endParaRPr sz="1500">
              <a:solidFill>
                <a:srgbClr val="FFFFFF"/>
              </a:solidFill>
              <a:latin typeface="Roboto Slab"/>
              <a:ea typeface="Roboto Slab"/>
              <a:cs typeface="Roboto Slab"/>
              <a:sym typeface="Roboto Slab"/>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262900" y="156300"/>
            <a:ext cx="7646400" cy="484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Number of Packets</a:t>
            </a:r>
            <a:endParaRPr sz="3000">
              <a:solidFill>
                <a:schemeClr val="accent2"/>
              </a:solidFill>
            </a:endParaRPr>
          </a:p>
          <a:p>
            <a:pPr indent="0" lvl="0" marL="0" rtl="0" algn="l">
              <a:spcBef>
                <a:spcPts val="0"/>
              </a:spcBef>
              <a:spcAft>
                <a:spcPts val="0"/>
              </a:spcAft>
              <a:buNone/>
            </a:pPr>
            <a:r>
              <a:rPr lang="en" sz="2200">
                <a:solidFill>
                  <a:srgbClr val="FFFFFF"/>
                </a:solidFill>
              </a:rPr>
              <a:t>Go to statistics -&gt; Capture File Properties</a:t>
            </a:r>
            <a:endParaRPr sz="2200">
              <a:solidFill>
                <a:srgbClr val="FFFFFF"/>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p:txBody>
      </p:sp>
      <p:pic>
        <p:nvPicPr>
          <p:cNvPr id="312" name="Google Shape;312;p52"/>
          <p:cNvPicPr preferRelativeResize="0"/>
          <p:nvPr/>
        </p:nvPicPr>
        <p:blipFill>
          <a:blip r:embed="rId3">
            <a:alphaModFix/>
          </a:blip>
          <a:stretch>
            <a:fillRect/>
          </a:stretch>
        </p:blipFill>
        <p:spPr>
          <a:xfrm>
            <a:off x="284625" y="1368450"/>
            <a:ext cx="6510451" cy="34353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244025" y="571575"/>
            <a:ext cx="7646400" cy="484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a:p>
            <a:pPr indent="0" lvl="0" marL="0" rtl="0" algn="l">
              <a:spcBef>
                <a:spcPts val="0"/>
              </a:spcBef>
              <a:spcAft>
                <a:spcPts val="0"/>
              </a:spcAft>
              <a:buNone/>
            </a:pPr>
            <a:r>
              <a:t/>
            </a:r>
            <a:endParaRPr sz="3000">
              <a:solidFill>
                <a:schemeClr val="accent2"/>
              </a:solidFill>
            </a:endParaRPr>
          </a:p>
        </p:txBody>
      </p:sp>
      <p:pic>
        <p:nvPicPr>
          <p:cNvPr id="318" name="Google Shape;318;p53"/>
          <p:cNvPicPr preferRelativeResize="0"/>
          <p:nvPr/>
        </p:nvPicPr>
        <p:blipFill>
          <a:blip r:embed="rId3">
            <a:alphaModFix/>
          </a:blip>
          <a:stretch>
            <a:fillRect/>
          </a:stretch>
        </p:blipFill>
        <p:spPr>
          <a:xfrm>
            <a:off x="244025" y="571575"/>
            <a:ext cx="7842650" cy="3703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4"/>
          <p:cNvSpPr txBox="1"/>
          <p:nvPr>
            <p:ph type="title"/>
          </p:nvPr>
        </p:nvSpPr>
        <p:spPr>
          <a:xfrm>
            <a:off x="490250" y="526350"/>
            <a:ext cx="7580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5"/>
                </a:solidFill>
              </a:rPr>
              <a:t>Packet Length</a:t>
            </a:r>
            <a:endParaRPr sz="3400">
              <a:solidFill>
                <a:schemeClr val="accent5"/>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In the wireshark window ,you observe a length column which will give you the length for each packet.You can sort it in ascending or descending order.</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55"/>
          <p:cNvPicPr preferRelativeResize="0"/>
          <p:nvPr/>
        </p:nvPicPr>
        <p:blipFill>
          <a:blip r:embed="rId3">
            <a:alphaModFix/>
          </a:blip>
          <a:stretch>
            <a:fillRect/>
          </a:stretch>
        </p:blipFill>
        <p:spPr>
          <a:xfrm>
            <a:off x="566925" y="845225"/>
            <a:ext cx="6555624" cy="3710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6"/>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THANK YOU</a:t>
            </a:r>
            <a:endParaRPr>
              <a:solidFill>
                <a:schemeClr val="accent1"/>
              </a:solidFill>
            </a:endParaRPr>
          </a:p>
        </p:txBody>
      </p:sp>
      <p:sp>
        <p:nvSpPr>
          <p:cNvPr id="336" name="Google Shape;336;p56"/>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436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Http ( continued)</a:t>
            </a:r>
            <a:endParaRPr b="1">
              <a:solidFill>
                <a:schemeClr val="accent5"/>
              </a:solidFill>
            </a:endParaRPr>
          </a:p>
        </p:txBody>
      </p:sp>
      <p:sp>
        <p:nvSpPr>
          <p:cNvPr id="90" name="Google Shape;90;p17"/>
          <p:cNvSpPr txBox="1"/>
          <p:nvPr>
            <p:ph idx="1" type="body"/>
          </p:nvPr>
        </p:nvSpPr>
        <p:spPr>
          <a:xfrm>
            <a:off x="387900" y="1331350"/>
            <a:ext cx="8368200" cy="359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accent6"/>
                </a:solidFill>
                <a:latin typeface="Roboto Slab"/>
                <a:ea typeface="Roboto Slab"/>
                <a:cs typeface="Roboto Slab"/>
                <a:sym typeface="Roboto Slab"/>
              </a:rPr>
              <a:t>Packet 1</a:t>
            </a:r>
            <a:endParaRPr sz="1500">
              <a:solidFill>
                <a:schemeClr val="accent6"/>
              </a:solidFill>
              <a:latin typeface="Roboto Slab"/>
              <a:ea typeface="Roboto Slab"/>
              <a:cs typeface="Roboto Slab"/>
              <a:sym typeface="Roboto Slab"/>
            </a:endParaRPr>
          </a:p>
          <a:p>
            <a:pPr indent="0" lvl="0" marL="0" rtl="0" algn="l">
              <a:lnSpc>
                <a:spcPct val="100000"/>
              </a:lnSpc>
              <a:spcBef>
                <a:spcPts val="1600"/>
              </a:spcBef>
              <a:spcAft>
                <a:spcPts val="0"/>
              </a:spcAft>
              <a:buNone/>
            </a:pPr>
            <a:r>
              <a:rPr lang="en" sz="1500">
                <a:solidFill>
                  <a:srgbClr val="FFFFFF"/>
                </a:solidFill>
                <a:latin typeface="Roboto Slab"/>
                <a:ea typeface="Roboto Slab"/>
                <a:cs typeface="Roboto Slab"/>
                <a:sym typeface="Roboto Slab"/>
              </a:rPr>
              <a:t>Source to destination - local machine to nptel server. (10.250.8.1 to 14.139.160.71)</a:t>
            </a:r>
            <a:endParaRPr sz="1500">
              <a:solidFill>
                <a:srgbClr val="FFFFFF"/>
              </a:solidFill>
              <a:latin typeface="Roboto Slab"/>
              <a:ea typeface="Roboto Slab"/>
              <a:cs typeface="Roboto Slab"/>
              <a:sym typeface="Roboto Slab"/>
            </a:endParaRPr>
          </a:p>
          <a:p>
            <a:pPr indent="0" lvl="0" marL="0" rtl="0" algn="l">
              <a:lnSpc>
                <a:spcPct val="100000"/>
              </a:lnSpc>
              <a:spcBef>
                <a:spcPts val="1600"/>
              </a:spcBef>
              <a:spcAft>
                <a:spcPts val="0"/>
              </a:spcAft>
              <a:buNone/>
            </a:pPr>
            <a:r>
              <a:rPr lang="en" sz="1500">
                <a:solidFill>
                  <a:srgbClr val="FFFFFF"/>
                </a:solidFill>
                <a:latin typeface="Roboto Slab"/>
                <a:ea typeface="Roboto Slab"/>
                <a:cs typeface="Roboto Slab"/>
                <a:sym typeface="Roboto Slab"/>
              </a:rPr>
              <a:t>HTTP Get Request - </a:t>
            </a:r>
            <a:r>
              <a:rPr lang="en" sz="1500">
                <a:solidFill>
                  <a:srgbClr val="FFFFFF"/>
                </a:solidFill>
                <a:latin typeface="Roboto Slab"/>
                <a:ea typeface="Roboto Slab"/>
                <a:cs typeface="Roboto Slab"/>
                <a:sym typeface="Roboto Slab"/>
              </a:rPr>
              <a:t>The </a:t>
            </a:r>
            <a:r>
              <a:rPr b="1" lang="en" sz="1500">
                <a:solidFill>
                  <a:srgbClr val="FFFFFF"/>
                </a:solidFill>
                <a:latin typeface="Roboto Slab"/>
                <a:ea typeface="Roboto Slab"/>
                <a:cs typeface="Roboto Slab"/>
                <a:sym typeface="Roboto Slab"/>
              </a:rPr>
              <a:t>GET</a:t>
            </a:r>
            <a:r>
              <a:rPr lang="en" sz="1500">
                <a:solidFill>
                  <a:srgbClr val="FFFFFF"/>
                </a:solidFill>
                <a:latin typeface="Roboto Slab"/>
                <a:ea typeface="Roboto Slab"/>
                <a:cs typeface="Roboto Slab"/>
                <a:sym typeface="Roboto Slab"/>
              </a:rPr>
              <a:t> method is used to retrieve information from the given server using a given URI.</a:t>
            </a:r>
            <a:endParaRPr sz="1500">
              <a:solidFill>
                <a:srgbClr val="FFFFFF"/>
              </a:solidFill>
              <a:latin typeface="Roboto Slab"/>
              <a:ea typeface="Roboto Slab"/>
              <a:cs typeface="Roboto Slab"/>
              <a:sym typeface="Roboto Slab"/>
            </a:endParaRPr>
          </a:p>
          <a:p>
            <a:pPr indent="0" lvl="0" marL="0" rtl="0" algn="l">
              <a:lnSpc>
                <a:spcPct val="100000"/>
              </a:lnSpc>
              <a:spcBef>
                <a:spcPts val="1600"/>
              </a:spcBef>
              <a:spcAft>
                <a:spcPts val="0"/>
              </a:spcAft>
              <a:buNone/>
            </a:pPr>
            <a:r>
              <a:t/>
            </a:r>
            <a:endParaRPr sz="1500">
              <a:solidFill>
                <a:srgbClr val="FFFFFF"/>
              </a:solidFill>
              <a:latin typeface="Roboto Slab"/>
              <a:ea typeface="Roboto Slab"/>
              <a:cs typeface="Roboto Slab"/>
              <a:sym typeface="Roboto Slab"/>
            </a:endParaRPr>
          </a:p>
          <a:p>
            <a:pPr indent="0" lvl="0" marL="0" rtl="0" algn="l">
              <a:lnSpc>
                <a:spcPct val="100000"/>
              </a:lnSpc>
              <a:spcBef>
                <a:spcPts val="1600"/>
              </a:spcBef>
              <a:spcAft>
                <a:spcPts val="0"/>
              </a:spcAft>
              <a:buNone/>
            </a:pPr>
            <a:r>
              <a:rPr lang="en" sz="1500">
                <a:solidFill>
                  <a:schemeClr val="accent6"/>
                </a:solidFill>
                <a:latin typeface="Roboto Slab"/>
                <a:ea typeface="Roboto Slab"/>
                <a:cs typeface="Roboto Slab"/>
                <a:sym typeface="Roboto Slab"/>
              </a:rPr>
              <a:t>Packet 2 </a:t>
            </a:r>
            <a:endParaRPr sz="1500">
              <a:solidFill>
                <a:schemeClr val="accent6"/>
              </a:solidFill>
              <a:latin typeface="Roboto Slab"/>
              <a:ea typeface="Roboto Slab"/>
              <a:cs typeface="Roboto Slab"/>
              <a:sym typeface="Roboto Slab"/>
            </a:endParaRPr>
          </a:p>
          <a:p>
            <a:pPr indent="0" lvl="0" marL="0" rtl="0" algn="l">
              <a:lnSpc>
                <a:spcPct val="100000"/>
              </a:lnSpc>
              <a:spcBef>
                <a:spcPts val="1600"/>
              </a:spcBef>
              <a:spcAft>
                <a:spcPts val="0"/>
              </a:spcAft>
              <a:buNone/>
            </a:pPr>
            <a:r>
              <a:rPr lang="en" sz="1500">
                <a:solidFill>
                  <a:srgbClr val="FFFFFF"/>
                </a:solidFill>
                <a:latin typeface="Roboto Slab"/>
                <a:ea typeface="Roboto Slab"/>
                <a:cs typeface="Roboto Slab"/>
                <a:sym typeface="Roboto Slab"/>
              </a:rPr>
              <a:t>Source to destination - nptel server to local machine. (14.139.160.71 to 10.250.8.1)</a:t>
            </a:r>
            <a:endParaRPr sz="1500">
              <a:solidFill>
                <a:srgbClr val="FFFFFF"/>
              </a:solidFill>
              <a:latin typeface="Roboto Slab"/>
              <a:ea typeface="Roboto Slab"/>
              <a:cs typeface="Roboto Slab"/>
              <a:sym typeface="Roboto Slab"/>
            </a:endParaRPr>
          </a:p>
          <a:p>
            <a:pPr indent="0" lvl="0" marL="0" rtl="0" algn="l">
              <a:lnSpc>
                <a:spcPct val="100000"/>
              </a:lnSpc>
              <a:spcBef>
                <a:spcPts val="1600"/>
              </a:spcBef>
              <a:spcAft>
                <a:spcPts val="0"/>
              </a:spcAft>
              <a:buNone/>
            </a:pPr>
            <a:r>
              <a:rPr lang="en" sz="1500">
                <a:solidFill>
                  <a:srgbClr val="FFFFFF"/>
                </a:solidFill>
                <a:latin typeface="Roboto Slab"/>
                <a:ea typeface="Roboto Slab"/>
                <a:cs typeface="Roboto Slab"/>
                <a:sym typeface="Roboto Slab"/>
              </a:rPr>
              <a:t>HTTP status code 302 found - It indicates the URL redirection.</a:t>
            </a:r>
            <a:endParaRPr sz="1500">
              <a:solidFill>
                <a:srgbClr val="FFFFFF"/>
              </a:solidFill>
              <a:latin typeface="Roboto Slab"/>
              <a:ea typeface="Roboto Slab"/>
              <a:cs typeface="Roboto Slab"/>
              <a:sym typeface="Roboto Slab"/>
            </a:endParaRPr>
          </a:p>
          <a:p>
            <a:pPr indent="0" lvl="0" marL="0" rtl="0" algn="l">
              <a:lnSpc>
                <a:spcPct val="100000"/>
              </a:lnSpc>
              <a:spcBef>
                <a:spcPts val="1600"/>
              </a:spcBef>
              <a:spcAft>
                <a:spcPts val="0"/>
              </a:spcAft>
              <a:buNone/>
            </a:pPr>
            <a:r>
              <a:rPr lang="en" sz="1500">
                <a:solidFill>
                  <a:schemeClr val="accent6"/>
                </a:solidFill>
                <a:latin typeface="Roboto Slab"/>
                <a:ea typeface="Roboto Slab"/>
                <a:cs typeface="Roboto Slab"/>
                <a:sym typeface="Roboto Slab"/>
              </a:rPr>
              <a:t>Note : If the requested HTML page is not found , then HTTP 404 status code is returned.</a:t>
            </a:r>
            <a:endParaRPr sz="1500">
              <a:solidFill>
                <a:schemeClr val="accent6"/>
              </a:solidFill>
              <a:latin typeface="Roboto Slab"/>
              <a:ea typeface="Roboto Slab"/>
              <a:cs typeface="Roboto Slab"/>
              <a:sym typeface="Roboto Slab"/>
            </a:endParaRPr>
          </a:p>
          <a:p>
            <a:pPr indent="0" lvl="0" marL="0" rtl="0" algn="l">
              <a:lnSpc>
                <a:spcPct val="100000"/>
              </a:lnSpc>
              <a:spcBef>
                <a:spcPts val="1600"/>
              </a:spcBef>
              <a:spcAft>
                <a:spcPts val="0"/>
              </a:spcAft>
              <a:buNone/>
            </a:pPr>
            <a:r>
              <a:t/>
            </a:r>
            <a:endParaRPr sz="1300">
              <a:solidFill>
                <a:srgbClr val="FFFFFF"/>
              </a:solidFill>
              <a:latin typeface="Avenir"/>
              <a:ea typeface="Avenir"/>
              <a:cs typeface="Avenir"/>
              <a:sym typeface="Avenir"/>
            </a:endParaRPr>
          </a:p>
          <a:p>
            <a:pPr indent="0" lvl="0" marL="0" rtl="0" algn="l">
              <a:lnSpc>
                <a:spcPct val="100000"/>
              </a:lnSpc>
              <a:spcBef>
                <a:spcPts val="1600"/>
              </a:spcBef>
              <a:spcAft>
                <a:spcPts val="0"/>
              </a:spcAft>
              <a:buNone/>
            </a:pPr>
            <a:r>
              <a:t/>
            </a:r>
            <a:endParaRPr sz="1300">
              <a:solidFill>
                <a:srgbClr val="FFFFFF"/>
              </a:solidFill>
              <a:latin typeface="Avenir"/>
              <a:ea typeface="Avenir"/>
              <a:cs typeface="Avenir"/>
              <a:sym typeface="Avenir"/>
            </a:endParaRPr>
          </a:p>
          <a:p>
            <a:pPr indent="0" lvl="0" marL="0" rtl="0" algn="l">
              <a:spcBef>
                <a:spcPts val="1600"/>
              </a:spcBef>
              <a:spcAft>
                <a:spcPts val="16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2212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Http (continued) </a:t>
            </a:r>
            <a:endParaRPr b="1">
              <a:solidFill>
                <a:schemeClr val="accent5"/>
              </a:solidFill>
            </a:endParaRPr>
          </a:p>
        </p:txBody>
      </p:sp>
      <p:sp>
        <p:nvSpPr>
          <p:cNvPr id="96" name="Google Shape;96;p18"/>
          <p:cNvSpPr txBox="1"/>
          <p:nvPr>
            <p:ph idx="1" type="body"/>
          </p:nvPr>
        </p:nvSpPr>
        <p:spPr>
          <a:xfrm>
            <a:off x="387900" y="1465425"/>
            <a:ext cx="8368200" cy="3618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sp>
        <p:nvSpPr>
          <p:cNvPr id="97" name="Google Shape;97;p18"/>
          <p:cNvSpPr txBox="1"/>
          <p:nvPr/>
        </p:nvSpPr>
        <p:spPr>
          <a:xfrm>
            <a:off x="6469625" y="1714500"/>
            <a:ext cx="2529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Roboto"/>
              <a:buAutoNum type="arabicPeriod"/>
            </a:pPr>
            <a:r>
              <a:t/>
            </a:r>
            <a:endParaRPr>
              <a:solidFill>
                <a:srgbClr val="FFFFFF"/>
              </a:solidFill>
              <a:latin typeface="Roboto"/>
              <a:ea typeface="Roboto"/>
              <a:cs typeface="Roboto"/>
              <a:sym typeface="Roboto"/>
            </a:endParaRPr>
          </a:p>
        </p:txBody>
      </p:sp>
      <p:pic>
        <p:nvPicPr>
          <p:cNvPr id="98" name="Google Shape;98;p18"/>
          <p:cNvPicPr preferRelativeResize="0"/>
          <p:nvPr/>
        </p:nvPicPr>
        <p:blipFill>
          <a:blip r:embed="rId3">
            <a:alphaModFix/>
          </a:blip>
          <a:stretch>
            <a:fillRect/>
          </a:stretch>
        </p:blipFill>
        <p:spPr>
          <a:xfrm>
            <a:off x="312100" y="945200"/>
            <a:ext cx="6763049" cy="38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3446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Http Packet Analysis</a:t>
            </a:r>
            <a:endParaRPr>
              <a:solidFill>
                <a:schemeClr val="accent5"/>
              </a:solidFill>
            </a:endParaRPr>
          </a:p>
        </p:txBody>
      </p:sp>
      <p:sp>
        <p:nvSpPr>
          <p:cNvPr id="104" name="Google Shape;104;p19"/>
          <p:cNvSpPr txBox="1"/>
          <p:nvPr>
            <p:ph idx="1" type="body"/>
          </p:nvPr>
        </p:nvSpPr>
        <p:spPr>
          <a:xfrm>
            <a:off x="387900" y="1489825"/>
            <a:ext cx="8368200" cy="353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9"/>
          <p:cNvPicPr preferRelativeResize="0"/>
          <p:nvPr/>
        </p:nvPicPr>
        <p:blipFill>
          <a:blip r:embed="rId3">
            <a:alphaModFix/>
          </a:blip>
          <a:stretch>
            <a:fillRect/>
          </a:stretch>
        </p:blipFill>
        <p:spPr>
          <a:xfrm>
            <a:off x="515400" y="1175050"/>
            <a:ext cx="7905949" cy="370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2851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Http Packet Analysis ( Continued )</a:t>
            </a:r>
            <a:endParaRPr>
              <a:solidFill>
                <a:schemeClr val="accent5"/>
              </a:solidFill>
            </a:endParaRPr>
          </a:p>
        </p:txBody>
      </p:sp>
      <p:sp>
        <p:nvSpPr>
          <p:cNvPr id="111" name="Google Shape;111;p20"/>
          <p:cNvSpPr txBox="1"/>
          <p:nvPr>
            <p:ph idx="1" type="body"/>
          </p:nvPr>
        </p:nvSpPr>
        <p:spPr>
          <a:xfrm>
            <a:off x="387900" y="1100800"/>
            <a:ext cx="8368200" cy="3912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Times New Roman"/>
              <a:buAutoNum type="arabicPeriod"/>
            </a:pPr>
            <a:r>
              <a:rPr lang="en" sz="1400" u="sng">
                <a:solidFill>
                  <a:srgbClr val="FFFFFF"/>
                </a:solidFill>
                <a:latin typeface="Roboto Slab"/>
                <a:ea typeface="Roboto Slab"/>
                <a:cs typeface="Roboto Slab"/>
                <a:sym typeface="Roboto Slab"/>
              </a:rPr>
              <a:t>Request Method</a:t>
            </a:r>
            <a:r>
              <a:rPr lang="en" sz="1400">
                <a:solidFill>
                  <a:srgbClr val="FFFFFF"/>
                </a:solidFill>
                <a:latin typeface="Roboto Slab"/>
                <a:ea typeface="Roboto Slab"/>
                <a:cs typeface="Roboto Slab"/>
                <a:sym typeface="Roboto Slab"/>
              </a:rPr>
              <a:t>: GET ==&gt; The packet is a HTTP GET .</a:t>
            </a:r>
            <a:endParaRPr sz="1400">
              <a:solidFill>
                <a:srgbClr val="FFFFFF"/>
              </a:solidFill>
              <a:latin typeface="Roboto Slab"/>
              <a:ea typeface="Roboto Slab"/>
              <a:cs typeface="Roboto Slab"/>
              <a:sym typeface="Roboto Slab"/>
            </a:endParaRPr>
          </a:p>
          <a:p>
            <a:pPr indent="-317500" lvl="0" marL="457200" rtl="0" algn="l">
              <a:lnSpc>
                <a:spcPct val="115000"/>
              </a:lnSpc>
              <a:spcBef>
                <a:spcPts val="0"/>
              </a:spcBef>
              <a:spcAft>
                <a:spcPts val="0"/>
              </a:spcAft>
              <a:buClr>
                <a:srgbClr val="FFFFFF"/>
              </a:buClr>
              <a:buSzPts val="1400"/>
              <a:buFont typeface="Times New Roman"/>
              <a:buAutoNum type="arabicPeriod"/>
            </a:pPr>
            <a:r>
              <a:rPr lang="en" sz="1400" u="sng">
                <a:solidFill>
                  <a:srgbClr val="FFFFFF"/>
                </a:solidFill>
                <a:latin typeface="Roboto Slab"/>
                <a:ea typeface="Roboto Slab"/>
                <a:cs typeface="Roboto Slab"/>
                <a:sym typeface="Roboto Slab"/>
              </a:rPr>
              <a:t>Request URI</a:t>
            </a:r>
            <a:r>
              <a:rPr lang="en" sz="1400">
                <a:solidFill>
                  <a:srgbClr val="FFFFFF"/>
                </a:solidFill>
                <a:latin typeface="Roboto Slab"/>
                <a:ea typeface="Roboto Slab"/>
                <a:cs typeface="Roboto Slab"/>
                <a:sym typeface="Roboto Slab"/>
              </a:rPr>
              <a:t>: / ==&gt; The client is looking for the requested website.</a:t>
            </a:r>
            <a:endParaRPr sz="1400">
              <a:solidFill>
                <a:srgbClr val="FFFFFF"/>
              </a:solidFill>
              <a:latin typeface="Roboto Slab"/>
              <a:ea typeface="Roboto Slab"/>
              <a:cs typeface="Roboto Slab"/>
              <a:sym typeface="Roboto Slab"/>
            </a:endParaRPr>
          </a:p>
          <a:p>
            <a:pPr indent="-317500" lvl="0" marL="457200" rtl="0" algn="l">
              <a:lnSpc>
                <a:spcPct val="115000"/>
              </a:lnSpc>
              <a:spcBef>
                <a:spcPts val="0"/>
              </a:spcBef>
              <a:spcAft>
                <a:spcPts val="0"/>
              </a:spcAft>
              <a:buClr>
                <a:srgbClr val="FFFFFF"/>
              </a:buClr>
              <a:buSzPts val="1400"/>
              <a:buFont typeface="Times New Roman"/>
              <a:buAutoNum type="arabicPeriod"/>
            </a:pPr>
            <a:r>
              <a:rPr lang="en" sz="1400" u="sng">
                <a:solidFill>
                  <a:srgbClr val="FFFFFF"/>
                </a:solidFill>
                <a:latin typeface="Roboto Slab"/>
                <a:ea typeface="Roboto Slab"/>
                <a:cs typeface="Roboto Slab"/>
                <a:sym typeface="Roboto Slab"/>
              </a:rPr>
              <a:t>Request version</a:t>
            </a:r>
            <a:r>
              <a:rPr lang="en" sz="1400">
                <a:solidFill>
                  <a:srgbClr val="FFFFFF"/>
                </a:solidFill>
                <a:latin typeface="Roboto Slab"/>
                <a:ea typeface="Roboto Slab"/>
                <a:cs typeface="Roboto Slab"/>
                <a:sym typeface="Roboto Slab"/>
              </a:rPr>
              <a:t>: HTTP/1.1 ==&gt; It’s HTTP version 1.1</a:t>
            </a:r>
            <a:endParaRPr sz="1400">
              <a:solidFill>
                <a:srgbClr val="FFFFFF"/>
              </a:solidFill>
              <a:latin typeface="Roboto Slab"/>
              <a:ea typeface="Roboto Slab"/>
              <a:cs typeface="Roboto Slab"/>
              <a:sym typeface="Roboto Slab"/>
            </a:endParaRPr>
          </a:p>
          <a:p>
            <a:pPr indent="-317500" lvl="0" marL="457200" rtl="0" algn="l">
              <a:lnSpc>
                <a:spcPct val="115000"/>
              </a:lnSpc>
              <a:spcBef>
                <a:spcPts val="0"/>
              </a:spcBef>
              <a:spcAft>
                <a:spcPts val="0"/>
              </a:spcAft>
              <a:buClr>
                <a:srgbClr val="FFFFFF"/>
              </a:buClr>
              <a:buSzPts val="1400"/>
              <a:buFont typeface="Times New Roman"/>
              <a:buAutoNum type="arabicPeriod"/>
            </a:pPr>
            <a:r>
              <a:rPr lang="en" sz="1400" u="sng">
                <a:solidFill>
                  <a:srgbClr val="FFFFFF"/>
                </a:solidFill>
                <a:latin typeface="Roboto Slab"/>
                <a:ea typeface="Roboto Slab"/>
                <a:cs typeface="Roboto Slab"/>
                <a:sym typeface="Roboto Slab"/>
              </a:rPr>
              <a:t>Accept</a:t>
            </a:r>
            <a:r>
              <a:rPr lang="en" sz="1400">
                <a:solidFill>
                  <a:srgbClr val="FFFFFF"/>
                </a:solidFill>
                <a:latin typeface="Roboto Slab"/>
                <a:ea typeface="Roboto Slab"/>
                <a:cs typeface="Roboto Slab"/>
                <a:sym typeface="Roboto Slab"/>
              </a:rPr>
              <a:t>: text/html, application/xhtml+xml, image/jxr, */* ==&gt; Tells server about the type of file it [client side browser] can accept. Here the client is expecting alice.txt which is text type.</a:t>
            </a:r>
            <a:endParaRPr sz="1400">
              <a:solidFill>
                <a:srgbClr val="FFFFFF"/>
              </a:solidFill>
              <a:latin typeface="Roboto Slab"/>
              <a:ea typeface="Roboto Slab"/>
              <a:cs typeface="Roboto Slab"/>
              <a:sym typeface="Roboto Slab"/>
            </a:endParaRPr>
          </a:p>
          <a:p>
            <a:pPr indent="-317500" lvl="0" marL="457200" rtl="0" algn="l">
              <a:lnSpc>
                <a:spcPct val="115000"/>
              </a:lnSpc>
              <a:spcBef>
                <a:spcPts val="0"/>
              </a:spcBef>
              <a:spcAft>
                <a:spcPts val="0"/>
              </a:spcAft>
              <a:buClr>
                <a:srgbClr val="FFFFFF"/>
              </a:buClr>
              <a:buSzPts val="1400"/>
              <a:buFont typeface="Times New Roman"/>
              <a:buAutoNum type="arabicPeriod"/>
            </a:pPr>
            <a:r>
              <a:rPr lang="en" sz="1400" u="sng">
                <a:solidFill>
                  <a:srgbClr val="FFFFFF"/>
                </a:solidFill>
                <a:latin typeface="Roboto Slab"/>
                <a:ea typeface="Roboto Slab"/>
                <a:cs typeface="Roboto Slab"/>
                <a:sym typeface="Roboto Slab"/>
              </a:rPr>
              <a:t>Accept-Language</a:t>
            </a:r>
            <a:r>
              <a:rPr lang="en" sz="1400">
                <a:solidFill>
                  <a:srgbClr val="FFFFFF"/>
                </a:solidFill>
                <a:latin typeface="Roboto Slab"/>
                <a:ea typeface="Roboto Slab"/>
                <a:cs typeface="Roboto Slab"/>
                <a:sym typeface="Roboto Slab"/>
              </a:rPr>
              <a:t>: en-US ==&gt; Accepted language standard.</a:t>
            </a:r>
            <a:endParaRPr sz="1400">
              <a:solidFill>
                <a:srgbClr val="FFFFFF"/>
              </a:solidFill>
              <a:latin typeface="Roboto Slab"/>
              <a:ea typeface="Roboto Slab"/>
              <a:cs typeface="Roboto Slab"/>
              <a:sym typeface="Roboto Slab"/>
            </a:endParaRPr>
          </a:p>
          <a:p>
            <a:pPr indent="-317500" lvl="0" marL="457200" rtl="0" algn="l">
              <a:lnSpc>
                <a:spcPct val="115000"/>
              </a:lnSpc>
              <a:spcBef>
                <a:spcPts val="0"/>
              </a:spcBef>
              <a:spcAft>
                <a:spcPts val="0"/>
              </a:spcAft>
              <a:buClr>
                <a:srgbClr val="FFFFFF"/>
              </a:buClr>
              <a:buSzPts val="1400"/>
              <a:buFont typeface="Times New Roman"/>
              <a:buAutoNum type="arabicPeriod"/>
            </a:pPr>
            <a:r>
              <a:rPr lang="en" sz="1400" u="sng">
                <a:solidFill>
                  <a:srgbClr val="FFFFFF"/>
                </a:solidFill>
                <a:latin typeface="Roboto Slab"/>
                <a:ea typeface="Roboto Slab"/>
                <a:cs typeface="Roboto Slab"/>
                <a:sym typeface="Roboto Slab"/>
              </a:rPr>
              <a:t>User-Agent</a:t>
            </a:r>
            <a:r>
              <a:rPr lang="en" sz="1400">
                <a:solidFill>
                  <a:srgbClr val="FFFFFF"/>
                </a:solidFill>
                <a:latin typeface="Roboto Slab"/>
                <a:ea typeface="Roboto Slab"/>
                <a:cs typeface="Roboto Slab"/>
                <a:sym typeface="Roboto Slab"/>
              </a:rPr>
              <a:t>: Mozilla/5.0 (Windows NT 10.0; WOW64; Trident/7.0; rv:11.0) like Gecko ==&gt; Client side browser type. Even if we used internet explorer but we see it always/maximum time says Mozilla</a:t>
            </a:r>
            <a:endParaRPr sz="1400">
              <a:solidFill>
                <a:srgbClr val="FFFFFF"/>
              </a:solidFill>
              <a:latin typeface="Roboto Slab"/>
              <a:ea typeface="Roboto Slab"/>
              <a:cs typeface="Roboto Slab"/>
              <a:sym typeface="Roboto Slab"/>
            </a:endParaRPr>
          </a:p>
          <a:p>
            <a:pPr indent="-317500" lvl="0" marL="457200" rtl="0" algn="l">
              <a:lnSpc>
                <a:spcPct val="115000"/>
              </a:lnSpc>
              <a:spcBef>
                <a:spcPts val="0"/>
              </a:spcBef>
              <a:spcAft>
                <a:spcPts val="0"/>
              </a:spcAft>
              <a:buClr>
                <a:srgbClr val="FFFFFF"/>
              </a:buClr>
              <a:buSzPts val="1400"/>
              <a:buFont typeface="Times New Roman"/>
              <a:buAutoNum type="arabicPeriod"/>
            </a:pPr>
            <a:r>
              <a:rPr lang="en" sz="1400" u="sng">
                <a:solidFill>
                  <a:srgbClr val="FFFFFF"/>
                </a:solidFill>
                <a:latin typeface="Roboto Slab"/>
                <a:ea typeface="Roboto Slab"/>
                <a:cs typeface="Roboto Slab"/>
                <a:sym typeface="Roboto Slab"/>
              </a:rPr>
              <a:t>Accept-Encoding</a:t>
            </a:r>
            <a:r>
              <a:rPr lang="en" sz="1400">
                <a:solidFill>
                  <a:srgbClr val="FFFFFF"/>
                </a:solidFill>
                <a:latin typeface="Roboto Slab"/>
                <a:ea typeface="Roboto Slab"/>
                <a:cs typeface="Roboto Slab"/>
                <a:sym typeface="Roboto Slab"/>
              </a:rPr>
              <a:t>: gzip, deflate ==&gt; Accepted encoding in client side.</a:t>
            </a:r>
            <a:endParaRPr sz="1400">
              <a:solidFill>
                <a:srgbClr val="FFFFFF"/>
              </a:solidFill>
              <a:latin typeface="Roboto Slab"/>
              <a:ea typeface="Roboto Slab"/>
              <a:cs typeface="Roboto Slab"/>
              <a:sym typeface="Roboto Slab"/>
            </a:endParaRPr>
          </a:p>
          <a:p>
            <a:pPr indent="-317500" lvl="0" marL="457200" rtl="0" algn="l">
              <a:lnSpc>
                <a:spcPct val="115000"/>
              </a:lnSpc>
              <a:spcBef>
                <a:spcPts val="0"/>
              </a:spcBef>
              <a:spcAft>
                <a:spcPts val="0"/>
              </a:spcAft>
              <a:buClr>
                <a:srgbClr val="FFFFFF"/>
              </a:buClr>
              <a:buSzPts val="1400"/>
              <a:buFont typeface="Times New Roman"/>
              <a:buAutoNum type="arabicPeriod"/>
            </a:pPr>
            <a:r>
              <a:rPr lang="en" sz="1400" u="sng">
                <a:solidFill>
                  <a:srgbClr val="FFFFFF"/>
                </a:solidFill>
                <a:latin typeface="Roboto Slab"/>
                <a:ea typeface="Roboto Slab"/>
                <a:cs typeface="Roboto Slab"/>
                <a:sym typeface="Roboto Slab"/>
              </a:rPr>
              <a:t>Host</a:t>
            </a:r>
            <a:r>
              <a:rPr lang="en" sz="1400">
                <a:solidFill>
                  <a:srgbClr val="FFFFFF"/>
                </a:solidFill>
                <a:latin typeface="Roboto Slab"/>
                <a:ea typeface="Roboto Slab"/>
                <a:cs typeface="Roboto Slab"/>
                <a:sym typeface="Roboto Slab"/>
              </a:rPr>
              <a:t>: nptel.ac.in/==&gt; This is the web server name where client is sending HTTP GET request.</a:t>
            </a:r>
            <a:endParaRPr sz="1400">
              <a:solidFill>
                <a:srgbClr val="FFFFFF"/>
              </a:solidFill>
              <a:latin typeface="Roboto Slab"/>
              <a:ea typeface="Roboto Slab"/>
              <a:cs typeface="Roboto Slab"/>
              <a:sym typeface="Roboto Slab"/>
            </a:endParaRPr>
          </a:p>
          <a:p>
            <a:pPr indent="-317500" lvl="0" marL="457200" rtl="0" algn="l">
              <a:lnSpc>
                <a:spcPct val="115000"/>
              </a:lnSpc>
              <a:spcBef>
                <a:spcPts val="0"/>
              </a:spcBef>
              <a:spcAft>
                <a:spcPts val="0"/>
              </a:spcAft>
              <a:buClr>
                <a:srgbClr val="FFFFFF"/>
              </a:buClr>
              <a:buSzPts val="1400"/>
              <a:buFont typeface="Times New Roman"/>
              <a:buAutoNum type="arabicPeriod"/>
            </a:pPr>
            <a:r>
              <a:rPr lang="en" sz="1400" u="sng">
                <a:solidFill>
                  <a:srgbClr val="FFFFFF"/>
                </a:solidFill>
                <a:latin typeface="Roboto Slab"/>
                <a:ea typeface="Roboto Slab"/>
                <a:cs typeface="Roboto Slab"/>
                <a:sym typeface="Roboto Slab"/>
              </a:rPr>
              <a:t>Connection</a:t>
            </a:r>
            <a:r>
              <a:rPr lang="en" sz="1400">
                <a:solidFill>
                  <a:srgbClr val="FFFFFF"/>
                </a:solidFill>
                <a:latin typeface="Roboto Slab"/>
                <a:ea typeface="Roboto Slab"/>
                <a:cs typeface="Roboto Slab"/>
                <a:sym typeface="Roboto Slab"/>
              </a:rPr>
              <a:t>: Keep-Alive ==&gt; Connection controls whether the network connection stays open after the current transaction finishes. Connection type is keep alive.</a:t>
            </a:r>
            <a:endParaRPr sz="1400">
              <a:solidFill>
                <a:srgbClr val="FFFFFF"/>
              </a:solidFill>
              <a:latin typeface="Roboto Slab"/>
              <a:ea typeface="Roboto Slab"/>
              <a:cs typeface="Roboto Slab"/>
              <a:sym typeface="Roboto Slab"/>
            </a:endParaRPr>
          </a:p>
          <a:p>
            <a:pPr indent="0" lvl="0" marL="0" rtl="0" algn="l">
              <a:lnSpc>
                <a:spcPct val="115000"/>
              </a:lnSpc>
              <a:spcBef>
                <a:spcPts val="2300"/>
              </a:spcBef>
              <a:spcAft>
                <a:spcPts val="0"/>
              </a:spcAft>
              <a:buNone/>
            </a:pPr>
            <a:r>
              <a:t/>
            </a:r>
            <a:endParaRPr sz="1200">
              <a:solidFill>
                <a:srgbClr val="44444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2300"/>
              </a:spcBef>
              <a:spcAft>
                <a:spcPts val="0"/>
              </a:spcAft>
              <a:buSzPts val="1200"/>
              <a:buFont typeface="Times New Roman"/>
              <a:buChar char="●"/>
            </a:pPr>
            <a:r>
              <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2106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rPr>
              <a:t>2. DNS</a:t>
            </a:r>
            <a:endParaRPr b="1">
              <a:solidFill>
                <a:schemeClr val="accent5"/>
              </a:solidFill>
            </a:endParaRPr>
          </a:p>
        </p:txBody>
      </p:sp>
      <p:sp>
        <p:nvSpPr>
          <p:cNvPr id="117" name="Google Shape;117;p21"/>
          <p:cNvSpPr txBox="1"/>
          <p:nvPr>
            <p:ph idx="1" type="body"/>
          </p:nvPr>
        </p:nvSpPr>
        <p:spPr>
          <a:xfrm>
            <a:off x="336375" y="842375"/>
            <a:ext cx="8368200" cy="39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DNS is used to map domain name to ip address.</a:t>
            </a:r>
            <a:endParaRPr>
              <a:solidFill>
                <a:schemeClr val="accent6"/>
              </a:solidFill>
            </a:endParaRPr>
          </a:p>
          <a:p>
            <a:pPr indent="0" lvl="0" marL="0" rtl="0" algn="l">
              <a:spcBef>
                <a:spcPts val="1600"/>
              </a:spcBef>
              <a:spcAft>
                <a:spcPts val="1600"/>
              </a:spcAft>
              <a:buNone/>
            </a:pPr>
            <a:r>
              <a:t/>
            </a:r>
            <a:endParaRPr/>
          </a:p>
        </p:txBody>
      </p:sp>
      <p:pic>
        <p:nvPicPr>
          <p:cNvPr id="118" name="Google Shape;118;p21"/>
          <p:cNvPicPr preferRelativeResize="0"/>
          <p:nvPr/>
        </p:nvPicPr>
        <p:blipFill>
          <a:blip r:embed="rId3">
            <a:alphaModFix/>
          </a:blip>
          <a:stretch>
            <a:fillRect/>
          </a:stretch>
        </p:blipFill>
        <p:spPr>
          <a:xfrm>
            <a:off x="387900" y="1412150"/>
            <a:ext cx="7043898" cy="3556150"/>
          </a:xfrm>
          <a:prstGeom prst="rect">
            <a:avLst/>
          </a:prstGeom>
          <a:noFill/>
          <a:ln>
            <a:noFill/>
          </a:ln>
        </p:spPr>
      </p:pic>
      <p:sp>
        <p:nvSpPr>
          <p:cNvPr id="119" name="Google Shape;119;p21"/>
          <p:cNvSpPr txBox="1"/>
          <p:nvPr/>
        </p:nvSpPr>
        <p:spPr>
          <a:xfrm>
            <a:off x="7503925" y="1525050"/>
            <a:ext cx="14121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Roboto Slab"/>
                <a:ea typeface="Roboto Slab"/>
                <a:cs typeface="Roboto Slab"/>
                <a:sym typeface="Roboto Slab"/>
              </a:rPr>
              <a:t>Here the dns is used to find ip address of nptel server</a:t>
            </a:r>
            <a:endParaRPr sz="1500">
              <a:solidFill>
                <a:srgbClr val="FFFFFF"/>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