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2DEAFE7-52F3-46D8-B0D2-F693A3EFA61C}">
  <a:tblStyle styleId="{72DEAFE7-52F3-46D8-B0D2-F693A3EFA6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ad709f48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ad709f48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ac5f150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ac5f150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b3d895d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b3d895d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ac5f150a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ac5f150a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af37b8b5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af37b8b5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af37b8b5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af37b8b5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ac5f150a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ac5f150a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ad709f4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ad709f4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b6d3f2a2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b6d3f2a2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eotraceroute.com/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Network Lab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Lab-4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405450" y="194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Thanks you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Options</a:t>
            </a:r>
            <a:endParaRPr b="1">
              <a:solidFill>
                <a:srgbClr val="000000"/>
              </a:solidFill>
            </a:endParaRPr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c</a:t>
            </a:r>
            <a:r>
              <a:rPr lang="en">
                <a:solidFill>
                  <a:srgbClr val="000000"/>
                </a:solidFill>
              </a:rPr>
              <a:t> - limit the number of ping packets</a:t>
            </a:r>
            <a:endParaRPr>
              <a:solidFill>
                <a:srgbClr val="000000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i</a:t>
            </a:r>
            <a:r>
              <a:rPr lang="en">
                <a:solidFill>
                  <a:srgbClr val="000000"/>
                </a:solidFill>
              </a:rPr>
              <a:t> - change the time interval</a:t>
            </a:r>
            <a:endParaRPr>
              <a:solidFill>
                <a:srgbClr val="000000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l</a:t>
            </a:r>
            <a:r>
              <a:rPr lang="en">
                <a:solidFill>
                  <a:srgbClr val="000000"/>
                </a:solidFill>
              </a:rPr>
              <a:t> - without waiting for reply</a:t>
            </a:r>
            <a:endParaRPr>
              <a:solidFill>
                <a:srgbClr val="000000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s</a:t>
            </a:r>
            <a:r>
              <a:rPr lang="en">
                <a:solidFill>
                  <a:srgbClr val="000000"/>
                </a:solidFill>
              </a:rPr>
              <a:t> - packet size</a:t>
            </a:r>
            <a:endParaRPr>
              <a:solidFill>
                <a:srgbClr val="000000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n</a:t>
            </a:r>
            <a:r>
              <a:rPr lang="en">
                <a:solidFill>
                  <a:srgbClr val="000000"/>
                </a:solidFill>
              </a:rPr>
              <a:t> - hostname to </a:t>
            </a:r>
            <a:r>
              <a:rPr lang="en">
                <a:solidFill>
                  <a:srgbClr val="000000"/>
                </a:solidFill>
              </a:rPr>
              <a:t>ip address</a:t>
            </a:r>
            <a:endParaRPr>
              <a:solidFill>
                <a:srgbClr val="000000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p</a:t>
            </a:r>
            <a:r>
              <a:rPr lang="en">
                <a:solidFill>
                  <a:srgbClr val="000000"/>
                </a:solidFill>
              </a:rPr>
              <a:t> - fill </a:t>
            </a:r>
            <a:r>
              <a:rPr lang="en">
                <a:solidFill>
                  <a:srgbClr val="000000"/>
                </a:solidFill>
              </a:rPr>
              <a:t>pattern</a:t>
            </a:r>
            <a:r>
              <a:rPr lang="en">
                <a:solidFill>
                  <a:srgbClr val="000000"/>
                </a:solidFill>
              </a:rPr>
              <a:t> for data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Use “</a:t>
            </a:r>
            <a:r>
              <a:rPr b="1" lang="en">
                <a:solidFill>
                  <a:srgbClr val="000000"/>
                </a:solidFill>
              </a:rPr>
              <a:t>man ping</a:t>
            </a:r>
            <a:r>
              <a:rPr lang="en">
                <a:solidFill>
                  <a:srgbClr val="000000"/>
                </a:solidFill>
              </a:rPr>
              <a:t>” command to know more about options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find the location of the server: </a:t>
            </a:r>
            <a:r>
              <a:rPr lang="en">
                <a:solidFill>
                  <a:srgbClr val="000000"/>
                </a:solidFill>
              </a:rPr>
              <a:t>https://ipinfo.io/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12152" l="8559" r="9526" t="13520"/>
          <a:stretch/>
        </p:blipFill>
        <p:spPr>
          <a:xfrm>
            <a:off x="4326325" y="818962"/>
            <a:ext cx="4636401" cy="220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Latency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What is latency?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Friday: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--- flipkart.com ping statistics ---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1000 packets transmitted, 960 received, 4% packet loss, time 1906ms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rtt min/avg/max/mdev = </a:t>
            </a:r>
            <a:r>
              <a:rPr b="1" lang="en">
                <a:solidFill>
                  <a:schemeClr val="dk1"/>
                </a:solidFill>
              </a:rPr>
              <a:t>24.010/30.947/542.531/48.384 ms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Monday: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--- flipkart.com ping statistics ---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1000 packets transmitted, 999 received, 0.1% packet loss, time 1434ms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rtt min/avg/max/mdev = </a:t>
            </a:r>
            <a:r>
              <a:rPr b="1" lang="en">
                <a:solidFill>
                  <a:srgbClr val="000000"/>
                </a:solidFill>
              </a:rPr>
              <a:t>70.779/73.978/75.280/1.638 ms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Ifconfig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Stands for interface configurator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View and change the configuration of network interface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/sbin/ifconfig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Options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a - all the interfaces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v</a:t>
            </a:r>
            <a:r>
              <a:rPr lang="en" sz="1500">
                <a:solidFill>
                  <a:srgbClr val="000000"/>
                </a:solidFill>
              </a:rPr>
              <a:t> - verbose mode - log all details about execution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man ifconfig for more details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42729"/>
                </a:solidFill>
                <a:highlight>
                  <a:srgbClr val="FFFFFF"/>
                </a:highlight>
              </a:rPr>
              <a:t>Flag </a:t>
            </a:r>
            <a:endParaRPr sz="115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42729"/>
                </a:solidFill>
                <a:highlight>
                  <a:srgbClr val="FFFFFF"/>
                </a:highlight>
              </a:rPr>
              <a:t>up=0x1, running=0x40, broadcast=0x2, multicast=0x1000</a:t>
            </a:r>
            <a:endParaRPr sz="115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42729"/>
                </a:solidFill>
                <a:highlight>
                  <a:srgbClr val="FFFFFF"/>
                </a:highlight>
              </a:rPr>
              <a:t>Hexa 1043 -&gt; 4163</a:t>
            </a:r>
            <a:endParaRPr sz="115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50">
              <a:solidFill>
                <a:srgbClr val="242729"/>
              </a:solidFill>
              <a:highlight>
                <a:srgbClr val="FFFFFF"/>
              </a:highlight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8876" l="49676" r="13088" t="26897"/>
          <a:stretch/>
        </p:blipFill>
        <p:spPr>
          <a:xfrm>
            <a:off x="5331850" y="536100"/>
            <a:ext cx="3404851" cy="330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traceroute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Prints the route that a packet to reach the host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82" name="Google Shape;82;p17"/>
          <p:cNvGraphicFramePr/>
          <p:nvPr/>
        </p:nvGraphicFramePr>
        <p:xfrm>
          <a:off x="914400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{72DEAFE7-52F3-46D8-B0D2-F693A3EFA61C}</a:tableStyleId>
              </a:tblPr>
              <a:tblGrid>
                <a:gridCol w="3876675"/>
                <a:gridCol w="347662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Friday 5th-Feb-2021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Monday - 8-Feb-2021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traceroute to </a:t>
                      </a:r>
                      <a:r>
                        <a:rPr b="1" lang="en" sz="800"/>
                        <a:t>www.facebook.com</a:t>
                      </a:r>
                      <a:r>
                        <a:rPr lang="en" sz="800"/>
                        <a:t> (157.240.23.35), 30 hops max, 60 byte packets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 1  _gateway (10.250.1.250)  0.277 ms  0.316 ms  0.391 ms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 2  firewall.iitdh.ac.in (10.250.209.251)  0.126 ms  0.098 ms  0.064 ms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 3  61.0.239.225 (61.0.239.225)  1.444 ms  1.387 ms  1.659 ms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 4  117.216.207.218 (117.216.207.218)  15.149 ms  15.187 ms  15.160 ms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 5  * * *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 6  * * *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 7  * * *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 8  * * *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 9  * * *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10  117.216.207.122 (117.216.207.122)  23.547 ms  24.121 ms  24.052 ms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11  ae20.pr01.maa2.tfbnw.net (157.240.68.20)  25.258 ms  25.922 ms  25.081 ms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12  po131.asw03.maa2.tfbnw.net (157.240.54.46)  23.837 ms po131.asw02.maa2.tfbnw.net (157.240.54.42)  24.403 ms po131.asw03.maa2.tfbnw.net (157.240.54.46)  24.441 ms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13  po223.psw03.maa2.tfbnw.net (157.240.54.131)  25.991 ms po225.psw03.maa2.tfbnw.net (157.240.54.135)  26.004 ms po226.psw03.maa2.tfbnw.net (157.240.54.137)  25.982 ms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14  173.252.67.183 (173.252.67.183)  25.466 ms 173.252.67.87 (173.252.67.87)  25.466 ms 173.252.67.81 (173.252.67.81)  24.477 ms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15  edge-star-mini-shv-01-maa2.facebook.com (157.240.23.35)  23.827 ms  24.542 ms  24.421 ms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traceroute to </a:t>
                      </a:r>
                      <a:r>
                        <a:rPr b="1" lang="en" sz="800"/>
                        <a:t>www.facebook.com</a:t>
                      </a:r>
                      <a:r>
                        <a:rPr lang="en" sz="800"/>
                        <a:t> (157.240.16.35), 30 hops max, 60 byte packets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 1  _gateway (10.250.1.250)  0.244 ms  0.306 ms  0.406 ms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 2  firewall.iitdh.ac.in (10.250.209.251)  0.078 ms  0.082 ms  0.058 ms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 3  14.139.150.65 (14.139.150.65)  0.419 ms  0.421 ms  0.564 ms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 4  * * *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 5  * * *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 6  * * *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 7  10.152.7.38 (10.152.7.38)  67.888 ms  68.263 ms  68.275 ms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 8  ae1.pr01.bom1.tfbnw.net (157.240.68.238)  66.368 ms ae2.pr02.bom1.tfbnw.net (157.240.66.204)  67.262 ms ae1.pr01.bom1.tfbnw.net (157.240.68.238)  66.338 ms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 9  po101.psw02.bom1.tfbnw.net (157.240.33.239)  64.338 ms po101.psw03.bom1.tfbnw.net (157.240.40.229)  64.089 ms po102.psw04.bom1.tfbnw.net (157.240.45.49)  64.184 ms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10  173.252.67.27 (173.252.67.27)  66.163 ms 157.240.38.225 (157.240.38.225)  66.831 ms 157.240.38.191 (157.240.38.191)  66.807 ms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11  edge-star-mini-shv-01-bom1.facebook.com (157.240.16.35)  64.867 ms  64.668 ms  64.855 ms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88"/>
              <a:t>Link: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https://geotraceroute.com/</a:t>
            </a:r>
            <a:endParaRPr sz="2188"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4">
            <a:alphaModFix/>
          </a:blip>
          <a:srcRect b="8872" l="1027" r="19908" t="12677"/>
          <a:stretch/>
        </p:blipFill>
        <p:spPr>
          <a:xfrm>
            <a:off x="387900" y="1040750"/>
            <a:ext cx="7217002" cy="4027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netstat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Network</a:t>
            </a:r>
            <a:r>
              <a:rPr lang="en">
                <a:solidFill>
                  <a:srgbClr val="000000"/>
                </a:solidFill>
              </a:rPr>
              <a:t> related information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Options: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</a:t>
            </a:r>
            <a:r>
              <a:rPr lang="en">
                <a:solidFill>
                  <a:srgbClr val="000000"/>
                </a:solidFill>
              </a:rPr>
              <a:t> - display all the TCP connections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</a:t>
            </a:r>
            <a:r>
              <a:rPr lang="en">
                <a:solidFill>
                  <a:srgbClr val="000000"/>
                </a:solidFill>
              </a:rPr>
              <a:t> - display all the UDP connections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</a:t>
            </a:r>
            <a:r>
              <a:rPr lang="en">
                <a:solidFill>
                  <a:srgbClr val="000000"/>
                </a:solidFill>
              </a:rPr>
              <a:t> - display routing table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</a:t>
            </a:r>
            <a:r>
              <a:rPr lang="en">
                <a:solidFill>
                  <a:srgbClr val="000000"/>
                </a:solidFill>
              </a:rPr>
              <a:t> - display the table of network interface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$man netstat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b="27044" l="54821" r="6201" t="27463"/>
          <a:stretch/>
        </p:blipFill>
        <p:spPr>
          <a:xfrm>
            <a:off x="4390075" y="1017725"/>
            <a:ext cx="4629250" cy="303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ARP - Address Resolution Protocol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Add, delete, display or manipulate the arp table content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Options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</a:t>
            </a:r>
            <a:r>
              <a:rPr lang="en">
                <a:solidFill>
                  <a:srgbClr val="000000"/>
                </a:solidFill>
              </a:rPr>
              <a:t> - alternate BSD style output format (with no fixed columns)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v</a:t>
            </a:r>
            <a:r>
              <a:rPr lang="en">
                <a:solidFill>
                  <a:srgbClr val="000000"/>
                </a:solidFill>
              </a:rPr>
              <a:t> - shows verbose information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</a:t>
            </a:r>
            <a:r>
              <a:rPr lang="en">
                <a:solidFill>
                  <a:srgbClr val="000000"/>
                </a:solidFill>
              </a:rPr>
              <a:t> - to manually set MAC address of an IP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</a:t>
            </a:r>
            <a:r>
              <a:rPr lang="en">
                <a:solidFill>
                  <a:srgbClr val="000000"/>
                </a:solidFill>
              </a:rPr>
              <a:t> - to delete an entry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 rotWithShape="1">
          <a:blip r:embed="rId3">
            <a:alphaModFix/>
          </a:blip>
          <a:srcRect b="20575" l="30210" r="27666" t="55521"/>
          <a:stretch/>
        </p:blipFill>
        <p:spPr>
          <a:xfrm>
            <a:off x="3253025" y="3094300"/>
            <a:ext cx="5850826" cy="186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 (manual) page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Kindly </a:t>
            </a:r>
            <a:r>
              <a:rPr lang="en" sz="1300">
                <a:solidFill>
                  <a:srgbClr val="000000"/>
                </a:solidFill>
              </a:rPr>
              <a:t>refer</a:t>
            </a:r>
            <a:r>
              <a:rPr lang="en" sz="1300">
                <a:solidFill>
                  <a:srgbClr val="000000"/>
                </a:solidFill>
              </a:rPr>
              <a:t> the man page for all the commands like ping, traceroute, arpt, netstat, etc.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P</a:t>
            </a:r>
            <a:r>
              <a:rPr lang="en" sz="1300">
                <a:solidFill>
                  <a:srgbClr val="000000"/>
                </a:solidFill>
              </a:rPr>
              <a:t>lease refer to the corresponding UNIX man pages for better understanding as this will help you to solve the questions asked in Assignment - 4.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Syntax: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$man &lt;CommandName&gt;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Ex: $man ping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b="16054" l="41116" r="7546" t="23382"/>
          <a:stretch/>
        </p:blipFill>
        <p:spPr>
          <a:xfrm>
            <a:off x="3589725" y="1952225"/>
            <a:ext cx="4694352" cy="311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