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Slab"/>
      <p:regular r:id="rId46"/>
      <p:bold r:id="rId47"/>
    </p:embeddedFon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hfiHkHkjEZPgh/SDODIWn8B6n3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Slab-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font" Target="fonts/RobotoSlab-bold.fntdata"/><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4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4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4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4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5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52"/>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2"/>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52"/>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43"/>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9" name="Google Shape;19;p43"/>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0" name="Google Shape;20;p4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21" name="Google Shape;21;p4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cxnSp>
        <p:nvCxnSpPr>
          <p:cNvPr id="26" name="Google Shape;26;p4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4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4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cxnSp>
        <p:nvCxnSpPr>
          <p:cNvPr id="31" name="Google Shape;31;p4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4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3" name="Google Shape;3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cxnSp>
        <p:nvCxnSpPr>
          <p:cNvPr id="35" name="Google Shape;35;p4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4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4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4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4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cxnSp>
        <p:nvCxnSpPr>
          <p:cNvPr id="44" name="Google Shape;44;p4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5" name="Google Shape;45;p49"/>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49"/>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5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0" name="Google Shape;5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4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eveloper.mozilla.org/en-US/docs/Web/HTT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1.jpg"/><Relationship Id="rId6" Type="http://schemas.openxmlformats.org/officeDocument/2006/relationships/hyperlink" Target="https://developer.mozilla.org/en-US/docs/Web/HTTP/Headers/If-Modified-Since" TargetMode="External"/><Relationship Id="rId7" Type="http://schemas.openxmlformats.org/officeDocument/2006/relationships/hyperlink" Target="https://developer.mozilla.org/en-US/docs/Web/HTTP/Headers/If-None-Match" TargetMode="External"/><Relationship Id="rId8"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imperva.com/learn/performance/browser-caching/" TargetMode="External"/><Relationship Id="rId4" Type="http://schemas.openxmlformats.org/officeDocument/2006/relationships/hyperlink" Target="https://www.imperva.com/learn/performance/time-to-live-tt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g"/><Relationship Id="rId6"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g"/><Relationship Id="rId6"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www.motobit.com/util/base64-decoder-encoder.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gaia.cs.umass.edu/wireshark-labs/HTTP-wireshark-file1.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COMPUTER NETWORKS (CS212) LAB 5</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Reference to assignment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HTTP Response</a:t>
            </a:r>
            <a:endParaRPr b="1">
              <a:solidFill>
                <a:schemeClr val="accent5"/>
              </a:solidFill>
            </a:endParaRPr>
          </a:p>
        </p:txBody>
      </p:sp>
      <p:sp>
        <p:nvSpPr>
          <p:cNvPr id="134" name="Google Shape;134;p10"/>
          <p:cNvSpPr txBox="1"/>
          <p:nvPr>
            <p:ph idx="1" type="body"/>
          </p:nvPr>
        </p:nvSpPr>
        <p:spPr>
          <a:xfrm>
            <a:off x="387900" y="1144125"/>
            <a:ext cx="8368200" cy="3753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AutoNum type="arabicPeriod"/>
            </a:pPr>
            <a:r>
              <a:rPr lang="en" sz="1500">
                <a:solidFill>
                  <a:srgbClr val="FFFFFF"/>
                </a:solidFill>
                <a:latin typeface="Roboto Slab"/>
                <a:ea typeface="Roboto Slab"/>
                <a:cs typeface="Roboto Slab"/>
                <a:sym typeface="Roboto Slab"/>
              </a:rPr>
              <a:t>HTTP Response is the packet of information sent by Server to the Client in response to an earlier Request made by Client.</a:t>
            </a:r>
            <a:endParaRPr sz="1500">
              <a:solidFill>
                <a:srgbClr val="FFFFFF"/>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FFFFFF"/>
              </a:buClr>
              <a:buSzPts val="1500"/>
              <a:buFont typeface="Arial"/>
              <a:buAutoNum type="arabicPeriod"/>
            </a:pPr>
            <a:r>
              <a:rPr lang="en" sz="1500">
                <a:solidFill>
                  <a:srgbClr val="FFFFFF"/>
                </a:solidFill>
                <a:latin typeface="Arial"/>
                <a:ea typeface="Arial"/>
                <a:cs typeface="Arial"/>
                <a:sym typeface="Arial"/>
              </a:rPr>
              <a:t>HTTP response status codes indicate whether a specific </a:t>
            </a:r>
            <a:r>
              <a:rPr lang="en" sz="1500">
                <a:solidFill>
                  <a:srgbClr val="FFFFFF"/>
                </a:solidFill>
                <a:uFill>
                  <a:noFill/>
                </a:uFill>
                <a:latin typeface="Arial"/>
                <a:ea typeface="Arial"/>
                <a:cs typeface="Arial"/>
                <a:sym typeface="Arial"/>
                <a:hlinkClick r:id="rId3">
                  <a:extLst>
                    <a:ext uri="{A12FA001-AC4F-418D-AE19-62706E023703}">
                      <ahyp:hlinkClr val="tx"/>
                    </a:ext>
                  </a:extLst>
                </a:hlinkClick>
              </a:rPr>
              <a:t>HTTP</a:t>
            </a:r>
            <a:r>
              <a:rPr lang="en" sz="1500">
                <a:solidFill>
                  <a:srgbClr val="FFFFFF"/>
                </a:solidFill>
                <a:latin typeface="Arial"/>
                <a:ea typeface="Arial"/>
                <a:cs typeface="Arial"/>
                <a:sym typeface="Arial"/>
              </a:rPr>
              <a:t> request has been successfully completed. Responses are grouped in five classes:</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chemeClr val="accent6"/>
              </a:buClr>
              <a:buSzPts val="1500"/>
              <a:buFont typeface="Arial"/>
              <a:buAutoNum type="arabicPeriod"/>
            </a:pPr>
            <a:r>
              <a:rPr lang="en" sz="1500">
                <a:solidFill>
                  <a:schemeClr val="accent6"/>
                </a:solidFill>
                <a:latin typeface="Arial"/>
                <a:ea typeface="Arial"/>
                <a:cs typeface="Arial"/>
                <a:sym typeface="Arial"/>
              </a:rPr>
              <a:t>Informational responses (</a:t>
            </a:r>
            <a:r>
              <a:rPr lang="en" sz="1500">
                <a:solidFill>
                  <a:schemeClr val="accent6"/>
                </a:solidFill>
                <a:latin typeface="Courier New"/>
                <a:ea typeface="Courier New"/>
                <a:cs typeface="Courier New"/>
                <a:sym typeface="Courier New"/>
              </a:rPr>
              <a:t>100</a:t>
            </a:r>
            <a:r>
              <a:rPr lang="en" sz="1500">
                <a:solidFill>
                  <a:schemeClr val="accent6"/>
                </a:solidFill>
                <a:latin typeface="Arial"/>
                <a:ea typeface="Arial"/>
                <a:cs typeface="Arial"/>
                <a:sym typeface="Arial"/>
              </a:rPr>
              <a:t>–</a:t>
            </a:r>
            <a:r>
              <a:rPr lang="en" sz="1500">
                <a:solidFill>
                  <a:schemeClr val="accent6"/>
                </a:solidFill>
                <a:latin typeface="Courier New"/>
                <a:ea typeface="Courier New"/>
                <a:cs typeface="Courier New"/>
                <a:sym typeface="Courier New"/>
              </a:rPr>
              <a:t>199</a:t>
            </a:r>
            <a:r>
              <a:rPr lang="en" sz="1500">
                <a:solidFill>
                  <a:schemeClr val="accent6"/>
                </a:solidFill>
                <a:latin typeface="Arial"/>
                <a:ea typeface="Arial"/>
                <a:cs typeface="Arial"/>
                <a:sym typeface="Arial"/>
              </a:rPr>
              <a:t>)</a:t>
            </a:r>
            <a:endParaRPr sz="1500">
              <a:solidFill>
                <a:schemeClr val="accent6"/>
              </a:solidFill>
              <a:latin typeface="Arial"/>
              <a:ea typeface="Arial"/>
              <a:cs typeface="Arial"/>
              <a:sym typeface="Arial"/>
            </a:endParaRPr>
          </a:p>
          <a:p>
            <a:pPr indent="-323850" lvl="0" marL="457200" rtl="0" algn="l">
              <a:lnSpc>
                <a:spcPct val="115000"/>
              </a:lnSpc>
              <a:spcBef>
                <a:spcPts val="0"/>
              </a:spcBef>
              <a:spcAft>
                <a:spcPts val="0"/>
              </a:spcAft>
              <a:buClr>
                <a:schemeClr val="accent6"/>
              </a:buClr>
              <a:buSzPts val="1500"/>
              <a:buFont typeface="Arial"/>
              <a:buAutoNum type="arabicPeriod"/>
            </a:pPr>
            <a:r>
              <a:rPr lang="en" sz="1500">
                <a:solidFill>
                  <a:schemeClr val="accent6"/>
                </a:solidFill>
                <a:latin typeface="Arial"/>
                <a:ea typeface="Arial"/>
                <a:cs typeface="Arial"/>
                <a:sym typeface="Arial"/>
              </a:rPr>
              <a:t>Successful responses (</a:t>
            </a:r>
            <a:r>
              <a:rPr lang="en" sz="1500">
                <a:solidFill>
                  <a:schemeClr val="accent6"/>
                </a:solidFill>
                <a:latin typeface="Courier New"/>
                <a:ea typeface="Courier New"/>
                <a:cs typeface="Courier New"/>
                <a:sym typeface="Courier New"/>
              </a:rPr>
              <a:t>200</a:t>
            </a:r>
            <a:r>
              <a:rPr lang="en" sz="1500">
                <a:solidFill>
                  <a:schemeClr val="accent6"/>
                </a:solidFill>
                <a:latin typeface="Arial"/>
                <a:ea typeface="Arial"/>
                <a:cs typeface="Arial"/>
                <a:sym typeface="Arial"/>
              </a:rPr>
              <a:t>–</a:t>
            </a:r>
            <a:r>
              <a:rPr lang="en" sz="1500">
                <a:solidFill>
                  <a:schemeClr val="accent6"/>
                </a:solidFill>
                <a:latin typeface="Courier New"/>
                <a:ea typeface="Courier New"/>
                <a:cs typeface="Courier New"/>
                <a:sym typeface="Courier New"/>
              </a:rPr>
              <a:t>299</a:t>
            </a:r>
            <a:r>
              <a:rPr lang="en" sz="1500">
                <a:solidFill>
                  <a:schemeClr val="accent6"/>
                </a:solidFill>
                <a:latin typeface="Arial"/>
                <a:ea typeface="Arial"/>
                <a:cs typeface="Arial"/>
                <a:sym typeface="Arial"/>
              </a:rPr>
              <a:t>)</a:t>
            </a:r>
            <a:endParaRPr sz="1500">
              <a:solidFill>
                <a:schemeClr val="accent6"/>
              </a:solidFill>
              <a:latin typeface="Arial"/>
              <a:ea typeface="Arial"/>
              <a:cs typeface="Arial"/>
              <a:sym typeface="Arial"/>
            </a:endParaRPr>
          </a:p>
          <a:p>
            <a:pPr indent="-323850" lvl="0" marL="457200" rtl="0" algn="l">
              <a:lnSpc>
                <a:spcPct val="115000"/>
              </a:lnSpc>
              <a:spcBef>
                <a:spcPts val="0"/>
              </a:spcBef>
              <a:spcAft>
                <a:spcPts val="0"/>
              </a:spcAft>
              <a:buClr>
                <a:schemeClr val="accent6"/>
              </a:buClr>
              <a:buSzPts val="1500"/>
              <a:buFont typeface="Arial"/>
              <a:buAutoNum type="arabicPeriod"/>
            </a:pPr>
            <a:r>
              <a:rPr lang="en" sz="1500">
                <a:solidFill>
                  <a:schemeClr val="accent6"/>
                </a:solidFill>
                <a:latin typeface="Arial"/>
                <a:ea typeface="Arial"/>
                <a:cs typeface="Arial"/>
                <a:sym typeface="Arial"/>
              </a:rPr>
              <a:t>Redirects (</a:t>
            </a:r>
            <a:r>
              <a:rPr lang="en" sz="1500">
                <a:solidFill>
                  <a:schemeClr val="accent6"/>
                </a:solidFill>
                <a:latin typeface="Courier New"/>
                <a:ea typeface="Courier New"/>
                <a:cs typeface="Courier New"/>
                <a:sym typeface="Courier New"/>
              </a:rPr>
              <a:t>300</a:t>
            </a:r>
            <a:r>
              <a:rPr lang="en" sz="1500">
                <a:solidFill>
                  <a:schemeClr val="accent6"/>
                </a:solidFill>
                <a:latin typeface="Arial"/>
                <a:ea typeface="Arial"/>
                <a:cs typeface="Arial"/>
                <a:sym typeface="Arial"/>
              </a:rPr>
              <a:t>–</a:t>
            </a:r>
            <a:r>
              <a:rPr lang="en" sz="1500">
                <a:solidFill>
                  <a:schemeClr val="accent6"/>
                </a:solidFill>
                <a:latin typeface="Courier New"/>
                <a:ea typeface="Courier New"/>
                <a:cs typeface="Courier New"/>
                <a:sym typeface="Courier New"/>
              </a:rPr>
              <a:t>399</a:t>
            </a:r>
            <a:r>
              <a:rPr lang="en" sz="1500">
                <a:solidFill>
                  <a:schemeClr val="accent6"/>
                </a:solidFill>
                <a:latin typeface="Arial"/>
                <a:ea typeface="Arial"/>
                <a:cs typeface="Arial"/>
                <a:sym typeface="Arial"/>
              </a:rPr>
              <a:t>)</a:t>
            </a:r>
            <a:endParaRPr sz="1500">
              <a:solidFill>
                <a:schemeClr val="accent6"/>
              </a:solidFill>
              <a:latin typeface="Arial"/>
              <a:ea typeface="Arial"/>
              <a:cs typeface="Arial"/>
              <a:sym typeface="Arial"/>
            </a:endParaRPr>
          </a:p>
          <a:p>
            <a:pPr indent="-323850" lvl="0" marL="457200" rtl="0" algn="l">
              <a:lnSpc>
                <a:spcPct val="115000"/>
              </a:lnSpc>
              <a:spcBef>
                <a:spcPts val="0"/>
              </a:spcBef>
              <a:spcAft>
                <a:spcPts val="0"/>
              </a:spcAft>
              <a:buClr>
                <a:schemeClr val="accent6"/>
              </a:buClr>
              <a:buSzPts val="1500"/>
              <a:buFont typeface="Arial"/>
              <a:buAutoNum type="arabicPeriod"/>
            </a:pPr>
            <a:r>
              <a:rPr lang="en" sz="1500">
                <a:solidFill>
                  <a:schemeClr val="accent6"/>
                </a:solidFill>
                <a:latin typeface="Arial"/>
                <a:ea typeface="Arial"/>
                <a:cs typeface="Arial"/>
                <a:sym typeface="Arial"/>
              </a:rPr>
              <a:t>Client errors (</a:t>
            </a:r>
            <a:r>
              <a:rPr lang="en" sz="1500">
                <a:solidFill>
                  <a:schemeClr val="accent6"/>
                </a:solidFill>
                <a:latin typeface="Courier New"/>
                <a:ea typeface="Courier New"/>
                <a:cs typeface="Courier New"/>
                <a:sym typeface="Courier New"/>
              </a:rPr>
              <a:t>400</a:t>
            </a:r>
            <a:r>
              <a:rPr lang="en" sz="1500">
                <a:solidFill>
                  <a:schemeClr val="accent6"/>
                </a:solidFill>
                <a:latin typeface="Arial"/>
                <a:ea typeface="Arial"/>
                <a:cs typeface="Arial"/>
                <a:sym typeface="Arial"/>
              </a:rPr>
              <a:t>–</a:t>
            </a:r>
            <a:r>
              <a:rPr lang="en" sz="1500">
                <a:solidFill>
                  <a:schemeClr val="accent6"/>
                </a:solidFill>
                <a:latin typeface="Courier New"/>
                <a:ea typeface="Courier New"/>
                <a:cs typeface="Courier New"/>
                <a:sym typeface="Courier New"/>
              </a:rPr>
              <a:t>499</a:t>
            </a:r>
            <a:r>
              <a:rPr lang="en" sz="1500">
                <a:solidFill>
                  <a:schemeClr val="accent6"/>
                </a:solidFill>
                <a:latin typeface="Arial"/>
                <a:ea typeface="Arial"/>
                <a:cs typeface="Arial"/>
                <a:sym typeface="Arial"/>
              </a:rPr>
              <a:t>)</a:t>
            </a:r>
            <a:endParaRPr sz="1500">
              <a:solidFill>
                <a:schemeClr val="accent6"/>
              </a:solidFill>
              <a:latin typeface="Arial"/>
              <a:ea typeface="Arial"/>
              <a:cs typeface="Arial"/>
              <a:sym typeface="Arial"/>
            </a:endParaRPr>
          </a:p>
          <a:p>
            <a:pPr indent="-323850" lvl="0" marL="457200" rtl="0" algn="l">
              <a:lnSpc>
                <a:spcPct val="115000"/>
              </a:lnSpc>
              <a:spcBef>
                <a:spcPts val="0"/>
              </a:spcBef>
              <a:spcAft>
                <a:spcPts val="0"/>
              </a:spcAft>
              <a:buClr>
                <a:schemeClr val="accent6"/>
              </a:buClr>
              <a:buSzPts val="1500"/>
              <a:buFont typeface="Arial"/>
              <a:buAutoNum type="arabicPeriod"/>
            </a:pPr>
            <a:r>
              <a:rPr lang="en" sz="1500">
                <a:solidFill>
                  <a:schemeClr val="accent6"/>
                </a:solidFill>
                <a:latin typeface="Arial"/>
                <a:ea typeface="Arial"/>
                <a:cs typeface="Arial"/>
                <a:sym typeface="Arial"/>
              </a:rPr>
              <a:t>Server errors (</a:t>
            </a:r>
            <a:r>
              <a:rPr lang="en" sz="1500">
                <a:solidFill>
                  <a:schemeClr val="accent6"/>
                </a:solidFill>
                <a:latin typeface="Courier New"/>
                <a:ea typeface="Courier New"/>
                <a:cs typeface="Courier New"/>
                <a:sym typeface="Courier New"/>
              </a:rPr>
              <a:t>500</a:t>
            </a:r>
            <a:r>
              <a:rPr lang="en" sz="1500">
                <a:solidFill>
                  <a:schemeClr val="accent6"/>
                </a:solidFill>
                <a:latin typeface="Arial"/>
                <a:ea typeface="Arial"/>
                <a:cs typeface="Arial"/>
                <a:sym typeface="Arial"/>
              </a:rPr>
              <a:t>–</a:t>
            </a:r>
            <a:r>
              <a:rPr lang="en" sz="1500">
                <a:solidFill>
                  <a:schemeClr val="accent6"/>
                </a:solidFill>
                <a:latin typeface="Courier New"/>
                <a:ea typeface="Courier New"/>
                <a:cs typeface="Courier New"/>
                <a:sym typeface="Courier New"/>
              </a:rPr>
              <a:t>599</a:t>
            </a:r>
            <a:r>
              <a:rPr lang="en" sz="1500">
                <a:solidFill>
                  <a:schemeClr val="accent6"/>
                </a:solidFill>
                <a:latin typeface="Arial"/>
                <a:ea typeface="Arial"/>
                <a:cs typeface="Arial"/>
                <a:sym typeface="Arial"/>
              </a:rPr>
              <a:t>)</a:t>
            </a:r>
            <a:endParaRPr sz="1500">
              <a:solidFill>
                <a:schemeClr val="accent6"/>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500">
                <a:solidFill>
                  <a:srgbClr val="FFFFFF"/>
                </a:solidFill>
                <a:latin typeface="Arial"/>
                <a:ea typeface="Arial"/>
                <a:cs typeface="Arial"/>
                <a:sym typeface="Arial"/>
              </a:rPr>
              <a:t>3. HTTP response also displays date,last modified,content length,content type,file date,etc.</a:t>
            </a:r>
            <a:endParaRPr sz="1500">
              <a:solidFill>
                <a:srgbClr val="FFFFFF"/>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500">
                <a:solidFill>
                  <a:srgbClr val="FFFFFF"/>
                </a:solidFill>
                <a:latin typeface="Arial"/>
                <a:ea typeface="Arial"/>
                <a:cs typeface="Arial"/>
                <a:sym typeface="Arial"/>
              </a:rPr>
              <a:t>4. HTTP response message consists of a status line, followed by header lines, followed by a blank line, followed by the entity body.</a:t>
            </a:r>
            <a:endParaRPr sz="15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HTTP Response</a:t>
            </a:r>
            <a:endParaRPr b="1">
              <a:solidFill>
                <a:schemeClr val="accent5"/>
              </a:solidFill>
            </a:endParaRPr>
          </a:p>
        </p:txBody>
      </p:sp>
      <p:sp>
        <p:nvSpPr>
          <p:cNvPr id="140" name="Google Shape;140;p11"/>
          <p:cNvSpPr txBox="1"/>
          <p:nvPr>
            <p:ph idx="1" type="body"/>
          </p:nvPr>
        </p:nvSpPr>
        <p:spPr>
          <a:xfrm>
            <a:off x="387900" y="1144125"/>
            <a:ext cx="8368200" cy="37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1" name="Google Shape;141;p11"/>
          <p:cNvPicPr preferRelativeResize="0"/>
          <p:nvPr/>
        </p:nvPicPr>
        <p:blipFill rotWithShape="1">
          <a:blip r:embed="rId3">
            <a:alphaModFix/>
          </a:blip>
          <a:srcRect b="0" l="0" r="0" t="0"/>
          <a:stretch/>
        </p:blipFill>
        <p:spPr>
          <a:xfrm>
            <a:off x="559250" y="1223450"/>
            <a:ext cx="6856374" cy="360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47" name="Google Shape;147;p12"/>
          <p:cNvSpPr txBox="1"/>
          <p:nvPr>
            <p:ph idx="1" type="body"/>
          </p:nvPr>
        </p:nvSpPr>
        <p:spPr>
          <a:xfrm>
            <a:off x="462800" y="1202699"/>
            <a:ext cx="8368200" cy="307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b="1" sz="3000">
              <a:solidFill>
                <a:schemeClr val="accent5"/>
              </a:solidFill>
              <a:latin typeface="Roboto Slab"/>
              <a:ea typeface="Roboto Slab"/>
              <a:cs typeface="Roboto Slab"/>
              <a:sym typeface="Roboto Slab"/>
            </a:endParaRPr>
          </a:p>
          <a:p>
            <a:pPr indent="0" lvl="0" marL="0" rtl="0" algn="ctr">
              <a:lnSpc>
                <a:spcPct val="115000"/>
              </a:lnSpc>
              <a:spcBef>
                <a:spcPts val="1600"/>
              </a:spcBef>
              <a:spcAft>
                <a:spcPts val="1600"/>
              </a:spcAft>
              <a:buSzPts val="1800"/>
              <a:buNone/>
            </a:pPr>
            <a:r>
              <a:rPr b="1" lang="en" sz="3000">
                <a:solidFill>
                  <a:schemeClr val="accent5"/>
                </a:solidFill>
                <a:latin typeface="Roboto Slab"/>
                <a:ea typeface="Roboto Slab"/>
                <a:cs typeface="Roboto Slab"/>
                <a:sym typeface="Roboto Slab"/>
              </a:rPr>
              <a:t>2. The HTTP CONDITIONAL GET/response interaction</a:t>
            </a:r>
            <a:endParaRPr b="1" sz="3000">
              <a:solidFill>
                <a:schemeClr val="accent5"/>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nvSpPr>
        <p:spPr>
          <a:xfrm>
            <a:off x="240050" y="1844400"/>
            <a:ext cx="8764500" cy="2944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FFFFFF"/>
              </a:buClr>
              <a:buSzPts val="1600"/>
              <a:buFont typeface="Roboto Slab"/>
              <a:buChar char="●"/>
            </a:pPr>
            <a:r>
              <a:rPr b="0" i="0" lang="en" sz="1600" u="none" cap="none" strike="noStrike">
                <a:solidFill>
                  <a:srgbClr val="FFFFFF"/>
                </a:solidFill>
                <a:latin typeface="Roboto Slab"/>
                <a:ea typeface="Roboto Slab"/>
                <a:cs typeface="Roboto Slab"/>
                <a:sym typeface="Roboto Slab"/>
              </a:rPr>
              <a:t>A </a:t>
            </a:r>
            <a:r>
              <a:rPr b="0" i="1" lang="en" sz="1600" u="none" cap="none" strike="noStrike">
                <a:solidFill>
                  <a:srgbClr val="FFFFFF"/>
                </a:solidFill>
                <a:latin typeface="Roboto Slab"/>
                <a:ea typeface="Roboto Slab"/>
                <a:cs typeface="Roboto Slab"/>
                <a:sym typeface="Roboto Slab"/>
              </a:rPr>
              <a:t>conditional GET</a:t>
            </a:r>
            <a:r>
              <a:rPr b="0" i="0" lang="en" sz="1600" u="none" cap="none" strike="noStrike">
                <a:solidFill>
                  <a:srgbClr val="FFFFFF"/>
                </a:solidFill>
                <a:latin typeface="Roboto Slab"/>
                <a:ea typeface="Roboto Slab"/>
                <a:cs typeface="Roboto Slab"/>
                <a:sym typeface="Roboto Slab"/>
              </a:rPr>
              <a:t> is an HTTP GET request that may return an HTTP 304 response (instead of HTTP 200). </a:t>
            </a:r>
            <a:endParaRPr b="0" i="0" sz="1600" u="none" cap="none" strike="noStrike">
              <a:solidFill>
                <a:srgbClr val="FFFFFF"/>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Roboto Slab"/>
              <a:ea typeface="Roboto Slab"/>
              <a:cs typeface="Roboto Slab"/>
              <a:sym typeface="Roboto Slab"/>
            </a:endParaRPr>
          </a:p>
          <a:p>
            <a:pPr indent="-330200" lvl="0" marL="457200" marR="0" rtl="0" algn="l">
              <a:lnSpc>
                <a:spcPct val="100000"/>
              </a:lnSpc>
              <a:spcBef>
                <a:spcPts val="0"/>
              </a:spcBef>
              <a:spcAft>
                <a:spcPts val="0"/>
              </a:spcAft>
              <a:buClr>
                <a:srgbClr val="FFFFFF"/>
              </a:buClr>
              <a:buSzPts val="1600"/>
              <a:buFont typeface="Roboto Slab"/>
              <a:buChar char="●"/>
            </a:pPr>
            <a:r>
              <a:rPr b="0" i="0" lang="en" sz="1600" u="none" cap="none" strike="noStrike">
                <a:solidFill>
                  <a:srgbClr val="FFFFFF"/>
                </a:solidFill>
                <a:latin typeface="Roboto Slab"/>
                <a:ea typeface="Roboto Slab"/>
                <a:cs typeface="Roboto Slab"/>
                <a:sym typeface="Roboto Slab"/>
              </a:rPr>
              <a:t>An HTTP 304 response indicates that the resource has not been modified since the previous GET, and so the resource is not returned to the client in such a response.</a:t>
            </a:r>
            <a:endParaRPr b="0" i="0" sz="1600" u="none" cap="none" strike="noStrike">
              <a:solidFill>
                <a:srgbClr val="FFFFFF"/>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Roboto Slab"/>
              <a:ea typeface="Roboto Slab"/>
              <a:cs typeface="Roboto Slab"/>
              <a:sym typeface="Roboto Slab"/>
            </a:endParaRPr>
          </a:p>
          <a:p>
            <a:pPr indent="-330200" lvl="0" marL="457200" marR="0" rtl="0" algn="l">
              <a:lnSpc>
                <a:spcPct val="115000"/>
              </a:lnSpc>
              <a:spcBef>
                <a:spcPts val="0"/>
              </a:spcBef>
              <a:spcAft>
                <a:spcPts val="0"/>
              </a:spcAft>
              <a:buClr>
                <a:srgbClr val="FFFFFF"/>
              </a:buClr>
              <a:buSzPts val="1600"/>
              <a:buFont typeface="Roboto Slab"/>
              <a:buChar char="●"/>
            </a:pPr>
            <a:r>
              <a:rPr b="0" i="0" lang="en" sz="1600" u="none" cap="none" strike="noStrike">
                <a:solidFill>
                  <a:srgbClr val="FFFFFF"/>
                </a:solidFill>
                <a:latin typeface="Roboto Slab"/>
                <a:ea typeface="Roboto Slab"/>
                <a:cs typeface="Roboto Slab"/>
                <a:sym typeface="Roboto Slab"/>
              </a:rPr>
              <a:t>Sends the updated content (in case there was some modification done) – HTTP 200 response-message code</a:t>
            </a:r>
            <a:endParaRPr b="0" i="0" sz="1600" u="none" cap="none" strike="noStrike">
              <a:solidFill>
                <a:srgbClr val="FFFFFF"/>
              </a:solidFill>
              <a:latin typeface="Roboto Slab"/>
              <a:ea typeface="Roboto Slab"/>
              <a:cs typeface="Roboto Slab"/>
              <a:sym typeface="Roboto Slab"/>
            </a:endParaRPr>
          </a:p>
          <a:p>
            <a:pPr indent="0" lvl="0" marL="457200" marR="0" rtl="0" algn="l">
              <a:lnSpc>
                <a:spcPct val="100000"/>
              </a:lnSpc>
              <a:spcBef>
                <a:spcPts val="3600"/>
              </a:spcBef>
              <a:spcAft>
                <a:spcPts val="0"/>
              </a:spcAft>
              <a:buClr>
                <a:srgbClr val="000000"/>
              </a:buClr>
              <a:buSzPts val="1650"/>
              <a:buFont typeface="Arial"/>
              <a:buNone/>
            </a:pPr>
            <a:r>
              <a:t/>
            </a:r>
            <a:endParaRPr b="0" i="0" sz="1650" u="none" cap="none" strike="noStrike">
              <a:solidFill>
                <a:srgbClr val="FFFFFF"/>
              </a:solidFill>
              <a:latin typeface="Roboto Slab"/>
              <a:ea typeface="Roboto Slab"/>
              <a:cs typeface="Roboto Slab"/>
              <a:sym typeface="Roboto Slab"/>
            </a:endParaRPr>
          </a:p>
        </p:txBody>
      </p:sp>
      <p:sp>
        <p:nvSpPr>
          <p:cNvPr id="153" name="Google Shape;153;p13"/>
          <p:cNvSpPr txBox="1"/>
          <p:nvPr/>
        </p:nvSpPr>
        <p:spPr>
          <a:xfrm>
            <a:off x="260600" y="219450"/>
            <a:ext cx="8723400" cy="1177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3000"/>
              <a:buFont typeface="Arial"/>
              <a:buNone/>
            </a:pPr>
            <a:r>
              <a:rPr b="1" i="0" lang="en" sz="3000" u="none" cap="none" strike="noStrike">
                <a:solidFill>
                  <a:schemeClr val="accent5"/>
                </a:solidFill>
                <a:latin typeface="Roboto Slab"/>
                <a:ea typeface="Roboto Slab"/>
                <a:cs typeface="Roboto Slab"/>
                <a:sym typeface="Roboto Slab"/>
              </a:rPr>
              <a:t>The HTTP CONDITIONAL GET/response interaction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nvSpPr>
        <p:spPr>
          <a:xfrm>
            <a:off x="507500" y="260625"/>
            <a:ext cx="7968900" cy="127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400"/>
              <a:buFont typeface="Arial"/>
              <a:buNone/>
            </a:pPr>
            <a:r>
              <a:rPr b="1" i="0" lang="en" sz="2400" u="none" cap="none" strike="noStrike">
                <a:solidFill>
                  <a:schemeClr val="accent5"/>
                </a:solidFill>
                <a:latin typeface="Roboto Slab"/>
                <a:ea typeface="Roboto Slab"/>
                <a:cs typeface="Roboto Slab"/>
                <a:sym typeface="Roboto Slab"/>
              </a:rPr>
              <a:t>The HTTP CONDITIONAL GET/response interaction</a:t>
            </a:r>
            <a:endParaRPr b="1" i="0" sz="2400" u="none" cap="none" strike="noStrike">
              <a:solidFill>
                <a:schemeClr val="accent5"/>
              </a:solidFill>
              <a:latin typeface="Roboto Slab"/>
              <a:ea typeface="Roboto Slab"/>
              <a:cs typeface="Roboto Slab"/>
              <a:sym typeface="Roboto Slab"/>
            </a:endParaRPr>
          </a:p>
          <a:p>
            <a:pPr indent="0" lvl="0" marL="0" marR="0" rtl="0" algn="l">
              <a:lnSpc>
                <a:spcPct val="115000"/>
              </a:lnSpc>
              <a:spcBef>
                <a:spcPts val="1600"/>
              </a:spcBef>
              <a:spcAft>
                <a:spcPts val="1600"/>
              </a:spcAft>
              <a:buClr>
                <a:srgbClr val="000000"/>
              </a:buClr>
              <a:buSzPts val="3000"/>
              <a:buFont typeface="Arial"/>
              <a:buNone/>
            </a:pPr>
            <a:r>
              <a:t/>
            </a:r>
            <a:endParaRPr b="1" i="0" sz="3000" u="none" cap="none" strike="noStrike">
              <a:solidFill>
                <a:schemeClr val="accent5"/>
              </a:solidFill>
              <a:latin typeface="Roboto Slab"/>
              <a:ea typeface="Roboto Slab"/>
              <a:cs typeface="Roboto Slab"/>
              <a:sym typeface="Roboto Slab"/>
            </a:endParaRPr>
          </a:p>
        </p:txBody>
      </p:sp>
      <p:sp>
        <p:nvSpPr>
          <p:cNvPr id="159" name="Google Shape;159;p14"/>
          <p:cNvSpPr txBox="1"/>
          <p:nvPr/>
        </p:nvSpPr>
        <p:spPr>
          <a:xfrm>
            <a:off x="562350" y="1124700"/>
            <a:ext cx="795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60" name="Google Shape;160;p14"/>
          <p:cNvPicPr preferRelativeResize="0"/>
          <p:nvPr/>
        </p:nvPicPr>
        <p:blipFill rotWithShape="1">
          <a:blip r:embed="rId3">
            <a:alphaModFix/>
          </a:blip>
          <a:srcRect b="0" l="0" r="0" t="0"/>
          <a:stretch/>
        </p:blipFill>
        <p:spPr>
          <a:xfrm>
            <a:off x="304175" y="1722350"/>
            <a:ext cx="1877575" cy="2149475"/>
          </a:xfrm>
          <a:prstGeom prst="rect">
            <a:avLst/>
          </a:prstGeom>
          <a:noFill/>
          <a:ln>
            <a:noFill/>
          </a:ln>
        </p:spPr>
      </p:pic>
      <p:pic>
        <p:nvPicPr>
          <p:cNvPr id="161" name="Google Shape;161;p14"/>
          <p:cNvPicPr preferRelativeResize="0"/>
          <p:nvPr/>
        </p:nvPicPr>
        <p:blipFill rotWithShape="1">
          <a:blip r:embed="rId4">
            <a:alphaModFix/>
          </a:blip>
          <a:srcRect b="0" l="0" r="0" t="0"/>
          <a:stretch/>
        </p:blipFill>
        <p:spPr>
          <a:xfrm>
            <a:off x="7092425" y="1739000"/>
            <a:ext cx="1305425" cy="2149475"/>
          </a:xfrm>
          <a:prstGeom prst="rect">
            <a:avLst/>
          </a:prstGeom>
          <a:noFill/>
          <a:ln>
            <a:noFill/>
          </a:ln>
        </p:spPr>
      </p:pic>
      <p:sp>
        <p:nvSpPr>
          <p:cNvPr id="162" name="Google Shape;162;p14"/>
          <p:cNvSpPr/>
          <p:nvPr/>
        </p:nvSpPr>
        <p:spPr>
          <a:xfrm>
            <a:off x="2090838" y="1607650"/>
            <a:ext cx="4962300" cy="400200"/>
          </a:xfrm>
          <a:prstGeom prst="bentArrow">
            <a:avLst>
              <a:gd fmla="val 25000" name="adj1"/>
              <a:gd fmla="val 25000" name="adj2"/>
              <a:gd fmla="val 25000" name="adj3"/>
              <a:gd fmla="val 43750" name="adj4"/>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14"/>
          <p:cNvSpPr/>
          <p:nvPr/>
        </p:nvSpPr>
        <p:spPr>
          <a:xfrm flipH="1">
            <a:off x="2181750" y="3843413"/>
            <a:ext cx="5134800" cy="400200"/>
          </a:xfrm>
          <a:prstGeom prst="bentArrow">
            <a:avLst>
              <a:gd fmla="val 25000" name="adj1"/>
              <a:gd fmla="val 25000" name="adj2"/>
              <a:gd fmla="val 25000" name="adj3"/>
              <a:gd fmla="val 43750" name="adj4"/>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2707700" y="2917648"/>
            <a:ext cx="3568500" cy="9747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txBox="1"/>
          <p:nvPr/>
        </p:nvSpPr>
        <p:spPr>
          <a:xfrm>
            <a:off x="2986250" y="3189425"/>
            <a:ext cx="3011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FF"/>
                </a:solidFill>
                <a:latin typeface="Roboto"/>
                <a:ea typeface="Roboto"/>
                <a:cs typeface="Roboto"/>
                <a:sym typeface="Roboto"/>
              </a:rPr>
              <a:t>World Wide Web or Internet</a:t>
            </a:r>
            <a:endParaRPr b="1" i="0" sz="1600" u="none" cap="none" strike="noStrike">
              <a:solidFill>
                <a:srgbClr val="0000FF"/>
              </a:solidFill>
              <a:latin typeface="Roboto"/>
              <a:ea typeface="Roboto"/>
              <a:cs typeface="Roboto"/>
              <a:sym typeface="Roboto"/>
            </a:endParaRPr>
          </a:p>
        </p:txBody>
      </p:sp>
      <p:sp>
        <p:nvSpPr>
          <p:cNvPr id="166" name="Google Shape;166;p14"/>
          <p:cNvSpPr/>
          <p:nvPr/>
        </p:nvSpPr>
        <p:spPr>
          <a:xfrm>
            <a:off x="2777150" y="1186175"/>
            <a:ext cx="30114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2902838" y="4211788"/>
            <a:ext cx="31782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Response </a:t>
            </a:r>
            <a:endParaRPr b="0" i="0" sz="1400" u="none" cap="none" strike="noStrike">
              <a:solidFill>
                <a:srgbClr val="000000"/>
              </a:solidFill>
              <a:latin typeface="Arial"/>
              <a:ea typeface="Arial"/>
              <a:cs typeface="Arial"/>
              <a:sym typeface="Arial"/>
            </a:endParaRPr>
          </a:p>
        </p:txBody>
      </p:sp>
      <p:sp>
        <p:nvSpPr>
          <p:cNvPr id="168" name="Google Shape;168;p14"/>
          <p:cNvSpPr txBox="1"/>
          <p:nvPr/>
        </p:nvSpPr>
        <p:spPr>
          <a:xfrm>
            <a:off x="2902850" y="1186163"/>
            <a:ext cx="276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Request GET</a:t>
            </a:r>
            <a:endParaRPr b="1" i="0" sz="1400" u="none" cap="none" strike="noStrike">
              <a:solidFill>
                <a:srgbClr val="000000"/>
              </a:solidFill>
              <a:latin typeface="Roboto"/>
              <a:ea typeface="Roboto"/>
              <a:cs typeface="Roboto"/>
              <a:sym typeface="Roboto"/>
            </a:endParaRPr>
          </a:p>
        </p:txBody>
      </p:sp>
      <p:pic>
        <p:nvPicPr>
          <p:cNvPr id="169" name="Google Shape;169;p14"/>
          <p:cNvPicPr preferRelativeResize="0"/>
          <p:nvPr/>
        </p:nvPicPr>
        <p:blipFill rotWithShape="1">
          <a:blip r:embed="rId5">
            <a:alphaModFix/>
          </a:blip>
          <a:srcRect b="9090" l="0" r="0" t="0"/>
          <a:stretch/>
        </p:blipFill>
        <p:spPr>
          <a:xfrm>
            <a:off x="304175" y="768325"/>
            <a:ext cx="1698349" cy="905025"/>
          </a:xfrm>
          <a:prstGeom prst="rect">
            <a:avLst/>
          </a:prstGeom>
          <a:noFill/>
          <a:ln>
            <a:noFill/>
          </a:ln>
        </p:spPr>
      </p:pic>
      <p:sp>
        <p:nvSpPr>
          <p:cNvPr id="170" name="Google Shape;170;p14"/>
          <p:cNvSpPr txBox="1"/>
          <p:nvPr/>
        </p:nvSpPr>
        <p:spPr>
          <a:xfrm>
            <a:off x="2902850" y="809425"/>
            <a:ext cx="3011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00"/>
                </a:solidFill>
                <a:latin typeface="Roboto"/>
                <a:ea typeface="Roboto"/>
                <a:cs typeface="Roboto"/>
                <a:sym typeface="Roboto"/>
              </a:rPr>
              <a:t>URL + GET/POST</a:t>
            </a:r>
            <a:endParaRPr b="1" i="0" sz="1800" u="none" cap="none" strike="noStrike">
              <a:solidFill>
                <a:srgbClr val="FFFF00"/>
              </a:solidFill>
              <a:latin typeface="Roboto"/>
              <a:ea typeface="Roboto"/>
              <a:cs typeface="Roboto"/>
              <a:sym typeface="Roboto"/>
            </a:endParaRPr>
          </a:p>
        </p:txBody>
      </p:sp>
      <p:sp>
        <p:nvSpPr>
          <p:cNvPr id="171" name="Google Shape;171;p14"/>
          <p:cNvSpPr txBox="1"/>
          <p:nvPr/>
        </p:nvSpPr>
        <p:spPr>
          <a:xfrm>
            <a:off x="2991950" y="4721225"/>
            <a:ext cx="387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00"/>
                </a:solidFill>
                <a:latin typeface="Roboto"/>
                <a:ea typeface="Roboto"/>
                <a:cs typeface="Roboto"/>
                <a:sym typeface="Roboto"/>
              </a:rPr>
              <a:t>HTTP 1.1/  304  Not modified</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2154888" y="2861813"/>
            <a:ext cx="4962300" cy="400200"/>
          </a:xfrm>
          <a:prstGeom prst="bentArrow">
            <a:avLst>
              <a:gd fmla="val 25000" name="adj1"/>
              <a:gd fmla="val 25000" name="adj2"/>
              <a:gd fmla="val 25000" name="adj3"/>
              <a:gd fmla="val 43750" name="adj4"/>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14"/>
          <p:cNvSpPr txBox="1"/>
          <p:nvPr/>
        </p:nvSpPr>
        <p:spPr>
          <a:xfrm>
            <a:off x="2986250" y="1880188"/>
            <a:ext cx="276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174" name="Google Shape;174;p14"/>
          <p:cNvSpPr txBox="1"/>
          <p:nvPr/>
        </p:nvSpPr>
        <p:spPr>
          <a:xfrm>
            <a:off x="2902850" y="1866363"/>
            <a:ext cx="3011400" cy="4002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Conditional  GET</a:t>
            </a:r>
            <a:endParaRPr b="0" i="0" sz="1400" u="none" cap="none" strike="noStrike">
              <a:solidFill>
                <a:srgbClr val="000000"/>
              </a:solidFill>
              <a:latin typeface="Roboto"/>
              <a:ea typeface="Roboto"/>
              <a:cs typeface="Roboto"/>
              <a:sym typeface="Roboto"/>
            </a:endParaRPr>
          </a:p>
        </p:txBody>
      </p:sp>
      <p:sp>
        <p:nvSpPr>
          <p:cNvPr id="175" name="Google Shape;175;p14"/>
          <p:cNvSpPr txBox="1"/>
          <p:nvPr/>
        </p:nvSpPr>
        <p:spPr>
          <a:xfrm>
            <a:off x="3139075" y="2287150"/>
            <a:ext cx="4471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C4587"/>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If-Modified-Since</a:t>
            </a:r>
            <a:r>
              <a:rPr b="1" i="0" lang="en" sz="1200" u="none" cap="none" strike="noStrike">
                <a:solidFill>
                  <a:srgbClr val="1C4587"/>
                </a:solidFill>
                <a:highlight>
                  <a:srgbClr val="FFFFFF"/>
                </a:highlight>
                <a:latin typeface="Roboto"/>
                <a:ea typeface="Roboto"/>
                <a:cs typeface="Roboto"/>
                <a:sym typeface="Roboto"/>
              </a:rPr>
              <a:t>- date</a:t>
            </a:r>
            <a:endParaRPr b="1" i="0" sz="1200" u="none" cap="none" strike="noStrike">
              <a:solidFill>
                <a:srgbClr val="1C4587"/>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458B"/>
                </a:solidFill>
                <a:highlight>
                  <a:srgbClr val="EEEEEE"/>
                </a:highlight>
                <a:uFill>
                  <a:noFill/>
                </a:uFill>
                <a:latin typeface="Courier New"/>
                <a:ea typeface="Courier New"/>
                <a:cs typeface="Courier New"/>
                <a:sym typeface="Courier New"/>
                <a:hlinkClick r:id="rId7">
                  <a:extLst>
                    <a:ext uri="{A12FA001-AC4F-418D-AE19-62706E023703}">
                      <ahyp:hlinkClr val="tx"/>
                    </a:ext>
                  </a:extLst>
                </a:hlinkClick>
              </a:rPr>
              <a:t>If-None-Match</a:t>
            </a:r>
            <a:r>
              <a:rPr b="1" i="0" lang="en" sz="1200" u="none" cap="none" strike="noStrike">
                <a:solidFill>
                  <a:srgbClr val="1C4587"/>
                </a:solidFill>
                <a:highlight>
                  <a:srgbClr val="FFFFFF"/>
                </a:highlight>
                <a:latin typeface="Roboto"/>
                <a:ea typeface="Roboto"/>
                <a:cs typeface="Roboto"/>
                <a:sym typeface="Roboto"/>
              </a:rPr>
              <a:t>-etag</a:t>
            </a:r>
            <a:endParaRPr b="1" i="0" sz="1200" u="none" cap="none" strike="noStrike">
              <a:solidFill>
                <a:srgbClr val="1C4587"/>
              </a:solidFill>
              <a:highlight>
                <a:srgbClr val="FFFFFF"/>
              </a:highlight>
              <a:latin typeface="Roboto"/>
              <a:ea typeface="Roboto"/>
              <a:cs typeface="Roboto"/>
              <a:sym typeface="Roboto"/>
            </a:endParaRPr>
          </a:p>
        </p:txBody>
      </p:sp>
      <p:pic>
        <p:nvPicPr>
          <p:cNvPr id="176" name="Google Shape;176;p14"/>
          <p:cNvPicPr preferRelativeResize="0"/>
          <p:nvPr/>
        </p:nvPicPr>
        <p:blipFill rotWithShape="1">
          <a:blip r:embed="rId8">
            <a:alphaModFix/>
          </a:blip>
          <a:srcRect b="0" l="0" r="0" t="0"/>
          <a:stretch/>
        </p:blipFill>
        <p:spPr>
          <a:xfrm>
            <a:off x="808250" y="809425"/>
            <a:ext cx="755375" cy="905025"/>
          </a:xfrm>
          <a:prstGeom prst="rect">
            <a:avLst/>
          </a:prstGeom>
          <a:noFill/>
          <a:ln>
            <a:noFill/>
          </a:ln>
        </p:spPr>
      </p:pic>
      <p:pic>
        <p:nvPicPr>
          <p:cNvPr id="177" name="Google Shape;177;p14"/>
          <p:cNvPicPr preferRelativeResize="0"/>
          <p:nvPr/>
        </p:nvPicPr>
        <p:blipFill rotWithShape="1">
          <a:blip r:embed="rId9">
            <a:alphaModFix/>
          </a:blip>
          <a:srcRect b="0" l="0" r="0" t="0"/>
          <a:stretch/>
        </p:blipFill>
        <p:spPr>
          <a:xfrm>
            <a:off x="447113" y="3920825"/>
            <a:ext cx="1412478" cy="96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2100"/>
                                        <p:tgtEl>
                                          <p:spTgt spid="160"/>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800"/>
                                        <p:tgtEl>
                                          <p:spTgt spid="161"/>
                                        </p:tgtEl>
                                        <p:attrNameLst>
                                          <p:attrName>ppt_x</p:attrName>
                                        </p:attrNameLst>
                                      </p:cBhvr>
                                      <p:tavLst>
                                        <p:tav fmla="" tm="0">
                                          <p:val>
                                            <p:strVal val="#ppt_x+1"/>
                                          </p:val>
                                        </p:tav>
                                        <p:tav fmla="" tm="100000">
                                          <p:val>
                                            <p:strVal val="#ppt_x"/>
                                          </p:val>
                                        </p:tav>
                                      </p:tavLst>
                                    </p:anim>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700"/>
                                        <p:tgtEl>
                                          <p:spTgt spid="164"/>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600"/>
                                        <p:tgtEl>
                                          <p:spTgt spid="165"/>
                                        </p:tgtEl>
                                      </p:cBhvr>
                                    </p:animEffect>
                                  </p:childTnLst>
                                </p:cTn>
                              </p:par>
                            </p:childTnLst>
                          </p:cTn>
                        </p:par>
                        <p:par>
                          <p:cTn fill="hold">
                            <p:stCondLst>
                              <p:cond delay="72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8200"/>
                            </p:stCondLst>
                            <p:childTnLst>
                              <p:par>
                                <p:cTn fill="hold" nodeType="afterEffect" presetClass="entr" presetID="2" presetSubtype="1">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900"/>
                                        <p:tgtEl>
                                          <p:spTgt spid="162"/>
                                        </p:tgtEl>
                                        <p:attrNameLst>
                                          <p:attrName>ppt_y</p:attrName>
                                        </p:attrNameLst>
                                      </p:cBhvr>
                                      <p:tavLst>
                                        <p:tav fmla="" tm="0">
                                          <p:val>
                                            <p:strVal val="#ppt_y-1"/>
                                          </p:val>
                                        </p:tav>
                                        <p:tav fmla="" tm="100000">
                                          <p:val>
                                            <p:strVal val="#ppt_y"/>
                                          </p:val>
                                        </p:tav>
                                      </p:tavLst>
                                    </p:anim>
                                  </p:childTnLst>
                                </p:cTn>
                              </p:par>
                            </p:childTnLst>
                          </p:cTn>
                        </p:par>
                        <p:par>
                          <p:cTn fill="hold">
                            <p:stCondLst>
                              <p:cond delay="101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600"/>
                                        <p:tgtEl>
                                          <p:spTgt spid="166"/>
                                        </p:tgtEl>
                                      </p:cBhvr>
                                    </p:animEffect>
                                  </p:childTnLst>
                                </p:cTn>
                              </p:par>
                            </p:childTnLst>
                          </p:cTn>
                        </p:par>
                        <p:par>
                          <p:cTn fill="hold">
                            <p:stCondLst>
                              <p:cond delay="117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900"/>
                                        <p:tgtEl>
                                          <p:spTgt spid="168"/>
                                        </p:tgtEl>
                                      </p:cBhvr>
                                    </p:animEffect>
                                  </p:childTnLst>
                                </p:cTn>
                              </p:par>
                            </p:childTnLst>
                          </p:cTn>
                        </p:par>
                        <p:par>
                          <p:cTn fill="hold">
                            <p:stCondLst>
                              <p:cond delay="136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700"/>
                                        <p:tgtEl>
                                          <p:spTgt spid="170"/>
                                        </p:tgtEl>
                                      </p:cBhvr>
                                    </p:animEffect>
                                  </p:childTnLst>
                                </p:cTn>
                              </p:par>
                            </p:childTnLst>
                          </p:cTn>
                        </p:par>
                        <p:par>
                          <p:cTn fill="hold">
                            <p:stCondLst>
                              <p:cond delay="153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2000"/>
                                        <p:tgtEl>
                                          <p:spTgt spid="177"/>
                                        </p:tgtEl>
                                      </p:cBhvr>
                                    </p:animEffect>
                                  </p:childTnLst>
                                </p:cTn>
                              </p:par>
                            </p:childTnLst>
                          </p:cTn>
                        </p:par>
                        <p:par>
                          <p:cTn fill="hold">
                            <p:stCondLst>
                              <p:cond delay="173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par>
                          <p:cTn fill="hold">
                            <p:stCondLst>
                              <p:cond delay="183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700"/>
                                        <p:tgtEl>
                                          <p:spTgt spid="172"/>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900"/>
                                        <p:tgtEl>
                                          <p:spTgt spid="174"/>
                                        </p:tgtEl>
                                      </p:cBhvr>
                                    </p:animEffect>
                                  </p:childTnLst>
                                </p:cTn>
                              </p:par>
                            </p:childTnLst>
                          </p:cTn>
                        </p:par>
                        <p:par>
                          <p:cTn fill="hold">
                            <p:stCondLst>
                              <p:cond delay="2190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2000"/>
                                        <p:tgtEl>
                                          <p:spTgt spid="175"/>
                                        </p:tgtEl>
                                      </p:cBhvr>
                                    </p:animEffect>
                                  </p:childTnLst>
                                </p:cTn>
                              </p:par>
                            </p:childTnLst>
                          </p:cTn>
                        </p:par>
                        <p:par>
                          <p:cTn fill="hold">
                            <p:stCondLst>
                              <p:cond delay="23900"/>
                            </p:stCondLst>
                            <p:childTnLst>
                              <p:par>
                                <p:cTn fill="hold" nodeType="after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2100"/>
                                        <p:tgtEl>
                                          <p:spTgt spid="163"/>
                                        </p:tgtEl>
                                        <p:attrNameLst>
                                          <p:attrName>ppt_y</p:attrName>
                                        </p:attrNameLst>
                                      </p:cBhvr>
                                      <p:tavLst>
                                        <p:tav fmla="" tm="0">
                                          <p:val>
                                            <p:strVal val="#ppt_y+1"/>
                                          </p:val>
                                        </p:tav>
                                        <p:tav fmla="" tm="100000">
                                          <p:val>
                                            <p:strVal val="#ppt_y"/>
                                          </p:val>
                                        </p:tav>
                                      </p:tavLst>
                                    </p:anim>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600"/>
                                        <p:tgtEl>
                                          <p:spTgt spid="167"/>
                                        </p:tgtEl>
                                      </p:cBhvr>
                                    </p:animEffect>
                                  </p:childTnLst>
                                </p:cTn>
                              </p:par>
                            </p:childTnLst>
                          </p:cTn>
                        </p:par>
                        <p:par>
                          <p:cTn fill="hold">
                            <p:stCondLst>
                              <p:cond delay="276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9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387900" y="208325"/>
            <a:ext cx="8368200" cy="8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SzPts val="3000"/>
              <a:buNone/>
            </a:pPr>
            <a:r>
              <a:rPr b="1" lang="en">
                <a:solidFill>
                  <a:schemeClr val="accent5"/>
                </a:solidFill>
              </a:rPr>
              <a:t>HTTP CONDITIONAL GET/response</a:t>
            </a:r>
            <a:endParaRPr/>
          </a:p>
        </p:txBody>
      </p:sp>
      <p:sp>
        <p:nvSpPr>
          <p:cNvPr id="183" name="Google Shape;183;p15"/>
          <p:cNvSpPr txBox="1"/>
          <p:nvPr>
            <p:ph idx="1" type="body"/>
          </p:nvPr>
        </p:nvSpPr>
        <p:spPr>
          <a:xfrm>
            <a:off x="325475" y="586750"/>
            <a:ext cx="8368200" cy="43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500">
                <a:solidFill>
                  <a:schemeClr val="accent6"/>
                </a:solidFill>
              </a:rPr>
              <a:t>Steps</a:t>
            </a:r>
            <a:endParaRPr b="1" sz="2500">
              <a:solidFill>
                <a:schemeClr val="accent6"/>
              </a:solidFill>
            </a:endParaRPr>
          </a:p>
          <a:p>
            <a:pPr indent="0" lvl="0" marL="0" rtl="0" algn="l">
              <a:lnSpc>
                <a:spcPct val="115000"/>
              </a:lnSpc>
              <a:spcBef>
                <a:spcPts val="1600"/>
              </a:spcBef>
              <a:spcAft>
                <a:spcPts val="0"/>
              </a:spcAft>
              <a:buSzPts val="1800"/>
              <a:buNone/>
            </a:pPr>
            <a:r>
              <a:rPr lang="en"/>
              <a:t>1.Start up your web browser, and make sure your browser’s cache is cleared.</a:t>
            </a:r>
            <a:endParaRPr/>
          </a:p>
          <a:p>
            <a:pPr indent="0" lvl="0" marL="0" rtl="0" algn="l">
              <a:lnSpc>
                <a:spcPct val="115000"/>
              </a:lnSpc>
              <a:spcBef>
                <a:spcPts val="1600"/>
              </a:spcBef>
              <a:spcAft>
                <a:spcPts val="0"/>
              </a:spcAft>
              <a:buSzPts val="1800"/>
              <a:buNone/>
            </a:pPr>
            <a:r>
              <a:rPr lang="en"/>
              <a:t>2.Start up the Wireshark packet sniffer </a:t>
            </a:r>
            <a:endParaRPr/>
          </a:p>
          <a:p>
            <a:pPr indent="0" lvl="0" marL="0" rtl="0" algn="l">
              <a:lnSpc>
                <a:spcPct val="115000"/>
              </a:lnSpc>
              <a:spcBef>
                <a:spcPts val="1600"/>
              </a:spcBef>
              <a:spcAft>
                <a:spcPts val="0"/>
              </a:spcAft>
              <a:buSzPts val="1800"/>
              <a:buNone/>
            </a:pPr>
            <a:r>
              <a:rPr lang="en"/>
              <a:t>3. Enter the following URL into your browser http://gaia.cs.umass.edu/wireshark-labs/HTTP-wireshark-file2.html Your browser should display a very simple five-line HTML file. </a:t>
            </a:r>
            <a:endParaRPr/>
          </a:p>
          <a:p>
            <a:pPr indent="0" lvl="0" marL="0" rtl="0" algn="l">
              <a:lnSpc>
                <a:spcPct val="115000"/>
              </a:lnSpc>
              <a:spcBef>
                <a:spcPts val="1600"/>
              </a:spcBef>
              <a:spcAft>
                <a:spcPts val="0"/>
              </a:spcAft>
              <a:buSzPts val="1800"/>
              <a:buNone/>
            </a:pPr>
            <a:r>
              <a:rPr lang="en"/>
              <a:t>4. Quickly enter the same URL into your browser again (or simply select the refresh button on your browser).</a:t>
            </a:r>
            <a:endParaRPr/>
          </a:p>
          <a:p>
            <a:pPr indent="0" lvl="0" marL="0" rtl="0" algn="l">
              <a:lnSpc>
                <a:spcPct val="115000"/>
              </a:lnSpc>
              <a:spcBef>
                <a:spcPts val="1600"/>
              </a:spcBef>
              <a:spcAft>
                <a:spcPts val="1600"/>
              </a:spcAft>
              <a:buSzPts val="1800"/>
              <a:buNone/>
            </a:pPr>
            <a:r>
              <a:rPr lang="en"/>
              <a:t>5. Stop Wireshark packet capture, and enter “http” in the display-filter-specification window,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89" name="Google Shape;189;p16"/>
          <p:cNvSpPr txBox="1"/>
          <p:nvPr>
            <p:ph idx="1" type="body"/>
          </p:nvPr>
        </p:nvSpPr>
        <p:spPr>
          <a:xfrm>
            <a:off x="387900" y="458025"/>
            <a:ext cx="8368200" cy="411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90" name="Google Shape;190;p16"/>
          <p:cNvPicPr preferRelativeResize="0"/>
          <p:nvPr/>
        </p:nvPicPr>
        <p:blipFill rotWithShape="1">
          <a:blip r:embed="rId3">
            <a:alphaModFix/>
          </a:blip>
          <a:srcRect b="0" l="0" r="0" t="0"/>
          <a:stretch/>
        </p:blipFill>
        <p:spPr>
          <a:xfrm>
            <a:off x="461925" y="347325"/>
            <a:ext cx="7403125" cy="46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387900" y="-3649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96" name="Google Shape;196;p17"/>
          <p:cNvSpPr txBox="1"/>
          <p:nvPr>
            <p:ph idx="1" type="body"/>
          </p:nvPr>
        </p:nvSpPr>
        <p:spPr>
          <a:xfrm>
            <a:off x="387900" y="321175"/>
            <a:ext cx="8368200" cy="48966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accent6"/>
              </a:buClr>
              <a:buSzPts val="1600"/>
              <a:buFont typeface="Roboto Slab"/>
              <a:buChar char="●"/>
            </a:pPr>
            <a:r>
              <a:rPr b="1" lang="en" sz="1600">
                <a:solidFill>
                  <a:schemeClr val="accent6"/>
                </a:solidFill>
                <a:latin typeface="Roboto Slab"/>
                <a:ea typeface="Roboto Slab"/>
                <a:cs typeface="Roboto Slab"/>
                <a:sym typeface="Roboto Slab"/>
              </a:rPr>
              <a:t>If-Modified-Since HTTP header</a:t>
            </a:r>
            <a:endParaRPr b="1" sz="1600">
              <a:solidFill>
                <a:schemeClr val="accent6"/>
              </a:solidFill>
              <a:latin typeface="Roboto Slab"/>
              <a:ea typeface="Roboto Slab"/>
              <a:cs typeface="Roboto Slab"/>
              <a:sym typeface="Roboto Slab"/>
            </a:endParaRPr>
          </a:p>
          <a:p>
            <a:pPr indent="0" lvl="0" marL="457200" rtl="0" algn="just">
              <a:lnSpc>
                <a:spcPct val="115000"/>
              </a:lnSpc>
              <a:spcBef>
                <a:spcPts val="1600"/>
              </a:spcBef>
              <a:spcAft>
                <a:spcPts val="0"/>
              </a:spcAft>
              <a:buSzPts val="1800"/>
              <a:buNone/>
            </a:pPr>
            <a:r>
              <a:rPr b="1" lang="en" sz="1600">
                <a:solidFill>
                  <a:srgbClr val="FFFFFF"/>
                </a:solidFill>
                <a:latin typeface="Roboto Slab"/>
                <a:ea typeface="Roboto Slab"/>
                <a:cs typeface="Roboto Slab"/>
                <a:sym typeface="Roboto Slab"/>
              </a:rPr>
              <a:t>It </a:t>
            </a:r>
            <a:r>
              <a:rPr lang="en" sz="1400">
                <a:latin typeface="Roboto Slab"/>
                <a:ea typeface="Roboto Slab"/>
                <a:cs typeface="Roboto Slab"/>
                <a:sym typeface="Roboto Slab"/>
              </a:rPr>
              <a:t>indicates the time for which a browser first downloaded a resource from the server. This helps to determine whether the resource has changed or not, since the last time it was accessed. If the status of a particular resource is 304 Not Modified, this means that the file has not changed and there is no need to download it again.</a:t>
            </a:r>
            <a:endParaRPr sz="1400">
              <a:latin typeface="Roboto Slab"/>
              <a:ea typeface="Roboto Slab"/>
              <a:cs typeface="Roboto Slab"/>
              <a:sym typeface="Roboto Slab"/>
            </a:endParaRPr>
          </a:p>
          <a:p>
            <a:pPr indent="-330200" lvl="0" marL="457200" rtl="0" algn="just">
              <a:lnSpc>
                <a:spcPct val="115000"/>
              </a:lnSpc>
              <a:spcBef>
                <a:spcPts val="1600"/>
              </a:spcBef>
              <a:spcAft>
                <a:spcPts val="0"/>
              </a:spcAft>
              <a:buClr>
                <a:schemeClr val="accent6"/>
              </a:buClr>
              <a:buSzPts val="1600"/>
              <a:buFont typeface="Roboto Slab"/>
              <a:buChar char="●"/>
            </a:pPr>
            <a:r>
              <a:rPr b="1" lang="en" sz="1600">
                <a:solidFill>
                  <a:schemeClr val="accent6"/>
                </a:solidFill>
                <a:latin typeface="Roboto Slab"/>
                <a:ea typeface="Roboto Slab"/>
                <a:cs typeface="Roboto Slab"/>
                <a:sym typeface="Roboto Slab"/>
              </a:rPr>
              <a:t>If-None-Match HTTP Header</a:t>
            </a:r>
            <a:endParaRPr b="1" sz="1600">
              <a:solidFill>
                <a:schemeClr val="accent6"/>
              </a:solidFill>
              <a:latin typeface="Roboto Slab"/>
              <a:ea typeface="Roboto Slab"/>
              <a:cs typeface="Roboto Slab"/>
              <a:sym typeface="Roboto Slab"/>
            </a:endParaRPr>
          </a:p>
          <a:p>
            <a:pPr indent="0" lvl="0" marL="457200" rtl="0" algn="just">
              <a:lnSpc>
                <a:spcPct val="115000"/>
              </a:lnSpc>
              <a:spcBef>
                <a:spcPts val="1600"/>
              </a:spcBef>
              <a:spcAft>
                <a:spcPts val="0"/>
              </a:spcAft>
              <a:buSzPts val="1800"/>
              <a:buNone/>
            </a:pPr>
            <a:r>
              <a:rPr b="1" lang="en" sz="1600">
                <a:solidFill>
                  <a:srgbClr val="FFFFFF"/>
                </a:solidFill>
                <a:latin typeface="Roboto Slab"/>
                <a:ea typeface="Roboto Slab"/>
                <a:cs typeface="Roboto Slab"/>
                <a:sym typeface="Roboto Slab"/>
              </a:rPr>
              <a:t>I</a:t>
            </a:r>
            <a:r>
              <a:rPr lang="en" sz="1400">
                <a:solidFill>
                  <a:srgbClr val="FFFFFF"/>
                </a:solidFill>
                <a:latin typeface="Roboto Slab"/>
                <a:ea typeface="Roboto Slab"/>
                <a:cs typeface="Roboto Slab"/>
                <a:sym typeface="Roboto Slab"/>
              </a:rPr>
              <a:t>t is used to update the entity tags on the server.</a:t>
            </a:r>
            <a:endParaRPr sz="1400">
              <a:solidFill>
                <a:srgbClr val="FFFFFF"/>
              </a:solidFill>
              <a:latin typeface="Roboto Slab"/>
              <a:ea typeface="Roboto Slab"/>
              <a:cs typeface="Roboto Slab"/>
              <a:sym typeface="Roboto Slab"/>
            </a:endParaRPr>
          </a:p>
          <a:p>
            <a:pPr indent="-330200" lvl="0" marL="457200" rtl="0" algn="just">
              <a:lnSpc>
                <a:spcPct val="115000"/>
              </a:lnSpc>
              <a:spcBef>
                <a:spcPts val="1600"/>
              </a:spcBef>
              <a:spcAft>
                <a:spcPts val="0"/>
              </a:spcAft>
              <a:buClr>
                <a:schemeClr val="accent6"/>
              </a:buClr>
              <a:buSzPts val="1600"/>
              <a:buFont typeface="Roboto Slab"/>
              <a:buChar char="●"/>
            </a:pPr>
            <a:r>
              <a:rPr b="1" lang="en" sz="1600">
                <a:solidFill>
                  <a:schemeClr val="accent6"/>
                </a:solidFill>
                <a:latin typeface="Roboto Slab"/>
                <a:ea typeface="Roboto Slab"/>
                <a:cs typeface="Roboto Slab"/>
                <a:sym typeface="Roboto Slab"/>
              </a:rPr>
              <a:t>Cache-control HTTP Header</a:t>
            </a:r>
            <a:endParaRPr b="1" sz="1600">
              <a:solidFill>
                <a:schemeClr val="accent6"/>
              </a:solidFill>
              <a:latin typeface="Roboto Slab"/>
              <a:ea typeface="Roboto Slab"/>
              <a:cs typeface="Roboto Slab"/>
              <a:sym typeface="Roboto Slab"/>
            </a:endParaRPr>
          </a:p>
          <a:p>
            <a:pPr indent="0" lvl="0" marL="457200" rtl="0" algn="just">
              <a:lnSpc>
                <a:spcPct val="115000"/>
              </a:lnSpc>
              <a:spcBef>
                <a:spcPts val="1600"/>
              </a:spcBef>
              <a:spcAft>
                <a:spcPts val="0"/>
              </a:spcAft>
              <a:buSzPts val="1800"/>
              <a:buNone/>
            </a:pPr>
            <a:r>
              <a:rPr lang="en" sz="1400">
                <a:latin typeface="Roboto Slab"/>
                <a:ea typeface="Roboto Slab"/>
                <a:cs typeface="Roboto Slab"/>
                <a:sym typeface="Roboto Slab"/>
              </a:rPr>
              <a:t>It is used to specify </a:t>
            </a:r>
            <a:r>
              <a:rPr lang="en" sz="1400" u="sng">
                <a:solidFill>
                  <a:schemeClr val="hlink"/>
                </a:solidFill>
                <a:latin typeface="Roboto Slab"/>
                <a:ea typeface="Roboto Slab"/>
                <a:cs typeface="Roboto Slab"/>
                <a:sym typeface="Roboto Slab"/>
                <a:hlinkClick r:id="rId3"/>
              </a:rPr>
              <a:t>browser caching</a:t>
            </a:r>
            <a:r>
              <a:rPr lang="en" sz="1400">
                <a:latin typeface="Roboto Slab"/>
                <a:ea typeface="Roboto Slab"/>
                <a:cs typeface="Roboto Slab"/>
                <a:sym typeface="Roboto Slab"/>
              </a:rPr>
              <a:t> policies in both client requests and server responses. Policies include how a resource is cached, where it’s cached and its maximum age before expiring (i.e., </a:t>
            </a:r>
            <a:r>
              <a:rPr lang="en" sz="1400" u="sng">
                <a:solidFill>
                  <a:schemeClr val="hlink"/>
                </a:solidFill>
                <a:latin typeface="Roboto Slab"/>
                <a:ea typeface="Roboto Slab"/>
                <a:cs typeface="Roboto Slab"/>
                <a:sym typeface="Roboto Slab"/>
                <a:hlinkClick r:id="rId4"/>
              </a:rPr>
              <a:t>time to live</a:t>
            </a:r>
            <a:r>
              <a:rPr lang="en" sz="1400">
                <a:latin typeface="Roboto Slab"/>
                <a:ea typeface="Roboto Slab"/>
                <a:cs typeface="Roboto Slab"/>
                <a:sym typeface="Roboto Slab"/>
              </a:rPr>
              <a:t>).</a:t>
            </a:r>
            <a:endParaRPr b="1" sz="1600">
              <a:solidFill>
                <a:schemeClr val="accent6"/>
              </a:solidFill>
              <a:latin typeface="Roboto Slab"/>
              <a:ea typeface="Roboto Slab"/>
              <a:cs typeface="Roboto Slab"/>
              <a:sym typeface="Roboto Slab"/>
            </a:endParaRPr>
          </a:p>
          <a:p>
            <a:pPr indent="0" lvl="0" marL="0" rtl="0" algn="just">
              <a:lnSpc>
                <a:spcPct val="115000"/>
              </a:lnSpc>
              <a:spcBef>
                <a:spcPts val="1600"/>
              </a:spcBef>
              <a:spcAft>
                <a:spcPts val="1600"/>
              </a:spcAft>
              <a:buSzPts val="1800"/>
              <a:buNone/>
            </a:pPr>
            <a:r>
              <a:t/>
            </a:r>
            <a:endParaRPr b="1" sz="1600">
              <a:solidFill>
                <a:schemeClr val="accent6"/>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387900" y="1084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Server returning content of file explicitly</a:t>
            </a:r>
            <a:endParaRPr b="1">
              <a:solidFill>
                <a:schemeClr val="accent5"/>
              </a:solidFill>
            </a:endParaRPr>
          </a:p>
        </p:txBody>
      </p:sp>
      <p:sp>
        <p:nvSpPr>
          <p:cNvPr id="202" name="Google Shape;202;p18"/>
          <p:cNvSpPr txBox="1"/>
          <p:nvPr>
            <p:ph idx="1" type="body"/>
          </p:nvPr>
        </p:nvSpPr>
        <p:spPr>
          <a:xfrm>
            <a:off x="387900" y="724075"/>
            <a:ext cx="8368200" cy="42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03" name="Google Shape;203;p18"/>
          <p:cNvPicPr preferRelativeResize="0"/>
          <p:nvPr/>
        </p:nvPicPr>
        <p:blipFill rotWithShape="1">
          <a:blip r:embed="rId3">
            <a:alphaModFix/>
          </a:blip>
          <a:srcRect b="0" l="0" r="0" t="0"/>
          <a:stretch/>
        </p:blipFill>
        <p:spPr>
          <a:xfrm>
            <a:off x="574250" y="749075"/>
            <a:ext cx="7503025" cy="4194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09" name="Google Shape;209;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3000">
              <a:solidFill>
                <a:schemeClr val="accent5"/>
              </a:solidFill>
              <a:latin typeface="Roboto Slab"/>
              <a:ea typeface="Roboto Slab"/>
              <a:cs typeface="Roboto Slab"/>
              <a:sym typeface="Roboto Slab"/>
            </a:endParaRPr>
          </a:p>
          <a:p>
            <a:pPr indent="0" lvl="0" marL="0" rtl="0" algn="l">
              <a:lnSpc>
                <a:spcPct val="115000"/>
              </a:lnSpc>
              <a:spcBef>
                <a:spcPts val="1600"/>
              </a:spcBef>
              <a:spcAft>
                <a:spcPts val="1600"/>
              </a:spcAft>
              <a:buSzPts val="1800"/>
              <a:buNone/>
            </a:pPr>
            <a:r>
              <a:rPr b="1" lang="en" sz="3000">
                <a:solidFill>
                  <a:schemeClr val="accent5"/>
                </a:solidFill>
                <a:latin typeface="Roboto Slab"/>
                <a:ea typeface="Roboto Slab"/>
                <a:cs typeface="Roboto Slab"/>
                <a:sym typeface="Roboto Slab"/>
              </a:rPr>
              <a:t>          3. Retrieving Long Documents</a:t>
            </a:r>
            <a:endParaRPr b="1" sz="3000">
              <a:solidFill>
                <a:schemeClr val="accent5"/>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idx="2" type="body"/>
          </p:nvPr>
        </p:nvSpPr>
        <p:spPr>
          <a:xfrm>
            <a:off x="4856950" y="270925"/>
            <a:ext cx="3786900" cy="3997200"/>
          </a:xfrm>
          <a:prstGeom prst="rect">
            <a:avLst/>
          </a:prstGeom>
          <a:noFill/>
          <a:ln>
            <a:noFill/>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a:p>
          <a:p>
            <a:pPr indent="0" lvl="0" marL="914400" rtl="0" algn="l">
              <a:lnSpc>
                <a:spcPct val="115000"/>
              </a:lnSpc>
              <a:spcBef>
                <a:spcPts val="1600"/>
              </a:spcBef>
              <a:spcAft>
                <a:spcPts val="0"/>
              </a:spcAft>
              <a:buSzPts val="1800"/>
              <a:buNone/>
            </a:pPr>
            <a:r>
              <a:t/>
            </a:r>
            <a:endParaRPr/>
          </a:p>
          <a:p>
            <a:pPr indent="-342900" lvl="0" marL="457200" rtl="0" algn="l">
              <a:lnSpc>
                <a:spcPct val="115000"/>
              </a:lnSpc>
              <a:spcBef>
                <a:spcPts val="1600"/>
              </a:spcBef>
              <a:spcAft>
                <a:spcPts val="0"/>
              </a:spcAft>
              <a:buSzPts val="1800"/>
              <a:buAutoNum type="arabicPeriod"/>
            </a:pPr>
            <a:r>
              <a:rPr lang="en"/>
              <a:t>The Basic HTTP/GET response interaction.</a:t>
            </a:r>
            <a:endParaRPr/>
          </a:p>
          <a:p>
            <a:pPr indent="-342900" lvl="0" marL="457200" rtl="0" algn="l">
              <a:lnSpc>
                <a:spcPct val="115000"/>
              </a:lnSpc>
              <a:spcBef>
                <a:spcPts val="0"/>
              </a:spcBef>
              <a:spcAft>
                <a:spcPts val="0"/>
              </a:spcAft>
              <a:buSzPts val="1800"/>
              <a:buAutoNum type="arabicPeriod"/>
            </a:pPr>
            <a:r>
              <a:rPr lang="en"/>
              <a:t>The HTTP CONDITIONAL GET/response interaction.</a:t>
            </a:r>
            <a:endParaRPr/>
          </a:p>
          <a:p>
            <a:pPr indent="-342900" lvl="0" marL="457200" rtl="0" algn="l">
              <a:lnSpc>
                <a:spcPct val="115000"/>
              </a:lnSpc>
              <a:spcBef>
                <a:spcPts val="0"/>
              </a:spcBef>
              <a:spcAft>
                <a:spcPts val="0"/>
              </a:spcAft>
              <a:buSzPts val="1800"/>
              <a:buAutoNum type="arabicPeriod"/>
            </a:pPr>
            <a:r>
              <a:rPr lang="en"/>
              <a:t>Retrieving Long Documents.</a:t>
            </a:r>
            <a:endParaRPr/>
          </a:p>
          <a:p>
            <a:pPr indent="-342900" lvl="0" marL="457200" rtl="0" algn="l">
              <a:lnSpc>
                <a:spcPct val="115000"/>
              </a:lnSpc>
              <a:spcBef>
                <a:spcPts val="0"/>
              </a:spcBef>
              <a:spcAft>
                <a:spcPts val="0"/>
              </a:spcAft>
              <a:buSzPts val="1800"/>
              <a:buAutoNum type="arabicPeriod"/>
            </a:pPr>
            <a:r>
              <a:rPr lang="en"/>
              <a:t>HTML Documents with Embedded Objects.</a:t>
            </a:r>
            <a:endParaRPr/>
          </a:p>
          <a:p>
            <a:pPr indent="-342900" lvl="0" marL="457200" rtl="0" algn="l">
              <a:lnSpc>
                <a:spcPct val="115000"/>
              </a:lnSpc>
              <a:spcBef>
                <a:spcPts val="0"/>
              </a:spcBef>
              <a:spcAft>
                <a:spcPts val="0"/>
              </a:spcAft>
              <a:buSzPts val="1800"/>
              <a:buAutoNum type="arabicPeriod"/>
            </a:pPr>
            <a:r>
              <a:rPr lang="en"/>
              <a:t>HTTP Authentication.</a:t>
            </a:r>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Clr>
                <a:schemeClr val="dk2"/>
              </a:buClr>
              <a:buSzPts val="1100"/>
              <a:buNone/>
            </a:pPr>
            <a:r>
              <a:t/>
            </a:r>
            <a:endParaRPr/>
          </a:p>
          <a:p>
            <a:pPr indent="0" lvl="0" marL="0" rtl="0" algn="l">
              <a:lnSpc>
                <a:spcPct val="115000"/>
              </a:lnSpc>
              <a:spcBef>
                <a:spcPts val="1600"/>
              </a:spcBef>
              <a:spcAft>
                <a:spcPts val="1600"/>
              </a:spcAft>
              <a:buClr>
                <a:schemeClr val="dk2"/>
              </a:buClr>
              <a:buSzPts val="1100"/>
              <a:buNone/>
            </a:pPr>
            <a:r>
              <a:t/>
            </a:r>
            <a:endParaRPr/>
          </a:p>
        </p:txBody>
      </p:sp>
      <p:sp>
        <p:nvSpPr>
          <p:cNvPr id="70" name="Google Shape;70;p2"/>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Agenda</a:t>
            </a:r>
            <a:endParaRPr/>
          </a:p>
        </p:txBody>
      </p:sp>
      <p:pic>
        <p:nvPicPr>
          <p:cNvPr id="71" name="Google Shape;71;p2"/>
          <p:cNvPicPr preferRelativeResize="0"/>
          <p:nvPr/>
        </p:nvPicPr>
        <p:blipFill rotWithShape="1">
          <a:blip r:embed="rId3">
            <a:alphaModFix/>
          </a:blip>
          <a:srcRect b="0" l="0" r="0" t="0"/>
          <a:stretch/>
        </p:blipFill>
        <p:spPr>
          <a:xfrm>
            <a:off x="6838875" y="3419225"/>
            <a:ext cx="2076525" cy="1609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are downloading a large document which is around 4500 bytes in size.</a:t>
            </a:r>
            <a:endParaRPr/>
          </a:p>
          <a:p>
            <a:pPr indent="-342900" lvl="0" marL="457200" rtl="0" algn="l">
              <a:lnSpc>
                <a:spcPct val="150000"/>
              </a:lnSpc>
              <a:spcBef>
                <a:spcPts val="0"/>
              </a:spcBef>
              <a:spcAft>
                <a:spcPts val="0"/>
              </a:spcAft>
              <a:buSzPts val="1800"/>
              <a:buChar char="●"/>
            </a:pPr>
            <a:r>
              <a:rPr lang="en"/>
              <a:t>But 4500 bytes is too large to fit in one TCP packet. </a:t>
            </a:r>
            <a:endParaRPr/>
          </a:p>
          <a:p>
            <a:pPr indent="-342900" lvl="0" marL="457200" rtl="0" algn="l">
              <a:lnSpc>
                <a:spcPct val="150000"/>
              </a:lnSpc>
              <a:spcBef>
                <a:spcPts val="0"/>
              </a:spcBef>
              <a:spcAft>
                <a:spcPts val="0"/>
              </a:spcAft>
              <a:buSzPts val="1800"/>
              <a:buChar char="●"/>
            </a:pPr>
            <a:r>
              <a:rPr lang="en"/>
              <a:t>So the single HTTP response message is thus broken into several pieces by TCP, with each piece being contained within a separate TCP segment. </a:t>
            </a:r>
            <a:endParaRPr/>
          </a:p>
          <a:p>
            <a:pPr indent="-342900" lvl="0" marL="457200" rtl="0" algn="l">
              <a:lnSpc>
                <a:spcPct val="150000"/>
              </a:lnSpc>
              <a:spcBef>
                <a:spcPts val="0"/>
              </a:spcBef>
              <a:spcAft>
                <a:spcPts val="0"/>
              </a:spcAft>
              <a:buSzPts val="1800"/>
              <a:buChar char="●"/>
            </a:pPr>
            <a:r>
              <a:rPr lang="en"/>
              <a:t>Each TCP segment is recorded as a separate packet by Wireshark, and the fact that the single HTTP response was fragmented across multiple TCP packets.</a:t>
            </a:r>
            <a:endParaRPr/>
          </a:p>
        </p:txBody>
      </p:sp>
      <p:sp>
        <p:nvSpPr>
          <p:cNvPr id="215" name="Google Shape;215;p20"/>
          <p:cNvSpPr txBox="1"/>
          <p:nvPr/>
        </p:nvSpPr>
        <p:spPr>
          <a:xfrm>
            <a:off x="313200" y="452625"/>
            <a:ext cx="8517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3000"/>
              <a:buFont typeface="Arial"/>
              <a:buNone/>
            </a:pPr>
            <a:r>
              <a:rPr b="1" i="0" lang="en" sz="3000" u="none" cap="none" strike="noStrike">
                <a:solidFill>
                  <a:schemeClr val="accent5"/>
                </a:solidFill>
                <a:latin typeface="Roboto Slab"/>
                <a:ea typeface="Roboto Slab"/>
                <a:cs typeface="Roboto Slab"/>
                <a:sym typeface="Roboto Slab"/>
              </a:rPr>
              <a:t>Retrieving Long Documents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nvSpPr>
        <p:spPr>
          <a:xfrm>
            <a:off x="495000" y="65700"/>
            <a:ext cx="7968900" cy="1382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1" i="0" lang="en" sz="3000" u="none" cap="none" strike="noStrike">
                <a:solidFill>
                  <a:schemeClr val="accent5"/>
                </a:solidFill>
                <a:latin typeface="Roboto Slab"/>
                <a:ea typeface="Roboto Slab"/>
                <a:cs typeface="Roboto Slab"/>
                <a:sym typeface="Roboto Slab"/>
              </a:rPr>
              <a:t>Retrieving Long Documents</a:t>
            </a:r>
            <a:endParaRPr b="1" i="0" sz="2400" u="none" cap="none" strike="noStrike">
              <a:solidFill>
                <a:schemeClr val="accent5"/>
              </a:solidFill>
              <a:latin typeface="Roboto Slab"/>
              <a:ea typeface="Roboto Slab"/>
              <a:cs typeface="Roboto Slab"/>
              <a:sym typeface="Roboto Slab"/>
            </a:endParaRPr>
          </a:p>
          <a:p>
            <a:pPr indent="0" lvl="0" marL="0" marR="0" rtl="0" algn="l">
              <a:lnSpc>
                <a:spcPct val="115000"/>
              </a:lnSpc>
              <a:spcBef>
                <a:spcPts val="1600"/>
              </a:spcBef>
              <a:spcAft>
                <a:spcPts val="1600"/>
              </a:spcAft>
              <a:buClr>
                <a:srgbClr val="000000"/>
              </a:buClr>
              <a:buSzPts val="3000"/>
              <a:buFont typeface="Arial"/>
              <a:buNone/>
            </a:pPr>
            <a:r>
              <a:t/>
            </a:r>
            <a:endParaRPr b="1" i="0" sz="3000" u="none" cap="none" strike="noStrike">
              <a:solidFill>
                <a:schemeClr val="accent5"/>
              </a:solidFill>
              <a:latin typeface="Roboto Slab"/>
              <a:ea typeface="Roboto Slab"/>
              <a:cs typeface="Roboto Slab"/>
              <a:sym typeface="Roboto Slab"/>
            </a:endParaRPr>
          </a:p>
        </p:txBody>
      </p:sp>
      <p:sp>
        <p:nvSpPr>
          <p:cNvPr id="221" name="Google Shape;221;p21"/>
          <p:cNvSpPr txBox="1"/>
          <p:nvPr/>
        </p:nvSpPr>
        <p:spPr>
          <a:xfrm>
            <a:off x="562350" y="1124700"/>
            <a:ext cx="795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222" name="Google Shape;222;p21"/>
          <p:cNvPicPr preferRelativeResize="0"/>
          <p:nvPr/>
        </p:nvPicPr>
        <p:blipFill rotWithShape="1">
          <a:blip r:embed="rId3">
            <a:alphaModFix/>
          </a:blip>
          <a:srcRect b="0" l="0" r="0" t="0"/>
          <a:stretch/>
        </p:blipFill>
        <p:spPr>
          <a:xfrm>
            <a:off x="304175" y="1722350"/>
            <a:ext cx="1877575" cy="2149475"/>
          </a:xfrm>
          <a:prstGeom prst="rect">
            <a:avLst/>
          </a:prstGeom>
          <a:noFill/>
          <a:ln>
            <a:noFill/>
          </a:ln>
        </p:spPr>
      </p:pic>
      <p:pic>
        <p:nvPicPr>
          <p:cNvPr id="223" name="Google Shape;223;p21"/>
          <p:cNvPicPr preferRelativeResize="0"/>
          <p:nvPr/>
        </p:nvPicPr>
        <p:blipFill rotWithShape="1">
          <a:blip r:embed="rId4">
            <a:alphaModFix/>
          </a:blip>
          <a:srcRect b="0" l="0" r="0" t="0"/>
          <a:stretch/>
        </p:blipFill>
        <p:spPr>
          <a:xfrm>
            <a:off x="7092425" y="1739000"/>
            <a:ext cx="1305425" cy="2149475"/>
          </a:xfrm>
          <a:prstGeom prst="rect">
            <a:avLst/>
          </a:prstGeom>
          <a:noFill/>
          <a:ln>
            <a:noFill/>
          </a:ln>
        </p:spPr>
      </p:pic>
      <p:sp>
        <p:nvSpPr>
          <p:cNvPr id="224" name="Google Shape;224;p21"/>
          <p:cNvSpPr/>
          <p:nvPr/>
        </p:nvSpPr>
        <p:spPr>
          <a:xfrm>
            <a:off x="2090838" y="1607650"/>
            <a:ext cx="4962300" cy="400200"/>
          </a:xfrm>
          <a:prstGeom prst="bentArrow">
            <a:avLst>
              <a:gd fmla="val 25000" name="adj1"/>
              <a:gd fmla="val 25000" name="adj2"/>
              <a:gd fmla="val 25000" name="adj3"/>
              <a:gd fmla="val 43750" name="adj4"/>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21"/>
          <p:cNvSpPr/>
          <p:nvPr/>
        </p:nvSpPr>
        <p:spPr>
          <a:xfrm flipH="1">
            <a:off x="2090850" y="3045988"/>
            <a:ext cx="5134800" cy="400200"/>
          </a:xfrm>
          <a:prstGeom prst="bentArrow">
            <a:avLst>
              <a:gd fmla="val 25000" name="adj1"/>
              <a:gd fmla="val 25000" name="adj2"/>
              <a:gd fmla="val 25000" name="adj3"/>
              <a:gd fmla="val 43750" name="adj4"/>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a:off x="2582000" y="1880198"/>
            <a:ext cx="3568500" cy="9747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txBox="1"/>
          <p:nvPr/>
        </p:nvSpPr>
        <p:spPr>
          <a:xfrm>
            <a:off x="2860550" y="2167100"/>
            <a:ext cx="3011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FF"/>
                </a:solidFill>
                <a:latin typeface="Roboto"/>
                <a:ea typeface="Roboto"/>
                <a:cs typeface="Roboto"/>
                <a:sym typeface="Roboto"/>
              </a:rPr>
              <a:t>World Wide Web or Internet</a:t>
            </a:r>
            <a:endParaRPr b="1" i="0" sz="1600" u="none" cap="none" strike="noStrike">
              <a:solidFill>
                <a:srgbClr val="0000FF"/>
              </a:solidFill>
              <a:latin typeface="Roboto"/>
              <a:ea typeface="Roboto"/>
              <a:cs typeface="Roboto"/>
              <a:sym typeface="Roboto"/>
            </a:endParaRPr>
          </a:p>
        </p:txBody>
      </p:sp>
      <p:sp>
        <p:nvSpPr>
          <p:cNvPr id="228" name="Google Shape;228;p21"/>
          <p:cNvSpPr/>
          <p:nvPr/>
        </p:nvSpPr>
        <p:spPr>
          <a:xfrm>
            <a:off x="2777150" y="1186175"/>
            <a:ext cx="30114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a:off x="2950938" y="3300700"/>
            <a:ext cx="31782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Response </a:t>
            </a:r>
            <a:endParaRPr b="0" i="0" sz="1400" u="none" cap="none" strike="noStrike">
              <a:solidFill>
                <a:srgbClr val="000000"/>
              </a:solidFill>
              <a:latin typeface="Arial"/>
              <a:ea typeface="Arial"/>
              <a:cs typeface="Arial"/>
              <a:sym typeface="Arial"/>
            </a:endParaRPr>
          </a:p>
        </p:txBody>
      </p:sp>
      <p:sp>
        <p:nvSpPr>
          <p:cNvPr id="230" name="Google Shape;230;p21"/>
          <p:cNvSpPr txBox="1"/>
          <p:nvPr/>
        </p:nvSpPr>
        <p:spPr>
          <a:xfrm>
            <a:off x="2902850" y="1186163"/>
            <a:ext cx="276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Request GET</a:t>
            </a:r>
            <a:endParaRPr b="1" i="0" sz="1400" u="none" cap="none" strike="noStrike">
              <a:solidFill>
                <a:srgbClr val="000000"/>
              </a:solidFill>
              <a:latin typeface="Roboto"/>
              <a:ea typeface="Roboto"/>
              <a:cs typeface="Roboto"/>
              <a:sym typeface="Roboto"/>
            </a:endParaRPr>
          </a:p>
        </p:txBody>
      </p:sp>
      <p:pic>
        <p:nvPicPr>
          <p:cNvPr id="231" name="Google Shape;231;p21"/>
          <p:cNvPicPr preferRelativeResize="0"/>
          <p:nvPr/>
        </p:nvPicPr>
        <p:blipFill rotWithShape="1">
          <a:blip r:embed="rId5">
            <a:alphaModFix/>
          </a:blip>
          <a:srcRect b="9090" l="0" r="0" t="0"/>
          <a:stretch/>
        </p:blipFill>
        <p:spPr>
          <a:xfrm>
            <a:off x="304175" y="768325"/>
            <a:ext cx="1698349" cy="905025"/>
          </a:xfrm>
          <a:prstGeom prst="rect">
            <a:avLst/>
          </a:prstGeom>
          <a:noFill/>
          <a:ln>
            <a:noFill/>
          </a:ln>
        </p:spPr>
      </p:pic>
      <p:sp>
        <p:nvSpPr>
          <p:cNvPr id="232" name="Google Shape;232;p21"/>
          <p:cNvSpPr txBox="1"/>
          <p:nvPr/>
        </p:nvSpPr>
        <p:spPr>
          <a:xfrm>
            <a:off x="5345400" y="764688"/>
            <a:ext cx="276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pic>
        <p:nvPicPr>
          <p:cNvPr id="233" name="Google Shape;233;p21"/>
          <p:cNvPicPr preferRelativeResize="0"/>
          <p:nvPr/>
        </p:nvPicPr>
        <p:blipFill rotWithShape="1">
          <a:blip r:embed="rId6">
            <a:alphaModFix/>
          </a:blip>
          <a:srcRect b="0" l="0" r="0" t="0"/>
          <a:stretch/>
        </p:blipFill>
        <p:spPr>
          <a:xfrm>
            <a:off x="5845275" y="796275"/>
            <a:ext cx="834425" cy="740850"/>
          </a:xfrm>
          <a:prstGeom prst="rect">
            <a:avLst/>
          </a:prstGeom>
          <a:noFill/>
          <a:ln>
            <a:noFill/>
          </a:ln>
        </p:spPr>
      </p:pic>
      <p:sp>
        <p:nvSpPr>
          <p:cNvPr id="234" name="Google Shape;234;p21"/>
          <p:cNvSpPr txBox="1"/>
          <p:nvPr/>
        </p:nvSpPr>
        <p:spPr>
          <a:xfrm>
            <a:off x="6736425" y="724275"/>
            <a:ext cx="1042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Large document of 4500 bytes</a:t>
            </a:r>
            <a:endParaRPr b="1" i="0" sz="1400" u="none" cap="none" strike="noStrike">
              <a:solidFill>
                <a:srgbClr val="FFFFFF"/>
              </a:solidFill>
              <a:latin typeface="Roboto"/>
              <a:ea typeface="Roboto"/>
              <a:cs typeface="Roboto"/>
              <a:sym typeface="Roboto"/>
            </a:endParaRPr>
          </a:p>
        </p:txBody>
      </p:sp>
      <p:sp>
        <p:nvSpPr>
          <p:cNvPr id="235" name="Google Shape;235;p21"/>
          <p:cNvSpPr/>
          <p:nvPr/>
        </p:nvSpPr>
        <p:spPr>
          <a:xfrm>
            <a:off x="2249425" y="3991350"/>
            <a:ext cx="4649700" cy="1647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2249425" y="4253475"/>
            <a:ext cx="4649700" cy="1647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a:off x="2249425" y="4584175"/>
            <a:ext cx="4649700" cy="1647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1"/>
          <p:cNvSpPr txBox="1"/>
          <p:nvPr/>
        </p:nvSpPr>
        <p:spPr>
          <a:xfrm>
            <a:off x="6803150" y="3904350"/>
            <a:ext cx="1416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highlight>
                  <a:srgbClr val="FFFFFF"/>
                </a:highlight>
                <a:latin typeface="Roboto"/>
                <a:ea typeface="Roboto"/>
                <a:cs typeface="Roboto"/>
                <a:sym typeface="Roboto"/>
              </a:rPr>
              <a:t>1448 bytes</a:t>
            </a:r>
            <a:endParaRPr b="1" i="0" sz="1000" u="none" cap="none" strike="noStrike">
              <a:solidFill>
                <a:srgbClr val="000000"/>
              </a:solidFill>
              <a:highlight>
                <a:srgbClr val="FFFFFF"/>
              </a:highlight>
              <a:latin typeface="Roboto"/>
              <a:ea typeface="Roboto"/>
              <a:cs typeface="Roboto"/>
              <a:sym typeface="Roboto"/>
            </a:endParaRPr>
          </a:p>
        </p:txBody>
      </p:sp>
      <p:sp>
        <p:nvSpPr>
          <p:cNvPr id="239" name="Google Shape;239;p21"/>
          <p:cNvSpPr txBox="1"/>
          <p:nvPr/>
        </p:nvSpPr>
        <p:spPr>
          <a:xfrm>
            <a:off x="6803150" y="4200750"/>
            <a:ext cx="1416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highlight>
                  <a:srgbClr val="FFFFFF"/>
                </a:highlight>
                <a:latin typeface="Roboto"/>
                <a:ea typeface="Roboto"/>
                <a:cs typeface="Roboto"/>
                <a:sym typeface="Roboto"/>
              </a:rPr>
              <a:t>2896 bytes</a:t>
            </a:r>
            <a:endParaRPr b="1" i="0" sz="1000" u="none" cap="none" strike="noStrike">
              <a:solidFill>
                <a:srgbClr val="000000"/>
              </a:solidFill>
              <a:highlight>
                <a:srgbClr val="FFFFFF"/>
              </a:highlight>
              <a:latin typeface="Roboto"/>
              <a:ea typeface="Roboto"/>
              <a:cs typeface="Roboto"/>
              <a:sym typeface="Roboto"/>
            </a:endParaRPr>
          </a:p>
        </p:txBody>
      </p:sp>
      <p:sp>
        <p:nvSpPr>
          <p:cNvPr id="240" name="Google Shape;240;p21"/>
          <p:cNvSpPr txBox="1"/>
          <p:nvPr/>
        </p:nvSpPr>
        <p:spPr>
          <a:xfrm>
            <a:off x="6803150" y="4515600"/>
            <a:ext cx="1416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highlight>
                  <a:srgbClr val="FFFFFF"/>
                </a:highlight>
                <a:latin typeface="Roboto"/>
                <a:ea typeface="Roboto"/>
                <a:cs typeface="Roboto"/>
                <a:sym typeface="Roboto"/>
              </a:rPr>
              <a:t>517 bytes</a:t>
            </a:r>
            <a:endParaRPr b="1" i="0" sz="1000" u="none" cap="none" strike="noStrike">
              <a:solidFill>
                <a:srgbClr val="000000"/>
              </a:solidFill>
              <a:highlight>
                <a:srgbClr val="FFFFFF"/>
              </a:highlight>
              <a:latin typeface="Roboto"/>
              <a:ea typeface="Roboto"/>
              <a:cs typeface="Roboto"/>
              <a:sym typeface="Roboto"/>
            </a:endParaRPr>
          </a:p>
        </p:txBody>
      </p:sp>
      <p:sp>
        <p:nvSpPr>
          <p:cNvPr id="241" name="Google Shape;241;p21"/>
          <p:cNvSpPr txBox="1"/>
          <p:nvPr/>
        </p:nvSpPr>
        <p:spPr>
          <a:xfrm>
            <a:off x="376350" y="4014450"/>
            <a:ext cx="1698300" cy="831300"/>
          </a:xfrm>
          <a:prstGeom prst="rect">
            <a:avLst/>
          </a:prstGeom>
          <a:solidFill>
            <a:srgbClr val="00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Reassembled TCP total data 4861 bytes</a:t>
            </a:r>
            <a:endParaRPr b="0" i="0" sz="1400" u="none" cap="none" strike="noStrike">
              <a:solidFill>
                <a:srgbClr val="000000"/>
              </a:solidFill>
              <a:latin typeface="Roboto"/>
              <a:ea typeface="Roboto"/>
              <a:cs typeface="Roboto"/>
              <a:sym typeface="Roboto"/>
            </a:endParaRPr>
          </a:p>
        </p:txBody>
      </p:sp>
      <p:sp>
        <p:nvSpPr>
          <p:cNvPr id="242" name="Google Shape;242;p21"/>
          <p:cNvSpPr txBox="1"/>
          <p:nvPr/>
        </p:nvSpPr>
        <p:spPr>
          <a:xfrm>
            <a:off x="7778925" y="3991350"/>
            <a:ext cx="1305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3 TCP segments of large documents</a:t>
            </a:r>
            <a:endParaRPr b="1" i="0" sz="1400" u="none" cap="none" strike="noStrike">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2100"/>
                                        <p:tgtEl>
                                          <p:spTgt spid="222"/>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800"/>
                                        <p:tgtEl>
                                          <p:spTgt spid="223"/>
                                        </p:tgtEl>
                                        <p:attrNameLst>
                                          <p:attrName>ppt_x</p:attrName>
                                        </p:attrNameLst>
                                      </p:cBhvr>
                                      <p:tavLst>
                                        <p:tav fmla="" tm="0">
                                          <p:val>
                                            <p:strVal val="#ppt_x+1"/>
                                          </p:val>
                                        </p:tav>
                                        <p:tav fmla="" tm="100000">
                                          <p:val>
                                            <p:strVal val="#ppt_x"/>
                                          </p:val>
                                        </p:tav>
                                      </p:tavLst>
                                    </p:anim>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700"/>
                                        <p:tgtEl>
                                          <p:spTgt spid="226"/>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600"/>
                                        <p:tgtEl>
                                          <p:spTgt spid="227"/>
                                        </p:tgtEl>
                                      </p:cBhvr>
                                    </p:animEffect>
                                  </p:childTnLst>
                                </p:cTn>
                              </p:par>
                            </p:childTnLst>
                          </p:cTn>
                        </p:par>
                        <p:par>
                          <p:cTn fill="hold">
                            <p:stCondLst>
                              <p:cond delay="72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par>
                          <p:cTn fill="hold">
                            <p:stCondLst>
                              <p:cond delay="8200"/>
                            </p:stCondLst>
                            <p:childTnLst>
                              <p:par>
                                <p:cTn fill="hold" nodeType="afterEffect" presetClass="entr" presetID="2" presetSubtype="1">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900"/>
                                        <p:tgtEl>
                                          <p:spTgt spid="224"/>
                                        </p:tgtEl>
                                        <p:attrNameLst>
                                          <p:attrName>ppt_y</p:attrName>
                                        </p:attrNameLst>
                                      </p:cBhvr>
                                      <p:tavLst>
                                        <p:tav fmla="" tm="0">
                                          <p:val>
                                            <p:strVal val="#ppt_y-1"/>
                                          </p:val>
                                        </p:tav>
                                        <p:tav fmla="" tm="100000">
                                          <p:val>
                                            <p:strVal val="#ppt_y"/>
                                          </p:val>
                                        </p:tav>
                                      </p:tavLst>
                                    </p:anim>
                                  </p:childTnLst>
                                </p:cTn>
                              </p:par>
                            </p:childTnLst>
                          </p:cTn>
                        </p:par>
                        <p:par>
                          <p:cTn fill="hold">
                            <p:stCondLst>
                              <p:cond delay="101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600"/>
                                        <p:tgtEl>
                                          <p:spTgt spid="228"/>
                                        </p:tgtEl>
                                      </p:cBhvr>
                                    </p:animEffect>
                                  </p:childTnLst>
                                </p:cTn>
                              </p:par>
                            </p:childTnLst>
                          </p:cTn>
                        </p:par>
                        <p:par>
                          <p:cTn fill="hold">
                            <p:stCondLst>
                              <p:cond delay="117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900"/>
                                        <p:tgtEl>
                                          <p:spTgt spid="230"/>
                                        </p:tgtEl>
                                      </p:cBhvr>
                                    </p:animEffect>
                                  </p:childTnLst>
                                </p:cTn>
                              </p:par>
                            </p:childTnLst>
                          </p:cTn>
                        </p:par>
                        <p:par>
                          <p:cTn fill="hold">
                            <p:stCondLst>
                              <p:cond delay="136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700"/>
                                        <p:tgtEl>
                                          <p:spTgt spid="233"/>
                                        </p:tgtEl>
                                      </p:cBhvr>
                                    </p:animEffect>
                                  </p:childTnLst>
                                </p:cTn>
                              </p:par>
                            </p:childTnLst>
                          </p:cTn>
                        </p:par>
                        <p:par>
                          <p:cTn fill="hold">
                            <p:stCondLst>
                              <p:cond delay="15300"/>
                            </p:stCondLst>
                            <p:childTnLst>
                              <p:par>
                                <p:cTn fill="hold" nodeType="after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500"/>
                                        <p:tgtEl>
                                          <p:spTgt spid="234"/>
                                        </p:tgtEl>
                                      </p:cBhvr>
                                    </p:animEffect>
                                  </p:childTnLst>
                                </p:cTn>
                              </p:par>
                            </p:childTnLst>
                          </p:cTn>
                        </p:par>
                        <p:par>
                          <p:cTn fill="hold">
                            <p:stCondLst>
                              <p:cond delay="16800"/>
                            </p:stCondLst>
                            <p:childTnLst>
                              <p:par>
                                <p:cTn fill="hold" nodeType="after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2100"/>
                                        <p:tgtEl>
                                          <p:spTgt spid="225"/>
                                        </p:tgtEl>
                                        <p:attrNameLst>
                                          <p:attrName>ppt_y</p:attrName>
                                        </p:attrNameLst>
                                      </p:cBhvr>
                                      <p:tavLst>
                                        <p:tav fmla="" tm="0">
                                          <p:val>
                                            <p:strVal val="#ppt_y+1"/>
                                          </p:val>
                                        </p:tav>
                                        <p:tav fmla="" tm="100000">
                                          <p:val>
                                            <p:strVal val="#ppt_y"/>
                                          </p:val>
                                        </p:tav>
                                      </p:tavLst>
                                    </p:anim>
                                  </p:childTnLst>
                                </p:cTn>
                              </p:par>
                            </p:childTnLst>
                          </p:cTn>
                        </p:par>
                        <p:par>
                          <p:cTn fill="hold">
                            <p:stCondLst>
                              <p:cond delay="1890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600"/>
                                        <p:tgtEl>
                                          <p:spTgt spid="229"/>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900"/>
                                        <p:tgtEl>
                                          <p:spTgt spid="238"/>
                                        </p:tgtEl>
                                      </p:cBhvr>
                                    </p:animEffect>
                                  </p:childTnLst>
                                </p:cTn>
                              </p:par>
                            </p:childTnLst>
                          </p:cTn>
                        </p:par>
                        <p:par>
                          <p:cTn fill="hold">
                            <p:stCondLst>
                              <p:cond delay="234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600"/>
                                        <p:tgtEl>
                                          <p:spTgt spid="236"/>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600"/>
                                        <p:tgtEl>
                                          <p:spTgt spid="239"/>
                                        </p:tgtEl>
                                      </p:cBhvr>
                                    </p:animEffect>
                                  </p:childTnLst>
                                </p:cTn>
                              </p:par>
                            </p:childTnLst>
                          </p:cTn>
                        </p:par>
                        <p:par>
                          <p:cTn fill="hold">
                            <p:stCondLst>
                              <p:cond delay="2660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400"/>
                                        <p:tgtEl>
                                          <p:spTgt spid="237"/>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600"/>
                                        <p:tgtEl>
                                          <p:spTgt spid="240"/>
                                        </p:tgtEl>
                                      </p:cBhvr>
                                    </p:animEffect>
                                  </p:childTnLst>
                                </p:cTn>
                              </p:par>
                            </p:childTnLst>
                          </p:cTn>
                        </p:par>
                        <p:par>
                          <p:cTn fill="hold">
                            <p:stCondLst>
                              <p:cond delay="306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6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3000" y="108475"/>
            <a:ext cx="8368200" cy="73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000"/>
              <a:buNone/>
            </a:pPr>
            <a:r>
              <a:t/>
            </a:r>
            <a:endParaRPr b="1">
              <a:solidFill>
                <a:schemeClr val="accent5"/>
              </a:solidFill>
            </a:endParaRPr>
          </a:p>
          <a:p>
            <a:pPr indent="0" lvl="0" marL="0" rtl="0" algn="l">
              <a:lnSpc>
                <a:spcPct val="115000"/>
              </a:lnSpc>
              <a:spcBef>
                <a:spcPts val="1600"/>
              </a:spcBef>
              <a:spcAft>
                <a:spcPts val="0"/>
              </a:spcAft>
              <a:buSzPts val="3000"/>
              <a:buNone/>
            </a:pPr>
            <a:r>
              <a:t/>
            </a:r>
            <a:endParaRPr b="1">
              <a:solidFill>
                <a:schemeClr val="accent5"/>
              </a:solidFill>
            </a:endParaRPr>
          </a:p>
          <a:p>
            <a:pPr indent="0" lvl="0" marL="0" rtl="0" algn="l">
              <a:lnSpc>
                <a:spcPct val="115000"/>
              </a:lnSpc>
              <a:spcBef>
                <a:spcPts val="1600"/>
              </a:spcBef>
              <a:spcAft>
                <a:spcPts val="0"/>
              </a:spcAft>
              <a:buSzPts val="3000"/>
              <a:buNone/>
            </a:pPr>
            <a:r>
              <a:t/>
            </a:r>
            <a:endParaRPr b="1">
              <a:solidFill>
                <a:schemeClr val="accent5"/>
              </a:solidFill>
            </a:endParaRPr>
          </a:p>
          <a:p>
            <a:pPr indent="0" lvl="0" marL="0" rtl="0" algn="l">
              <a:lnSpc>
                <a:spcPct val="115000"/>
              </a:lnSpc>
              <a:spcBef>
                <a:spcPts val="1600"/>
              </a:spcBef>
              <a:spcAft>
                <a:spcPts val="0"/>
              </a:spcAft>
              <a:buSzPts val="3000"/>
              <a:buNone/>
            </a:pPr>
            <a:r>
              <a:t/>
            </a:r>
            <a:endParaRPr b="1">
              <a:solidFill>
                <a:schemeClr val="accent5"/>
              </a:solidFill>
            </a:endParaRPr>
          </a:p>
          <a:p>
            <a:pPr indent="0" lvl="0" marL="0" rtl="0" algn="l">
              <a:lnSpc>
                <a:spcPct val="115000"/>
              </a:lnSpc>
              <a:spcBef>
                <a:spcPts val="1600"/>
              </a:spcBef>
              <a:spcAft>
                <a:spcPts val="0"/>
              </a:spcAft>
              <a:buSzPts val="3000"/>
              <a:buNone/>
            </a:pPr>
            <a:r>
              <a:t/>
            </a:r>
            <a:endParaRPr b="1">
              <a:solidFill>
                <a:schemeClr val="accent5"/>
              </a:solidFill>
            </a:endParaRPr>
          </a:p>
          <a:p>
            <a:pPr indent="0" lvl="0" marL="0" rtl="0" algn="l">
              <a:lnSpc>
                <a:spcPct val="115000"/>
              </a:lnSpc>
              <a:spcBef>
                <a:spcPts val="1600"/>
              </a:spcBef>
              <a:spcAft>
                <a:spcPts val="0"/>
              </a:spcAft>
              <a:buSzPts val="3000"/>
              <a:buNone/>
            </a:pPr>
            <a:r>
              <a:t/>
            </a:r>
            <a:endParaRPr b="1">
              <a:solidFill>
                <a:schemeClr val="accent5"/>
              </a:solidFill>
            </a:endParaRPr>
          </a:p>
          <a:p>
            <a:pPr indent="0" lvl="0" marL="0" rtl="0" algn="l">
              <a:lnSpc>
                <a:spcPct val="115000"/>
              </a:lnSpc>
              <a:spcBef>
                <a:spcPts val="1600"/>
              </a:spcBef>
              <a:spcAft>
                <a:spcPts val="0"/>
              </a:spcAft>
              <a:buSzPts val="3000"/>
              <a:buNone/>
            </a:pPr>
            <a:r>
              <a:t/>
            </a:r>
            <a:endParaRPr b="1">
              <a:solidFill>
                <a:schemeClr val="accent5"/>
              </a:solidFill>
            </a:endParaRPr>
          </a:p>
          <a:p>
            <a:pPr indent="0" lvl="0" marL="0" rtl="0" algn="l">
              <a:lnSpc>
                <a:spcPct val="115000"/>
              </a:lnSpc>
              <a:spcBef>
                <a:spcPts val="1600"/>
              </a:spcBef>
              <a:spcAft>
                <a:spcPts val="0"/>
              </a:spcAft>
              <a:buSzPts val="3000"/>
              <a:buNone/>
            </a:pPr>
            <a:r>
              <a:t/>
            </a:r>
            <a:endParaRPr b="1">
              <a:solidFill>
                <a:schemeClr val="accent5"/>
              </a:solidFill>
            </a:endParaRPr>
          </a:p>
          <a:p>
            <a:pPr indent="0" lvl="0" marL="0" rtl="0" algn="l">
              <a:lnSpc>
                <a:spcPct val="115000"/>
              </a:lnSpc>
              <a:spcBef>
                <a:spcPts val="1600"/>
              </a:spcBef>
              <a:spcAft>
                <a:spcPts val="0"/>
              </a:spcAft>
              <a:buSzPts val="3000"/>
              <a:buNone/>
            </a:pPr>
            <a:r>
              <a:t/>
            </a:r>
            <a:endParaRPr b="1">
              <a:solidFill>
                <a:schemeClr val="accent5"/>
              </a:solidFill>
            </a:endParaRPr>
          </a:p>
          <a:p>
            <a:pPr indent="0" lvl="0" marL="0" rtl="0" algn="l">
              <a:lnSpc>
                <a:spcPct val="115000"/>
              </a:lnSpc>
              <a:spcBef>
                <a:spcPts val="1600"/>
              </a:spcBef>
              <a:spcAft>
                <a:spcPts val="1600"/>
              </a:spcAft>
              <a:buSzPts val="3000"/>
              <a:buNone/>
            </a:pPr>
            <a:r>
              <a:rPr b="1" lang="en">
                <a:solidFill>
                  <a:schemeClr val="accent5"/>
                </a:solidFill>
              </a:rPr>
              <a:t>Retrieving Long Documents</a:t>
            </a:r>
            <a:endParaRPr/>
          </a:p>
        </p:txBody>
      </p:sp>
      <p:sp>
        <p:nvSpPr>
          <p:cNvPr id="248" name="Google Shape;248;p22"/>
          <p:cNvSpPr txBox="1"/>
          <p:nvPr>
            <p:ph idx="1" type="body"/>
          </p:nvPr>
        </p:nvSpPr>
        <p:spPr>
          <a:xfrm>
            <a:off x="387900" y="503525"/>
            <a:ext cx="8368200" cy="44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accent6"/>
                </a:solidFill>
              </a:rPr>
              <a:t>Steps </a:t>
            </a:r>
            <a:endParaRPr b="1" sz="2000">
              <a:solidFill>
                <a:schemeClr val="accent6"/>
              </a:solidFill>
            </a:endParaRPr>
          </a:p>
          <a:p>
            <a:pPr indent="-342900" lvl="0" marL="457200" rtl="0" algn="l">
              <a:lnSpc>
                <a:spcPct val="115000"/>
              </a:lnSpc>
              <a:spcBef>
                <a:spcPts val="1600"/>
              </a:spcBef>
              <a:spcAft>
                <a:spcPts val="0"/>
              </a:spcAft>
              <a:buClr>
                <a:srgbClr val="FFFFFF"/>
              </a:buClr>
              <a:buSzPts val="1800"/>
              <a:buAutoNum type="arabicPeriod"/>
            </a:pPr>
            <a:r>
              <a:rPr lang="en">
                <a:solidFill>
                  <a:srgbClr val="FFFFFF"/>
                </a:solidFill>
              </a:rPr>
              <a:t>Start up your web browser, and make sure your browser’s cache is cleared, as discussed above. •</a:t>
            </a:r>
            <a:endParaRPr>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
                <a:solidFill>
                  <a:srgbClr val="FFFFFF"/>
                </a:solidFill>
              </a:rPr>
              <a:t>Start up the Wireshark packet sniffer.</a:t>
            </a:r>
            <a:endParaRPr>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
                <a:solidFill>
                  <a:srgbClr val="FFFFFF"/>
                </a:solidFill>
              </a:rPr>
              <a:t>Enter the following URL into your browser http://gaia.cs.umass.edu/wireshark-labs/HTTP-wireshark-file3.html Your browser should display the rather lengthy US Bill of Rights. </a:t>
            </a:r>
            <a:endParaRPr>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
                <a:solidFill>
                  <a:srgbClr val="FFFFFF"/>
                </a:solidFill>
              </a:rPr>
              <a:t>Stop Wireshark packet capture, and enter “http” in the display-filter-specification window, so that only captured HTTP messages will be displayed. </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387900" y="87400"/>
            <a:ext cx="8368200" cy="105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What does TCP segment of reassembled PDU means? </a:t>
            </a:r>
            <a:endParaRPr b="1">
              <a:solidFill>
                <a:schemeClr val="accent5"/>
              </a:solidFill>
            </a:endParaRPr>
          </a:p>
        </p:txBody>
      </p:sp>
      <p:sp>
        <p:nvSpPr>
          <p:cNvPr id="254" name="Google Shape;254;p23"/>
          <p:cNvSpPr txBox="1"/>
          <p:nvPr>
            <p:ph idx="1" type="body"/>
          </p:nvPr>
        </p:nvSpPr>
        <p:spPr>
          <a:xfrm>
            <a:off x="325475" y="1144000"/>
            <a:ext cx="8368200" cy="367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50">
                <a:solidFill>
                  <a:srgbClr val="FFFFFF"/>
                </a:solidFill>
                <a:latin typeface="Roboto Slab"/>
                <a:ea typeface="Roboto Slab"/>
                <a:cs typeface="Roboto Slab"/>
                <a:sym typeface="Roboto Slab"/>
              </a:rPr>
              <a:t>A "PDU" is a "Protocol Data Unit." One unit of information being transferred in accordance with a given protocol (e.g., "login USERNAME very-long-base64-encoded-authentication-data or while downloading very large file" then wait for server to respond) will be disassembled into many packets (smaller pieces) if it's too large to fit in one packet (or segment in this case).</a:t>
            </a:r>
            <a:endParaRPr sz="1450">
              <a:solidFill>
                <a:srgbClr val="FFFFFF"/>
              </a:solidFill>
              <a:latin typeface="Roboto Slab"/>
              <a:ea typeface="Roboto Slab"/>
              <a:cs typeface="Roboto Slab"/>
              <a:sym typeface="Roboto Slab"/>
            </a:endParaRPr>
          </a:p>
          <a:p>
            <a:pPr indent="0" lvl="0" marL="0" rtl="0" algn="just">
              <a:lnSpc>
                <a:spcPct val="115000"/>
              </a:lnSpc>
              <a:spcBef>
                <a:spcPts val="1600"/>
              </a:spcBef>
              <a:spcAft>
                <a:spcPts val="0"/>
              </a:spcAft>
              <a:buSzPts val="1800"/>
              <a:buNone/>
            </a:pPr>
            <a:r>
              <a:rPr b="1" lang="en" sz="2650">
                <a:solidFill>
                  <a:schemeClr val="accent5"/>
                </a:solidFill>
                <a:latin typeface="Roboto Slab"/>
                <a:ea typeface="Roboto Slab"/>
                <a:cs typeface="Roboto Slab"/>
                <a:sym typeface="Roboto Slab"/>
              </a:rPr>
              <a:t>What is Payload?</a:t>
            </a:r>
            <a:endParaRPr b="1" sz="2650">
              <a:solidFill>
                <a:schemeClr val="accent5"/>
              </a:solidFill>
              <a:latin typeface="Roboto Slab"/>
              <a:ea typeface="Roboto Slab"/>
              <a:cs typeface="Roboto Slab"/>
              <a:sym typeface="Roboto Slab"/>
            </a:endParaRPr>
          </a:p>
          <a:p>
            <a:pPr indent="0" lvl="0" marL="0" rtl="0" algn="just">
              <a:lnSpc>
                <a:spcPct val="115000"/>
              </a:lnSpc>
              <a:spcBef>
                <a:spcPts val="1600"/>
              </a:spcBef>
              <a:spcAft>
                <a:spcPts val="1600"/>
              </a:spcAft>
              <a:buSzPts val="1800"/>
              <a:buNone/>
            </a:pPr>
            <a:r>
              <a:rPr lang="en" sz="1400">
                <a:solidFill>
                  <a:srgbClr val="FFFFFF"/>
                </a:solidFill>
                <a:latin typeface="Roboto Slab"/>
                <a:ea typeface="Roboto Slab"/>
                <a:cs typeface="Roboto Slab"/>
                <a:sym typeface="Roboto Slab"/>
              </a:rPr>
              <a:t>It is the "actual data" in a packet or file minus all headers attached for transport and minus all descriptive meta-data. In a </a:t>
            </a:r>
            <a:r>
              <a:rPr b="1" lang="en" sz="1400">
                <a:solidFill>
                  <a:srgbClr val="FFFFFF"/>
                </a:solidFill>
                <a:latin typeface="Roboto Slab"/>
                <a:ea typeface="Roboto Slab"/>
                <a:cs typeface="Roboto Slab"/>
                <a:sym typeface="Roboto Slab"/>
              </a:rPr>
              <a:t>network</a:t>
            </a:r>
            <a:r>
              <a:rPr lang="en" sz="1400">
                <a:solidFill>
                  <a:srgbClr val="FFFFFF"/>
                </a:solidFill>
                <a:latin typeface="Roboto Slab"/>
                <a:ea typeface="Roboto Slab"/>
                <a:cs typeface="Roboto Slab"/>
                <a:sym typeface="Roboto Slab"/>
              </a:rPr>
              <a:t> packet, headers are appended to the </a:t>
            </a:r>
            <a:r>
              <a:rPr b="1" lang="en" sz="1400">
                <a:solidFill>
                  <a:srgbClr val="FFFFFF"/>
                </a:solidFill>
                <a:latin typeface="Roboto Slab"/>
                <a:ea typeface="Roboto Slab"/>
                <a:cs typeface="Roboto Slab"/>
                <a:sym typeface="Roboto Slab"/>
              </a:rPr>
              <a:t>payload</a:t>
            </a:r>
            <a:r>
              <a:rPr lang="en" sz="1400">
                <a:solidFill>
                  <a:srgbClr val="FFFFFF"/>
                </a:solidFill>
                <a:latin typeface="Roboto Slab"/>
                <a:ea typeface="Roboto Slab"/>
                <a:cs typeface="Roboto Slab"/>
                <a:sym typeface="Roboto Slab"/>
              </a:rPr>
              <a:t> for transport and then discarded at their destination.</a:t>
            </a:r>
            <a:endParaRPr sz="1650">
              <a:solidFill>
                <a:srgbClr val="FFFFFF"/>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60" name="Google Shape;260;p2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61" name="Google Shape;261;p24"/>
          <p:cNvPicPr preferRelativeResize="0"/>
          <p:nvPr/>
        </p:nvPicPr>
        <p:blipFill rotWithShape="1">
          <a:blip r:embed="rId3">
            <a:alphaModFix/>
          </a:blip>
          <a:srcRect b="0" l="0" r="0" t="0"/>
          <a:stretch/>
        </p:blipFill>
        <p:spPr>
          <a:xfrm>
            <a:off x="524325" y="312100"/>
            <a:ext cx="7103523" cy="43944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67" name="Google Shape;267;p25"/>
          <p:cNvSpPr txBox="1"/>
          <p:nvPr>
            <p:ph idx="1" type="body"/>
          </p:nvPr>
        </p:nvSpPr>
        <p:spPr>
          <a:xfrm>
            <a:off x="387900" y="162300"/>
            <a:ext cx="8368200" cy="48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68" name="Google Shape;268;p25"/>
          <p:cNvPicPr preferRelativeResize="0"/>
          <p:nvPr/>
        </p:nvPicPr>
        <p:blipFill rotWithShape="1">
          <a:blip r:embed="rId3">
            <a:alphaModFix/>
          </a:blip>
          <a:srcRect b="0" l="0" r="0" t="0"/>
          <a:stretch/>
        </p:blipFill>
        <p:spPr>
          <a:xfrm>
            <a:off x="387900" y="217450"/>
            <a:ext cx="7829550" cy="1389650"/>
          </a:xfrm>
          <a:prstGeom prst="rect">
            <a:avLst/>
          </a:prstGeom>
          <a:noFill/>
          <a:ln>
            <a:noFill/>
          </a:ln>
        </p:spPr>
      </p:pic>
      <p:sp>
        <p:nvSpPr>
          <p:cNvPr id="269" name="Google Shape;269;p25"/>
          <p:cNvSpPr txBox="1"/>
          <p:nvPr/>
        </p:nvSpPr>
        <p:spPr>
          <a:xfrm>
            <a:off x="711600" y="2159775"/>
            <a:ext cx="75654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Here we see three TCP segments as the segment count is 3.</a:t>
            </a:r>
            <a:endParaRPr b="0" i="0" sz="14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1. Frame : 60 with 1448 bytes</a:t>
            </a:r>
            <a:endParaRPr b="0" i="0" sz="14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2. Frame : 62 with 2896 bytes</a:t>
            </a:r>
            <a:endParaRPr b="0" i="0" sz="14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3. Frame : 64 with 517 bytes</a:t>
            </a:r>
            <a:endParaRPr b="0" i="0" sz="14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Total data transmitted = 1448+2896+517</a:t>
            </a:r>
            <a:endParaRPr b="0" i="0" sz="14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				= 4861 bytes</a:t>
            </a:r>
            <a:endParaRPr b="0" i="0" sz="1400" u="none" cap="none" strike="noStrike">
              <a:solidFill>
                <a:schemeClr val="accent6"/>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75" name="Google Shape;275;p26"/>
          <p:cNvSpPr txBox="1"/>
          <p:nvPr>
            <p:ph idx="1" type="body"/>
          </p:nvPr>
        </p:nvSpPr>
        <p:spPr>
          <a:xfrm>
            <a:off x="462800" y="183937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3000">
                <a:solidFill>
                  <a:schemeClr val="accent5"/>
                </a:solidFill>
                <a:latin typeface="Roboto Slab"/>
                <a:ea typeface="Roboto Slab"/>
                <a:cs typeface="Roboto Slab"/>
                <a:sym typeface="Roboto Slab"/>
              </a:rPr>
              <a:t>4. HTML Documents with Embedded Objects</a:t>
            </a:r>
            <a:endParaRPr b="1" sz="3000">
              <a:solidFill>
                <a:schemeClr val="accent5"/>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387900" y="183400"/>
            <a:ext cx="8513400" cy="902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3000"/>
              <a:buNone/>
            </a:pPr>
            <a:r>
              <a:rPr b="1" lang="en">
                <a:solidFill>
                  <a:schemeClr val="accent5"/>
                </a:solidFill>
              </a:rPr>
              <a:t>HTML Documents with Embedded Objects</a:t>
            </a:r>
            <a:endParaRPr/>
          </a:p>
        </p:txBody>
      </p:sp>
      <p:sp>
        <p:nvSpPr>
          <p:cNvPr id="281" name="Google Shape;281;p27"/>
          <p:cNvSpPr txBox="1"/>
          <p:nvPr>
            <p:ph idx="1" type="body"/>
          </p:nvPr>
        </p:nvSpPr>
        <p:spPr>
          <a:xfrm>
            <a:off x="387900" y="1086100"/>
            <a:ext cx="8368200" cy="3657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a:p>
          <a:p>
            <a:pPr indent="-330200" lvl="0" marL="457200" rtl="0" algn="l">
              <a:lnSpc>
                <a:spcPct val="115000"/>
              </a:lnSpc>
              <a:spcBef>
                <a:spcPts val="0"/>
              </a:spcBef>
              <a:spcAft>
                <a:spcPts val="0"/>
              </a:spcAft>
              <a:buSzPts val="1600"/>
              <a:buChar char="●"/>
            </a:pPr>
            <a:r>
              <a:rPr lang="en" sz="1600"/>
              <a:t>We are downloading the file with embedded objects i.e., a file that includes other objects (here image files) that are stored on another server(s).</a:t>
            </a:r>
            <a:endParaRPr sz="1600"/>
          </a:p>
          <a:p>
            <a:pPr indent="0" lvl="0" marL="457200" rtl="0" algn="l">
              <a:lnSpc>
                <a:spcPct val="115000"/>
              </a:lnSpc>
              <a:spcBef>
                <a:spcPts val="0"/>
              </a:spcBef>
              <a:spcAft>
                <a:spcPts val="0"/>
              </a:spcAft>
              <a:buSzPts val="1800"/>
              <a:buNone/>
            </a:pPr>
            <a:r>
              <a:t/>
            </a:r>
            <a:endParaRPr sz="1600"/>
          </a:p>
          <a:p>
            <a:pPr indent="-330200" lvl="0" marL="457200" rtl="0" algn="l">
              <a:lnSpc>
                <a:spcPct val="115000"/>
              </a:lnSpc>
              <a:spcBef>
                <a:spcPts val="0"/>
              </a:spcBef>
              <a:spcAft>
                <a:spcPts val="0"/>
              </a:spcAft>
              <a:buSzPts val="1600"/>
              <a:buChar char="●"/>
            </a:pPr>
            <a:r>
              <a:rPr lang="en" sz="1600"/>
              <a:t> The images themselves are not contained in the HTML; instead the URLs for the images are contained in the downloaded HTML file.</a:t>
            </a:r>
            <a:endParaRPr sz="1600"/>
          </a:p>
          <a:p>
            <a:pPr indent="0" lvl="0" marL="457200" rtl="0" algn="l">
              <a:lnSpc>
                <a:spcPct val="115000"/>
              </a:lnSpc>
              <a:spcBef>
                <a:spcPts val="0"/>
              </a:spcBef>
              <a:spcAft>
                <a:spcPts val="0"/>
              </a:spcAft>
              <a:buSzPts val="1800"/>
              <a:buNone/>
            </a:pPr>
            <a:r>
              <a:t/>
            </a:r>
            <a:endParaRPr sz="1600"/>
          </a:p>
          <a:p>
            <a:pPr indent="-330200" lvl="0" marL="457200" rtl="0" algn="l">
              <a:lnSpc>
                <a:spcPct val="115000"/>
              </a:lnSpc>
              <a:spcBef>
                <a:spcPts val="0"/>
              </a:spcBef>
              <a:spcAft>
                <a:spcPts val="0"/>
              </a:spcAft>
              <a:buSzPts val="1600"/>
              <a:buChar char="●"/>
            </a:pPr>
            <a:r>
              <a:rPr lang="en" sz="1600"/>
              <a:t>The browser will retrieve these images from the indicated web sites.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nvSpPr>
        <p:spPr>
          <a:xfrm>
            <a:off x="507500" y="260625"/>
            <a:ext cx="7968900" cy="1382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1" i="0" lang="en" sz="3000" u="none" cap="none" strike="noStrike">
                <a:solidFill>
                  <a:schemeClr val="accent5"/>
                </a:solidFill>
                <a:latin typeface="Roboto Slab"/>
                <a:ea typeface="Roboto Slab"/>
                <a:cs typeface="Roboto Slab"/>
                <a:sym typeface="Roboto Slab"/>
              </a:rPr>
              <a:t>HTML Documents with Embedded Objects</a:t>
            </a:r>
            <a:endParaRPr b="1" i="0" sz="2400" u="none" cap="none" strike="noStrike">
              <a:solidFill>
                <a:schemeClr val="accent5"/>
              </a:solidFill>
              <a:latin typeface="Roboto Slab"/>
              <a:ea typeface="Roboto Slab"/>
              <a:cs typeface="Roboto Slab"/>
              <a:sym typeface="Roboto Slab"/>
            </a:endParaRPr>
          </a:p>
          <a:p>
            <a:pPr indent="0" lvl="0" marL="0" marR="0" rtl="0" algn="l">
              <a:lnSpc>
                <a:spcPct val="115000"/>
              </a:lnSpc>
              <a:spcBef>
                <a:spcPts val="1600"/>
              </a:spcBef>
              <a:spcAft>
                <a:spcPts val="1600"/>
              </a:spcAft>
              <a:buClr>
                <a:srgbClr val="000000"/>
              </a:buClr>
              <a:buSzPts val="3000"/>
              <a:buFont typeface="Arial"/>
              <a:buNone/>
            </a:pPr>
            <a:r>
              <a:t/>
            </a:r>
            <a:endParaRPr b="1" i="0" sz="3000" u="none" cap="none" strike="noStrike">
              <a:solidFill>
                <a:schemeClr val="accent5"/>
              </a:solidFill>
              <a:latin typeface="Roboto Slab"/>
              <a:ea typeface="Roboto Slab"/>
              <a:cs typeface="Roboto Slab"/>
              <a:sym typeface="Roboto Slab"/>
            </a:endParaRPr>
          </a:p>
        </p:txBody>
      </p:sp>
      <p:sp>
        <p:nvSpPr>
          <p:cNvPr id="287" name="Google Shape;287;p28"/>
          <p:cNvSpPr txBox="1"/>
          <p:nvPr/>
        </p:nvSpPr>
        <p:spPr>
          <a:xfrm>
            <a:off x="562350" y="1124700"/>
            <a:ext cx="795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288" name="Google Shape;288;p28"/>
          <p:cNvPicPr preferRelativeResize="0"/>
          <p:nvPr/>
        </p:nvPicPr>
        <p:blipFill rotWithShape="1">
          <a:blip r:embed="rId3">
            <a:alphaModFix/>
          </a:blip>
          <a:srcRect b="0" l="0" r="0" t="0"/>
          <a:stretch/>
        </p:blipFill>
        <p:spPr>
          <a:xfrm>
            <a:off x="304175" y="1722350"/>
            <a:ext cx="1877575" cy="2149475"/>
          </a:xfrm>
          <a:prstGeom prst="rect">
            <a:avLst/>
          </a:prstGeom>
          <a:noFill/>
          <a:ln>
            <a:noFill/>
          </a:ln>
        </p:spPr>
      </p:pic>
      <p:pic>
        <p:nvPicPr>
          <p:cNvPr id="289" name="Google Shape;289;p28"/>
          <p:cNvPicPr preferRelativeResize="0"/>
          <p:nvPr/>
        </p:nvPicPr>
        <p:blipFill rotWithShape="1">
          <a:blip r:embed="rId4">
            <a:alphaModFix/>
          </a:blip>
          <a:srcRect b="0" l="0" r="0" t="0"/>
          <a:stretch/>
        </p:blipFill>
        <p:spPr>
          <a:xfrm>
            <a:off x="7092425" y="1739000"/>
            <a:ext cx="1305425" cy="2149475"/>
          </a:xfrm>
          <a:prstGeom prst="rect">
            <a:avLst/>
          </a:prstGeom>
          <a:noFill/>
          <a:ln>
            <a:noFill/>
          </a:ln>
        </p:spPr>
      </p:pic>
      <p:sp>
        <p:nvSpPr>
          <p:cNvPr id="290" name="Google Shape;290;p28"/>
          <p:cNvSpPr/>
          <p:nvPr/>
        </p:nvSpPr>
        <p:spPr>
          <a:xfrm>
            <a:off x="2090838" y="1607650"/>
            <a:ext cx="4962300" cy="400200"/>
          </a:xfrm>
          <a:prstGeom prst="bentArrow">
            <a:avLst>
              <a:gd fmla="val 25000" name="adj1"/>
              <a:gd fmla="val 25000" name="adj2"/>
              <a:gd fmla="val 25000" name="adj3"/>
              <a:gd fmla="val 43750" name="adj4"/>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1" name="Google Shape;291;p28"/>
          <p:cNvSpPr/>
          <p:nvPr/>
        </p:nvSpPr>
        <p:spPr>
          <a:xfrm flipH="1">
            <a:off x="2090850" y="2757438"/>
            <a:ext cx="5134800" cy="400200"/>
          </a:xfrm>
          <a:prstGeom prst="bentArrow">
            <a:avLst>
              <a:gd fmla="val 25000" name="adj1"/>
              <a:gd fmla="val 25000" name="adj2"/>
              <a:gd fmla="val 25000" name="adj3"/>
              <a:gd fmla="val 43750" name="adj4"/>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8"/>
          <p:cNvSpPr/>
          <p:nvPr/>
        </p:nvSpPr>
        <p:spPr>
          <a:xfrm>
            <a:off x="2582000" y="1738998"/>
            <a:ext cx="3568500" cy="9747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8"/>
          <p:cNvSpPr txBox="1"/>
          <p:nvPr/>
        </p:nvSpPr>
        <p:spPr>
          <a:xfrm>
            <a:off x="2860550" y="2167100"/>
            <a:ext cx="3011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FF"/>
                </a:solidFill>
                <a:latin typeface="Roboto"/>
                <a:ea typeface="Roboto"/>
                <a:cs typeface="Roboto"/>
                <a:sym typeface="Roboto"/>
              </a:rPr>
              <a:t>World Wide Web or Internet</a:t>
            </a:r>
            <a:endParaRPr b="1" i="0" sz="1600" u="none" cap="none" strike="noStrike">
              <a:solidFill>
                <a:srgbClr val="0000FF"/>
              </a:solidFill>
              <a:latin typeface="Roboto"/>
              <a:ea typeface="Roboto"/>
              <a:cs typeface="Roboto"/>
              <a:sym typeface="Roboto"/>
            </a:endParaRPr>
          </a:p>
        </p:txBody>
      </p:sp>
      <p:sp>
        <p:nvSpPr>
          <p:cNvPr id="294" name="Google Shape;294;p28"/>
          <p:cNvSpPr/>
          <p:nvPr/>
        </p:nvSpPr>
        <p:spPr>
          <a:xfrm>
            <a:off x="2777150" y="1186175"/>
            <a:ext cx="42759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8"/>
          <p:cNvSpPr/>
          <p:nvPr/>
        </p:nvSpPr>
        <p:spPr>
          <a:xfrm>
            <a:off x="2902838" y="3011575"/>
            <a:ext cx="31782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Response </a:t>
            </a:r>
            <a:endParaRPr b="0" i="0" sz="1400" u="none" cap="none" strike="noStrike">
              <a:solidFill>
                <a:srgbClr val="000000"/>
              </a:solidFill>
              <a:latin typeface="Arial"/>
              <a:ea typeface="Arial"/>
              <a:cs typeface="Arial"/>
              <a:sym typeface="Arial"/>
            </a:endParaRPr>
          </a:p>
        </p:txBody>
      </p:sp>
      <p:sp>
        <p:nvSpPr>
          <p:cNvPr id="296" name="Google Shape;296;p28"/>
          <p:cNvSpPr txBox="1"/>
          <p:nvPr/>
        </p:nvSpPr>
        <p:spPr>
          <a:xfrm>
            <a:off x="2796475" y="1186175"/>
            <a:ext cx="455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Request GET- Link with embedded images</a:t>
            </a:r>
            <a:endParaRPr b="1" i="0" sz="1400" u="none" cap="none" strike="noStrike">
              <a:solidFill>
                <a:srgbClr val="000000"/>
              </a:solidFill>
              <a:latin typeface="Roboto"/>
              <a:ea typeface="Roboto"/>
              <a:cs typeface="Roboto"/>
              <a:sym typeface="Roboto"/>
            </a:endParaRPr>
          </a:p>
        </p:txBody>
      </p:sp>
      <p:pic>
        <p:nvPicPr>
          <p:cNvPr id="297" name="Google Shape;297;p28"/>
          <p:cNvPicPr preferRelativeResize="0"/>
          <p:nvPr/>
        </p:nvPicPr>
        <p:blipFill rotWithShape="1">
          <a:blip r:embed="rId5">
            <a:alphaModFix/>
          </a:blip>
          <a:srcRect b="9090" l="0" r="0" t="0"/>
          <a:stretch/>
        </p:blipFill>
        <p:spPr>
          <a:xfrm>
            <a:off x="304175" y="768325"/>
            <a:ext cx="1698349" cy="905025"/>
          </a:xfrm>
          <a:prstGeom prst="rect">
            <a:avLst/>
          </a:prstGeom>
          <a:noFill/>
          <a:ln>
            <a:noFill/>
          </a:ln>
        </p:spPr>
      </p:pic>
      <p:sp>
        <p:nvSpPr>
          <p:cNvPr id="298" name="Google Shape;298;p28"/>
          <p:cNvSpPr txBox="1"/>
          <p:nvPr/>
        </p:nvSpPr>
        <p:spPr>
          <a:xfrm>
            <a:off x="5345400" y="764688"/>
            <a:ext cx="276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pic>
        <p:nvPicPr>
          <p:cNvPr id="299" name="Google Shape;299;p28"/>
          <p:cNvPicPr preferRelativeResize="0"/>
          <p:nvPr/>
        </p:nvPicPr>
        <p:blipFill rotWithShape="1">
          <a:blip r:embed="rId6">
            <a:alphaModFix/>
          </a:blip>
          <a:srcRect b="8875" l="0" r="0" t="0"/>
          <a:stretch/>
        </p:blipFill>
        <p:spPr>
          <a:xfrm>
            <a:off x="2589988" y="4101075"/>
            <a:ext cx="1162475" cy="754400"/>
          </a:xfrm>
          <a:prstGeom prst="rect">
            <a:avLst/>
          </a:prstGeom>
          <a:noFill/>
          <a:ln>
            <a:noFill/>
          </a:ln>
        </p:spPr>
      </p:pic>
      <p:pic>
        <p:nvPicPr>
          <p:cNvPr id="300" name="Google Shape;300;p28"/>
          <p:cNvPicPr preferRelativeResize="0"/>
          <p:nvPr/>
        </p:nvPicPr>
        <p:blipFill rotWithShape="1">
          <a:blip r:embed="rId6">
            <a:alphaModFix/>
          </a:blip>
          <a:srcRect b="8875" l="0" r="0" t="0"/>
          <a:stretch/>
        </p:blipFill>
        <p:spPr>
          <a:xfrm>
            <a:off x="4709475" y="4101075"/>
            <a:ext cx="1162475" cy="754400"/>
          </a:xfrm>
          <a:prstGeom prst="rect">
            <a:avLst/>
          </a:prstGeom>
          <a:noFill/>
          <a:ln>
            <a:noFill/>
          </a:ln>
        </p:spPr>
      </p:pic>
      <p:cxnSp>
        <p:nvCxnSpPr>
          <p:cNvPr id="301" name="Google Shape;301;p28"/>
          <p:cNvCxnSpPr>
            <a:stCxn id="299" idx="0"/>
          </p:cNvCxnSpPr>
          <p:nvPr/>
        </p:nvCxnSpPr>
        <p:spPr>
          <a:xfrm rot="10800000">
            <a:off x="2230126" y="3570375"/>
            <a:ext cx="941100" cy="530700"/>
          </a:xfrm>
          <a:prstGeom prst="straightConnector1">
            <a:avLst/>
          </a:prstGeom>
          <a:noFill/>
          <a:ln cap="flat" cmpd="sng" w="38100">
            <a:solidFill>
              <a:schemeClr val="lt2"/>
            </a:solidFill>
            <a:prstDash val="solid"/>
            <a:round/>
            <a:headEnd len="sm" w="sm" type="none"/>
            <a:tailEnd len="med" w="med" type="triangle"/>
          </a:ln>
        </p:spPr>
      </p:cxnSp>
      <p:cxnSp>
        <p:nvCxnSpPr>
          <p:cNvPr id="302" name="Google Shape;302;p28"/>
          <p:cNvCxnSpPr/>
          <p:nvPr/>
        </p:nvCxnSpPr>
        <p:spPr>
          <a:xfrm rot="10800000">
            <a:off x="2209725" y="3283200"/>
            <a:ext cx="3395700" cy="824100"/>
          </a:xfrm>
          <a:prstGeom prst="straightConnector1">
            <a:avLst/>
          </a:prstGeom>
          <a:noFill/>
          <a:ln cap="flat" cmpd="sng" w="38100">
            <a:solidFill>
              <a:schemeClr val="lt2"/>
            </a:solidFill>
            <a:prstDash val="solid"/>
            <a:round/>
            <a:headEnd len="sm" w="sm" type="none"/>
            <a:tailEnd len="med" w="med" type="triangle"/>
          </a:ln>
        </p:spPr>
      </p:cxnSp>
      <p:sp>
        <p:nvSpPr>
          <p:cNvPr id="303" name="Google Shape;303;p28"/>
          <p:cNvSpPr txBox="1"/>
          <p:nvPr/>
        </p:nvSpPr>
        <p:spPr>
          <a:xfrm>
            <a:off x="2590000" y="4836975"/>
            <a:ext cx="169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Roboto"/>
                <a:ea typeface="Roboto"/>
                <a:cs typeface="Roboto"/>
                <a:sym typeface="Roboto"/>
              </a:rPr>
              <a:t>Server 1</a:t>
            </a:r>
            <a:endParaRPr b="1" i="0" sz="1400" u="none" cap="none" strike="noStrike">
              <a:solidFill>
                <a:schemeClr val="accent4"/>
              </a:solidFill>
              <a:latin typeface="Roboto"/>
              <a:ea typeface="Roboto"/>
              <a:cs typeface="Roboto"/>
              <a:sym typeface="Roboto"/>
            </a:endParaRPr>
          </a:p>
        </p:txBody>
      </p:sp>
      <p:sp>
        <p:nvSpPr>
          <p:cNvPr id="304" name="Google Shape;304;p28"/>
          <p:cNvSpPr txBox="1"/>
          <p:nvPr/>
        </p:nvSpPr>
        <p:spPr>
          <a:xfrm>
            <a:off x="4883925" y="47923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Roboto"/>
                <a:ea typeface="Roboto"/>
                <a:cs typeface="Roboto"/>
                <a:sym typeface="Roboto"/>
              </a:rPr>
              <a:t>Server 2</a:t>
            </a:r>
            <a:endParaRPr b="0" i="0" sz="1400" u="none" cap="none" strike="noStrike">
              <a:solidFill>
                <a:srgbClr val="000000"/>
              </a:solidFill>
              <a:latin typeface="Arial"/>
              <a:ea typeface="Arial"/>
              <a:cs typeface="Arial"/>
              <a:sym typeface="Arial"/>
            </a:endParaRPr>
          </a:p>
        </p:txBody>
      </p:sp>
      <p:sp>
        <p:nvSpPr>
          <p:cNvPr id="305" name="Google Shape;305;p28"/>
          <p:cNvSpPr txBox="1"/>
          <p:nvPr/>
        </p:nvSpPr>
        <p:spPr>
          <a:xfrm>
            <a:off x="2796475" y="3620425"/>
            <a:ext cx="108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6"/>
                </a:solidFill>
                <a:latin typeface="Roboto"/>
                <a:ea typeface="Roboto"/>
                <a:cs typeface="Roboto"/>
                <a:sym typeface="Roboto"/>
              </a:rPr>
              <a:t>Logo.png</a:t>
            </a:r>
            <a:endParaRPr b="1" i="0" sz="1400" u="none" cap="none" strike="noStrike">
              <a:solidFill>
                <a:schemeClr val="accent6"/>
              </a:solidFill>
              <a:latin typeface="Roboto"/>
              <a:ea typeface="Roboto"/>
              <a:cs typeface="Roboto"/>
              <a:sym typeface="Roboto"/>
            </a:endParaRPr>
          </a:p>
        </p:txBody>
      </p:sp>
      <p:sp>
        <p:nvSpPr>
          <p:cNvPr id="306" name="Google Shape;306;p28"/>
          <p:cNvSpPr txBox="1"/>
          <p:nvPr/>
        </p:nvSpPr>
        <p:spPr>
          <a:xfrm>
            <a:off x="4588825" y="3495150"/>
            <a:ext cx="108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6"/>
                </a:solidFill>
                <a:latin typeface="Roboto"/>
                <a:ea typeface="Roboto"/>
                <a:cs typeface="Roboto"/>
                <a:sym typeface="Roboto"/>
              </a:rPr>
              <a:t>cover.png</a:t>
            </a:r>
            <a:endParaRPr b="1" i="0" sz="1400" u="none" cap="none" strike="noStrike">
              <a:solidFill>
                <a:schemeClr val="accent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2100"/>
                                        <p:tgtEl>
                                          <p:spTgt spid="288"/>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800"/>
                                        <p:tgtEl>
                                          <p:spTgt spid="289"/>
                                        </p:tgtEl>
                                        <p:attrNameLst>
                                          <p:attrName>ppt_x</p:attrName>
                                        </p:attrNameLst>
                                      </p:cBhvr>
                                      <p:tavLst>
                                        <p:tav fmla="" tm="0">
                                          <p:val>
                                            <p:strVal val="#ppt_x+1"/>
                                          </p:val>
                                        </p:tav>
                                        <p:tav fmla="" tm="100000">
                                          <p:val>
                                            <p:strVal val="#ppt_x"/>
                                          </p:val>
                                        </p:tav>
                                      </p:tavLst>
                                    </p:anim>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700"/>
                                        <p:tgtEl>
                                          <p:spTgt spid="292"/>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600"/>
                                        <p:tgtEl>
                                          <p:spTgt spid="293"/>
                                        </p:tgtEl>
                                      </p:cBhvr>
                                    </p:animEffect>
                                  </p:childTnLst>
                                </p:cTn>
                              </p:par>
                            </p:childTnLst>
                          </p:cTn>
                        </p:par>
                        <p:par>
                          <p:cTn fill="hold">
                            <p:stCondLst>
                              <p:cond delay="72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par>
                          <p:cTn fill="hold">
                            <p:stCondLst>
                              <p:cond delay="8200"/>
                            </p:stCondLst>
                            <p:childTnLst>
                              <p:par>
                                <p:cTn fill="hold" nodeType="afterEffect" presetClass="entr" presetID="2" presetSubtype="1">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900"/>
                                        <p:tgtEl>
                                          <p:spTgt spid="290"/>
                                        </p:tgtEl>
                                        <p:attrNameLst>
                                          <p:attrName>ppt_y</p:attrName>
                                        </p:attrNameLst>
                                      </p:cBhvr>
                                      <p:tavLst>
                                        <p:tav fmla="" tm="0">
                                          <p:val>
                                            <p:strVal val="#ppt_y-1"/>
                                          </p:val>
                                        </p:tav>
                                        <p:tav fmla="" tm="100000">
                                          <p:val>
                                            <p:strVal val="#ppt_y"/>
                                          </p:val>
                                        </p:tav>
                                      </p:tavLst>
                                    </p:anim>
                                  </p:childTnLst>
                                </p:cTn>
                              </p:par>
                            </p:childTnLst>
                          </p:cTn>
                        </p:par>
                        <p:par>
                          <p:cTn fill="hold">
                            <p:stCondLst>
                              <p:cond delay="101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600"/>
                                        <p:tgtEl>
                                          <p:spTgt spid="294"/>
                                        </p:tgtEl>
                                      </p:cBhvr>
                                    </p:animEffect>
                                  </p:childTnLst>
                                </p:cTn>
                              </p:par>
                            </p:childTnLst>
                          </p:cTn>
                        </p:par>
                        <p:par>
                          <p:cTn fill="hold">
                            <p:stCondLst>
                              <p:cond delay="117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900"/>
                                        <p:tgtEl>
                                          <p:spTgt spid="296"/>
                                        </p:tgtEl>
                                      </p:cBhvr>
                                    </p:animEffect>
                                  </p:childTnLst>
                                </p:cTn>
                              </p:par>
                            </p:childTnLst>
                          </p:cTn>
                        </p:par>
                        <p:par>
                          <p:cTn fill="hold">
                            <p:stCondLst>
                              <p:cond delay="13600"/>
                            </p:stCondLst>
                            <p:childTnLst>
                              <p:par>
                                <p:cTn fill="hold" nodeType="after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2100"/>
                                        <p:tgtEl>
                                          <p:spTgt spid="291"/>
                                        </p:tgtEl>
                                        <p:attrNameLst>
                                          <p:attrName>ppt_y</p:attrName>
                                        </p:attrNameLst>
                                      </p:cBhvr>
                                      <p:tavLst>
                                        <p:tav fmla="" tm="0">
                                          <p:val>
                                            <p:strVal val="#ppt_y+1"/>
                                          </p:val>
                                        </p:tav>
                                        <p:tav fmla="" tm="100000">
                                          <p:val>
                                            <p:strVal val="#ppt_y"/>
                                          </p:val>
                                        </p:tav>
                                      </p:tavLst>
                                    </p:anim>
                                  </p:childTnLst>
                                </p:cTn>
                              </p:par>
                            </p:childTnLst>
                          </p:cTn>
                        </p:par>
                        <p:par>
                          <p:cTn fill="hold">
                            <p:stCondLst>
                              <p:cond delay="157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600"/>
                                        <p:tgtEl>
                                          <p:spTgt spid="295"/>
                                        </p:tgtEl>
                                      </p:cBhvr>
                                    </p:animEffect>
                                  </p:childTnLst>
                                </p:cTn>
                              </p:par>
                            </p:childTnLst>
                          </p:cTn>
                        </p:par>
                        <p:par>
                          <p:cTn fill="hold">
                            <p:stCondLst>
                              <p:cond delay="173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par>
                          <p:cTn fill="hold">
                            <p:stCondLst>
                              <p:cond delay="183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900"/>
                                        <p:tgtEl>
                                          <p:spTgt spid="299"/>
                                        </p:tgtEl>
                                      </p:cBhvr>
                                    </p:animEffect>
                                  </p:childTnLst>
                                </p:cTn>
                              </p:par>
                            </p:childTnLst>
                          </p:cTn>
                        </p:par>
                        <p:par>
                          <p:cTn fill="hold">
                            <p:stCondLst>
                              <p:cond delay="20200"/>
                            </p:stCondLst>
                            <p:childTnLst>
                              <p:par>
                                <p:cTn fill="hold" nodeType="after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800"/>
                                        <p:tgtEl>
                                          <p:spTgt spid="303"/>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900"/>
                                        <p:tgtEl>
                                          <p:spTgt spid="301"/>
                                        </p:tgtEl>
                                      </p:cBhvr>
                                    </p:animEffect>
                                  </p:childTnLst>
                                </p:cTn>
                              </p:par>
                            </p:childTnLst>
                          </p:cTn>
                        </p:par>
                        <p:par>
                          <p:cTn fill="hold">
                            <p:stCondLst>
                              <p:cond delay="2390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800"/>
                                        <p:tgtEl>
                                          <p:spTgt spid="305"/>
                                        </p:tgtEl>
                                      </p:cBhvr>
                                    </p:animEffect>
                                  </p:childTnLst>
                                </p:cTn>
                              </p:par>
                            </p:childTnLst>
                          </p:cTn>
                        </p:par>
                        <p:par>
                          <p:cTn fill="hold">
                            <p:stCondLst>
                              <p:cond delay="2570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700"/>
                                        <p:tgtEl>
                                          <p:spTgt spid="300"/>
                                        </p:tgtEl>
                                      </p:cBhvr>
                                    </p:animEffect>
                                  </p:childTnLst>
                                </p:cTn>
                              </p:par>
                            </p:childTnLst>
                          </p:cTn>
                        </p:par>
                        <p:par>
                          <p:cTn fill="hold">
                            <p:stCondLst>
                              <p:cond delay="2740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2000"/>
                                        <p:tgtEl>
                                          <p:spTgt spid="304"/>
                                        </p:tgtEl>
                                      </p:cBhvr>
                                    </p:animEffect>
                                  </p:childTnLst>
                                </p:cTn>
                              </p:par>
                            </p:childTnLst>
                          </p:cTn>
                        </p:par>
                        <p:par>
                          <p:cTn fill="hold">
                            <p:stCondLst>
                              <p:cond delay="294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800"/>
                                        <p:tgtEl>
                                          <p:spTgt spid="302"/>
                                        </p:tgtEl>
                                      </p:cBhvr>
                                    </p:animEffect>
                                  </p:childTnLst>
                                </p:cTn>
                              </p:par>
                            </p:childTnLst>
                          </p:cTn>
                        </p:par>
                        <p:par>
                          <p:cTn fill="hold">
                            <p:stCondLst>
                              <p:cond delay="3120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8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387900" y="212225"/>
            <a:ext cx="8368200" cy="586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3000"/>
              <a:buNone/>
            </a:pPr>
            <a:r>
              <a:rPr b="1" lang="en">
                <a:solidFill>
                  <a:schemeClr val="accent5"/>
                </a:solidFill>
              </a:rPr>
              <a:t>HTML Documents with Embedded Objects</a:t>
            </a:r>
            <a:endParaRPr/>
          </a:p>
        </p:txBody>
      </p:sp>
      <p:sp>
        <p:nvSpPr>
          <p:cNvPr id="312" name="Google Shape;312;p29"/>
          <p:cNvSpPr txBox="1"/>
          <p:nvPr>
            <p:ph idx="1" type="body"/>
          </p:nvPr>
        </p:nvSpPr>
        <p:spPr>
          <a:xfrm>
            <a:off x="225600" y="449425"/>
            <a:ext cx="8368200" cy="44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500">
                <a:solidFill>
                  <a:schemeClr val="accent6"/>
                </a:solidFill>
              </a:rPr>
              <a:t>Steps</a:t>
            </a:r>
            <a:endParaRPr b="1" sz="2500">
              <a:solidFill>
                <a:schemeClr val="accent6"/>
              </a:solidFill>
            </a:endParaRPr>
          </a:p>
          <a:p>
            <a:pPr indent="0" lvl="0" marL="0" rtl="0" algn="l">
              <a:lnSpc>
                <a:spcPct val="115000"/>
              </a:lnSpc>
              <a:spcBef>
                <a:spcPts val="1600"/>
              </a:spcBef>
              <a:spcAft>
                <a:spcPts val="0"/>
              </a:spcAft>
              <a:buSzPts val="1800"/>
              <a:buNone/>
            </a:pPr>
            <a:r>
              <a:rPr lang="en"/>
              <a:t>1.Start up your web browser, and make sure your browser’s cache is cleared, as discussed above. </a:t>
            </a:r>
            <a:endParaRPr/>
          </a:p>
          <a:p>
            <a:pPr indent="0" lvl="0" marL="0" rtl="0" algn="l">
              <a:lnSpc>
                <a:spcPct val="115000"/>
              </a:lnSpc>
              <a:spcBef>
                <a:spcPts val="1600"/>
              </a:spcBef>
              <a:spcAft>
                <a:spcPts val="0"/>
              </a:spcAft>
              <a:buSzPts val="1800"/>
              <a:buNone/>
            </a:pPr>
            <a:r>
              <a:rPr lang="en"/>
              <a:t>2. Start up the Wireshark packet sniffer.</a:t>
            </a:r>
            <a:endParaRPr/>
          </a:p>
          <a:p>
            <a:pPr indent="0" lvl="0" marL="0" rtl="0" algn="l">
              <a:lnSpc>
                <a:spcPct val="115000"/>
              </a:lnSpc>
              <a:spcBef>
                <a:spcPts val="1600"/>
              </a:spcBef>
              <a:spcAft>
                <a:spcPts val="0"/>
              </a:spcAft>
              <a:buSzPts val="1800"/>
              <a:buNone/>
            </a:pPr>
            <a:r>
              <a:rPr lang="en"/>
              <a:t>3. Enter the following URL into your browser http://gaia.cs.umass.edu/wireshark-labs/HTTP-wireshark-file4.html Your browser should display a short HTML file with two images. </a:t>
            </a:r>
            <a:endParaRPr/>
          </a:p>
          <a:p>
            <a:pPr indent="0" lvl="0" marL="0" rtl="0" algn="l">
              <a:lnSpc>
                <a:spcPct val="115000"/>
              </a:lnSpc>
              <a:spcBef>
                <a:spcPts val="1600"/>
              </a:spcBef>
              <a:spcAft>
                <a:spcPts val="1600"/>
              </a:spcAft>
              <a:buSzPts val="1800"/>
              <a:buNone/>
            </a:pPr>
            <a:r>
              <a:rPr lang="en"/>
              <a:t>4. Stop Wireshark packet capture, and enter “http” in the display-filter-specification window, so that only captured HTTP messages will be displayed.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idx="4294967295" type="body"/>
          </p:nvPr>
        </p:nvSpPr>
        <p:spPr>
          <a:xfrm>
            <a:off x="1559575" y="1174300"/>
            <a:ext cx="5542200" cy="26334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chemeClr val="accent5"/>
              </a:buClr>
              <a:buSzPts val="3000"/>
              <a:buFont typeface="Roboto Slab"/>
              <a:buAutoNum type="arabicPeriod"/>
            </a:pPr>
            <a:r>
              <a:rPr b="1" lang="en" sz="3000">
                <a:solidFill>
                  <a:schemeClr val="accent5"/>
                </a:solidFill>
                <a:latin typeface="Roboto Slab"/>
                <a:ea typeface="Roboto Slab"/>
                <a:cs typeface="Roboto Slab"/>
                <a:sym typeface="Roboto Slab"/>
              </a:rPr>
              <a:t>The Basic HTTP/GET response interaction.</a:t>
            </a:r>
            <a:endParaRPr b="1" sz="3000">
              <a:solidFill>
                <a:schemeClr val="accent5"/>
              </a:solidFill>
              <a:latin typeface="Roboto Slab"/>
              <a:ea typeface="Roboto Slab"/>
              <a:cs typeface="Roboto Slab"/>
              <a:sym typeface="Roboto Slab"/>
            </a:endParaRPr>
          </a:p>
          <a:p>
            <a:pPr indent="0" lvl="0" marL="0" rtl="0" algn="l">
              <a:lnSpc>
                <a:spcPct val="115000"/>
              </a:lnSpc>
              <a:spcBef>
                <a:spcPts val="1600"/>
              </a:spcBef>
              <a:spcAft>
                <a:spcPts val="1600"/>
              </a:spcAft>
              <a:buSzPts val="1800"/>
              <a:buNone/>
            </a:pPr>
            <a:r>
              <a:t/>
            </a:r>
            <a:endParaRPr b="1" sz="4800">
              <a:solidFill>
                <a:schemeClr val="accent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18" name="Google Shape;318;p30"/>
          <p:cNvSpPr txBox="1"/>
          <p:nvPr>
            <p:ph idx="1" type="body"/>
          </p:nvPr>
        </p:nvSpPr>
        <p:spPr>
          <a:xfrm>
            <a:off x="387900" y="212225"/>
            <a:ext cx="8368200" cy="46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19" name="Google Shape;319;p30"/>
          <p:cNvPicPr preferRelativeResize="0"/>
          <p:nvPr/>
        </p:nvPicPr>
        <p:blipFill rotWithShape="1">
          <a:blip r:embed="rId3">
            <a:alphaModFix/>
          </a:blip>
          <a:srcRect b="0" l="0" r="0" t="0"/>
          <a:stretch/>
        </p:blipFill>
        <p:spPr>
          <a:xfrm>
            <a:off x="387900" y="798975"/>
            <a:ext cx="8027349" cy="37577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25" name="Google Shape;325;p31"/>
          <p:cNvSpPr txBox="1"/>
          <p:nvPr>
            <p:ph idx="1" type="body"/>
          </p:nvPr>
        </p:nvSpPr>
        <p:spPr>
          <a:xfrm>
            <a:off x="300525" y="170750"/>
            <a:ext cx="8368200" cy="46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1600"/>
              </a:spcBef>
              <a:spcAft>
                <a:spcPts val="0"/>
              </a:spcAft>
              <a:buSzPts val="1800"/>
              <a:buChar char="●"/>
            </a:pPr>
            <a:r>
              <a:rPr lang="en"/>
              <a:t>In the screenshot,we can see two 3 HTTP GET requests.One for when we enter the url.Other two are when the images are downloaded.</a:t>
            </a:r>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The publisher’s logo is retrieved from the gaia.cs.umass.edu web site. The image of the cover for the 5th edition is stored at the caite.cs.umass.edu server. (These are two different web servers inside cs.umass.edu).</a:t>
            </a:r>
            <a:endParaRPr/>
          </a:p>
          <a:p>
            <a:pPr indent="0" lvl="0" marL="4572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We see two web servers here</a:t>
            </a:r>
            <a:endParaRPr/>
          </a:p>
          <a:p>
            <a:pPr indent="-342900" lvl="0" marL="457200" rtl="0" algn="l">
              <a:lnSpc>
                <a:spcPct val="115000"/>
              </a:lnSpc>
              <a:spcBef>
                <a:spcPts val="1600"/>
              </a:spcBef>
              <a:spcAft>
                <a:spcPts val="0"/>
              </a:spcAft>
              <a:buSzPts val="1800"/>
              <a:buAutoNum type="arabicPeriod"/>
            </a:pPr>
            <a:r>
              <a:rPr lang="en"/>
              <a:t>128.119.245.12 - for downloading pearson.png image (logo image)</a:t>
            </a:r>
            <a:endParaRPr/>
          </a:p>
          <a:p>
            <a:pPr indent="-342900" lvl="0" marL="457200" rtl="0" algn="l">
              <a:lnSpc>
                <a:spcPct val="115000"/>
              </a:lnSpc>
              <a:spcBef>
                <a:spcPts val="0"/>
              </a:spcBef>
              <a:spcAft>
                <a:spcPts val="0"/>
              </a:spcAft>
              <a:buSzPts val="1800"/>
              <a:buAutoNum type="arabicPeriod"/>
            </a:pPr>
            <a:r>
              <a:rPr lang="en"/>
              <a:t>178.79.137.164 - for downloading cover page image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31" name="Google Shape;331;p32"/>
          <p:cNvSpPr txBox="1"/>
          <p:nvPr>
            <p:ph idx="1" type="body"/>
          </p:nvPr>
        </p:nvSpPr>
        <p:spPr>
          <a:xfrm>
            <a:off x="387900" y="124850"/>
            <a:ext cx="8368200" cy="490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solidFill>
                <a:srgbClr val="FFFFFF"/>
              </a:solidFill>
              <a:latin typeface="Roboto Slab"/>
              <a:ea typeface="Roboto Slab"/>
              <a:cs typeface="Roboto Slab"/>
              <a:sym typeface="Roboto Slab"/>
            </a:endParaRPr>
          </a:p>
          <a:p>
            <a:pPr indent="0" lvl="0" marL="0" rtl="0" algn="l">
              <a:lnSpc>
                <a:spcPct val="115000"/>
              </a:lnSpc>
              <a:spcBef>
                <a:spcPts val="1600"/>
              </a:spcBef>
              <a:spcAft>
                <a:spcPts val="1600"/>
              </a:spcAft>
              <a:buSzPts val="1800"/>
              <a:buNone/>
            </a:pPr>
            <a:r>
              <a:rPr lang="en">
                <a:solidFill>
                  <a:srgbClr val="FFFFFF"/>
                </a:solidFill>
                <a:latin typeface="Roboto Slab"/>
                <a:ea typeface="Roboto Slab"/>
                <a:cs typeface="Roboto Slab"/>
                <a:sym typeface="Roboto Slab"/>
              </a:rPr>
              <a:t>We see Images were downloaded serially. The time stamp shows that the </a:t>
            </a:r>
            <a:r>
              <a:rPr b="1" lang="en">
                <a:solidFill>
                  <a:srgbClr val="FFFFFF"/>
                </a:solidFill>
                <a:latin typeface="Roboto Slab"/>
                <a:ea typeface="Roboto Slab"/>
                <a:cs typeface="Roboto Slab"/>
                <a:sym typeface="Roboto Slab"/>
              </a:rPr>
              <a:t>png</a:t>
            </a:r>
            <a:r>
              <a:rPr lang="en">
                <a:solidFill>
                  <a:srgbClr val="FFFFFF"/>
                </a:solidFill>
                <a:latin typeface="Roboto Slab"/>
                <a:ea typeface="Roboto Slab"/>
                <a:cs typeface="Roboto Slab"/>
                <a:sym typeface="Roboto Slab"/>
              </a:rPr>
              <a:t> image was downloaded after the 2nd </a:t>
            </a:r>
            <a:r>
              <a:rPr b="1" lang="en">
                <a:solidFill>
                  <a:srgbClr val="FFFFFF"/>
                </a:solidFill>
                <a:latin typeface="Roboto Slab"/>
                <a:ea typeface="Roboto Slab"/>
                <a:cs typeface="Roboto Slab"/>
                <a:sym typeface="Roboto Slab"/>
              </a:rPr>
              <a:t>GET</a:t>
            </a:r>
            <a:r>
              <a:rPr lang="en">
                <a:solidFill>
                  <a:srgbClr val="FFFFFF"/>
                </a:solidFill>
                <a:latin typeface="Roboto Slab"/>
                <a:ea typeface="Roboto Slab"/>
                <a:cs typeface="Roboto Slab"/>
                <a:sym typeface="Roboto Slab"/>
              </a:rPr>
              <a:t> and the </a:t>
            </a:r>
            <a:r>
              <a:rPr b="1" lang="en">
                <a:solidFill>
                  <a:srgbClr val="FFFFFF"/>
                </a:solidFill>
                <a:latin typeface="Roboto Slab"/>
                <a:ea typeface="Roboto Slab"/>
                <a:cs typeface="Roboto Slab"/>
                <a:sym typeface="Roboto Slab"/>
              </a:rPr>
              <a:t>jpg</a:t>
            </a:r>
            <a:r>
              <a:rPr lang="en">
                <a:solidFill>
                  <a:srgbClr val="FFFFFF"/>
                </a:solidFill>
                <a:latin typeface="Roboto Slab"/>
                <a:ea typeface="Roboto Slab"/>
                <a:cs typeface="Roboto Slab"/>
                <a:sym typeface="Roboto Slab"/>
              </a:rPr>
              <a:t> image was downloaded after the 3th </a:t>
            </a:r>
            <a:r>
              <a:rPr b="1" lang="en">
                <a:solidFill>
                  <a:srgbClr val="FFFFFF"/>
                </a:solidFill>
                <a:latin typeface="Roboto Slab"/>
                <a:ea typeface="Roboto Slab"/>
                <a:cs typeface="Roboto Slab"/>
                <a:sym typeface="Roboto Slab"/>
              </a:rPr>
              <a:t>GET</a:t>
            </a:r>
            <a:r>
              <a:rPr lang="en">
                <a:solidFill>
                  <a:srgbClr val="FFFFFF"/>
                </a:solidFill>
                <a:latin typeface="Roboto Slab"/>
                <a:ea typeface="Roboto Slab"/>
                <a:cs typeface="Roboto Slab"/>
                <a:sym typeface="Roboto Slab"/>
              </a:rPr>
              <a:t> request.</a:t>
            </a:r>
            <a:endParaRPr>
              <a:solidFill>
                <a:srgbClr val="FFFFFF"/>
              </a:solidFill>
              <a:latin typeface="Roboto Slab"/>
              <a:ea typeface="Roboto Slab"/>
              <a:cs typeface="Roboto Slab"/>
              <a:sym typeface="Roboto Slab"/>
            </a:endParaRPr>
          </a:p>
        </p:txBody>
      </p:sp>
      <p:pic>
        <p:nvPicPr>
          <p:cNvPr id="332" name="Google Shape;332;p32"/>
          <p:cNvPicPr preferRelativeResize="0"/>
          <p:nvPr/>
        </p:nvPicPr>
        <p:blipFill rotWithShape="1">
          <a:blip r:embed="rId3">
            <a:alphaModFix/>
          </a:blip>
          <a:srcRect b="0" l="0" r="0" t="0"/>
          <a:stretch/>
        </p:blipFill>
        <p:spPr>
          <a:xfrm>
            <a:off x="599225" y="276450"/>
            <a:ext cx="7752702" cy="3117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38" name="Google Shape;338;p33"/>
          <p:cNvSpPr txBox="1"/>
          <p:nvPr>
            <p:ph idx="1" type="body"/>
          </p:nvPr>
        </p:nvSpPr>
        <p:spPr>
          <a:xfrm>
            <a:off x="387900" y="18019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3000">
                <a:solidFill>
                  <a:schemeClr val="accent5"/>
                </a:solidFill>
              </a:rPr>
              <a:t>5. HTTP Authentication</a:t>
            </a:r>
            <a:endParaRPr b="1" sz="3000">
              <a:solidFill>
                <a:schemeClr val="accent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HTTP Authentication</a:t>
            </a:r>
            <a:endParaRPr b="1">
              <a:solidFill>
                <a:schemeClr val="accent5"/>
              </a:solidFill>
            </a:endParaRPr>
          </a:p>
        </p:txBody>
      </p:sp>
      <p:sp>
        <p:nvSpPr>
          <p:cNvPr id="344" name="Google Shape;344;p34"/>
          <p:cNvSpPr txBox="1"/>
          <p:nvPr>
            <p:ph idx="1" type="body"/>
          </p:nvPr>
        </p:nvSpPr>
        <p:spPr>
          <a:xfrm>
            <a:off x="387900" y="1510575"/>
            <a:ext cx="8368200" cy="33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FFFFFF"/>
                </a:solidFill>
                <a:latin typeface="Roboto Slab"/>
                <a:ea typeface="Roboto Slab"/>
                <a:cs typeface="Roboto Slab"/>
                <a:sym typeface="Roboto Slab"/>
              </a:rPr>
              <a:t>The HTTP authentication scheme works as follows: </a:t>
            </a:r>
            <a:endParaRPr sz="1600">
              <a:solidFill>
                <a:srgbClr val="FFFFFF"/>
              </a:solidFill>
              <a:latin typeface="Roboto Slab"/>
              <a:ea typeface="Roboto Slab"/>
              <a:cs typeface="Roboto Slab"/>
              <a:sym typeface="Roboto Slab"/>
            </a:endParaRPr>
          </a:p>
          <a:p>
            <a:pPr indent="-330200" lvl="0" marL="457200" rtl="0" algn="l">
              <a:lnSpc>
                <a:spcPct val="115000"/>
              </a:lnSpc>
              <a:spcBef>
                <a:spcPts val="0"/>
              </a:spcBef>
              <a:spcAft>
                <a:spcPts val="0"/>
              </a:spcAft>
              <a:buClr>
                <a:srgbClr val="FFFFFF"/>
              </a:buClr>
              <a:buSzPts val="1600"/>
              <a:buFont typeface="Roboto Slab"/>
              <a:buChar char="●"/>
            </a:pPr>
            <a:r>
              <a:rPr lang="en" sz="1600">
                <a:solidFill>
                  <a:srgbClr val="FFFFFF"/>
                </a:solidFill>
                <a:latin typeface="Roboto Slab"/>
                <a:ea typeface="Roboto Slab"/>
                <a:cs typeface="Roboto Slab"/>
                <a:sym typeface="Roboto Slab"/>
              </a:rPr>
              <a:t>The client sends a request to the server for a specific page or an API resource.</a:t>
            </a:r>
            <a:endParaRPr sz="1600">
              <a:solidFill>
                <a:srgbClr val="FFFFFF"/>
              </a:solidFill>
              <a:latin typeface="Roboto Slab"/>
              <a:ea typeface="Roboto Slab"/>
              <a:cs typeface="Roboto Slab"/>
              <a:sym typeface="Roboto Slab"/>
            </a:endParaRPr>
          </a:p>
          <a:p>
            <a:pPr indent="0" lvl="0" marL="457200" rtl="0" algn="l">
              <a:lnSpc>
                <a:spcPct val="115000"/>
              </a:lnSpc>
              <a:spcBef>
                <a:spcPts val="0"/>
              </a:spcBef>
              <a:spcAft>
                <a:spcPts val="0"/>
              </a:spcAft>
              <a:buSzPts val="1800"/>
              <a:buNone/>
            </a:pPr>
            <a:r>
              <a:t/>
            </a:r>
            <a:endParaRPr sz="1600">
              <a:solidFill>
                <a:srgbClr val="FFFFFF"/>
              </a:solidFill>
              <a:latin typeface="Roboto Slab"/>
              <a:ea typeface="Roboto Slab"/>
              <a:cs typeface="Roboto Slab"/>
              <a:sym typeface="Roboto Slab"/>
            </a:endParaRPr>
          </a:p>
          <a:p>
            <a:pPr indent="-330200" lvl="0" marL="457200" rtl="0" algn="l">
              <a:lnSpc>
                <a:spcPct val="115000"/>
              </a:lnSpc>
              <a:spcBef>
                <a:spcPts val="0"/>
              </a:spcBef>
              <a:spcAft>
                <a:spcPts val="0"/>
              </a:spcAft>
              <a:buClr>
                <a:srgbClr val="FFFFFF"/>
              </a:buClr>
              <a:buSzPts val="1600"/>
              <a:buFont typeface="Roboto Slab"/>
              <a:buChar char="●"/>
            </a:pPr>
            <a:r>
              <a:rPr lang="en" sz="1600">
                <a:solidFill>
                  <a:srgbClr val="FFFFFF"/>
                </a:solidFill>
                <a:latin typeface="Roboto Slab"/>
                <a:ea typeface="Roboto Slab"/>
                <a:cs typeface="Roboto Slab"/>
                <a:sym typeface="Roboto Slab"/>
              </a:rPr>
              <a:t>The server responds to the client with a 401 (Unauthorized) status code and provides information on how to authorize with the WWW-Authenticate header. </a:t>
            </a:r>
            <a:endParaRPr sz="1600">
              <a:solidFill>
                <a:srgbClr val="FFFFFF"/>
              </a:solidFill>
              <a:latin typeface="Roboto Slab"/>
              <a:ea typeface="Roboto Slab"/>
              <a:cs typeface="Roboto Slab"/>
              <a:sym typeface="Roboto Slab"/>
            </a:endParaRPr>
          </a:p>
          <a:p>
            <a:pPr indent="0" lvl="0" marL="457200" rtl="0" algn="l">
              <a:lnSpc>
                <a:spcPct val="115000"/>
              </a:lnSpc>
              <a:spcBef>
                <a:spcPts val="0"/>
              </a:spcBef>
              <a:spcAft>
                <a:spcPts val="0"/>
              </a:spcAft>
              <a:buSzPts val="1800"/>
              <a:buNone/>
            </a:pPr>
            <a:r>
              <a:t/>
            </a:r>
            <a:endParaRPr sz="1600">
              <a:solidFill>
                <a:srgbClr val="FFFFFF"/>
              </a:solidFill>
              <a:latin typeface="Roboto Slab"/>
              <a:ea typeface="Roboto Slab"/>
              <a:cs typeface="Roboto Slab"/>
              <a:sym typeface="Roboto Slab"/>
            </a:endParaRPr>
          </a:p>
          <a:p>
            <a:pPr indent="-330200" lvl="0" marL="457200" rtl="0" algn="l">
              <a:lnSpc>
                <a:spcPct val="115000"/>
              </a:lnSpc>
              <a:spcBef>
                <a:spcPts val="0"/>
              </a:spcBef>
              <a:spcAft>
                <a:spcPts val="0"/>
              </a:spcAft>
              <a:buClr>
                <a:srgbClr val="FFFFFF"/>
              </a:buClr>
              <a:buSzPts val="1600"/>
              <a:buFont typeface="Roboto Slab"/>
              <a:buChar char="●"/>
            </a:pPr>
            <a:r>
              <a:rPr lang="en" sz="1600">
                <a:solidFill>
                  <a:srgbClr val="FFFFFF"/>
                </a:solidFill>
                <a:latin typeface="Roboto Slab"/>
                <a:ea typeface="Roboto Slab"/>
                <a:cs typeface="Roboto Slab"/>
                <a:sym typeface="Roboto Slab"/>
              </a:rPr>
              <a:t>The client then sends another request, including the Authorization header with credentials.</a:t>
            </a:r>
            <a:endParaRPr sz="1600">
              <a:solidFill>
                <a:srgbClr val="FFFFFF"/>
              </a:solidFill>
              <a:latin typeface="Roboto Slab"/>
              <a:ea typeface="Roboto Slab"/>
              <a:cs typeface="Roboto Slab"/>
              <a:sym typeface="Roboto Slab"/>
            </a:endParaRPr>
          </a:p>
          <a:p>
            <a:pPr indent="0" lvl="0" marL="457200" rtl="0" algn="l">
              <a:lnSpc>
                <a:spcPct val="115000"/>
              </a:lnSpc>
              <a:spcBef>
                <a:spcPts val="0"/>
              </a:spcBef>
              <a:spcAft>
                <a:spcPts val="0"/>
              </a:spcAft>
              <a:buSzPts val="1800"/>
              <a:buNone/>
            </a:pPr>
            <a:r>
              <a:t/>
            </a:r>
            <a:endParaRPr sz="1600">
              <a:solidFill>
                <a:srgbClr val="FFFFFF"/>
              </a:solidFill>
              <a:latin typeface="Roboto Slab"/>
              <a:ea typeface="Roboto Slab"/>
              <a:cs typeface="Roboto Slab"/>
              <a:sym typeface="Roboto Slab"/>
            </a:endParaRPr>
          </a:p>
          <a:p>
            <a:pPr indent="-330200" lvl="0" marL="457200" rtl="0" algn="l">
              <a:lnSpc>
                <a:spcPct val="115000"/>
              </a:lnSpc>
              <a:spcBef>
                <a:spcPts val="0"/>
              </a:spcBef>
              <a:spcAft>
                <a:spcPts val="0"/>
              </a:spcAft>
              <a:buClr>
                <a:srgbClr val="FFFFFF"/>
              </a:buClr>
              <a:buSzPts val="1600"/>
              <a:buFont typeface="Roboto Slab"/>
              <a:buChar char="●"/>
            </a:pPr>
            <a:r>
              <a:rPr lang="en" sz="1600">
                <a:solidFill>
                  <a:srgbClr val="FFFFFF"/>
                </a:solidFill>
                <a:latin typeface="Roboto Slab"/>
                <a:ea typeface="Roboto Slab"/>
                <a:cs typeface="Roboto Slab"/>
                <a:sym typeface="Roboto Slab"/>
              </a:rPr>
              <a:t> If the credentials are valid, the server responds with the requested page or an API resource or with the 403 (Forbidden) status code if the credentials are invalid.</a:t>
            </a:r>
            <a:endParaRPr sz="2200">
              <a:solidFill>
                <a:srgbClr val="FFFFFF"/>
              </a:solidFill>
              <a:latin typeface="Roboto Slab"/>
              <a:ea typeface="Roboto Slab"/>
              <a:cs typeface="Roboto Slab"/>
              <a:sym typeface="Roboto Sla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nvSpPr>
        <p:spPr>
          <a:xfrm>
            <a:off x="555600" y="142200"/>
            <a:ext cx="7968900" cy="1382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1" i="0" lang="en" sz="3000" u="none" cap="none" strike="noStrike">
                <a:solidFill>
                  <a:schemeClr val="accent5"/>
                </a:solidFill>
                <a:latin typeface="Roboto"/>
                <a:ea typeface="Roboto"/>
                <a:cs typeface="Roboto"/>
                <a:sym typeface="Roboto"/>
              </a:rPr>
              <a:t>HTTP Authentication</a:t>
            </a:r>
            <a:endParaRPr b="1" i="0" sz="2400" u="none" cap="none" strike="noStrike">
              <a:solidFill>
                <a:schemeClr val="accent5"/>
              </a:solidFill>
              <a:latin typeface="Roboto Slab"/>
              <a:ea typeface="Roboto Slab"/>
              <a:cs typeface="Roboto Slab"/>
              <a:sym typeface="Roboto Slab"/>
            </a:endParaRPr>
          </a:p>
          <a:p>
            <a:pPr indent="0" lvl="0" marL="0" marR="0" rtl="0" algn="l">
              <a:lnSpc>
                <a:spcPct val="115000"/>
              </a:lnSpc>
              <a:spcBef>
                <a:spcPts val="1600"/>
              </a:spcBef>
              <a:spcAft>
                <a:spcPts val="1600"/>
              </a:spcAft>
              <a:buClr>
                <a:srgbClr val="000000"/>
              </a:buClr>
              <a:buSzPts val="3000"/>
              <a:buFont typeface="Arial"/>
              <a:buNone/>
            </a:pPr>
            <a:r>
              <a:t/>
            </a:r>
            <a:endParaRPr b="1" i="0" sz="3000" u="none" cap="none" strike="noStrike">
              <a:solidFill>
                <a:schemeClr val="accent5"/>
              </a:solidFill>
              <a:latin typeface="Roboto Slab"/>
              <a:ea typeface="Roboto Slab"/>
              <a:cs typeface="Roboto Slab"/>
              <a:sym typeface="Roboto Slab"/>
            </a:endParaRPr>
          </a:p>
        </p:txBody>
      </p:sp>
      <p:sp>
        <p:nvSpPr>
          <p:cNvPr id="350" name="Google Shape;350;p35"/>
          <p:cNvSpPr txBox="1"/>
          <p:nvPr/>
        </p:nvSpPr>
        <p:spPr>
          <a:xfrm>
            <a:off x="562350" y="1124700"/>
            <a:ext cx="795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351" name="Google Shape;351;p35"/>
          <p:cNvPicPr preferRelativeResize="0"/>
          <p:nvPr/>
        </p:nvPicPr>
        <p:blipFill rotWithShape="1">
          <a:blip r:embed="rId3">
            <a:alphaModFix/>
          </a:blip>
          <a:srcRect b="0" l="0" r="0" t="0"/>
          <a:stretch/>
        </p:blipFill>
        <p:spPr>
          <a:xfrm>
            <a:off x="304175" y="1722350"/>
            <a:ext cx="1877575" cy="2149475"/>
          </a:xfrm>
          <a:prstGeom prst="rect">
            <a:avLst/>
          </a:prstGeom>
          <a:noFill/>
          <a:ln>
            <a:noFill/>
          </a:ln>
        </p:spPr>
      </p:pic>
      <p:pic>
        <p:nvPicPr>
          <p:cNvPr id="352" name="Google Shape;352;p35"/>
          <p:cNvPicPr preferRelativeResize="0"/>
          <p:nvPr/>
        </p:nvPicPr>
        <p:blipFill rotWithShape="1">
          <a:blip r:embed="rId4">
            <a:alphaModFix/>
          </a:blip>
          <a:srcRect b="0" l="0" r="0" t="0"/>
          <a:stretch/>
        </p:blipFill>
        <p:spPr>
          <a:xfrm>
            <a:off x="7092425" y="1739000"/>
            <a:ext cx="1305425" cy="2149475"/>
          </a:xfrm>
          <a:prstGeom prst="rect">
            <a:avLst/>
          </a:prstGeom>
          <a:noFill/>
          <a:ln>
            <a:noFill/>
          </a:ln>
        </p:spPr>
      </p:pic>
      <p:sp>
        <p:nvSpPr>
          <p:cNvPr id="353" name="Google Shape;353;p35"/>
          <p:cNvSpPr/>
          <p:nvPr/>
        </p:nvSpPr>
        <p:spPr>
          <a:xfrm>
            <a:off x="2090838" y="1607650"/>
            <a:ext cx="4962300" cy="400200"/>
          </a:xfrm>
          <a:prstGeom prst="bentArrow">
            <a:avLst>
              <a:gd fmla="val 25000" name="adj1"/>
              <a:gd fmla="val 25000" name="adj2"/>
              <a:gd fmla="val 25000" name="adj3"/>
              <a:gd fmla="val 43750" name="adj4"/>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35"/>
          <p:cNvSpPr/>
          <p:nvPr/>
        </p:nvSpPr>
        <p:spPr>
          <a:xfrm flipH="1">
            <a:off x="2090850" y="2362538"/>
            <a:ext cx="5134800" cy="400200"/>
          </a:xfrm>
          <a:prstGeom prst="bentArrow">
            <a:avLst>
              <a:gd fmla="val 25000" name="adj1"/>
              <a:gd fmla="val 25000" name="adj2"/>
              <a:gd fmla="val 25000" name="adj3"/>
              <a:gd fmla="val 43750" name="adj4"/>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5"/>
          <p:cNvSpPr/>
          <p:nvPr/>
        </p:nvSpPr>
        <p:spPr>
          <a:xfrm>
            <a:off x="2624300" y="1851990"/>
            <a:ext cx="3568500" cy="5169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5"/>
          <p:cNvSpPr txBox="1"/>
          <p:nvPr/>
        </p:nvSpPr>
        <p:spPr>
          <a:xfrm>
            <a:off x="2902850" y="1956363"/>
            <a:ext cx="3011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FF"/>
                </a:solidFill>
                <a:latin typeface="Roboto"/>
                <a:ea typeface="Roboto"/>
                <a:cs typeface="Roboto"/>
                <a:sym typeface="Roboto"/>
              </a:rPr>
              <a:t>World Wide Web or Internet</a:t>
            </a:r>
            <a:endParaRPr b="1" i="0" sz="1600" u="none" cap="none" strike="noStrike">
              <a:solidFill>
                <a:srgbClr val="0000FF"/>
              </a:solidFill>
              <a:latin typeface="Roboto"/>
              <a:ea typeface="Roboto"/>
              <a:cs typeface="Roboto"/>
              <a:sym typeface="Roboto"/>
            </a:endParaRPr>
          </a:p>
        </p:txBody>
      </p:sp>
      <p:sp>
        <p:nvSpPr>
          <p:cNvPr id="357" name="Google Shape;357;p35"/>
          <p:cNvSpPr/>
          <p:nvPr/>
        </p:nvSpPr>
        <p:spPr>
          <a:xfrm>
            <a:off x="2777150" y="1186175"/>
            <a:ext cx="38022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a:off x="2659701" y="2552363"/>
            <a:ext cx="34977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Response - 401 Unauthorized</a:t>
            </a:r>
            <a:endParaRPr b="0" i="0" sz="1400" u="none" cap="none" strike="noStrike">
              <a:solidFill>
                <a:srgbClr val="000000"/>
              </a:solidFill>
              <a:latin typeface="Arial"/>
              <a:ea typeface="Arial"/>
              <a:cs typeface="Arial"/>
              <a:sym typeface="Arial"/>
            </a:endParaRPr>
          </a:p>
        </p:txBody>
      </p:sp>
      <p:sp>
        <p:nvSpPr>
          <p:cNvPr id="359" name="Google Shape;359;p35"/>
          <p:cNvSpPr txBox="1"/>
          <p:nvPr/>
        </p:nvSpPr>
        <p:spPr>
          <a:xfrm>
            <a:off x="2796475" y="1186175"/>
            <a:ext cx="380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Request GET - to secured website</a:t>
            </a:r>
            <a:endParaRPr b="1" i="0" sz="1400" u="none" cap="none" strike="noStrike">
              <a:solidFill>
                <a:srgbClr val="000000"/>
              </a:solidFill>
              <a:latin typeface="Roboto"/>
              <a:ea typeface="Roboto"/>
              <a:cs typeface="Roboto"/>
              <a:sym typeface="Roboto"/>
            </a:endParaRPr>
          </a:p>
        </p:txBody>
      </p:sp>
      <p:pic>
        <p:nvPicPr>
          <p:cNvPr id="360" name="Google Shape;360;p35"/>
          <p:cNvPicPr preferRelativeResize="0"/>
          <p:nvPr/>
        </p:nvPicPr>
        <p:blipFill rotWithShape="1">
          <a:blip r:embed="rId5">
            <a:alphaModFix/>
          </a:blip>
          <a:srcRect b="9090" l="0" r="0" t="0"/>
          <a:stretch/>
        </p:blipFill>
        <p:spPr>
          <a:xfrm>
            <a:off x="304175" y="768325"/>
            <a:ext cx="1698349" cy="905025"/>
          </a:xfrm>
          <a:prstGeom prst="rect">
            <a:avLst/>
          </a:prstGeom>
          <a:noFill/>
          <a:ln>
            <a:noFill/>
          </a:ln>
        </p:spPr>
      </p:pic>
      <p:sp>
        <p:nvSpPr>
          <p:cNvPr id="361" name="Google Shape;361;p35"/>
          <p:cNvSpPr txBox="1"/>
          <p:nvPr/>
        </p:nvSpPr>
        <p:spPr>
          <a:xfrm>
            <a:off x="5345400" y="764688"/>
            <a:ext cx="276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62" name="Google Shape;362;p35"/>
          <p:cNvSpPr/>
          <p:nvPr/>
        </p:nvSpPr>
        <p:spPr>
          <a:xfrm>
            <a:off x="2177088" y="3056000"/>
            <a:ext cx="4962300" cy="400200"/>
          </a:xfrm>
          <a:prstGeom prst="bentArrow">
            <a:avLst>
              <a:gd fmla="val 25000" name="adj1"/>
              <a:gd fmla="val 25000" name="adj2"/>
              <a:gd fmla="val 25000" name="adj3"/>
              <a:gd fmla="val 43750" name="adj4"/>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35"/>
          <p:cNvSpPr txBox="1"/>
          <p:nvPr/>
        </p:nvSpPr>
        <p:spPr>
          <a:xfrm>
            <a:off x="7053150" y="1451800"/>
            <a:ext cx="1546800" cy="4002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8761D"/>
                </a:solidFill>
                <a:latin typeface="Roboto"/>
                <a:ea typeface="Roboto"/>
                <a:cs typeface="Roboto"/>
                <a:sym typeface="Roboto"/>
              </a:rPr>
              <a:t>No credentials</a:t>
            </a:r>
            <a:endParaRPr b="0" i="0" sz="1400" u="none" cap="none" strike="noStrike">
              <a:solidFill>
                <a:srgbClr val="38761D"/>
              </a:solidFill>
              <a:latin typeface="Roboto"/>
              <a:ea typeface="Roboto"/>
              <a:cs typeface="Roboto"/>
              <a:sym typeface="Roboto"/>
            </a:endParaRPr>
          </a:p>
        </p:txBody>
      </p:sp>
      <p:sp>
        <p:nvSpPr>
          <p:cNvPr id="364" name="Google Shape;364;p35"/>
          <p:cNvSpPr txBox="1"/>
          <p:nvPr/>
        </p:nvSpPr>
        <p:spPr>
          <a:xfrm>
            <a:off x="1587650" y="2596988"/>
            <a:ext cx="900000" cy="4002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8761D"/>
                </a:solidFill>
                <a:latin typeface="Roboto"/>
                <a:ea typeface="Roboto"/>
                <a:cs typeface="Roboto"/>
                <a:sym typeface="Roboto"/>
              </a:rPr>
              <a:t>Ask User</a:t>
            </a:r>
            <a:endParaRPr b="0" i="0" sz="1400" u="none" cap="none" strike="noStrike">
              <a:solidFill>
                <a:srgbClr val="38761D"/>
              </a:solidFill>
              <a:latin typeface="Roboto"/>
              <a:ea typeface="Roboto"/>
              <a:cs typeface="Roboto"/>
              <a:sym typeface="Roboto"/>
            </a:endParaRPr>
          </a:p>
        </p:txBody>
      </p:sp>
      <p:sp>
        <p:nvSpPr>
          <p:cNvPr id="365" name="Google Shape;365;p35"/>
          <p:cNvSpPr/>
          <p:nvPr/>
        </p:nvSpPr>
        <p:spPr>
          <a:xfrm>
            <a:off x="2359525" y="3225900"/>
            <a:ext cx="4581000" cy="7317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5"/>
          <p:cNvSpPr txBox="1"/>
          <p:nvPr/>
        </p:nvSpPr>
        <p:spPr>
          <a:xfrm>
            <a:off x="2908825" y="3395700"/>
            <a:ext cx="75000" cy="6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67" name="Google Shape;367;p35"/>
          <p:cNvSpPr txBox="1"/>
          <p:nvPr/>
        </p:nvSpPr>
        <p:spPr>
          <a:xfrm>
            <a:off x="2505900" y="3283950"/>
            <a:ext cx="4132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Roboto"/>
                <a:ea typeface="Roboto"/>
                <a:cs typeface="Roboto"/>
                <a:sym typeface="Roboto"/>
              </a:rPr>
              <a:t>GET Authorization Basic : d2lyZXNoYXJrLXN0dWRlbnRzOm5ldHdvcms=</a:t>
            </a:r>
            <a:endParaRPr b="1" i="0" sz="1300" u="none" cap="none" strike="noStrike">
              <a:solidFill>
                <a:srgbClr val="000000"/>
              </a:solidFill>
              <a:latin typeface="Roboto"/>
              <a:ea typeface="Roboto"/>
              <a:cs typeface="Roboto"/>
              <a:sym typeface="Roboto"/>
            </a:endParaRPr>
          </a:p>
        </p:txBody>
      </p:sp>
      <p:sp>
        <p:nvSpPr>
          <p:cNvPr id="368" name="Google Shape;368;p35"/>
          <p:cNvSpPr/>
          <p:nvPr/>
        </p:nvSpPr>
        <p:spPr>
          <a:xfrm flipH="1">
            <a:off x="2082625" y="3899413"/>
            <a:ext cx="5134800" cy="400200"/>
          </a:xfrm>
          <a:prstGeom prst="bentArrow">
            <a:avLst>
              <a:gd fmla="val 25000" name="adj1"/>
              <a:gd fmla="val 25000" name="adj2"/>
              <a:gd fmla="val 25000" name="adj3"/>
              <a:gd fmla="val 43750" name="adj4"/>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2659701" y="4124713"/>
            <a:ext cx="34977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Response - 200 OK</a:t>
            </a:r>
            <a:endParaRPr b="0" i="0" sz="1400" u="none" cap="none" strike="noStrike">
              <a:solidFill>
                <a:srgbClr val="000000"/>
              </a:solidFill>
              <a:latin typeface="Arial"/>
              <a:ea typeface="Arial"/>
              <a:cs typeface="Arial"/>
              <a:sym typeface="Arial"/>
            </a:endParaRPr>
          </a:p>
        </p:txBody>
      </p:sp>
      <p:sp>
        <p:nvSpPr>
          <p:cNvPr id="370" name="Google Shape;370;p35"/>
          <p:cNvSpPr txBox="1"/>
          <p:nvPr/>
        </p:nvSpPr>
        <p:spPr>
          <a:xfrm>
            <a:off x="7118300" y="3056000"/>
            <a:ext cx="1770600" cy="4002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8761D"/>
                </a:solidFill>
                <a:latin typeface="Roboto"/>
                <a:ea typeface="Roboto"/>
                <a:cs typeface="Roboto"/>
                <a:sym typeface="Roboto"/>
              </a:rPr>
              <a:t>Check credentials</a:t>
            </a:r>
            <a:endParaRPr b="0" i="0" sz="1400" u="none" cap="none" strike="noStrike">
              <a:solidFill>
                <a:srgbClr val="38761D"/>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2100"/>
                                        <p:tgtEl>
                                          <p:spTgt spid="351"/>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1800"/>
                                        <p:tgtEl>
                                          <p:spTgt spid="352"/>
                                        </p:tgtEl>
                                        <p:attrNameLst>
                                          <p:attrName>ppt_x</p:attrName>
                                        </p:attrNameLst>
                                      </p:cBhvr>
                                      <p:tavLst>
                                        <p:tav fmla="" tm="0">
                                          <p:val>
                                            <p:strVal val="#ppt_x+1"/>
                                          </p:val>
                                        </p:tav>
                                        <p:tav fmla="" tm="100000">
                                          <p:val>
                                            <p:strVal val="#ppt_x"/>
                                          </p:val>
                                        </p:tav>
                                      </p:tavLst>
                                    </p:anim>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700"/>
                                        <p:tgtEl>
                                          <p:spTgt spid="355"/>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600"/>
                                        <p:tgtEl>
                                          <p:spTgt spid="356"/>
                                        </p:tgtEl>
                                      </p:cBhvr>
                                    </p:animEffect>
                                  </p:childTnLst>
                                </p:cTn>
                              </p:par>
                            </p:childTnLst>
                          </p:cTn>
                        </p:par>
                        <p:par>
                          <p:cTn fill="hold">
                            <p:stCondLst>
                              <p:cond delay="7200"/>
                            </p:stCondLst>
                            <p:childTnLst>
                              <p:par>
                                <p:cTn fill="hold" nodeType="after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par>
                          <p:cTn fill="hold">
                            <p:stCondLst>
                              <p:cond delay="8200"/>
                            </p:stCondLst>
                            <p:childTnLst>
                              <p:par>
                                <p:cTn fill="hold" nodeType="afterEffect" presetClass="entr" presetID="2" presetSubtype="1">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1900"/>
                                        <p:tgtEl>
                                          <p:spTgt spid="353"/>
                                        </p:tgtEl>
                                        <p:attrNameLst>
                                          <p:attrName>ppt_y</p:attrName>
                                        </p:attrNameLst>
                                      </p:cBhvr>
                                      <p:tavLst>
                                        <p:tav fmla="" tm="0">
                                          <p:val>
                                            <p:strVal val="#ppt_y-1"/>
                                          </p:val>
                                        </p:tav>
                                        <p:tav fmla="" tm="100000">
                                          <p:val>
                                            <p:strVal val="#ppt_y"/>
                                          </p:val>
                                        </p:tav>
                                      </p:tavLst>
                                    </p:anim>
                                  </p:childTnLst>
                                </p:cTn>
                              </p:par>
                            </p:childTnLst>
                          </p:cTn>
                        </p:par>
                        <p:par>
                          <p:cTn fill="hold">
                            <p:stCondLst>
                              <p:cond delay="101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600"/>
                                        <p:tgtEl>
                                          <p:spTgt spid="357"/>
                                        </p:tgtEl>
                                      </p:cBhvr>
                                    </p:animEffect>
                                  </p:childTnLst>
                                </p:cTn>
                              </p:par>
                            </p:childTnLst>
                          </p:cTn>
                        </p:par>
                        <p:par>
                          <p:cTn fill="hold">
                            <p:stCondLst>
                              <p:cond delay="117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900"/>
                                        <p:tgtEl>
                                          <p:spTgt spid="359"/>
                                        </p:tgtEl>
                                      </p:cBhvr>
                                    </p:animEffect>
                                  </p:childTnLst>
                                </p:cTn>
                              </p:par>
                            </p:childTnLst>
                          </p:cTn>
                        </p:par>
                        <p:par>
                          <p:cTn fill="hold">
                            <p:stCondLst>
                              <p:cond delay="1360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700"/>
                                        <p:tgtEl>
                                          <p:spTgt spid="363"/>
                                        </p:tgtEl>
                                      </p:cBhvr>
                                    </p:animEffect>
                                  </p:childTnLst>
                                </p:cTn>
                              </p:par>
                            </p:childTnLst>
                          </p:cTn>
                        </p:par>
                        <p:par>
                          <p:cTn fill="hold">
                            <p:stCondLst>
                              <p:cond delay="15300"/>
                            </p:stCondLst>
                            <p:childTnLst>
                              <p:par>
                                <p:cTn fill="hold" nodeType="afterEffect" presetClass="entr" presetID="2" presetSubtype="4">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2100"/>
                                        <p:tgtEl>
                                          <p:spTgt spid="354"/>
                                        </p:tgtEl>
                                        <p:attrNameLst>
                                          <p:attrName>ppt_y</p:attrName>
                                        </p:attrNameLst>
                                      </p:cBhvr>
                                      <p:tavLst>
                                        <p:tav fmla="" tm="0">
                                          <p:val>
                                            <p:strVal val="#ppt_y+1"/>
                                          </p:val>
                                        </p:tav>
                                        <p:tav fmla="" tm="100000">
                                          <p:val>
                                            <p:strVal val="#ppt_y"/>
                                          </p:val>
                                        </p:tav>
                                      </p:tavLst>
                                    </p:anim>
                                  </p:childTnLst>
                                </p:cTn>
                              </p:par>
                            </p:childTnLst>
                          </p:cTn>
                        </p:par>
                        <p:par>
                          <p:cTn fill="hold">
                            <p:stCondLst>
                              <p:cond delay="17400"/>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800"/>
                                        <p:tgtEl>
                                          <p:spTgt spid="358"/>
                                        </p:tgtEl>
                                      </p:cBhvr>
                                    </p:animEffect>
                                  </p:childTnLst>
                                </p:cTn>
                              </p:par>
                            </p:childTnLst>
                          </p:cTn>
                        </p:par>
                        <p:par>
                          <p:cTn fill="hold">
                            <p:stCondLst>
                              <p:cond delay="19200"/>
                            </p:stCondLst>
                            <p:childTnLst>
                              <p:par>
                                <p:cTn fill="hold" nodeType="after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700"/>
                                        <p:tgtEl>
                                          <p:spTgt spid="364"/>
                                        </p:tgtEl>
                                      </p:cBhvr>
                                    </p:animEffect>
                                  </p:childTnLst>
                                </p:cTn>
                              </p:par>
                            </p:childTnLst>
                          </p:cTn>
                        </p:par>
                        <p:par>
                          <p:cTn fill="hold">
                            <p:stCondLst>
                              <p:cond delay="209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par>
                          <p:cTn fill="hold">
                            <p:stCondLst>
                              <p:cond delay="219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600"/>
                                        <p:tgtEl>
                                          <p:spTgt spid="362"/>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600"/>
                                        <p:tgtEl>
                                          <p:spTgt spid="367"/>
                                        </p:tgtEl>
                                      </p:cBhvr>
                                    </p:animEffect>
                                  </p:childTnLst>
                                </p:cTn>
                              </p:par>
                            </p:childTnLst>
                          </p:cTn>
                        </p:par>
                        <p:par>
                          <p:cTn fill="hold">
                            <p:stCondLst>
                              <p:cond delay="26100"/>
                            </p:stCondLst>
                            <p:childTnLst>
                              <p:par>
                                <p:cTn fill="hold" nodeType="after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500"/>
                                        <p:tgtEl>
                                          <p:spTgt spid="370"/>
                                        </p:tgtEl>
                                      </p:cBhvr>
                                    </p:animEffect>
                                  </p:childTnLst>
                                </p:cTn>
                              </p:par>
                            </p:childTnLst>
                          </p:cTn>
                        </p:par>
                        <p:par>
                          <p:cTn fill="hold">
                            <p:stCondLst>
                              <p:cond delay="27600"/>
                            </p:stCondLst>
                            <p:childTnLst>
                              <p:par>
                                <p:cTn fill="hold" nodeType="after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3500"/>
                                        <p:tgtEl>
                                          <p:spTgt spid="368"/>
                                        </p:tgtEl>
                                      </p:cBhvr>
                                    </p:animEffect>
                                  </p:childTnLst>
                                </p:cTn>
                              </p:par>
                            </p:childTnLst>
                          </p:cTn>
                        </p:par>
                        <p:par>
                          <p:cTn fill="hold">
                            <p:stCondLst>
                              <p:cond delay="31100"/>
                            </p:stCondLst>
                            <p:childTnLst>
                              <p:par>
                                <p:cTn fill="hold" nodeType="after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8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ph type="title"/>
          </p:nvPr>
        </p:nvSpPr>
        <p:spPr>
          <a:xfrm>
            <a:off x="288025" y="62425"/>
            <a:ext cx="8368200" cy="890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3000"/>
              <a:buNone/>
            </a:pPr>
            <a:r>
              <a:rPr b="1" lang="en">
                <a:solidFill>
                  <a:schemeClr val="accent5"/>
                </a:solidFill>
                <a:latin typeface="Roboto"/>
                <a:ea typeface="Roboto"/>
                <a:cs typeface="Roboto"/>
                <a:sym typeface="Roboto"/>
              </a:rPr>
              <a:t> HTTP Authentication</a:t>
            </a:r>
            <a:endParaRPr/>
          </a:p>
        </p:txBody>
      </p:sp>
      <p:sp>
        <p:nvSpPr>
          <p:cNvPr id="376" name="Google Shape;376;p36"/>
          <p:cNvSpPr txBox="1"/>
          <p:nvPr>
            <p:ph idx="1" type="body"/>
          </p:nvPr>
        </p:nvSpPr>
        <p:spPr>
          <a:xfrm>
            <a:off x="288025" y="953025"/>
            <a:ext cx="8368200" cy="391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accent6"/>
                </a:solidFill>
              </a:rPr>
              <a:t>Steps </a:t>
            </a:r>
            <a:endParaRPr b="1">
              <a:solidFill>
                <a:schemeClr val="accent6"/>
              </a:solidFill>
            </a:endParaRPr>
          </a:p>
          <a:p>
            <a:pPr indent="-342900" lvl="0" marL="457200" rtl="0" algn="just">
              <a:lnSpc>
                <a:spcPct val="115000"/>
              </a:lnSpc>
              <a:spcBef>
                <a:spcPts val="1600"/>
              </a:spcBef>
              <a:spcAft>
                <a:spcPts val="0"/>
              </a:spcAft>
              <a:buSzPts val="1800"/>
              <a:buAutoNum type="arabicPeriod"/>
            </a:pPr>
            <a:r>
              <a:rPr lang="en"/>
              <a:t>Make sure your browser’s cache is cleared, as discussed earlier, and close down your browser. </a:t>
            </a:r>
            <a:endParaRPr/>
          </a:p>
          <a:p>
            <a:pPr indent="-342900" lvl="0" marL="457200" rtl="0" algn="just">
              <a:lnSpc>
                <a:spcPct val="115000"/>
              </a:lnSpc>
              <a:spcBef>
                <a:spcPts val="0"/>
              </a:spcBef>
              <a:spcAft>
                <a:spcPts val="0"/>
              </a:spcAft>
              <a:buSzPts val="1800"/>
              <a:buAutoNum type="arabicPeriod"/>
            </a:pPr>
            <a:r>
              <a:rPr lang="en"/>
              <a:t>Then, start up your browser.</a:t>
            </a:r>
            <a:endParaRPr/>
          </a:p>
          <a:p>
            <a:pPr indent="-342900" lvl="0" marL="457200" rtl="0" algn="just">
              <a:lnSpc>
                <a:spcPct val="115000"/>
              </a:lnSpc>
              <a:spcBef>
                <a:spcPts val="0"/>
              </a:spcBef>
              <a:spcAft>
                <a:spcPts val="0"/>
              </a:spcAft>
              <a:buSzPts val="1800"/>
              <a:buAutoNum type="arabicPeriod"/>
            </a:pPr>
            <a:r>
              <a:rPr lang="en"/>
              <a:t>Start up the Wireshark packet sniffer • Enter the following URL into your browser http://gaia.cs.umass.edu/wireshark-labs/protected_pages/HTTP-wiresharkfile5.html Type the requested user name and password into the pop up box.</a:t>
            </a:r>
            <a:endParaRPr/>
          </a:p>
          <a:p>
            <a:pPr indent="-342900" lvl="0" marL="457200" rtl="0" algn="just">
              <a:lnSpc>
                <a:spcPct val="115000"/>
              </a:lnSpc>
              <a:spcBef>
                <a:spcPts val="0"/>
              </a:spcBef>
              <a:spcAft>
                <a:spcPts val="0"/>
              </a:spcAft>
              <a:buSzPts val="1800"/>
              <a:buAutoNum type="arabicPeriod"/>
            </a:pPr>
            <a:r>
              <a:rPr lang="en"/>
              <a:t>Stop Wireshark packet capture, and enter “http” in the display-filter-specification window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82" name="Google Shape;382;p37"/>
          <p:cNvSpPr txBox="1"/>
          <p:nvPr>
            <p:ph idx="1" type="body"/>
          </p:nvPr>
        </p:nvSpPr>
        <p:spPr>
          <a:xfrm>
            <a:off x="387900" y="636700"/>
            <a:ext cx="8368200" cy="4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83" name="Google Shape;383;p37"/>
          <p:cNvPicPr preferRelativeResize="0"/>
          <p:nvPr/>
        </p:nvPicPr>
        <p:blipFill rotWithShape="1">
          <a:blip r:embed="rId3">
            <a:alphaModFix/>
          </a:blip>
          <a:srcRect b="0" l="0" r="0" t="0"/>
          <a:stretch/>
        </p:blipFill>
        <p:spPr>
          <a:xfrm>
            <a:off x="387900" y="511850"/>
            <a:ext cx="7939075" cy="3994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89" name="Google Shape;389;p38"/>
          <p:cNvSpPr txBox="1"/>
          <p:nvPr>
            <p:ph idx="1" type="body"/>
          </p:nvPr>
        </p:nvSpPr>
        <p:spPr>
          <a:xfrm>
            <a:off x="387900" y="511850"/>
            <a:ext cx="8368200" cy="435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see two HTTP GET and HTTP responses.</a:t>
            </a:r>
            <a:endParaRPr/>
          </a:p>
          <a:p>
            <a:pPr indent="-323850" lvl="0" marL="457200" rtl="0" algn="l">
              <a:lnSpc>
                <a:spcPct val="115000"/>
              </a:lnSpc>
              <a:spcBef>
                <a:spcPts val="1600"/>
              </a:spcBef>
              <a:spcAft>
                <a:spcPts val="0"/>
              </a:spcAft>
              <a:buClr>
                <a:srgbClr val="FFFFFF"/>
              </a:buClr>
              <a:buSzPts val="1500"/>
              <a:buAutoNum type="arabicPeriod"/>
            </a:pPr>
            <a:r>
              <a:rPr lang="en" sz="1500">
                <a:solidFill>
                  <a:srgbClr val="FFFFFF"/>
                </a:solidFill>
              </a:rPr>
              <a:t>The first HTTP GET loads the entered URL in the browser.</a:t>
            </a:r>
            <a:endParaRPr sz="1500">
              <a:solidFill>
                <a:srgbClr val="FFFFFF"/>
              </a:solidFill>
            </a:endParaRPr>
          </a:p>
          <a:p>
            <a:pPr indent="0" lvl="0" marL="457200" rtl="0" algn="l">
              <a:lnSpc>
                <a:spcPct val="115000"/>
              </a:lnSpc>
              <a:spcBef>
                <a:spcPts val="0"/>
              </a:spcBef>
              <a:spcAft>
                <a:spcPts val="0"/>
              </a:spcAft>
              <a:buSzPts val="1800"/>
              <a:buNone/>
            </a:pPr>
            <a:r>
              <a:t/>
            </a:r>
            <a:endParaRPr sz="1500">
              <a:solidFill>
                <a:srgbClr val="FFFFFF"/>
              </a:solidFill>
            </a:endParaRPr>
          </a:p>
          <a:p>
            <a:pPr indent="-323850" lvl="0" marL="457200" rtl="0" algn="l">
              <a:lnSpc>
                <a:spcPct val="115000"/>
              </a:lnSpc>
              <a:spcBef>
                <a:spcPts val="0"/>
              </a:spcBef>
              <a:spcAft>
                <a:spcPts val="0"/>
              </a:spcAft>
              <a:buClr>
                <a:srgbClr val="FFFFFF"/>
              </a:buClr>
              <a:buSzPts val="1500"/>
              <a:buAutoNum type="arabicPeriod"/>
            </a:pPr>
            <a:r>
              <a:rPr lang="en" sz="1500">
                <a:solidFill>
                  <a:srgbClr val="FFFFFF"/>
                </a:solidFill>
              </a:rPr>
              <a:t>The second HTTP response is sent as a response to first HTTP GET.The status code of the server response to the initial </a:t>
            </a:r>
            <a:r>
              <a:rPr b="1" lang="en" sz="1500">
                <a:solidFill>
                  <a:srgbClr val="FFFFFF"/>
                </a:solidFill>
              </a:rPr>
              <a:t>HTTP GET</a:t>
            </a:r>
            <a:r>
              <a:rPr lang="en" sz="1500">
                <a:solidFill>
                  <a:srgbClr val="FFFFFF"/>
                </a:solidFill>
              </a:rPr>
              <a:t> request was </a:t>
            </a:r>
            <a:r>
              <a:rPr b="1" lang="en" sz="1500">
                <a:solidFill>
                  <a:srgbClr val="FFFFFF"/>
                </a:solidFill>
              </a:rPr>
              <a:t>401 Unauthorized</a:t>
            </a:r>
            <a:r>
              <a:rPr lang="en" sz="1500">
                <a:solidFill>
                  <a:srgbClr val="FFFFFF"/>
                </a:solidFill>
                <a:latin typeface="Roboto Slab"/>
                <a:ea typeface="Roboto Slab"/>
                <a:cs typeface="Roboto Slab"/>
                <a:sym typeface="Roboto Slab"/>
              </a:rPr>
              <a:t>.The</a:t>
            </a:r>
            <a:r>
              <a:rPr b="1" lang="en" sz="1500">
                <a:solidFill>
                  <a:srgbClr val="FFFFFF"/>
                </a:solidFill>
                <a:latin typeface="Roboto Slab"/>
                <a:ea typeface="Roboto Slab"/>
                <a:cs typeface="Roboto Slab"/>
                <a:sym typeface="Roboto Slab"/>
              </a:rPr>
              <a:t> 401 Unauthorized Error</a:t>
            </a:r>
            <a:r>
              <a:rPr lang="en" sz="1500">
                <a:solidFill>
                  <a:srgbClr val="FFFFFF"/>
                </a:solidFill>
                <a:latin typeface="Roboto Slab"/>
                <a:ea typeface="Roboto Slab"/>
                <a:cs typeface="Roboto Slab"/>
                <a:sym typeface="Roboto Slab"/>
              </a:rPr>
              <a:t> is HTTP status code error that represented the request sent by the client to the server lacks </a:t>
            </a:r>
            <a:r>
              <a:rPr b="1" lang="en" sz="1500">
                <a:solidFill>
                  <a:srgbClr val="FFFFFF"/>
                </a:solidFill>
                <a:latin typeface="Roboto Slab"/>
                <a:ea typeface="Roboto Slab"/>
                <a:cs typeface="Roboto Slab"/>
                <a:sym typeface="Roboto Slab"/>
              </a:rPr>
              <a:t>valid authentication</a:t>
            </a:r>
            <a:r>
              <a:rPr lang="en" sz="1500">
                <a:solidFill>
                  <a:srgbClr val="FFFFFF"/>
                </a:solidFill>
                <a:latin typeface="Roboto Slab"/>
                <a:ea typeface="Roboto Slab"/>
                <a:cs typeface="Roboto Slab"/>
                <a:sym typeface="Roboto Slab"/>
              </a:rPr>
              <a:t> credentials.</a:t>
            </a:r>
            <a:endParaRPr sz="1500">
              <a:solidFill>
                <a:srgbClr val="FFFFFF"/>
              </a:solidFill>
              <a:latin typeface="Roboto Slab"/>
              <a:ea typeface="Roboto Slab"/>
              <a:cs typeface="Roboto Slab"/>
              <a:sym typeface="Roboto Slab"/>
            </a:endParaRPr>
          </a:p>
          <a:p>
            <a:pPr indent="0" lvl="0" marL="457200" rtl="0" algn="l">
              <a:lnSpc>
                <a:spcPct val="115000"/>
              </a:lnSpc>
              <a:spcBef>
                <a:spcPts val="0"/>
              </a:spcBef>
              <a:spcAft>
                <a:spcPts val="0"/>
              </a:spcAft>
              <a:buSzPts val="1800"/>
              <a:buNone/>
            </a:pPr>
            <a:r>
              <a:t/>
            </a:r>
            <a:endParaRPr sz="1500">
              <a:solidFill>
                <a:srgbClr val="FFFFFF"/>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FFFFFF"/>
              </a:buClr>
              <a:buSzPts val="1500"/>
              <a:buFont typeface="Roboto Slab"/>
              <a:buAutoNum type="arabicPeriod"/>
            </a:pPr>
            <a:r>
              <a:rPr lang="en" sz="1500">
                <a:solidFill>
                  <a:srgbClr val="FFFFFF"/>
                </a:solidFill>
                <a:latin typeface="Roboto Slab"/>
                <a:ea typeface="Roboto Slab"/>
                <a:cs typeface="Roboto Slab"/>
                <a:sym typeface="Roboto Slab"/>
              </a:rPr>
              <a:t>The second HTTP GET loads the URL again after entering username and password.</a:t>
            </a:r>
            <a:r>
              <a:rPr lang="en" sz="1400">
                <a:solidFill>
                  <a:srgbClr val="FFFFFF"/>
                </a:solidFill>
              </a:rPr>
              <a:t>The second HTTP GET request include the field “</a:t>
            </a:r>
            <a:r>
              <a:rPr b="1" lang="en" sz="1400">
                <a:solidFill>
                  <a:srgbClr val="FFFFFF"/>
                </a:solidFill>
              </a:rPr>
              <a:t>Authorization: Basic</a:t>
            </a:r>
            <a:r>
              <a:rPr lang="en" sz="1400">
                <a:solidFill>
                  <a:srgbClr val="FFFFFF"/>
                </a:solidFill>
              </a:rPr>
              <a:t>” with the </a:t>
            </a:r>
            <a:r>
              <a:rPr b="1" lang="en" sz="1400">
                <a:solidFill>
                  <a:srgbClr val="FFFFFF"/>
                </a:solidFill>
              </a:rPr>
              <a:t>username</a:t>
            </a:r>
            <a:r>
              <a:rPr lang="en" sz="1400">
                <a:solidFill>
                  <a:srgbClr val="FFFFFF"/>
                </a:solidFill>
              </a:rPr>
              <a:t> and </a:t>
            </a:r>
            <a:r>
              <a:rPr b="1" lang="en" sz="1400">
                <a:solidFill>
                  <a:srgbClr val="FFFFFF"/>
                </a:solidFill>
              </a:rPr>
              <a:t>password</a:t>
            </a:r>
            <a:r>
              <a:rPr lang="en" sz="1400">
                <a:solidFill>
                  <a:srgbClr val="FFFFFF"/>
                </a:solidFill>
              </a:rPr>
              <a:t> that was entered.</a:t>
            </a:r>
            <a:endParaRPr sz="1400">
              <a:solidFill>
                <a:srgbClr val="FFFFFF"/>
              </a:solidFill>
            </a:endParaRPr>
          </a:p>
          <a:p>
            <a:pPr indent="0" lvl="0" marL="457200" rtl="0" algn="l">
              <a:lnSpc>
                <a:spcPct val="115000"/>
              </a:lnSpc>
              <a:spcBef>
                <a:spcPts val="0"/>
              </a:spcBef>
              <a:spcAft>
                <a:spcPts val="0"/>
              </a:spcAft>
              <a:buSzPts val="1800"/>
              <a:buNone/>
            </a:pPr>
            <a:r>
              <a:t/>
            </a:r>
            <a:endParaRPr sz="1400">
              <a:solidFill>
                <a:srgbClr val="FFFFFF"/>
              </a:solidFill>
            </a:endParaRPr>
          </a:p>
          <a:p>
            <a:pPr indent="-323850" lvl="0" marL="457200" rtl="0" algn="l">
              <a:lnSpc>
                <a:spcPct val="115000"/>
              </a:lnSpc>
              <a:spcBef>
                <a:spcPts val="0"/>
              </a:spcBef>
              <a:spcAft>
                <a:spcPts val="0"/>
              </a:spcAft>
              <a:buClr>
                <a:srgbClr val="FFFFFF"/>
              </a:buClr>
              <a:buSzPts val="1500"/>
              <a:buFont typeface="Roboto Slab"/>
              <a:buAutoNum type="arabicPeriod"/>
            </a:pPr>
            <a:r>
              <a:rPr lang="en" sz="1500">
                <a:solidFill>
                  <a:srgbClr val="FFFFFF"/>
                </a:solidFill>
                <a:latin typeface="Roboto Slab"/>
                <a:ea typeface="Roboto Slab"/>
                <a:cs typeface="Roboto Slab"/>
                <a:sym typeface="Roboto Slab"/>
              </a:rPr>
              <a:t>The second HTTP response has status code 200 OK. </a:t>
            </a:r>
            <a:endParaRPr sz="1500">
              <a:solidFill>
                <a:srgbClr val="FFFFFF"/>
              </a:solidFill>
              <a:latin typeface="Roboto Slab"/>
              <a:ea typeface="Roboto Slab"/>
              <a:cs typeface="Roboto Slab"/>
              <a:sym typeface="Roboto Slab"/>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95" name="Google Shape;395;p39"/>
          <p:cNvSpPr txBox="1"/>
          <p:nvPr>
            <p:ph idx="1" type="body"/>
          </p:nvPr>
        </p:nvSpPr>
        <p:spPr>
          <a:xfrm>
            <a:off x="387900" y="356625"/>
            <a:ext cx="8368200" cy="453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t/>
            </a:r>
            <a:endParaRPr sz="1400">
              <a:latin typeface="Roboto Slab"/>
              <a:ea typeface="Roboto Slab"/>
              <a:cs typeface="Roboto Slab"/>
              <a:sym typeface="Roboto Slab"/>
            </a:endParaRPr>
          </a:p>
          <a:p>
            <a:pPr indent="-317500" lvl="0" marL="457200" rtl="0" algn="just">
              <a:lnSpc>
                <a:spcPct val="115000"/>
              </a:lnSpc>
              <a:spcBef>
                <a:spcPts val="1600"/>
              </a:spcBef>
              <a:spcAft>
                <a:spcPts val="0"/>
              </a:spcAft>
              <a:buSzPts val="1400"/>
              <a:buFont typeface="Roboto Slab"/>
              <a:buChar char="●"/>
            </a:pPr>
            <a:r>
              <a:rPr lang="en" sz="1400">
                <a:latin typeface="Roboto Slab"/>
                <a:ea typeface="Roboto Slab"/>
                <a:cs typeface="Roboto Slab"/>
                <a:sym typeface="Roboto Slab"/>
              </a:rPr>
              <a:t>The username (</a:t>
            </a:r>
            <a:r>
              <a:rPr b="1" lang="en" sz="1400">
                <a:latin typeface="Roboto Slab"/>
                <a:ea typeface="Roboto Slab"/>
                <a:cs typeface="Roboto Slab"/>
                <a:sym typeface="Roboto Slab"/>
              </a:rPr>
              <a:t>wireshark-students</a:t>
            </a:r>
            <a:r>
              <a:rPr lang="en" sz="1400">
                <a:latin typeface="Roboto Slab"/>
                <a:ea typeface="Roboto Slab"/>
                <a:cs typeface="Roboto Slab"/>
                <a:sym typeface="Roboto Slab"/>
              </a:rPr>
              <a:t>) and password (</a:t>
            </a:r>
            <a:r>
              <a:rPr b="1" lang="en" sz="1400">
                <a:latin typeface="Roboto Slab"/>
                <a:ea typeface="Roboto Slab"/>
                <a:cs typeface="Roboto Slab"/>
                <a:sym typeface="Roboto Slab"/>
              </a:rPr>
              <a:t>network</a:t>
            </a:r>
            <a:r>
              <a:rPr lang="en" sz="1400">
                <a:latin typeface="Roboto Slab"/>
                <a:ea typeface="Roboto Slab"/>
                <a:cs typeface="Roboto Slab"/>
                <a:sym typeface="Roboto Slab"/>
              </a:rPr>
              <a:t>) that you entered are encoded in the string of characters (</a:t>
            </a:r>
            <a:r>
              <a:rPr b="1" lang="en" sz="1400">
                <a:solidFill>
                  <a:srgbClr val="FF0000"/>
                </a:solidFill>
                <a:latin typeface="Roboto Slab"/>
                <a:ea typeface="Roboto Slab"/>
                <a:cs typeface="Roboto Slab"/>
                <a:sym typeface="Roboto Slab"/>
              </a:rPr>
              <a:t>d2lyZXNoYXJrLXN0dWRlbnRz</a:t>
            </a:r>
            <a:r>
              <a:rPr b="1" lang="en" sz="1400">
                <a:highlight>
                  <a:srgbClr val="0000FF"/>
                </a:highlight>
                <a:latin typeface="Roboto Slab"/>
                <a:ea typeface="Roboto Slab"/>
                <a:cs typeface="Roboto Slab"/>
                <a:sym typeface="Roboto Slab"/>
              </a:rPr>
              <a:t>Om5ldHdvcms=</a:t>
            </a:r>
            <a:r>
              <a:rPr lang="en" sz="1400">
                <a:latin typeface="Roboto Slab"/>
                <a:ea typeface="Roboto Slab"/>
                <a:cs typeface="Roboto Slab"/>
                <a:sym typeface="Roboto Slab"/>
              </a:rPr>
              <a:t>) in the “</a:t>
            </a:r>
            <a:r>
              <a:rPr b="1" lang="en" sz="1400">
                <a:latin typeface="Roboto Slab"/>
                <a:ea typeface="Roboto Slab"/>
                <a:cs typeface="Roboto Slab"/>
                <a:sym typeface="Roboto Slab"/>
              </a:rPr>
              <a:t>Authorization: Basic</a:t>
            </a:r>
            <a:r>
              <a:rPr lang="en" sz="1400">
                <a:latin typeface="Roboto Slab"/>
                <a:ea typeface="Roboto Slab"/>
                <a:cs typeface="Roboto Slab"/>
                <a:sym typeface="Roboto Slab"/>
              </a:rPr>
              <a:t>” header of client’s HTTP GET message.</a:t>
            </a:r>
            <a:endParaRPr sz="1400">
              <a:latin typeface="Roboto Slab"/>
              <a:ea typeface="Roboto Slab"/>
              <a:cs typeface="Roboto Slab"/>
              <a:sym typeface="Roboto Slab"/>
            </a:endParaRPr>
          </a:p>
          <a:p>
            <a:pPr indent="0" lvl="0" marL="0" rtl="0" algn="just">
              <a:lnSpc>
                <a:spcPct val="115000"/>
              </a:lnSpc>
              <a:spcBef>
                <a:spcPts val="0"/>
              </a:spcBef>
              <a:spcAft>
                <a:spcPts val="0"/>
              </a:spcAft>
              <a:buSzPts val="1800"/>
              <a:buNone/>
            </a:pPr>
            <a:r>
              <a:t/>
            </a:r>
            <a:endParaRPr sz="1400">
              <a:latin typeface="Roboto Slab"/>
              <a:ea typeface="Roboto Slab"/>
              <a:cs typeface="Roboto Slab"/>
              <a:sym typeface="Roboto Slab"/>
            </a:endParaRPr>
          </a:p>
          <a:p>
            <a:pPr indent="-317500" lvl="0" marL="457200" rtl="0" algn="just">
              <a:lnSpc>
                <a:spcPct val="115000"/>
              </a:lnSpc>
              <a:spcBef>
                <a:spcPts val="0"/>
              </a:spcBef>
              <a:spcAft>
                <a:spcPts val="0"/>
              </a:spcAft>
              <a:buSzPts val="1400"/>
              <a:buFont typeface="Roboto Slab"/>
              <a:buChar char="●"/>
            </a:pPr>
            <a:r>
              <a:rPr lang="en" sz="1400">
                <a:latin typeface="Roboto Slab"/>
                <a:ea typeface="Roboto Slab"/>
                <a:cs typeface="Roboto Slab"/>
                <a:sym typeface="Roboto Slab"/>
              </a:rPr>
              <a:t>The string highlighted in red is username and highlighted in blue is password.</a:t>
            </a:r>
            <a:endParaRPr sz="1400">
              <a:latin typeface="Roboto Slab"/>
              <a:ea typeface="Roboto Slab"/>
              <a:cs typeface="Roboto Slab"/>
              <a:sym typeface="Roboto Slab"/>
            </a:endParaRPr>
          </a:p>
          <a:p>
            <a:pPr indent="0" lvl="0" marL="457200" rtl="0" algn="just">
              <a:lnSpc>
                <a:spcPct val="115000"/>
              </a:lnSpc>
              <a:spcBef>
                <a:spcPts val="0"/>
              </a:spcBef>
              <a:spcAft>
                <a:spcPts val="0"/>
              </a:spcAft>
              <a:buSzPts val="1800"/>
              <a:buNone/>
            </a:pPr>
            <a:r>
              <a:t/>
            </a:r>
            <a:endParaRPr sz="1400">
              <a:latin typeface="Roboto Slab"/>
              <a:ea typeface="Roboto Slab"/>
              <a:cs typeface="Roboto Slab"/>
              <a:sym typeface="Roboto Slab"/>
            </a:endParaRPr>
          </a:p>
          <a:p>
            <a:pPr indent="-317500" lvl="0" marL="457200" rtl="0" algn="just">
              <a:lnSpc>
                <a:spcPct val="115000"/>
              </a:lnSpc>
              <a:spcBef>
                <a:spcPts val="0"/>
              </a:spcBef>
              <a:spcAft>
                <a:spcPts val="0"/>
              </a:spcAft>
              <a:buSzPts val="1400"/>
              <a:buFont typeface="Roboto Slab"/>
              <a:buChar char="●"/>
            </a:pPr>
            <a:r>
              <a:rPr lang="en" sz="1400">
                <a:latin typeface="Roboto Slab"/>
                <a:ea typeface="Roboto Slab"/>
                <a:cs typeface="Roboto Slab"/>
                <a:sym typeface="Roboto Slab"/>
              </a:rPr>
              <a:t>We can decode the encrypted username and password with the following website :</a:t>
            </a:r>
            <a:r>
              <a:rPr lang="en" sz="1400" u="sng">
                <a:solidFill>
                  <a:schemeClr val="hlink"/>
                </a:solidFill>
                <a:latin typeface="Roboto Slab"/>
                <a:ea typeface="Roboto Slab"/>
                <a:cs typeface="Roboto Slab"/>
                <a:sym typeface="Roboto Slab"/>
                <a:hlinkClick r:id="rId3"/>
              </a:rPr>
              <a:t>https://www.motobit.com/util/base64-decoder-encoder.asp</a:t>
            </a:r>
            <a:r>
              <a:rPr lang="en" sz="1400">
                <a:solidFill>
                  <a:schemeClr val="accent6"/>
                </a:solidFill>
                <a:latin typeface="Roboto Slab"/>
                <a:ea typeface="Roboto Slab"/>
                <a:cs typeface="Roboto Slab"/>
                <a:sym typeface="Roboto Slab"/>
              </a:rPr>
              <a:t>.</a:t>
            </a:r>
            <a:endParaRPr sz="1400">
              <a:solidFill>
                <a:schemeClr val="accent6"/>
              </a:solidFill>
              <a:latin typeface="Roboto Slab"/>
              <a:ea typeface="Roboto Slab"/>
              <a:cs typeface="Roboto Slab"/>
              <a:sym typeface="Roboto Slab"/>
            </a:endParaRPr>
          </a:p>
          <a:p>
            <a:pPr indent="0" lvl="0" marL="457200" rtl="0" algn="just">
              <a:lnSpc>
                <a:spcPct val="115000"/>
              </a:lnSpc>
              <a:spcBef>
                <a:spcPts val="0"/>
              </a:spcBef>
              <a:spcAft>
                <a:spcPts val="0"/>
              </a:spcAft>
              <a:buSzPts val="1800"/>
              <a:buNone/>
            </a:pPr>
            <a:r>
              <a:t/>
            </a:r>
            <a:endParaRPr sz="1400">
              <a:solidFill>
                <a:schemeClr val="accent6"/>
              </a:solidFill>
              <a:latin typeface="Roboto Slab"/>
              <a:ea typeface="Roboto Slab"/>
              <a:cs typeface="Roboto Slab"/>
              <a:sym typeface="Roboto Slab"/>
            </a:endParaRPr>
          </a:p>
          <a:p>
            <a:pPr indent="-317500" lvl="0" marL="457200" rtl="0" algn="just">
              <a:lnSpc>
                <a:spcPct val="115000"/>
              </a:lnSpc>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Enter the encrypted string and select “</a:t>
            </a:r>
            <a:r>
              <a:rPr b="1" lang="en" sz="1400">
                <a:solidFill>
                  <a:srgbClr val="FFFFFF"/>
                </a:solidFill>
                <a:latin typeface="Roboto Slab"/>
                <a:ea typeface="Roboto Slab"/>
                <a:cs typeface="Roboto Slab"/>
                <a:sym typeface="Roboto Slab"/>
              </a:rPr>
              <a:t>decode the data from a Base64 string (base64 decoding)</a:t>
            </a:r>
            <a:r>
              <a:rPr lang="en" sz="1400">
                <a:solidFill>
                  <a:srgbClr val="FFFFFF"/>
                </a:solidFill>
                <a:latin typeface="Roboto Slab"/>
                <a:ea typeface="Roboto Slab"/>
                <a:cs typeface="Roboto Slab"/>
                <a:sym typeface="Roboto Slab"/>
              </a:rPr>
              <a:t>” and decode.</a:t>
            </a:r>
            <a:endParaRPr sz="1400">
              <a:solidFill>
                <a:srgbClr val="FFFFFF"/>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240050" y="1844400"/>
            <a:ext cx="8764500" cy="2378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FFFFFF"/>
              </a:buClr>
              <a:buSzPts val="1600"/>
              <a:buFont typeface="Roboto Slab"/>
              <a:buChar char="●"/>
            </a:pPr>
            <a:r>
              <a:rPr b="0" i="0" lang="en" sz="1600" u="none" cap="none" strike="noStrike">
                <a:solidFill>
                  <a:srgbClr val="FFFFFF"/>
                </a:solidFill>
                <a:latin typeface="Roboto Slab"/>
                <a:ea typeface="Roboto Slab"/>
                <a:cs typeface="Roboto Slab"/>
                <a:sym typeface="Roboto Slab"/>
              </a:rPr>
              <a:t> A client (browser) sends an </a:t>
            </a:r>
            <a:r>
              <a:rPr b="1" i="0" lang="en" sz="1600" u="none" cap="none" strike="noStrike">
                <a:solidFill>
                  <a:srgbClr val="FFFFFF"/>
                </a:solidFill>
                <a:latin typeface="Roboto Slab"/>
                <a:ea typeface="Roboto Slab"/>
                <a:cs typeface="Roboto Slab"/>
                <a:sym typeface="Roboto Slab"/>
              </a:rPr>
              <a:t>HTTP</a:t>
            </a:r>
            <a:r>
              <a:rPr b="0" i="0" lang="en" sz="1600" u="none" cap="none" strike="noStrike">
                <a:solidFill>
                  <a:srgbClr val="FFFFFF"/>
                </a:solidFill>
                <a:latin typeface="Roboto Slab"/>
                <a:ea typeface="Roboto Slab"/>
                <a:cs typeface="Roboto Slab"/>
                <a:sym typeface="Roboto Slab"/>
              </a:rPr>
              <a:t> request using GET method to the server.</a:t>
            </a:r>
            <a:endParaRPr b="0" i="0" sz="1600" u="none" cap="none" strike="noStrike">
              <a:solidFill>
                <a:srgbClr val="FFFFFF"/>
              </a:solidFill>
              <a:latin typeface="Roboto Slab"/>
              <a:ea typeface="Roboto Slab"/>
              <a:cs typeface="Roboto Slab"/>
              <a:sym typeface="Roboto Slab"/>
            </a:endParaRPr>
          </a:p>
          <a:p>
            <a:pPr indent="-330200" lvl="0" marL="457200" marR="0" rtl="0" algn="l">
              <a:lnSpc>
                <a:spcPct val="150000"/>
              </a:lnSpc>
              <a:spcBef>
                <a:spcPts val="0"/>
              </a:spcBef>
              <a:spcAft>
                <a:spcPts val="0"/>
              </a:spcAft>
              <a:buClr>
                <a:srgbClr val="FFFFFF"/>
              </a:buClr>
              <a:buSzPts val="1600"/>
              <a:buFont typeface="Roboto Slab"/>
              <a:buChar char="●"/>
            </a:pPr>
            <a:r>
              <a:rPr b="0" i="0" lang="en" sz="1600" u="none" cap="none" strike="noStrike">
                <a:solidFill>
                  <a:srgbClr val="FFFFFF"/>
                </a:solidFill>
                <a:latin typeface="Roboto Slab"/>
                <a:ea typeface="Roboto Slab"/>
                <a:cs typeface="Roboto Slab"/>
                <a:sym typeface="Roboto Slab"/>
              </a:rPr>
              <a:t>Then the server returns a </a:t>
            </a:r>
            <a:r>
              <a:rPr b="1" i="0" lang="en" sz="1600" u="none" cap="none" strike="noStrike">
                <a:solidFill>
                  <a:srgbClr val="FFFFFF"/>
                </a:solidFill>
                <a:latin typeface="Roboto Slab"/>
                <a:ea typeface="Roboto Slab"/>
                <a:cs typeface="Roboto Slab"/>
                <a:sym typeface="Roboto Slab"/>
              </a:rPr>
              <a:t>response</a:t>
            </a:r>
            <a:r>
              <a:rPr b="0" i="0" lang="en" sz="1600" u="none" cap="none" strike="noStrike">
                <a:solidFill>
                  <a:srgbClr val="FFFFFF"/>
                </a:solidFill>
                <a:latin typeface="Roboto Slab"/>
                <a:ea typeface="Roboto Slab"/>
                <a:cs typeface="Roboto Slab"/>
                <a:sym typeface="Roboto Slab"/>
              </a:rPr>
              <a:t> to the client. </a:t>
            </a:r>
            <a:endParaRPr b="0" i="0" sz="1600" u="none" cap="none" strike="noStrike">
              <a:solidFill>
                <a:srgbClr val="FFFFFF"/>
              </a:solidFill>
              <a:latin typeface="Roboto Slab"/>
              <a:ea typeface="Roboto Slab"/>
              <a:cs typeface="Roboto Slab"/>
              <a:sym typeface="Roboto Slab"/>
            </a:endParaRPr>
          </a:p>
          <a:p>
            <a:pPr indent="-330200" lvl="0" marL="457200" marR="0" rtl="0" algn="l">
              <a:lnSpc>
                <a:spcPct val="150000"/>
              </a:lnSpc>
              <a:spcBef>
                <a:spcPts val="0"/>
              </a:spcBef>
              <a:spcAft>
                <a:spcPts val="0"/>
              </a:spcAft>
              <a:buClr>
                <a:srgbClr val="FFFFFF"/>
              </a:buClr>
              <a:buSzPts val="1600"/>
              <a:buFont typeface="Roboto Slab"/>
              <a:buChar char="●"/>
            </a:pPr>
            <a:r>
              <a:rPr b="0" i="0" lang="en" sz="1600" u="none" cap="none" strike="noStrike">
                <a:solidFill>
                  <a:srgbClr val="FFFFFF"/>
                </a:solidFill>
                <a:latin typeface="Roboto Slab"/>
                <a:ea typeface="Roboto Slab"/>
                <a:cs typeface="Roboto Slab"/>
                <a:sym typeface="Roboto Slab"/>
              </a:rPr>
              <a:t>The </a:t>
            </a:r>
            <a:r>
              <a:rPr b="1" i="0" lang="en" sz="1600" u="none" cap="none" strike="noStrike">
                <a:solidFill>
                  <a:srgbClr val="FFFFFF"/>
                </a:solidFill>
                <a:latin typeface="Roboto Slab"/>
                <a:ea typeface="Roboto Slab"/>
                <a:cs typeface="Roboto Slab"/>
                <a:sym typeface="Roboto Slab"/>
              </a:rPr>
              <a:t>response</a:t>
            </a:r>
            <a:r>
              <a:rPr b="0" i="0" lang="en" sz="1600" u="none" cap="none" strike="noStrike">
                <a:solidFill>
                  <a:srgbClr val="FFFFFF"/>
                </a:solidFill>
                <a:latin typeface="Roboto Slab"/>
                <a:ea typeface="Roboto Slab"/>
                <a:cs typeface="Roboto Slab"/>
                <a:sym typeface="Roboto Slab"/>
              </a:rPr>
              <a:t> contains status information about the request and may also contain the requested content.</a:t>
            </a:r>
            <a:endParaRPr b="0" i="0" sz="1600" u="none" cap="none" strike="noStrike">
              <a:solidFill>
                <a:srgbClr val="FFFFFF"/>
              </a:solidFill>
              <a:latin typeface="Roboto Slab"/>
              <a:ea typeface="Roboto Slab"/>
              <a:cs typeface="Roboto Slab"/>
              <a:sym typeface="Roboto Slab"/>
            </a:endParaRPr>
          </a:p>
          <a:p>
            <a:pPr indent="0" lvl="0" marL="457200" marR="0" rtl="0" algn="l">
              <a:lnSpc>
                <a:spcPct val="100000"/>
              </a:lnSpc>
              <a:spcBef>
                <a:spcPts val="3600"/>
              </a:spcBef>
              <a:spcAft>
                <a:spcPts val="0"/>
              </a:spcAft>
              <a:buClr>
                <a:srgbClr val="000000"/>
              </a:buClr>
              <a:buSzPts val="1650"/>
              <a:buFont typeface="Arial"/>
              <a:buNone/>
            </a:pPr>
            <a:r>
              <a:t/>
            </a:r>
            <a:endParaRPr b="0" i="0" sz="1650" u="none" cap="none" strike="noStrike">
              <a:solidFill>
                <a:srgbClr val="FFFFFF"/>
              </a:solidFill>
              <a:latin typeface="Roboto Slab"/>
              <a:ea typeface="Roboto Slab"/>
              <a:cs typeface="Roboto Slab"/>
              <a:sym typeface="Roboto Slab"/>
            </a:endParaRPr>
          </a:p>
        </p:txBody>
      </p:sp>
      <p:sp>
        <p:nvSpPr>
          <p:cNvPr id="82" name="Google Shape;82;p4"/>
          <p:cNvSpPr txBox="1"/>
          <p:nvPr/>
        </p:nvSpPr>
        <p:spPr>
          <a:xfrm>
            <a:off x="260600" y="219450"/>
            <a:ext cx="87234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3000"/>
              <a:buFont typeface="Arial"/>
              <a:buNone/>
            </a:pPr>
            <a:r>
              <a:rPr b="1" i="0" lang="en" sz="3000" u="none" cap="none" strike="noStrike">
                <a:solidFill>
                  <a:schemeClr val="accent5"/>
                </a:solidFill>
                <a:latin typeface="Roboto Slab"/>
                <a:ea typeface="Roboto Slab"/>
                <a:cs typeface="Roboto Slab"/>
                <a:sym typeface="Roboto Slab"/>
              </a:rPr>
              <a:t>The Basic HTTP GET/response interaction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0"/>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0"/>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THANK YOU</a:t>
            </a:r>
            <a:endParaRPr>
              <a:solidFill>
                <a:schemeClr val="accent1"/>
              </a:solidFill>
            </a:endParaRPr>
          </a:p>
        </p:txBody>
      </p:sp>
      <p:sp>
        <p:nvSpPr>
          <p:cNvPr id="402" name="Google Shape;402;p40"/>
          <p:cNvSpPr txBox="1"/>
          <p:nvPr>
            <p:ph idx="4294967295" type="body"/>
          </p:nvPr>
        </p:nvSpPr>
        <p:spPr>
          <a:xfrm>
            <a:off x="311700" y="3198825"/>
            <a:ext cx="8520600" cy="160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nvSpPr>
        <p:spPr>
          <a:xfrm>
            <a:off x="507500" y="260625"/>
            <a:ext cx="7968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3000"/>
              <a:buFont typeface="Arial"/>
              <a:buNone/>
            </a:pPr>
            <a:r>
              <a:rPr b="1" i="0" lang="en" sz="3000" u="none" cap="none" strike="noStrike">
                <a:solidFill>
                  <a:schemeClr val="accent5"/>
                </a:solidFill>
                <a:latin typeface="Roboto Slab"/>
                <a:ea typeface="Roboto Slab"/>
                <a:cs typeface="Roboto Slab"/>
                <a:sym typeface="Roboto Slab"/>
              </a:rPr>
              <a:t>The Basic HTTP/GET response interaction</a:t>
            </a:r>
            <a:endParaRPr b="0" i="0" sz="1400" u="none" cap="none" strike="noStrike">
              <a:solidFill>
                <a:srgbClr val="000000"/>
              </a:solidFill>
              <a:latin typeface="Arial"/>
              <a:ea typeface="Arial"/>
              <a:cs typeface="Arial"/>
              <a:sym typeface="Arial"/>
            </a:endParaRPr>
          </a:p>
        </p:txBody>
      </p:sp>
      <p:sp>
        <p:nvSpPr>
          <p:cNvPr id="88" name="Google Shape;88;p5"/>
          <p:cNvSpPr txBox="1"/>
          <p:nvPr/>
        </p:nvSpPr>
        <p:spPr>
          <a:xfrm>
            <a:off x="562350" y="1124700"/>
            <a:ext cx="795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89" name="Google Shape;89;p5"/>
          <p:cNvPicPr preferRelativeResize="0"/>
          <p:nvPr/>
        </p:nvPicPr>
        <p:blipFill rotWithShape="1">
          <a:blip r:embed="rId3">
            <a:alphaModFix/>
          </a:blip>
          <a:srcRect b="0" l="0" r="0" t="0"/>
          <a:stretch/>
        </p:blipFill>
        <p:spPr>
          <a:xfrm>
            <a:off x="381600" y="2294425"/>
            <a:ext cx="1877575" cy="2149475"/>
          </a:xfrm>
          <a:prstGeom prst="rect">
            <a:avLst/>
          </a:prstGeom>
          <a:noFill/>
          <a:ln>
            <a:noFill/>
          </a:ln>
        </p:spPr>
      </p:pic>
      <p:pic>
        <p:nvPicPr>
          <p:cNvPr id="90" name="Google Shape;90;p5"/>
          <p:cNvPicPr preferRelativeResize="0"/>
          <p:nvPr/>
        </p:nvPicPr>
        <p:blipFill rotWithShape="1">
          <a:blip r:embed="rId4">
            <a:alphaModFix/>
          </a:blip>
          <a:srcRect b="0" l="0" r="0" t="0"/>
          <a:stretch/>
        </p:blipFill>
        <p:spPr>
          <a:xfrm>
            <a:off x="7264925" y="2295912"/>
            <a:ext cx="1305425" cy="2149475"/>
          </a:xfrm>
          <a:prstGeom prst="rect">
            <a:avLst/>
          </a:prstGeom>
          <a:noFill/>
          <a:ln>
            <a:noFill/>
          </a:ln>
        </p:spPr>
      </p:pic>
      <p:sp>
        <p:nvSpPr>
          <p:cNvPr id="91" name="Google Shape;91;p5"/>
          <p:cNvSpPr/>
          <p:nvPr/>
        </p:nvSpPr>
        <p:spPr>
          <a:xfrm>
            <a:off x="2302613" y="2344338"/>
            <a:ext cx="4962300" cy="400200"/>
          </a:xfrm>
          <a:prstGeom prst="bentArrow">
            <a:avLst>
              <a:gd fmla="val 25000" name="adj1"/>
              <a:gd fmla="val 25000" name="adj2"/>
              <a:gd fmla="val 25000" name="adj3"/>
              <a:gd fmla="val 43750" name="adj4"/>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5"/>
          <p:cNvSpPr/>
          <p:nvPr/>
        </p:nvSpPr>
        <p:spPr>
          <a:xfrm flipH="1">
            <a:off x="2130125" y="4090325"/>
            <a:ext cx="5134800" cy="400200"/>
          </a:xfrm>
          <a:prstGeom prst="bentArrow">
            <a:avLst>
              <a:gd fmla="val 25000" name="adj1"/>
              <a:gd fmla="val 25000" name="adj2"/>
              <a:gd fmla="val 25000" name="adj3"/>
              <a:gd fmla="val 43750" name="adj4"/>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
          <p:cNvSpPr/>
          <p:nvPr/>
        </p:nvSpPr>
        <p:spPr>
          <a:xfrm>
            <a:off x="2523750" y="2757300"/>
            <a:ext cx="3568500" cy="12267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txBox="1"/>
          <p:nvPr/>
        </p:nvSpPr>
        <p:spPr>
          <a:xfrm>
            <a:off x="3034350" y="3155100"/>
            <a:ext cx="3011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FF"/>
                </a:solidFill>
                <a:latin typeface="Roboto"/>
                <a:ea typeface="Roboto"/>
                <a:cs typeface="Roboto"/>
                <a:sym typeface="Roboto"/>
              </a:rPr>
              <a:t>World Wide Web or Internet</a:t>
            </a:r>
            <a:endParaRPr b="1" i="0" sz="1600" u="none" cap="none" strike="noStrike">
              <a:solidFill>
                <a:srgbClr val="0000FF"/>
              </a:solidFill>
              <a:latin typeface="Roboto"/>
              <a:ea typeface="Roboto"/>
              <a:cs typeface="Roboto"/>
              <a:sym typeface="Roboto"/>
            </a:endParaRPr>
          </a:p>
        </p:txBody>
      </p:sp>
      <p:sp>
        <p:nvSpPr>
          <p:cNvPr id="95" name="Google Shape;95;p5"/>
          <p:cNvSpPr/>
          <p:nvPr/>
        </p:nvSpPr>
        <p:spPr>
          <a:xfrm>
            <a:off x="2902850" y="2020075"/>
            <a:ext cx="31782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a:off x="2982888" y="4321025"/>
            <a:ext cx="3178200" cy="400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Response </a:t>
            </a:r>
            <a:endParaRPr b="0" i="0" sz="1400" u="none" cap="none" strike="noStrike">
              <a:solidFill>
                <a:srgbClr val="000000"/>
              </a:solidFill>
              <a:latin typeface="Arial"/>
              <a:ea typeface="Arial"/>
              <a:cs typeface="Arial"/>
              <a:sym typeface="Arial"/>
            </a:endParaRPr>
          </a:p>
        </p:txBody>
      </p:sp>
      <p:sp>
        <p:nvSpPr>
          <p:cNvPr id="97" name="Google Shape;97;p5"/>
          <p:cNvSpPr txBox="1"/>
          <p:nvPr/>
        </p:nvSpPr>
        <p:spPr>
          <a:xfrm>
            <a:off x="3192000" y="1941000"/>
            <a:ext cx="276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HTTP Request GET</a:t>
            </a:r>
            <a:endParaRPr b="1" i="0" sz="1400" u="none" cap="none" strike="noStrike">
              <a:solidFill>
                <a:srgbClr val="000000"/>
              </a:solidFill>
              <a:latin typeface="Roboto"/>
              <a:ea typeface="Roboto"/>
              <a:cs typeface="Roboto"/>
              <a:sym typeface="Roboto"/>
            </a:endParaRPr>
          </a:p>
        </p:txBody>
      </p:sp>
      <p:pic>
        <p:nvPicPr>
          <p:cNvPr id="98" name="Google Shape;98;p5"/>
          <p:cNvPicPr preferRelativeResize="0"/>
          <p:nvPr/>
        </p:nvPicPr>
        <p:blipFill rotWithShape="1">
          <a:blip r:embed="rId5">
            <a:alphaModFix/>
          </a:blip>
          <a:srcRect b="9090" l="0" r="0" t="0"/>
          <a:stretch/>
        </p:blipFill>
        <p:spPr>
          <a:xfrm>
            <a:off x="381600" y="1044300"/>
            <a:ext cx="2032427" cy="1112951"/>
          </a:xfrm>
          <a:prstGeom prst="rect">
            <a:avLst/>
          </a:prstGeom>
          <a:noFill/>
          <a:ln>
            <a:noFill/>
          </a:ln>
        </p:spPr>
      </p:pic>
      <p:sp>
        <p:nvSpPr>
          <p:cNvPr id="99" name="Google Shape;99;p5"/>
          <p:cNvSpPr txBox="1"/>
          <p:nvPr/>
        </p:nvSpPr>
        <p:spPr>
          <a:xfrm>
            <a:off x="3456875" y="1472075"/>
            <a:ext cx="3011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00"/>
                </a:solidFill>
                <a:latin typeface="Roboto"/>
                <a:ea typeface="Roboto"/>
                <a:cs typeface="Roboto"/>
                <a:sym typeface="Roboto"/>
              </a:rPr>
              <a:t>URL + GET/POST</a:t>
            </a:r>
            <a:endParaRPr b="1" i="0" sz="1800" u="none" cap="none" strike="noStrike">
              <a:solidFill>
                <a:srgbClr val="FFFF00"/>
              </a:solidFill>
              <a:latin typeface="Roboto"/>
              <a:ea typeface="Roboto"/>
              <a:cs typeface="Roboto"/>
              <a:sym typeface="Roboto"/>
            </a:endParaRPr>
          </a:p>
        </p:txBody>
      </p:sp>
      <p:sp>
        <p:nvSpPr>
          <p:cNvPr id="100" name="Google Shape;100;p5"/>
          <p:cNvSpPr txBox="1"/>
          <p:nvPr/>
        </p:nvSpPr>
        <p:spPr>
          <a:xfrm>
            <a:off x="2991950" y="47212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00"/>
                </a:solidFill>
                <a:latin typeface="Roboto"/>
                <a:ea typeface="Roboto"/>
                <a:cs typeface="Roboto"/>
                <a:sym typeface="Roboto"/>
              </a:rPr>
              <a:t>Status code + Message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2100"/>
                                        <p:tgtEl>
                                          <p:spTgt spid="89"/>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800"/>
                                        <p:tgtEl>
                                          <p:spTgt spid="90"/>
                                        </p:tgtEl>
                                        <p:attrNameLst>
                                          <p:attrName>ppt_x</p:attrName>
                                        </p:attrNameLst>
                                      </p:cBhvr>
                                      <p:tavLst>
                                        <p:tav fmla="" tm="0">
                                          <p:val>
                                            <p:strVal val="#ppt_x+1"/>
                                          </p:val>
                                        </p:tav>
                                        <p:tav fmla="" tm="100000">
                                          <p:val>
                                            <p:strVal val="#ppt_x"/>
                                          </p:val>
                                        </p:tav>
                                      </p:tavLst>
                                    </p:anim>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700"/>
                                        <p:tgtEl>
                                          <p:spTgt spid="93"/>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600"/>
                                        <p:tgtEl>
                                          <p:spTgt spid="94"/>
                                        </p:tgtEl>
                                      </p:cBhvr>
                                    </p:animEffect>
                                  </p:childTnLst>
                                </p:cTn>
                              </p:par>
                            </p:childTnLst>
                          </p:cTn>
                        </p:par>
                        <p:par>
                          <p:cTn fill="hold">
                            <p:stCondLst>
                              <p:cond delay="720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par>
                          <p:cTn fill="hold">
                            <p:stCondLst>
                              <p:cond delay="8200"/>
                            </p:stCondLst>
                            <p:childTnLst>
                              <p:par>
                                <p:cTn fill="hold" nodeType="afterEffect" presetClass="entr" presetID="2" presetSubtype="1">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900"/>
                                        <p:tgtEl>
                                          <p:spTgt spid="91"/>
                                        </p:tgtEl>
                                        <p:attrNameLst>
                                          <p:attrName>ppt_y</p:attrName>
                                        </p:attrNameLst>
                                      </p:cBhvr>
                                      <p:tavLst>
                                        <p:tav fmla="" tm="0">
                                          <p:val>
                                            <p:strVal val="#ppt_y-1"/>
                                          </p:val>
                                        </p:tav>
                                        <p:tav fmla="" tm="100000">
                                          <p:val>
                                            <p:strVal val="#ppt_y"/>
                                          </p:val>
                                        </p:tav>
                                      </p:tavLst>
                                    </p:anim>
                                  </p:childTnLst>
                                </p:cTn>
                              </p:par>
                            </p:childTnLst>
                          </p:cTn>
                        </p:par>
                        <p:par>
                          <p:cTn fill="hold">
                            <p:stCondLst>
                              <p:cond delay="101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600"/>
                                        <p:tgtEl>
                                          <p:spTgt spid="95"/>
                                        </p:tgtEl>
                                      </p:cBhvr>
                                    </p:animEffect>
                                  </p:childTnLst>
                                </p:cTn>
                              </p:par>
                            </p:childTnLst>
                          </p:cTn>
                        </p:par>
                        <p:par>
                          <p:cTn fill="hold">
                            <p:stCondLst>
                              <p:cond delay="117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900"/>
                                        <p:tgtEl>
                                          <p:spTgt spid="97"/>
                                        </p:tgtEl>
                                      </p:cBhvr>
                                    </p:animEffect>
                                  </p:childTnLst>
                                </p:cTn>
                              </p:par>
                            </p:childTnLst>
                          </p:cTn>
                        </p:par>
                        <p:par>
                          <p:cTn fill="hold">
                            <p:stCondLst>
                              <p:cond delay="13600"/>
                            </p:stCondLst>
                            <p:childTnLst>
                              <p:par>
                                <p:cTn fill="hold" nodeType="afterEffect" presetClass="entr" presetID="2" presetSubtype="4">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2100"/>
                                        <p:tgtEl>
                                          <p:spTgt spid="92"/>
                                        </p:tgtEl>
                                        <p:attrNameLst>
                                          <p:attrName>ppt_y</p:attrName>
                                        </p:attrNameLst>
                                      </p:cBhvr>
                                      <p:tavLst>
                                        <p:tav fmla="" tm="0">
                                          <p:val>
                                            <p:strVal val="#ppt_y+1"/>
                                          </p:val>
                                        </p:tav>
                                        <p:tav fmla="" tm="100000">
                                          <p:val>
                                            <p:strVal val="#ppt_y"/>
                                          </p:val>
                                        </p:tav>
                                      </p:tavLst>
                                    </p:anim>
                                  </p:childTnLst>
                                </p:cTn>
                              </p:par>
                            </p:childTnLst>
                          </p:cTn>
                        </p:par>
                        <p:par>
                          <p:cTn fill="hold">
                            <p:stCondLst>
                              <p:cond delay="157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600"/>
                                        <p:tgtEl>
                                          <p:spTgt spid="96"/>
                                        </p:tgtEl>
                                      </p:cBhvr>
                                    </p:animEffect>
                                  </p:childTnLst>
                                </p:cTn>
                              </p:par>
                            </p:childTnLst>
                          </p:cTn>
                        </p:par>
                        <p:par>
                          <p:cTn fill="hold">
                            <p:stCondLst>
                              <p:cond delay="173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700"/>
                                        <p:tgtEl>
                                          <p:spTgt spid="99"/>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9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HTTP GET/response</a:t>
            </a:r>
            <a:endParaRPr b="1">
              <a:solidFill>
                <a:schemeClr val="accent5"/>
              </a:solidFill>
            </a:endParaRPr>
          </a:p>
        </p:txBody>
      </p:sp>
      <p:sp>
        <p:nvSpPr>
          <p:cNvPr id="106" name="Google Shape;106;p6"/>
          <p:cNvSpPr txBox="1"/>
          <p:nvPr>
            <p:ph idx="1" type="body"/>
          </p:nvPr>
        </p:nvSpPr>
        <p:spPr>
          <a:xfrm>
            <a:off x="326050" y="1144125"/>
            <a:ext cx="8652000" cy="38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3000">
                <a:solidFill>
                  <a:schemeClr val="accent6"/>
                </a:solidFill>
                <a:latin typeface="Roboto Slab"/>
                <a:ea typeface="Roboto Slab"/>
                <a:cs typeface="Roboto Slab"/>
                <a:sym typeface="Roboto Slab"/>
              </a:rPr>
              <a:t>Steps</a:t>
            </a:r>
            <a:endParaRPr b="1" sz="3000">
              <a:solidFill>
                <a:schemeClr val="accent6"/>
              </a:solidFill>
              <a:latin typeface="Roboto Slab"/>
              <a:ea typeface="Roboto Slab"/>
              <a:cs typeface="Roboto Slab"/>
              <a:sym typeface="Roboto Slab"/>
            </a:endParaRPr>
          </a:p>
          <a:p>
            <a:pPr indent="0" lvl="0" marL="0" rtl="0" algn="l">
              <a:lnSpc>
                <a:spcPct val="100000"/>
              </a:lnSpc>
              <a:spcBef>
                <a:spcPts val="0"/>
              </a:spcBef>
              <a:spcAft>
                <a:spcPts val="0"/>
              </a:spcAft>
              <a:buSzPts val="1800"/>
              <a:buNone/>
            </a:pPr>
            <a:r>
              <a:t/>
            </a:r>
            <a:endParaRPr b="1" sz="3000">
              <a:solidFill>
                <a:schemeClr val="accent5"/>
              </a:solidFill>
              <a:latin typeface="Roboto Slab"/>
              <a:ea typeface="Roboto Slab"/>
              <a:cs typeface="Roboto Slab"/>
              <a:sym typeface="Roboto Slab"/>
            </a:endParaRPr>
          </a:p>
          <a:p>
            <a:pPr indent="0" lvl="0" marL="0" rtl="0" algn="l">
              <a:lnSpc>
                <a:spcPct val="150000"/>
              </a:lnSpc>
              <a:spcBef>
                <a:spcPts val="0"/>
              </a:spcBef>
              <a:spcAft>
                <a:spcPts val="0"/>
              </a:spcAft>
              <a:buSzPts val="1800"/>
              <a:buNone/>
            </a:pPr>
            <a:r>
              <a:rPr lang="en">
                <a:solidFill>
                  <a:srgbClr val="FFFFFF"/>
                </a:solidFill>
              </a:rPr>
              <a:t>1. Started wireshark.</a:t>
            </a:r>
            <a:endParaRPr>
              <a:solidFill>
                <a:srgbClr val="FFFFFF"/>
              </a:solidFill>
            </a:endParaRPr>
          </a:p>
          <a:p>
            <a:pPr indent="0" lvl="0" marL="0" rtl="0" algn="l">
              <a:lnSpc>
                <a:spcPct val="150000"/>
              </a:lnSpc>
              <a:spcBef>
                <a:spcPts val="0"/>
              </a:spcBef>
              <a:spcAft>
                <a:spcPts val="0"/>
              </a:spcAft>
              <a:buSzPts val="1800"/>
              <a:buNone/>
            </a:pPr>
            <a:r>
              <a:rPr lang="en">
                <a:solidFill>
                  <a:srgbClr val="FFFFFF"/>
                </a:solidFill>
              </a:rPr>
              <a:t>2. Accessed the URL:</a:t>
            </a:r>
            <a:endParaRPr>
              <a:solidFill>
                <a:srgbClr val="FFFFFF"/>
              </a:solidFill>
            </a:endParaRPr>
          </a:p>
          <a:p>
            <a:pPr indent="0" lvl="0" marL="0" rtl="0" algn="l">
              <a:lnSpc>
                <a:spcPct val="150000"/>
              </a:lnSpc>
              <a:spcBef>
                <a:spcPts val="0"/>
              </a:spcBef>
              <a:spcAft>
                <a:spcPts val="0"/>
              </a:spcAft>
              <a:buSzPts val="1800"/>
              <a:buNone/>
            </a:pPr>
            <a:r>
              <a:rPr lang="en" u="sng">
                <a:solidFill>
                  <a:schemeClr val="accent6"/>
                </a:solidFill>
                <a:hlinkClick r:id="rId3">
                  <a:extLst>
                    <a:ext uri="{A12FA001-AC4F-418D-AE19-62706E023703}">
                      <ahyp:hlinkClr val="tx"/>
                    </a:ext>
                  </a:extLst>
                </a:hlinkClick>
              </a:rPr>
              <a:t>http://gaia.cs.umass.edu/wireshark-labs/HTTP-wireshark-file1.html</a:t>
            </a:r>
            <a:endParaRPr>
              <a:solidFill>
                <a:schemeClr val="accent6"/>
              </a:solidFill>
            </a:endParaRPr>
          </a:p>
          <a:p>
            <a:pPr indent="0" lvl="0" marL="0" rtl="0" algn="l">
              <a:lnSpc>
                <a:spcPct val="150000"/>
              </a:lnSpc>
              <a:spcBef>
                <a:spcPts val="0"/>
              </a:spcBef>
              <a:spcAft>
                <a:spcPts val="0"/>
              </a:spcAft>
              <a:buSzPts val="1800"/>
              <a:buNone/>
            </a:pPr>
            <a:r>
              <a:rPr lang="en">
                <a:solidFill>
                  <a:srgbClr val="FFFFFF"/>
                </a:solidFill>
              </a:rPr>
              <a:t>3. Stopped wireshark capture.</a:t>
            </a:r>
            <a:endParaRPr>
              <a:solidFill>
                <a:srgbClr val="FFFFFF"/>
              </a:solidFill>
            </a:endParaRPr>
          </a:p>
          <a:p>
            <a:pPr indent="0" lvl="0" marL="0" rtl="0" algn="l">
              <a:lnSpc>
                <a:spcPct val="150000"/>
              </a:lnSpc>
              <a:spcBef>
                <a:spcPts val="0"/>
              </a:spcBef>
              <a:spcAft>
                <a:spcPts val="0"/>
              </a:spcAft>
              <a:buSzPts val="1800"/>
              <a:buNone/>
            </a:pPr>
            <a:r>
              <a:rPr lang="en">
                <a:solidFill>
                  <a:srgbClr val="FFFFFF"/>
                </a:solidFill>
              </a:rPr>
              <a:t>4.Typed http in wireshark filter box.</a:t>
            </a:r>
            <a:endParaRPr/>
          </a:p>
        </p:txBody>
      </p:sp>
      <p:sp>
        <p:nvSpPr>
          <p:cNvPr id="107" name="Google Shape;107;p6"/>
          <p:cNvSpPr txBox="1"/>
          <p:nvPr/>
        </p:nvSpPr>
        <p:spPr>
          <a:xfrm>
            <a:off x="6823650" y="1494600"/>
            <a:ext cx="215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HTTP GET/response</a:t>
            </a:r>
            <a:endParaRPr b="1">
              <a:solidFill>
                <a:schemeClr val="accent5"/>
              </a:solidFill>
            </a:endParaRPr>
          </a:p>
        </p:txBody>
      </p:sp>
      <p:sp>
        <p:nvSpPr>
          <p:cNvPr id="113" name="Google Shape;113;p7"/>
          <p:cNvSpPr txBox="1"/>
          <p:nvPr>
            <p:ph idx="1" type="body"/>
          </p:nvPr>
        </p:nvSpPr>
        <p:spPr>
          <a:xfrm>
            <a:off x="325950" y="1144125"/>
            <a:ext cx="8652000" cy="383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t/>
            </a:r>
            <a:endParaRPr>
              <a:solidFill>
                <a:srgbClr val="FFFFFF"/>
              </a:solidFill>
            </a:endParaRPr>
          </a:p>
        </p:txBody>
      </p:sp>
      <p:sp>
        <p:nvSpPr>
          <p:cNvPr id="114" name="Google Shape;114;p7"/>
          <p:cNvSpPr txBox="1"/>
          <p:nvPr/>
        </p:nvSpPr>
        <p:spPr>
          <a:xfrm>
            <a:off x="6823650" y="1494600"/>
            <a:ext cx="2154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15" name="Google Shape;115;p7"/>
          <p:cNvPicPr preferRelativeResize="0"/>
          <p:nvPr/>
        </p:nvPicPr>
        <p:blipFill rotWithShape="1">
          <a:blip r:embed="rId3">
            <a:alphaModFix/>
          </a:blip>
          <a:srcRect b="0" l="0" r="0" t="0"/>
          <a:stretch/>
        </p:blipFill>
        <p:spPr>
          <a:xfrm>
            <a:off x="387900" y="1276575"/>
            <a:ext cx="8510974" cy="339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HTTP GET </a:t>
            </a:r>
            <a:endParaRPr b="1">
              <a:solidFill>
                <a:schemeClr val="accent5"/>
              </a:solidFill>
            </a:endParaRPr>
          </a:p>
        </p:txBody>
      </p:sp>
      <p:sp>
        <p:nvSpPr>
          <p:cNvPr id="121" name="Google Shape;121;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rPr>
              <a:t>1.</a:t>
            </a:r>
            <a:r>
              <a:rPr lang="en">
                <a:solidFill>
                  <a:srgbClr val="FFFFFF"/>
                </a:solidFill>
                <a:latin typeface="Roboto Slab"/>
                <a:ea typeface="Roboto Slab"/>
                <a:cs typeface="Roboto Slab"/>
                <a:sym typeface="Roboto Slab"/>
              </a:rPr>
              <a:t> The </a:t>
            </a:r>
            <a:r>
              <a:rPr b="1" lang="en">
                <a:solidFill>
                  <a:srgbClr val="FFFFFF"/>
                </a:solidFill>
                <a:latin typeface="Roboto Slab"/>
                <a:ea typeface="Roboto Slab"/>
                <a:cs typeface="Roboto Slab"/>
                <a:sym typeface="Roboto Slab"/>
              </a:rPr>
              <a:t>GET</a:t>
            </a:r>
            <a:r>
              <a:rPr lang="en">
                <a:solidFill>
                  <a:srgbClr val="FFFFFF"/>
                </a:solidFill>
                <a:latin typeface="Roboto Slab"/>
                <a:ea typeface="Roboto Slab"/>
                <a:cs typeface="Roboto Slab"/>
                <a:sym typeface="Roboto Slab"/>
              </a:rPr>
              <a:t> method is used to retrieve information from the given server using a given URI</a:t>
            </a:r>
            <a:endParaRPr>
              <a:solidFill>
                <a:srgbClr val="FFFFFF"/>
              </a:solidFill>
              <a:latin typeface="Roboto Slab"/>
              <a:ea typeface="Roboto Slab"/>
              <a:cs typeface="Roboto Slab"/>
              <a:sym typeface="Roboto Slab"/>
            </a:endParaRPr>
          </a:p>
          <a:p>
            <a:pPr indent="0" lvl="0" marL="0" rtl="0" algn="l">
              <a:lnSpc>
                <a:spcPct val="115000"/>
              </a:lnSpc>
              <a:spcBef>
                <a:spcPts val="1600"/>
              </a:spcBef>
              <a:spcAft>
                <a:spcPts val="0"/>
              </a:spcAft>
              <a:buSzPts val="1800"/>
              <a:buNone/>
            </a:pPr>
            <a:r>
              <a:rPr lang="en">
                <a:solidFill>
                  <a:srgbClr val="FFFFFF"/>
                </a:solidFill>
              </a:rPr>
              <a:t>2. HTTP GET packets displays source(local machine) and server(remote machine ) ip addresses, HTTP version.</a:t>
            </a:r>
            <a:endParaRPr>
              <a:solidFill>
                <a:srgbClr val="FFFFFF"/>
              </a:solidFill>
            </a:endParaRPr>
          </a:p>
          <a:p>
            <a:pPr indent="0" lvl="0" marL="0" rtl="0" algn="l">
              <a:lnSpc>
                <a:spcPct val="115000"/>
              </a:lnSpc>
              <a:spcBef>
                <a:spcPts val="1600"/>
              </a:spcBef>
              <a:spcAft>
                <a:spcPts val="0"/>
              </a:spcAft>
              <a:buSzPts val="1800"/>
              <a:buNone/>
            </a:pPr>
            <a:r>
              <a:rPr lang="en">
                <a:solidFill>
                  <a:srgbClr val="FFFFFF"/>
                </a:solidFill>
              </a:rPr>
              <a:t>3. The packet listing of HTTP GET also shows accepted file types,accepted encoding,accepted languages and user agent.</a:t>
            </a:r>
            <a:endParaRPr>
              <a:solidFill>
                <a:srgbClr val="FFFFFF"/>
              </a:solidFill>
            </a:endParaRPr>
          </a:p>
          <a:p>
            <a:pPr indent="0" lvl="0" marL="0" rtl="0" algn="l">
              <a:lnSpc>
                <a:spcPct val="115000"/>
              </a:lnSpc>
              <a:spcBef>
                <a:spcPts val="1600"/>
              </a:spcBef>
              <a:spcAft>
                <a:spcPts val="1600"/>
              </a:spcAft>
              <a:buSzPts val="1800"/>
              <a:buNone/>
            </a:pPr>
            <a:r>
              <a:rPr lang="en">
                <a:solidFill>
                  <a:srgbClr val="FFFFFF"/>
                </a:solidFill>
              </a:rPr>
              <a:t>4. It also displays the full URI searched.</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5"/>
                </a:solidFill>
              </a:rPr>
              <a:t>HTTP GET</a:t>
            </a:r>
            <a:endParaRPr b="1">
              <a:solidFill>
                <a:schemeClr val="accent5"/>
              </a:solidFill>
            </a:endParaRPr>
          </a:p>
        </p:txBody>
      </p:sp>
      <p:sp>
        <p:nvSpPr>
          <p:cNvPr id="127" name="Google Shape;127;p9"/>
          <p:cNvSpPr txBox="1"/>
          <p:nvPr>
            <p:ph idx="1" type="body"/>
          </p:nvPr>
        </p:nvSpPr>
        <p:spPr>
          <a:xfrm>
            <a:off x="387900" y="1101450"/>
            <a:ext cx="8368200" cy="38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8" name="Google Shape;128;p9"/>
          <p:cNvPicPr preferRelativeResize="0"/>
          <p:nvPr/>
        </p:nvPicPr>
        <p:blipFill rotWithShape="1">
          <a:blip r:embed="rId3">
            <a:alphaModFix/>
          </a:blip>
          <a:srcRect b="0" l="0" r="0" t="0"/>
          <a:stretch/>
        </p:blipFill>
        <p:spPr>
          <a:xfrm>
            <a:off x="643675" y="1230488"/>
            <a:ext cx="7369976" cy="3575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